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691813" cy="7559675"/>
  <p:notesSz cx="7559675" cy="10691813"/>
  <p:embeddedFontLst>
    <p:embeddedFont>
      <p:font typeface="Ubuntu" panose="020B0604020202020204"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94" autoAdjust="0"/>
  </p:normalViewPr>
  <p:slideViewPr>
    <p:cSldViewPr snapToGrid="0">
      <p:cViewPr varScale="1">
        <p:scale>
          <a:sx n="92" d="100"/>
          <a:sy n="92" d="100"/>
        </p:scale>
        <p:origin x="948" y="96"/>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02" y="685800"/>
            <a:ext cx="4849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b22d93a08_0_7: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b22d93a08_0_7: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6f47e5b9d8_0_1: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f47e5b9d8_0_1: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71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9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29800" cy="217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10447" y="4120005"/>
            <a:ext cx="4729800" cy="18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906772" y="6854072"/>
            <a:ext cx="641400" cy="578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906772" y="6854072"/>
            <a:ext cx="641400" cy="578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ABE2"/>
        </a:solidFill>
        <a:effectLst/>
      </p:bgPr>
    </p:bg>
    <p:spTree>
      <p:nvGrpSpPr>
        <p:cNvPr id="1" name="Shape 53"/>
        <p:cNvGrpSpPr/>
        <p:nvPr/>
      </p:nvGrpSpPr>
      <p:grpSpPr>
        <a:xfrm>
          <a:off x="0" y="0"/>
          <a:ext cx="0" cy="0"/>
          <a:chOff x="0" y="0"/>
          <a:chExt cx="0" cy="0"/>
        </a:xfrm>
      </p:grpSpPr>
      <p:sp>
        <p:nvSpPr>
          <p:cNvPr id="54" name="Google Shape;54;p13"/>
          <p:cNvSpPr/>
          <p:nvPr/>
        </p:nvSpPr>
        <p:spPr>
          <a:xfrm>
            <a:off x="-33225" y="77517"/>
            <a:ext cx="10692000" cy="49838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81149" y="73400"/>
            <a:ext cx="8928171"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b="1" dirty="0">
                <a:solidFill>
                  <a:schemeClr val="dk1"/>
                </a:solidFill>
              </a:rPr>
              <a:t>Projet de création d’une Equipe Neurologique de Territoire (ENT)</a:t>
            </a:r>
            <a:endParaRPr b="1" dirty="0">
              <a:solidFill>
                <a:schemeClr val="dk1"/>
              </a:solidFill>
            </a:endParaRPr>
          </a:p>
        </p:txBody>
      </p:sp>
      <p:sp>
        <p:nvSpPr>
          <p:cNvPr id="57" name="Google Shape;57;p13"/>
          <p:cNvSpPr txBox="1"/>
          <p:nvPr/>
        </p:nvSpPr>
        <p:spPr>
          <a:xfrm>
            <a:off x="124811" y="524922"/>
            <a:ext cx="10345713" cy="6924942"/>
          </a:xfrm>
          <a:prstGeom prst="rect">
            <a:avLst/>
          </a:prstGeom>
          <a:solidFill>
            <a:schemeClr val="bg1"/>
          </a:solidFill>
          <a:ln>
            <a:noFill/>
          </a:ln>
        </p:spPr>
        <p:txBody>
          <a:bodyPr spcFirstLastPara="1" wrap="square" lIns="91425" tIns="91425" rIns="91425" bIns="91425" anchor="t" anchorCtr="0">
            <a:spAutoFit/>
          </a:bodyPr>
          <a:lstStyle/>
          <a:p>
            <a:r>
              <a:rPr lang="fr" sz="1600" b="1" dirty="0">
                <a:solidFill>
                  <a:schemeClr val="dk1"/>
                </a:solidFill>
                <a:latin typeface="Calibri" panose="020F0502020204030204" pitchFamily="34" charset="0"/>
                <a:cs typeface="Calibri" panose="020F0502020204030204" pitchFamily="34" charset="0"/>
              </a:rPr>
              <a:t>Constat</a:t>
            </a:r>
            <a:r>
              <a:rPr lang="fr" sz="1200" b="1" dirty="0">
                <a:solidFill>
                  <a:srgbClr val="999999"/>
                </a:solidFill>
                <a:latin typeface="Calibri" panose="020F0502020204030204" pitchFamily="34" charset="0"/>
                <a:cs typeface="Calibri" panose="020F0502020204030204" pitchFamily="34" charset="0"/>
              </a:rPr>
              <a:t> </a:t>
            </a:r>
            <a:r>
              <a:rPr lang="fr-FR" kern="100" dirty="0">
                <a:effectLst/>
                <a:latin typeface="Calibri" panose="020F0502020204030204" pitchFamily="34" charset="0"/>
                <a:ea typeface="Aptos" panose="020B0004020202020204" pitchFamily="34" charset="0"/>
                <a:cs typeface="Calibri" panose="020F0502020204030204" pitchFamily="34" charset="0"/>
              </a:rPr>
              <a:t>Le Service de neurologie du GHU Hôpitaux Universitaires Henri Mondor est la structure universitaire du Territoire Grand Paris Est regroupant le Val de Marne, de Seine et Marne et de partie Nord Est de l’Essonne soit 2,8M d’habitants dont plus de 50000 sont atteints de maladies neurologiques. Il dispose </a:t>
            </a:r>
            <a:r>
              <a:rPr lang="fr-FR" kern="100" dirty="0" smtClean="0">
                <a:effectLst/>
                <a:latin typeface="Calibri" panose="020F0502020204030204" pitchFamily="34" charset="0"/>
                <a:ea typeface="Aptos" panose="020B0004020202020204" pitchFamily="34" charset="0"/>
                <a:cs typeface="Calibri" panose="020F0502020204030204" pitchFamily="34" charset="0"/>
              </a:rPr>
              <a:t>d’expertises </a:t>
            </a:r>
            <a:r>
              <a:rPr lang="fr-FR" kern="100" dirty="0">
                <a:effectLst/>
                <a:latin typeface="Calibri" panose="020F0502020204030204" pitchFamily="34" charset="0"/>
                <a:ea typeface="Aptos" panose="020B0004020202020204" pitchFamily="34" charset="0"/>
                <a:cs typeface="Calibri" panose="020F0502020204030204" pitchFamily="34" charset="0"/>
              </a:rPr>
              <a:t>de recours multiples (Parkinson, Huntington, Sclérose en plaques, consultation mémoire, neuropathies, vasculaire, et neurologie générale et une activité de neurologie générale) avec des staffs/RCP dédiées et des ETP pour la plupart des thématiques. Il est à la pointe des traitements neurologiques non seulement thrombolyse et thrombectomies dans les alertes AVC mais aussi thérapies géniques et </a:t>
            </a:r>
            <a:r>
              <a:rPr lang="fr-FR" kern="100" dirty="0" err="1">
                <a:effectLst/>
                <a:latin typeface="Calibri" panose="020F0502020204030204" pitchFamily="34" charset="0"/>
                <a:ea typeface="Aptos" panose="020B0004020202020204" pitchFamily="34" charset="0"/>
                <a:cs typeface="Calibri" panose="020F0502020204030204" pitchFamily="34" charset="0"/>
              </a:rPr>
              <a:t>immuno</a:t>
            </a:r>
            <a:r>
              <a:rPr lang="fr-FR" kern="100" dirty="0">
                <a:effectLst/>
                <a:latin typeface="Calibri" panose="020F0502020204030204" pitchFamily="34" charset="0"/>
                <a:ea typeface="Aptos" panose="020B0004020202020204" pitchFamily="34" charset="0"/>
                <a:cs typeface="Calibri" panose="020F0502020204030204" pitchFamily="34" charset="0"/>
              </a:rPr>
              <a:t>-régulatrices dans les maladies neurodégénératives et inflammatoire du système nerveux central et périphérique. Les demandes d’avis neurologiques du territoire sont en constante augmentation du fait du vieillissement de la population et dépassent les capacités actuelles de réponse du service. Moins de</a:t>
            </a:r>
            <a:r>
              <a:rPr lang="fr-FR" dirty="0">
                <a:latin typeface="Calibri" panose="020F0502020204030204" pitchFamily="34" charset="0"/>
                <a:cs typeface="Calibri" panose="020F0502020204030204" pitchFamily="34" charset="0"/>
              </a:rPr>
              <a:t> 30% des patients atteints de Parkinson et 40% des patients atteints de SEP ont accès à une consultation de neurologie. </a:t>
            </a:r>
            <a:r>
              <a:rPr lang="fr-FR" kern="100" dirty="0">
                <a:effectLst/>
                <a:latin typeface="Calibri" panose="020F0502020204030204" pitchFamily="34" charset="0"/>
                <a:ea typeface="Aptos" panose="020B0004020202020204" pitchFamily="34" charset="0"/>
                <a:cs typeface="Calibri" panose="020F0502020204030204" pitchFamily="34" charset="0"/>
              </a:rPr>
              <a:t>Un accord-cadre (octobre 2024) prévoit la création d’une filière neurologique de recours étendue du 94 au 77 à la demande des GHT Rives Est Seine, CH Sud Seine et Marne et GH Sud Ile de France. </a:t>
            </a:r>
            <a:r>
              <a:rPr lang="fr-FR" kern="100" dirty="0">
                <a:latin typeface="Calibri" panose="020F0502020204030204" pitchFamily="34" charset="0"/>
                <a:ea typeface="Aptos" panose="020B0004020202020204" pitchFamily="34" charset="0"/>
                <a:cs typeface="Calibri" panose="020F0502020204030204" pitchFamily="34" charset="0"/>
              </a:rPr>
              <a:t>C’est pourquoi nous proposons la création d’une </a:t>
            </a:r>
            <a:r>
              <a:rPr lang="fr-FR" dirty="0">
                <a:effectLst/>
                <a:latin typeface="Calibri" panose="020F0502020204030204" pitchFamily="34" charset="0"/>
                <a:ea typeface="Times New Roman" panose="02020603050405020304" pitchFamily="18" charset="0"/>
                <a:cs typeface="Calibri" panose="020F0502020204030204" pitchFamily="34" charset="0"/>
              </a:rPr>
              <a:t>équipe mobile neurologique</a:t>
            </a:r>
            <a:r>
              <a:rPr lang="fr-FR" dirty="0">
                <a:effectLst/>
                <a:latin typeface="Calibri" panose="020F0502020204030204" pitchFamily="34" charset="0"/>
                <a:ea typeface="Aptos" panose="020B0004020202020204" pitchFamily="34" charset="0"/>
                <a:cs typeface="Calibri" panose="020F0502020204030204" pitchFamily="34" charset="0"/>
              </a:rPr>
              <a:t> permettant en sus de l’alerte vasculaire 7j/7 24h/24 les:</a:t>
            </a:r>
            <a:endParaRPr lang="fr-FR" dirty="0">
              <a:effectLst/>
              <a:latin typeface="Calibri" panose="020F0502020204030204" pitchFamily="34" charset="0"/>
              <a:ea typeface="Times New Roman" panose="02020603050405020304" pitchFamily="18" charset="0"/>
              <a:cs typeface="Calibri" panose="020F0502020204030204" pitchFamily="34" charset="0"/>
            </a:endParaRP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1) Création d’une ligne d’urgences neurologique de 9h à 18h dédiée au territoire</a:t>
            </a: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2) Accès via Direct AP-HP au </a:t>
            </a:r>
            <a:r>
              <a:rPr lang="fr-FR" kern="100" dirty="0" smtClean="0">
                <a:effectLst/>
                <a:latin typeface="Calibri" panose="020F0502020204030204" pitchFamily="34" charset="0"/>
                <a:ea typeface="Aptos" panose="020B0004020202020204" pitchFamily="34" charset="0"/>
                <a:cs typeface="Calibri" panose="020F0502020204030204" pitchFamily="34" charset="0"/>
              </a:rPr>
              <a:t>77 et 94 </a:t>
            </a:r>
            <a:r>
              <a:rPr lang="fr-FR" kern="100" dirty="0">
                <a:effectLst/>
                <a:latin typeface="Calibri" panose="020F0502020204030204" pitchFamily="34" charset="0"/>
                <a:ea typeface="Aptos" panose="020B0004020202020204" pitchFamily="34" charset="0"/>
                <a:cs typeface="Calibri" panose="020F0502020204030204" pitchFamily="34" charset="0"/>
              </a:rPr>
              <a:t>pour les avis non urgents</a:t>
            </a: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3) Accès staffs et RCP de neurologie spécialisées au 77 </a:t>
            </a:r>
            <a:r>
              <a:rPr lang="fr-FR" kern="100" dirty="0" smtClean="0">
                <a:effectLst/>
                <a:latin typeface="Calibri" panose="020F0502020204030204" pitchFamily="34" charset="0"/>
                <a:ea typeface="Aptos" panose="020B0004020202020204" pitchFamily="34" charset="0"/>
                <a:cs typeface="Calibri" panose="020F0502020204030204" pitchFamily="34" charset="0"/>
              </a:rPr>
              <a:t>et 94</a:t>
            </a:r>
            <a:endParaRPr lang="fr-FR" kern="100" dirty="0">
              <a:effectLst/>
              <a:latin typeface="Calibri" panose="020F0502020204030204" pitchFamily="34" charset="0"/>
              <a:ea typeface="Aptos" panose="020B0004020202020204" pitchFamily="34" charset="0"/>
              <a:cs typeface="Calibri" panose="020F0502020204030204" pitchFamily="34" charset="0"/>
            </a:endParaRP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4) Consultations avancées </a:t>
            </a:r>
            <a:r>
              <a:rPr lang="fr-FR" kern="100" dirty="0" smtClean="0">
                <a:effectLst/>
                <a:latin typeface="Calibri" panose="020F0502020204030204" pitchFamily="34" charset="0"/>
                <a:ea typeface="Aptos" panose="020B0004020202020204" pitchFamily="34" charset="0"/>
                <a:cs typeface="Calibri" panose="020F0502020204030204" pitchFamily="34" charset="0"/>
              </a:rPr>
              <a:t>diagnostiques </a:t>
            </a:r>
            <a:endParaRPr lang="fr-FR" kern="100" dirty="0">
              <a:effectLst/>
              <a:latin typeface="Calibri" panose="020F0502020204030204" pitchFamily="34" charset="0"/>
              <a:ea typeface="Aptos" panose="020B0004020202020204" pitchFamily="34" charset="0"/>
              <a:cs typeface="Calibri" panose="020F0502020204030204" pitchFamily="34" charset="0"/>
            </a:endParaRP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5) Formation des médecins hospitaliers du </a:t>
            </a:r>
            <a:r>
              <a:rPr lang="fr-FR" kern="100" dirty="0" smtClean="0">
                <a:effectLst/>
                <a:latin typeface="Calibri" panose="020F0502020204030204" pitchFamily="34" charset="0"/>
                <a:ea typeface="Aptos" panose="020B0004020202020204" pitchFamily="34" charset="0"/>
                <a:cs typeface="Calibri" panose="020F0502020204030204" pitchFamily="34" charset="0"/>
              </a:rPr>
              <a:t>77 et 94 aux </a:t>
            </a:r>
            <a:r>
              <a:rPr lang="fr-FR" kern="100" dirty="0">
                <a:effectLst/>
                <a:latin typeface="Calibri" panose="020F0502020204030204" pitchFamily="34" charset="0"/>
                <a:ea typeface="Aptos" panose="020B0004020202020204" pitchFamily="34" charset="0"/>
                <a:cs typeface="Calibri" panose="020F0502020204030204" pitchFamily="34" charset="0"/>
              </a:rPr>
              <a:t>pratiques neurologiques</a:t>
            </a: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6) Accès des patients et aidants aux ETP thématisés</a:t>
            </a: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7) Dépistage des troubles cognitifs via la plateforme digitale </a:t>
            </a:r>
            <a:r>
              <a:rPr lang="fr-FR" kern="100" dirty="0" err="1">
                <a:effectLst/>
                <a:latin typeface="Calibri" panose="020F0502020204030204" pitchFamily="34" charset="0"/>
                <a:ea typeface="Aptos" panose="020B0004020202020204" pitchFamily="34" charset="0"/>
                <a:cs typeface="Calibri" panose="020F0502020204030204" pitchFamily="34" charset="0"/>
              </a:rPr>
              <a:t>Livemybrain.com</a:t>
            </a:r>
            <a:r>
              <a:rPr lang="fr-FR" kern="100" dirty="0">
                <a:effectLst/>
                <a:latin typeface="Calibri" panose="020F0502020204030204" pitchFamily="34" charset="0"/>
                <a:ea typeface="Aptos" panose="020B0004020202020204" pitchFamily="34" charset="0"/>
                <a:cs typeface="Calibri" panose="020F0502020204030204" pitchFamily="34" charset="0"/>
              </a:rPr>
              <a:t> accessible été 2025</a:t>
            </a:r>
          </a:p>
          <a:p>
            <a:pPr algn="l"/>
            <a:r>
              <a:rPr lang="fr-FR" kern="100" dirty="0">
                <a:effectLst/>
                <a:latin typeface="Calibri" panose="020F0502020204030204" pitchFamily="34" charset="0"/>
                <a:ea typeface="Aptos" panose="020B0004020202020204" pitchFamily="34" charset="0"/>
                <a:cs typeface="Calibri" panose="020F0502020204030204" pitchFamily="34" charset="0"/>
              </a:rPr>
              <a:t>8) Rééducation de l’aphasie  par l’outil digital </a:t>
            </a:r>
            <a:r>
              <a:rPr lang="fr-FR" kern="100" dirty="0" err="1">
                <a:effectLst/>
                <a:latin typeface="Calibri" panose="020F0502020204030204" pitchFamily="34" charset="0"/>
                <a:ea typeface="Aptos" panose="020B0004020202020204" pitchFamily="34" charset="0"/>
                <a:cs typeface="Calibri" panose="020F0502020204030204" pitchFamily="34" charset="0"/>
              </a:rPr>
              <a:t>ecalap</a:t>
            </a:r>
            <a:r>
              <a:rPr lang="fr-FR" kern="100" dirty="0">
                <a:effectLst/>
                <a:latin typeface="Calibri" panose="020F0502020204030204" pitchFamily="34" charset="0"/>
                <a:ea typeface="Aptos" panose="020B0004020202020204" pitchFamily="34" charset="0"/>
                <a:cs typeface="Calibri" panose="020F0502020204030204" pitchFamily="34" charset="0"/>
              </a:rPr>
              <a:t> (en test à partir de la plateforme </a:t>
            </a:r>
            <a:r>
              <a:rPr lang="fr-FR" kern="100" dirty="0" err="1">
                <a:effectLst/>
                <a:latin typeface="Calibri" panose="020F0502020204030204" pitchFamily="34" charset="0"/>
                <a:ea typeface="Aptos" panose="020B0004020202020204" pitchFamily="34" charset="0"/>
                <a:cs typeface="Calibri" panose="020F0502020204030204" pitchFamily="34" charset="0"/>
              </a:rPr>
              <a:t>livemybrain</a:t>
            </a:r>
            <a:r>
              <a:rPr lang="fr-FR" kern="100" dirty="0" err="1">
                <a:latin typeface="Calibri" panose="020F0502020204030204" pitchFamily="34" charset="0"/>
                <a:ea typeface="Aptos" panose="020B0004020202020204" pitchFamily="34" charset="0"/>
                <a:cs typeface="Calibri" panose="020F0502020204030204" pitchFamily="34" charset="0"/>
              </a:rPr>
              <a:t>.com</a:t>
            </a:r>
            <a:r>
              <a:rPr lang="fr-FR" kern="100" dirty="0">
                <a:latin typeface="Calibri" panose="020F0502020204030204" pitchFamily="34" charset="0"/>
                <a:ea typeface="Aptos" panose="020B0004020202020204" pitchFamily="34" charset="0"/>
                <a:cs typeface="Calibri" panose="020F0502020204030204" pitchFamily="34" charset="0"/>
              </a:rPr>
              <a:t> </a:t>
            </a:r>
            <a:r>
              <a:rPr lang="fr-FR" kern="100" dirty="0">
                <a:effectLst/>
                <a:latin typeface="Calibri" panose="020F0502020204030204" pitchFamily="34" charset="0"/>
                <a:ea typeface="Aptos" panose="020B0004020202020204" pitchFamily="34" charset="0"/>
                <a:cs typeface="Calibri" panose="020F0502020204030204" pitchFamily="34" charset="0"/>
              </a:rPr>
              <a:t>dans le 94) et par orthophonistes</a:t>
            </a:r>
            <a:endParaRPr lang="fr-FR" kern="100" dirty="0">
              <a:latin typeface="Calibri" panose="020F0502020204030204" pitchFamily="34" charset="0"/>
              <a:ea typeface="Aptos" panose="020B0004020202020204" pitchFamily="34" charset="0"/>
              <a:cs typeface="Calibri" panose="020F050202020403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a:p>
            <a:pPr lvl="0"/>
            <a:endParaRPr lang="fr-FR" sz="1300" kern="100" dirty="0">
              <a:latin typeface="+mn-lt"/>
              <a:ea typeface="Aptos" panose="020B0004020202020204" pitchFamily="34" charset="0"/>
            </a:endParaRPr>
          </a:p>
        </p:txBody>
      </p:sp>
      <p:pic>
        <p:nvPicPr>
          <p:cNvPr id="62" name="Google Shape;62;p13"/>
          <p:cNvPicPr preferRelativeResize="0"/>
          <p:nvPr/>
        </p:nvPicPr>
        <p:blipFill>
          <a:blip r:embed="rId3">
            <a:alphaModFix/>
          </a:blip>
          <a:stretch>
            <a:fillRect/>
          </a:stretch>
        </p:blipFill>
        <p:spPr>
          <a:xfrm>
            <a:off x="9903942" y="18026"/>
            <a:ext cx="787871" cy="788439"/>
          </a:xfrm>
          <a:prstGeom prst="rect">
            <a:avLst/>
          </a:prstGeom>
          <a:noFill/>
          <a:ln>
            <a:noFill/>
          </a:ln>
        </p:spPr>
      </p:pic>
      <p:graphicFrame>
        <p:nvGraphicFramePr>
          <p:cNvPr id="3" name="Tableau 2">
            <a:extLst>
              <a:ext uri="{FF2B5EF4-FFF2-40B4-BE49-F238E27FC236}">
                <a16:creationId xmlns:a16="http://schemas.microsoft.com/office/drawing/2014/main" id="{DF3309DE-5A96-74C2-044F-472BC8464031}"/>
              </a:ext>
            </a:extLst>
          </p:cNvPr>
          <p:cNvGraphicFramePr>
            <a:graphicFrameLocks noGrp="1"/>
          </p:cNvGraphicFramePr>
          <p:nvPr>
            <p:extLst>
              <p:ext uri="{D42A27DB-BD31-4B8C-83A1-F6EECF244321}">
                <p14:modId xmlns:p14="http://schemas.microsoft.com/office/powerpoint/2010/main" val="695892515"/>
              </p:ext>
            </p:extLst>
          </p:nvPr>
        </p:nvGraphicFramePr>
        <p:xfrm>
          <a:off x="102979" y="4749089"/>
          <a:ext cx="10367546" cy="2665834"/>
        </p:xfrm>
        <a:graphic>
          <a:graphicData uri="http://schemas.openxmlformats.org/drawingml/2006/table">
            <a:tbl>
              <a:tblPr firstRow="1" firstCol="1" bandRow="1">
                <a:tableStyleId>{2D5ABB26-0587-4C30-8999-92F81FD0307C}</a:tableStyleId>
              </a:tblPr>
              <a:tblGrid>
                <a:gridCol w="5183773">
                  <a:extLst>
                    <a:ext uri="{9D8B030D-6E8A-4147-A177-3AD203B41FA5}">
                      <a16:colId xmlns:a16="http://schemas.microsoft.com/office/drawing/2014/main" val="1734985849"/>
                    </a:ext>
                  </a:extLst>
                </a:gridCol>
                <a:gridCol w="5183773">
                  <a:extLst>
                    <a:ext uri="{9D8B030D-6E8A-4147-A177-3AD203B41FA5}">
                      <a16:colId xmlns:a16="http://schemas.microsoft.com/office/drawing/2014/main" val="624579245"/>
                    </a:ext>
                  </a:extLst>
                </a:gridCol>
              </a:tblGrid>
              <a:tr h="494670">
                <a:tc>
                  <a:txBody>
                    <a:bodyPr/>
                    <a:lstStyle/>
                    <a:p>
                      <a:r>
                        <a:rPr lang="fr-FR" sz="1400" b="1" kern="100" dirty="0">
                          <a:effectLst/>
                          <a:latin typeface="Calibri" panose="020F0502020204030204" pitchFamily="34" charset="0"/>
                          <a:cs typeface="Calibri" panose="020F0502020204030204" pitchFamily="34" charset="0"/>
                        </a:rPr>
                        <a:t>Bénéficiaire(s)</a:t>
                      </a:r>
                      <a:endParaRPr lang="fr-FR" sz="14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r>
                        <a:rPr lang="fr-FR" sz="1400" b="1" kern="100" dirty="0">
                          <a:effectLst/>
                          <a:latin typeface="Calibri" panose="020F0502020204030204" pitchFamily="34" charset="0"/>
                          <a:cs typeface="Calibri" panose="020F0502020204030204" pitchFamily="34" charset="0"/>
                        </a:rPr>
                        <a:t>Bénéfices attendus (objectivables avec des indicateurs)</a:t>
                      </a: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477040349"/>
                  </a:ext>
                </a:extLst>
              </a:tr>
              <a:tr h="667644">
                <a:tc>
                  <a:txBody>
                    <a:bodyPr/>
                    <a:lstStyle/>
                    <a:p>
                      <a:r>
                        <a:rPr lang="fr-FR" sz="1400" kern="100" dirty="0">
                          <a:effectLst/>
                          <a:latin typeface="Calibri" panose="020F0502020204030204" pitchFamily="34" charset="0"/>
                          <a:cs typeface="Calibri" panose="020F0502020204030204" pitchFamily="34" charset="0"/>
                        </a:rPr>
                        <a:t>Direct : Population neurologique adulte </a:t>
                      </a:r>
                      <a:endParaRPr lang="fr-FR"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r>
                        <a:rPr lang="fr-FR" sz="1400" kern="100" dirty="0">
                          <a:effectLst/>
                          <a:latin typeface="Calibri" panose="020F0502020204030204" pitchFamily="34" charset="0"/>
                          <a:cs typeface="Calibri" panose="020F0502020204030204" pitchFamily="34" charset="0"/>
                        </a:rPr>
                        <a:t>Augmentation du nombre d’avis neurologique </a:t>
                      </a:r>
                    </a:p>
                    <a:p>
                      <a:r>
                        <a:rPr lang="fr-FR" sz="1400" kern="100" dirty="0">
                          <a:effectLst/>
                          <a:latin typeface="Calibri" panose="020F0502020204030204" pitchFamily="34" charset="0"/>
                          <a:cs typeface="Calibri" panose="020F0502020204030204" pitchFamily="34" charset="0"/>
                        </a:rPr>
                        <a:t>Réduction du délai diagnostic et prise en charge adaptée</a:t>
                      </a: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837926573"/>
                  </a:ext>
                </a:extLst>
              </a:tr>
              <a:tr h="658834">
                <a:tc>
                  <a:txBody>
                    <a:bodyPr/>
                    <a:lstStyle/>
                    <a:p>
                      <a:pPr algn="just"/>
                      <a:r>
                        <a:rPr lang="fr-FR" sz="1400" kern="100" dirty="0">
                          <a:effectLst/>
                          <a:latin typeface="Calibri" panose="020F0502020204030204" pitchFamily="34" charset="0"/>
                          <a:cs typeface="Calibri" panose="020F0502020204030204" pitchFamily="34" charset="0"/>
                        </a:rPr>
                        <a:t>Indirects : Services de médecine prenant en charge des patients neurologiques </a:t>
                      </a:r>
                      <a:r>
                        <a:rPr lang="fr-FR" sz="1400" b="0" i="0" u="none" strike="noStrike" cap="none" dirty="0">
                          <a:solidFill>
                            <a:schemeClr val="tx1"/>
                          </a:solidFill>
                          <a:effectLst/>
                          <a:latin typeface="+mn-lt"/>
                          <a:ea typeface="+mn-ea"/>
                          <a:cs typeface="+mn-cs"/>
                          <a:sym typeface="Arial"/>
                        </a:rPr>
                        <a:t>et médecins de ville</a:t>
                      </a:r>
                      <a:r>
                        <a:rPr lang="fr-FR" dirty="0">
                          <a:effectLst/>
                        </a:rPr>
                        <a:t> </a:t>
                      </a:r>
                      <a:endParaRPr lang="fr-FR"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just"/>
                      <a:r>
                        <a:rPr lang="fr-FR" sz="1400" kern="100" dirty="0">
                          <a:effectLst/>
                          <a:latin typeface="Calibri" panose="020F0502020204030204" pitchFamily="34" charset="0"/>
                          <a:cs typeface="Calibri" panose="020F0502020204030204" pitchFamily="34" charset="0"/>
                        </a:rPr>
                        <a:t>Réduction des erreurs diagnostiques et d’orientation</a:t>
                      </a:r>
                      <a:endParaRPr lang="fr-FR"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73618747"/>
                  </a:ext>
                </a:extLst>
              </a:tr>
              <a:tr h="844686">
                <a:tc>
                  <a:txBody>
                    <a:bodyPr/>
                    <a:lstStyle/>
                    <a:p>
                      <a:pPr algn="just"/>
                      <a:r>
                        <a:rPr lang="fr-FR" sz="1400" kern="100" dirty="0">
                          <a:effectLst/>
                          <a:latin typeface="Calibri" panose="020F0502020204030204" pitchFamily="34" charset="0"/>
                          <a:cs typeface="Calibri" panose="020F0502020204030204" pitchFamily="34" charset="0"/>
                        </a:rPr>
                        <a:t>Indirects : Agence Régionale de Santé (ARS) Sécurité Sociale et population française en général.</a:t>
                      </a:r>
                      <a:endParaRPr lang="fr-FR"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just"/>
                      <a:r>
                        <a:rPr lang="fr-FR" sz="1400" kern="100" dirty="0">
                          <a:effectLst/>
                          <a:latin typeface="Calibri" panose="020F0502020204030204" pitchFamily="34" charset="0"/>
                          <a:cs typeface="Calibri" panose="020F0502020204030204" pitchFamily="34" charset="0"/>
                        </a:rPr>
                        <a:t>Diminution du coût économique en santé par réduction des nombre et durées d’hospitalisation et des examens complémentaires inutiles</a:t>
                      </a:r>
                      <a:endParaRPr lang="fr-FR"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93340889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ABE2"/>
        </a:solidFill>
        <a:effectLst/>
      </p:bgPr>
    </p:bg>
    <p:spTree>
      <p:nvGrpSpPr>
        <p:cNvPr id="1" name="Shape 71"/>
        <p:cNvGrpSpPr/>
        <p:nvPr/>
      </p:nvGrpSpPr>
      <p:grpSpPr>
        <a:xfrm>
          <a:off x="0" y="0"/>
          <a:ext cx="0" cy="0"/>
          <a:chOff x="0" y="0"/>
          <a:chExt cx="0" cy="0"/>
        </a:xfrm>
      </p:grpSpPr>
      <p:sp>
        <p:nvSpPr>
          <p:cNvPr id="72" name="Google Shape;72;p14"/>
          <p:cNvSpPr/>
          <p:nvPr/>
        </p:nvSpPr>
        <p:spPr>
          <a:xfrm>
            <a:off x="6057012" y="842637"/>
            <a:ext cx="4457100" cy="649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solidFill>
                <a:schemeClr val="dk1"/>
              </a:solidFill>
              <a:latin typeface="+mn-lt"/>
            </a:endParaRPr>
          </a:p>
          <a:p>
            <a:pPr marL="0" lvl="0" indent="0" algn="l" rtl="0">
              <a:spcBef>
                <a:spcPts val="0"/>
              </a:spcBef>
              <a:spcAft>
                <a:spcPts val="0"/>
              </a:spcAft>
              <a:buNone/>
            </a:pPr>
            <a:endParaRPr sz="1200" b="1">
              <a:solidFill>
                <a:schemeClr val="dk1"/>
              </a:solidFill>
              <a:latin typeface="+mn-lt"/>
            </a:endParaRPr>
          </a:p>
        </p:txBody>
      </p:sp>
      <p:sp>
        <p:nvSpPr>
          <p:cNvPr id="73" name="Google Shape;73;p14"/>
          <p:cNvSpPr/>
          <p:nvPr/>
        </p:nvSpPr>
        <p:spPr>
          <a:xfrm>
            <a:off x="0" y="-200"/>
            <a:ext cx="10692000" cy="804000"/>
          </a:xfrm>
          <a:prstGeom prst="rect">
            <a:avLst/>
          </a:pr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4" name="Google Shape;74;p14"/>
          <p:cNvSpPr txBox="1"/>
          <p:nvPr/>
        </p:nvSpPr>
        <p:spPr>
          <a:xfrm>
            <a:off x="150438" y="174513"/>
            <a:ext cx="2542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a:solidFill>
                  <a:schemeClr val="lt1"/>
                </a:solidFill>
                <a:latin typeface="+mn-lt"/>
                <a:ea typeface="Ubuntu"/>
                <a:cs typeface="Ubuntu"/>
                <a:sym typeface="Ubuntu"/>
              </a:rPr>
              <a:t>DESCRIPTION</a:t>
            </a:r>
            <a:endParaRPr sz="2200" b="1" dirty="0">
              <a:solidFill>
                <a:schemeClr val="lt1"/>
              </a:solidFill>
              <a:latin typeface="+mn-lt"/>
              <a:ea typeface="Ubuntu"/>
              <a:cs typeface="Ubuntu"/>
              <a:sym typeface="Ubuntu"/>
            </a:endParaRPr>
          </a:p>
        </p:txBody>
      </p:sp>
      <p:sp>
        <p:nvSpPr>
          <p:cNvPr id="75" name="Google Shape;75;p14"/>
          <p:cNvSpPr txBox="1"/>
          <p:nvPr/>
        </p:nvSpPr>
        <p:spPr>
          <a:xfrm>
            <a:off x="2249186" y="105424"/>
            <a:ext cx="5902500" cy="3846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b="1" i="1" dirty="0">
                <a:solidFill>
                  <a:schemeClr val="lt1"/>
                </a:solidFill>
                <a:latin typeface="+mn-lt"/>
                <a:ea typeface="Ubuntu"/>
                <a:cs typeface="Ubuntu"/>
                <a:sym typeface="Ubuntu"/>
              </a:rPr>
              <a:t>Comment fonctionne la solution ? </a:t>
            </a:r>
            <a:endParaRPr sz="1300" b="1" i="1" dirty="0">
              <a:solidFill>
                <a:schemeClr val="lt1"/>
              </a:solidFill>
              <a:latin typeface="+mn-lt"/>
              <a:ea typeface="Ubuntu"/>
              <a:cs typeface="Ubuntu"/>
              <a:sym typeface="Ubuntu"/>
            </a:endParaRPr>
          </a:p>
        </p:txBody>
      </p:sp>
      <p:cxnSp>
        <p:nvCxnSpPr>
          <p:cNvPr id="76" name="Google Shape;76;p14"/>
          <p:cNvCxnSpPr/>
          <p:nvPr/>
        </p:nvCxnSpPr>
        <p:spPr>
          <a:xfrm>
            <a:off x="2189650" y="179875"/>
            <a:ext cx="0" cy="519600"/>
          </a:xfrm>
          <a:prstGeom prst="straightConnector1">
            <a:avLst/>
          </a:prstGeom>
          <a:noFill/>
          <a:ln w="9525" cap="flat" cmpd="sng">
            <a:solidFill>
              <a:schemeClr val="lt1"/>
            </a:solidFill>
            <a:prstDash val="solid"/>
            <a:round/>
            <a:headEnd type="none" w="med" len="med"/>
            <a:tailEnd type="none" w="med" len="med"/>
          </a:ln>
        </p:spPr>
      </p:cxnSp>
      <p:pic>
        <p:nvPicPr>
          <p:cNvPr id="77" name="Google Shape;77;p14"/>
          <p:cNvPicPr preferRelativeResize="0"/>
          <p:nvPr/>
        </p:nvPicPr>
        <p:blipFill rotWithShape="1">
          <a:blip r:embed="rId3">
            <a:alphaModFix/>
          </a:blip>
          <a:srcRect b="42548"/>
          <a:stretch/>
        </p:blipFill>
        <p:spPr>
          <a:xfrm>
            <a:off x="9448050" y="15475"/>
            <a:ext cx="1039200" cy="772650"/>
          </a:xfrm>
          <a:prstGeom prst="rect">
            <a:avLst/>
          </a:prstGeom>
          <a:noFill/>
          <a:ln>
            <a:noFill/>
          </a:ln>
        </p:spPr>
      </p:pic>
      <p:sp>
        <p:nvSpPr>
          <p:cNvPr id="78" name="Google Shape;78;p14"/>
          <p:cNvSpPr/>
          <p:nvPr/>
        </p:nvSpPr>
        <p:spPr>
          <a:xfrm>
            <a:off x="153280" y="788125"/>
            <a:ext cx="5811600" cy="3220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9" name="Google Shape;79;p14"/>
          <p:cNvSpPr txBox="1"/>
          <p:nvPr/>
        </p:nvSpPr>
        <p:spPr>
          <a:xfrm>
            <a:off x="150437" y="789019"/>
            <a:ext cx="5811599" cy="31700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dirty="0">
                <a:solidFill>
                  <a:schemeClr val="dk1"/>
                </a:solidFill>
                <a:latin typeface="+mn-lt"/>
              </a:rPr>
              <a:t>Décrire le fonctionnement idéal de votre solution </a:t>
            </a:r>
            <a:endParaRPr lang="fr" sz="1200" i="1" dirty="0">
              <a:solidFill>
                <a:schemeClr val="dk1"/>
              </a:solidFill>
              <a:latin typeface="+mn-lt"/>
            </a:endParaRPr>
          </a:p>
          <a:p>
            <a:r>
              <a:rPr lang="fr-FR" sz="1200" kern="100" dirty="0">
                <a:effectLst/>
                <a:latin typeface="Calibri" panose="020F0502020204030204" pitchFamily="34" charset="0"/>
                <a:ea typeface="Aptos" panose="020B0004020202020204" pitchFamily="34" charset="0"/>
                <a:cs typeface="Calibri" panose="020F0502020204030204" pitchFamily="34" charset="0"/>
              </a:rPr>
              <a:t>L’Equipe neurologique de territoire (ENT ) sera idéalement composée de 3 médecins neurologues destinés à être Praticiens Hospitaliers et de 2 Infirmières de Pratique </a:t>
            </a:r>
            <a:r>
              <a:rPr lang="fr-FR" sz="1200" kern="100" dirty="0" err="1">
                <a:effectLst/>
                <a:latin typeface="Calibri" panose="020F0502020204030204" pitchFamily="34" charset="0"/>
                <a:ea typeface="Aptos" panose="020B0004020202020204" pitchFamily="34" charset="0"/>
                <a:cs typeface="Calibri" panose="020F0502020204030204" pitchFamily="34" charset="0"/>
              </a:rPr>
              <a:t>Avançée</a:t>
            </a:r>
            <a:r>
              <a:rPr lang="fr-FR" sz="1200" kern="100" dirty="0">
                <a:effectLst/>
                <a:latin typeface="Calibri" panose="020F0502020204030204" pitchFamily="34" charset="0"/>
                <a:ea typeface="Aptos" panose="020B0004020202020204" pitchFamily="34" charset="0"/>
                <a:cs typeface="Calibri" panose="020F0502020204030204" pitchFamily="34" charset="0"/>
              </a:rPr>
              <a:t> (IPA) et 5 IDEC déjà recrutées. Un premier pas est le recrutement en octobre 2025 d’une neurologue dédiée à la télémédecine et la téléexpertise. Deux autres PH seront recrutés afin d’assurer la pérennité du dispositif </a:t>
            </a:r>
            <a:r>
              <a:rPr lang="fr-FR" sz="1200" kern="100" dirty="0">
                <a:latin typeface="Calibri" panose="020F0502020204030204" pitchFamily="34" charset="0"/>
                <a:ea typeface="Aptos" panose="020B0004020202020204" pitchFamily="34" charset="0"/>
                <a:cs typeface="Calibri" panose="020F0502020204030204" pitchFamily="34" charset="0"/>
              </a:rPr>
              <a:t>et </a:t>
            </a:r>
            <a:r>
              <a:rPr lang="fr-FR" sz="1200" kern="100" dirty="0">
                <a:effectLst/>
                <a:latin typeface="Calibri" panose="020F0502020204030204" pitchFamily="34" charset="0"/>
                <a:ea typeface="Aptos" panose="020B0004020202020204" pitchFamily="34" charset="0"/>
                <a:cs typeface="Calibri" panose="020F0502020204030204" pitchFamily="34" charset="0"/>
              </a:rPr>
              <a:t>débuter les consultations avancées et les programmes de suivi et de prévention territoriaux. Les IPA et IDEC pourront assurer le suivi des patients et les inclure dans les ETP et ls orientations sur les centres experts. Les patients neurologiques seront identifiés par des médecins seniors sur les sites. Ils auront accès aux avis neurologiques urgents sur la ligne dédiée urgence et à des avis non urgents via direct APHP ( ouverte aux médecins de ville). Les avis pourront orienter les bilans et proposer des traitements ou conduire à des téléconsultations/ consultations/ Réunion de téléexpertise/orientation RCP selon la complexité des patients pour améliorer leurs diagnostics, suivi et orientation et éviter des hospitalisations inutiles ou si nécessaire les proposer.  Les patients requérant des avis récurrents seront adressés pour un suivi de ville complémentaire aux CPTS, les médecins traitants et  neurologues de ville.</a:t>
            </a:r>
          </a:p>
        </p:txBody>
      </p:sp>
      <p:sp>
        <p:nvSpPr>
          <p:cNvPr id="80" name="Google Shape;80;p14"/>
          <p:cNvSpPr/>
          <p:nvPr/>
        </p:nvSpPr>
        <p:spPr>
          <a:xfrm>
            <a:off x="6173625" y="4364396"/>
            <a:ext cx="4261500" cy="27954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81" name="Google Shape;81;p14"/>
          <p:cNvSpPr/>
          <p:nvPr/>
        </p:nvSpPr>
        <p:spPr>
          <a:xfrm>
            <a:off x="6173625" y="1527479"/>
            <a:ext cx="4261500" cy="27954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82" name="Google Shape;82;p14"/>
          <p:cNvSpPr/>
          <p:nvPr/>
        </p:nvSpPr>
        <p:spPr>
          <a:xfrm>
            <a:off x="6083450" y="853375"/>
            <a:ext cx="4457100" cy="400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b="1" dirty="0">
                <a:solidFill>
                  <a:schemeClr val="dk1"/>
                </a:solidFill>
                <a:latin typeface="+mn-lt"/>
              </a:rPr>
              <a:t>Pour que cela fonctionne, décrivez les contributions nécessaires chaque échelon ? </a:t>
            </a:r>
            <a:endParaRPr b="1" dirty="0">
              <a:solidFill>
                <a:schemeClr val="dk1"/>
              </a:solidFill>
              <a:latin typeface="+mn-lt"/>
            </a:endParaRPr>
          </a:p>
        </p:txBody>
      </p:sp>
      <p:sp>
        <p:nvSpPr>
          <p:cNvPr id="83" name="Google Shape;83;p14"/>
          <p:cNvSpPr txBox="1"/>
          <p:nvPr/>
        </p:nvSpPr>
        <p:spPr>
          <a:xfrm>
            <a:off x="6173625" y="1300212"/>
            <a:ext cx="4248000" cy="45473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050" b="1" i="1" dirty="0">
                <a:solidFill>
                  <a:schemeClr val="dk1"/>
                </a:solidFill>
                <a:latin typeface="+mn-lt"/>
                <a:ea typeface="Ubuntu"/>
                <a:cs typeface="Ubuntu"/>
                <a:sym typeface="Ubuntu"/>
              </a:rPr>
              <a:t>Repérage,</a:t>
            </a:r>
          </a:p>
          <a:p>
            <a:pPr marL="0" lvl="0" indent="0" algn="l" rtl="0">
              <a:spcBef>
                <a:spcPts val="0"/>
              </a:spcBef>
              <a:spcAft>
                <a:spcPts val="0"/>
              </a:spcAft>
              <a:buNone/>
            </a:pPr>
            <a:r>
              <a:rPr lang="fr-FR" sz="1050" dirty="0">
                <a:solidFill>
                  <a:schemeClr val="dk1"/>
                </a:solidFill>
                <a:latin typeface="+mn-lt"/>
                <a:ea typeface="Ubuntu"/>
                <a:cs typeface="Ubuntu"/>
                <a:sym typeface="Ubuntu"/>
              </a:rPr>
              <a:t>Médecin de ville avis sur Direct APHP</a:t>
            </a:r>
          </a:p>
          <a:p>
            <a:pPr marL="0" lvl="0" indent="0" algn="l" rtl="0">
              <a:spcBef>
                <a:spcPts val="0"/>
              </a:spcBef>
              <a:spcAft>
                <a:spcPts val="0"/>
              </a:spcAft>
              <a:buNone/>
            </a:pPr>
            <a:r>
              <a:rPr lang="fr-FR" sz="1050" dirty="0">
                <a:solidFill>
                  <a:schemeClr val="dk1"/>
                </a:solidFill>
                <a:latin typeface="+mn-lt"/>
                <a:ea typeface="Ubuntu"/>
                <a:cs typeface="Ubuntu"/>
                <a:sym typeface="Ubuntu"/>
              </a:rPr>
              <a:t>SAU numéro d’urgence dédié</a:t>
            </a:r>
          </a:p>
          <a:p>
            <a:pPr lvl="0"/>
            <a:r>
              <a:rPr lang="fr-FR" sz="1050" dirty="0">
                <a:solidFill>
                  <a:schemeClr val="dk1"/>
                </a:solidFill>
                <a:latin typeface="+mn-lt"/>
                <a:ea typeface="Ubuntu"/>
                <a:cs typeface="Ubuntu"/>
                <a:sym typeface="Ubuntu"/>
              </a:rPr>
              <a:t>Service hospitalier non neurologique</a:t>
            </a:r>
          </a:p>
          <a:p>
            <a:pPr marL="0" lvl="0" indent="0" algn="l" rtl="0">
              <a:spcBef>
                <a:spcPts val="0"/>
              </a:spcBef>
              <a:spcAft>
                <a:spcPts val="0"/>
              </a:spcAft>
              <a:buNone/>
            </a:pPr>
            <a:endParaRPr lang="fr-FR" sz="1050" dirty="0">
              <a:solidFill>
                <a:schemeClr val="dk1"/>
              </a:solidFill>
              <a:latin typeface="+mn-lt"/>
              <a:ea typeface="Ubuntu"/>
              <a:cs typeface="Ubuntu"/>
              <a:sym typeface="Ubuntu"/>
            </a:endParaRPr>
          </a:p>
          <a:p>
            <a:pPr marL="0" lvl="0" indent="0" algn="l" rtl="0">
              <a:spcBef>
                <a:spcPts val="0"/>
              </a:spcBef>
              <a:spcAft>
                <a:spcPts val="0"/>
              </a:spcAft>
              <a:buNone/>
            </a:pPr>
            <a:r>
              <a:rPr lang="fr-FR" sz="1050" b="1" i="1" dirty="0">
                <a:solidFill>
                  <a:schemeClr val="dk1"/>
                </a:solidFill>
                <a:latin typeface="+mn-lt"/>
                <a:ea typeface="Ubuntu"/>
                <a:cs typeface="Ubuntu"/>
                <a:sym typeface="Ubuntu"/>
              </a:rPr>
              <a:t>Diagnostic </a:t>
            </a:r>
            <a:r>
              <a:rPr lang="fr-FR" sz="1050" dirty="0">
                <a:solidFill>
                  <a:schemeClr val="dk1"/>
                </a:solidFill>
                <a:latin typeface="+mn-lt"/>
                <a:ea typeface="Ubuntu"/>
                <a:cs typeface="Ubuntu"/>
                <a:sym typeface="Ubuntu"/>
              </a:rPr>
              <a:t>Neurologues </a:t>
            </a:r>
          </a:p>
          <a:p>
            <a:pPr marL="0" lvl="0" indent="0" algn="l" rtl="0">
              <a:spcBef>
                <a:spcPts val="0"/>
              </a:spcBef>
              <a:spcAft>
                <a:spcPts val="0"/>
              </a:spcAft>
              <a:buNone/>
            </a:pPr>
            <a:r>
              <a:rPr lang="fr-FR" sz="1050" dirty="0">
                <a:solidFill>
                  <a:schemeClr val="dk1"/>
                </a:solidFill>
                <a:latin typeface="+mn-lt"/>
                <a:ea typeface="Ubuntu"/>
                <a:cs typeface="Ubuntu"/>
                <a:sym typeface="Ubuntu"/>
              </a:rPr>
              <a:t>Avis neurologiques téléconsultation et téléexpertise</a:t>
            </a:r>
          </a:p>
          <a:p>
            <a:pPr marL="0" lvl="0" indent="0" algn="l" rtl="0">
              <a:spcBef>
                <a:spcPts val="0"/>
              </a:spcBef>
              <a:spcAft>
                <a:spcPts val="0"/>
              </a:spcAft>
              <a:buNone/>
            </a:pPr>
            <a:r>
              <a:rPr lang="fr-FR" sz="1050" dirty="0">
                <a:solidFill>
                  <a:schemeClr val="dk1"/>
                </a:solidFill>
                <a:latin typeface="+mn-lt"/>
                <a:ea typeface="Ubuntu"/>
                <a:cs typeface="Ubuntu"/>
                <a:sym typeface="Ubuntu"/>
              </a:rPr>
              <a:t>Consultations avancées</a:t>
            </a:r>
          </a:p>
          <a:p>
            <a:pPr marL="0" lvl="0" indent="0" algn="l" rtl="0">
              <a:spcBef>
                <a:spcPts val="0"/>
              </a:spcBef>
              <a:spcAft>
                <a:spcPts val="0"/>
              </a:spcAft>
              <a:buNone/>
            </a:pPr>
            <a:r>
              <a:rPr lang="fr-FR" sz="1050" dirty="0">
                <a:solidFill>
                  <a:schemeClr val="dk1"/>
                </a:solidFill>
                <a:latin typeface="+mn-lt"/>
                <a:ea typeface="Ubuntu"/>
                <a:cs typeface="Ubuntu"/>
                <a:sym typeface="Ubuntu"/>
              </a:rPr>
              <a:t>Hospitalisations programmées en neurologie pour les cas complexes</a:t>
            </a:r>
          </a:p>
          <a:p>
            <a:pPr marL="0" lvl="0" indent="0" algn="l" rtl="0">
              <a:spcBef>
                <a:spcPts val="0"/>
              </a:spcBef>
              <a:spcAft>
                <a:spcPts val="0"/>
              </a:spcAft>
              <a:buNone/>
            </a:pPr>
            <a:r>
              <a:rPr lang="fr-FR" sz="1050" dirty="0">
                <a:solidFill>
                  <a:schemeClr val="dk1"/>
                </a:solidFill>
                <a:latin typeface="+mn-lt"/>
                <a:ea typeface="Ubuntu"/>
                <a:cs typeface="Ubuntu"/>
                <a:sym typeface="Ubuntu"/>
              </a:rPr>
              <a:t>Accès aux RCP Huntington/parkinson, SEP, neuropathies et staffs neurovasculaire et cognitifs</a:t>
            </a:r>
          </a:p>
          <a:p>
            <a:pPr marL="0" lvl="0" indent="0" algn="l" rtl="0">
              <a:spcBef>
                <a:spcPts val="0"/>
              </a:spcBef>
              <a:spcAft>
                <a:spcPts val="0"/>
              </a:spcAft>
              <a:buNone/>
            </a:pPr>
            <a:r>
              <a:rPr lang="fr-FR" sz="1050" b="1" i="1" dirty="0">
                <a:solidFill>
                  <a:schemeClr val="dk1"/>
                </a:solidFill>
                <a:latin typeface="+mn-lt"/>
                <a:ea typeface="Ubuntu"/>
                <a:cs typeface="Ubuntu"/>
                <a:sym typeface="Ubuntu"/>
              </a:rPr>
              <a:t>Accompagnement</a:t>
            </a:r>
          </a:p>
          <a:p>
            <a:pPr marL="0" lvl="0" indent="0" algn="l" rtl="0">
              <a:spcBef>
                <a:spcPts val="0"/>
              </a:spcBef>
              <a:spcAft>
                <a:spcPts val="0"/>
              </a:spcAft>
              <a:buNone/>
            </a:pPr>
            <a:r>
              <a:rPr lang="fr-FR" sz="1050" dirty="0">
                <a:solidFill>
                  <a:schemeClr val="dk1"/>
                </a:solidFill>
                <a:latin typeface="+mn-lt"/>
                <a:ea typeface="Ubuntu"/>
                <a:cs typeface="Ubuntu"/>
                <a:sym typeface="Ubuntu"/>
              </a:rPr>
              <a:t>IDEC, IPA</a:t>
            </a:r>
          </a:p>
          <a:p>
            <a:pPr marL="0" lvl="0" indent="0" algn="l" rtl="0">
              <a:spcBef>
                <a:spcPts val="0"/>
              </a:spcBef>
              <a:spcAft>
                <a:spcPts val="0"/>
              </a:spcAft>
              <a:buNone/>
            </a:pPr>
            <a:r>
              <a:rPr lang="fr-FR" sz="1050" dirty="0">
                <a:solidFill>
                  <a:schemeClr val="dk1"/>
                </a:solidFill>
                <a:latin typeface="+mn-lt"/>
                <a:ea typeface="Ubuntu"/>
                <a:cs typeface="Ubuntu"/>
                <a:sym typeface="Ubuntu"/>
              </a:rPr>
              <a:t>Orthophonistes et plateforme </a:t>
            </a:r>
            <a:r>
              <a:rPr lang="fr-FR" sz="1050" dirty="0" err="1">
                <a:solidFill>
                  <a:schemeClr val="dk1"/>
                </a:solidFill>
                <a:latin typeface="+mn-lt"/>
                <a:ea typeface="Ubuntu"/>
                <a:cs typeface="Ubuntu"/>
                <a:sym typeface="Ubuntu"/>
              </a:rPr>
              <a:t>livemybrain</a:t>
            </a:r>
            <a:endParaRPr lang="fr-FR" sz="1050" dirty="0">
              <a:solidFill>
                <a:schemeClr val="dk1"/>
              </a:solidFill>
              <a:latin typeface="+mn-lt"/>
              <a:ea typeface="Ubuntu"/>
              <a:cs typeface="Ubuntu"/>
              <a:sym typeface="Ubuntu"/>
            </a:endParaRPr>
          </a:p>
          <a:p>
            <a:pPr marL="0" lvl="0" indent="0" algn="l" rtl="0">
              <a:spcBef>
                <a:spcPts val="0"/>
              </a:spcBef>
              <a:spcAft>
                <a:spcPts val="0"/>
              </a:spcAft>
              <a:buNone/>
            </a:pPr>
            <a:r>
              <a:rPr lang="fr-FR" sz="1050" b="1" i="1" dirty="0">
                <a:solidFill>
                  <a:schemeClr val="tx1"/>
                </a:solidFill>
                <a:latin typeface="+mn-lt"/>
                <a:ea typeface="Ubuntu"/>
                <a:cs typeface="Ubuntu"/>
                <a:sym typeface="Ubuntu"/>
              </a:rPr>
              <a:t> Prévention</a:t>
            </a:r>
          </a:p>
          <a:p>
            <a:pPr marL="0" lvl="0" indent="0" algn="l" rtl="0">
              <a:spcBef>
                <a:spcPts val="0"/>
              </a:spcBef>
              <a:spcAft>
                <a:spcPts val="0"/>
              </a:spcAft>
              <a:buNone/>
            </a:pPr>
            <a:r>
              <a:rPr lang="fr-FR" sz="1050" dirty="0">
                <a:solidFill>
                  <a:schemeClr val="dk1"/>
                </a:solidFill>
                <a:latin typeface="+mn-lt"/>
                <a:ea typeface="Ubuntu"/>
                <a:cs typeface="Ubuntu"/>
                <a:sym typeface="Ubuntu"/>
              </a:rPr>
              <a:t>Formation, information et prévention via l’</a:t>
            </a:r>
            <a:r>
              <a:rPr lang="fr-FR" sz="1050" dirty="0" err="1">
                <a:solidFill>
                  <a:schemeClr val="dk1"/>
                </a:solidFill>
                <a:latin typeface="+mn-lt"/>
                <a:ea typeface="Ubuntu"/>
                <a:cs typeface="Ubuntu"/>
                <a:sym typeface="Ubuntu"/>
              </a:rPr>
              <a:t>eductaion</a:t>
            </a:r>
            <a:r>
              <a:rPr lang="fr-FR" sz="1050" dirty="0">
                <a:solidFill>
                  <a:schemeClr val="dk1"/>
                </a:solidFill>
                <a:latin typeface="+mn-lt"/>
                <a:ea typeface="Ubuntu"/>
                <a:cs typeface="Ubuntu"/>
                <a:sym typeface="Ubuntu"/>
              </a:rPr>
              <a:t> </a:t>
            </a:r>
            <a:r>
              <a:rPr lang="fr-FR" sz="1050" dirty="0" err="1">
                <a:solidFill>
                  <a:schemeClr val="dk1"/>
                </a:solidFill>
                <a:latin typeface="+mn-lt"/>
                <a:ea typeface="Ubuntu"/>
                <a:cs typeface="Ubuntu"/>
                <a:sym typeface="Ubuntu"/>
              </a:rPr>
              <a:t>théraputique</a:t>
            </a:r>
            <a:r>
              <a:rPr lang="fr-FR" sz="1050" dirty="0">
                <a:solidFill>
                  <a:schemeClr val="dk1"/>
                </a:solidFill>
                <a:latin typeface="+mn-lt"/>
                <a:ea typeface="Ubuntu"/>
                <a:cs typeface="Ubuntu"/>
                <a:sym typeface="Ubuntu"/>
              </a:rPr>
              <a:t>  (SEP/ Parkinson/ </a:t>
            </a:r>
            <a:r>
              <a:rPr lang="fr-FR" sz="1050" dirty="0" err="1">
                <a:solidFill>
                  <a:schemeClr val="dk1"/>
                </a:solidFill>
                <a:latin typeface="+mn-lt"/>
                <a:ea typeface="Ubuntu"/>
                <a:cs typeface="Ubuntu"/>
                <a:sym typeface="Ubuntu"/>
              </a:rPr>
              <a:t>Hiuntington</a:t>
            </a:r>
            <a:r>
              <a:rPr lang="fr-FR" sz="1050" dirty="0">
                <a:solidFill>
                  <a:schemeClr val="dk1"/>
                </a:solidFill>
                <a:latin typeface="+mn-lt"/>
                <a:ea typeface="Ubuntu"/>
                <a:cs typeface="Ubuntu"/>
                <a:sym typeface="Ubuntu"/>
              </a:rPr>
              <a:t>/ Neuropathie..)</a:t>
            </a:r>
          </a:p>
          <a:p>
            <a:pPr marL="0" lvl="0" indent="0" algn="l" rtl="0">
              <a:spcBef>
                <a:spcPts val="0"/>
              </a:spcBef>
              <a:spcAft>
                <a:spcPts val="0"/>
              </a:spcAft>
              <a:buNone/>
            </a:pPr>
            <a:r>
              <a:rPr lang="fr-FR" sz="1050" dirty="0">
                <a:solidFill>
                  <a:schemeClr val="dk1"/>
                </a:solidFill>
                <a:latin typeface="+mn-lt"/>
                <a:ea typeface="Ubuntu"/>
                <a:cs typeface="Ubuntu"/>
                <a:sym typeface="Ubuntu"/>
              </a:rPr>
              <a:t>Journées de formation sur le handicap neurologique</a:t>
            </a:r>
          </a:p>
          <a:p>
            <a:pPr marL="0" lvl="0" indent="0" algn="l" rtl="0">
              <a:spcBef>
                <a:spcPts val="0"/>
              </a:spcBef>
              <a:spcAft>
                <a:spcPts val="0"/>
              </a:spcAft>
              <a:buNone/>
            </a:pPr>
            <a:r>
              <a:rPr lang="fr-FR" sz="1050" dirty="0">
                <a:solidFill>
                  <a:schemeClr val="dk1"/>
                </a:solidFill>
                <a:latin typeface="+mn-lt"/>
                <a:ea typeface="Ubuntu"/>
                <a:cs typeface="Ubuntu"/>
                <a:sym typeface="Ubuntu"/>
              </a:rPr>
              <a:t>Développement d'outils de dépistage des troubles cognitifs.</a:t>
            </a:r>
          </a:p>
          <a:p>
            <a:pPr marL="0" lvl="0" indent="0" algn="l" rtl="0">
              <a:spcBef>
                <a:spcPts val="0"/>
              </a:spcBef>
              <a:spcAft>
                <a:spcPts val="0"/>
              </a:spcAft>
              <a:buNone/>
            </a:pPr>
            <a:endParaRPr lang="fr-FR" sz="1050" b="1" i="1" dirty="0">
              <a:solidFill>
                <a:schemeClr val="dk1"/>
              </a:solidFill>
              <a:latin typeface="+mn-lt"/>
              <a:ea typeface="Ubuntu"/>
              <a:cs typeface="Ubuntu"/>
              <a:sym typeface="Ubuntu"/>
            </a:endParaRPr>
          </a:p>
          <a:p>
            <a:pPr lvl="0" algn="just" rtl="0">
              <a:spcBef>
                <a:spcPts val="0"/>
              </a:spcBef>
              <a:spcAft>
                <a:spcPts val="0"/>
              </a:spcAft>
            </a:pPr>
            <a:r>
              <a:rPr lang="fr-FR" sz="1050" b="1" dirty="0">
                <a:solidFill>
                  <a:schemeClr val="dk1"/>
                </a:solidFill>
                <a:highlight>
                  <a:srgbClr val="FFFF00"/>
                </a:highlight>
                <a:latin typeface="+mn-lt"/>
                <a:ea typeface="Ubuntu"/>
                <a:cs typeface="Ubuntu"/>
                <a:sym typeface="Ubuntu"/>
              </a:rPr>
              <a:t>Besoin de financement annuel (coûts moyens Mondor 2025) :</a:t>
            </a:r>
          </a:p>
          <a:p>
            <a:pPr marL="171450" lvl="0" indent="-171450" algn="just" rtl="0">
              <a:spcBef>
                <a:spcPts val="0"/>
              </a:spcBef>
              <a:spcAft>
                <a:spcPts val="0"/>
              </a:spcAft>
              <a:buFontTx/>
              <a:buChar char="-"/>
            </a:pPr>
            <a:r>
              <a:rPr lang="fr-FR" sz="1050" b="1" dirty="0">
                <a:solidFill>
                  <a:schemeClr val="dk1"/>
                </a:solidFill>
                <a:latin typeface="+mn-lt"/>
                <a:ea typeface="Ubuntu"/>
                <a:cs typeface="Ubuntu"/>
                <a:sym typeface="Ubuntu"/>
              </a:rPr>
              <a:t>3 ETP PH neurologues Temps Plein supplémentaire</a:t>
            </a:r>
          </a:p>
          <a:p>
            <a:pPr lvl="1" algn="just"/>
            <a:r>
              <a:rPr lang="fr-FR" sz="1050" b="1" dirty="0">
                <a:solidFill>
                  <a:schemeClr val="dk1"/>
                </a:solidFill>
                <a:latin typeface="+mn-lt"/>
                <a:ea typeface="Ubuntu"/>
                <a:cs typeface="Ubuntu"/>
                <a:sym typeface="Ubuntu"/>
              </a:rPr>
              <a:t>                                             =                   </a:t>
            </a:r>
            <a:r>
              <a:rPr lang="fr-FR" sz="1050" b="1" dirty="0">
                <a:solidFill>
                  <a:schemeClr val="dk1"/>
                </a:solidFill>
                <a:latin typeface="+mn-lt"/>
                <a:cs typeface="Ubuntu"/>
              </a:rPr>
              <a:t>134 347 </a:t>
            </a:r>
            <a:r>
              <a:rPr lang="fr-FR" sz="1050" b="1" dirty="0">
                <a:solidFill>
                  <a:schemeClr val="dk1"/>
                </a:solidFill>
                <a:latin typeface="+mn-lt"/>
                <a:cs typeface="Ubuntu"/>
                <a:sym typeface="Ubuntu"/>
              </a:rPr>
              <a:t> </a:t>
            </a:r>
            <a:r>
              <a:rPr lang="fr-FR" sz="1050" b="1" dirty="0">
                <a:solidFill>
                  <a:schemeClr val="dk1"/>
                </a:solidFill>
                <a:latin typeface="+mn-lt"/>
                <a:ea typeface="Ubuntu"/>
                <a:cs typeface="Ubuntu"/>
                <a:sym typeface="Ubuntu"/>
              </a:rPr>
              <a:t>euros X 3</a:t>
            </a:r>
          </a:p>
          <a:p>
            <a:pPr marL="171450" lvl="0" indent="-171450" algn="just" rtl="0">
              <a:spcBef>
                <a:spcPts val="0"/>
              </a:spcBef>
              <a:spcAft>
                <a:spcPts val="0"/>
              </a:spcAft>
              <a:buFontTx/>
              <a:buChar char="-"/>
            </a:pPr>
            <a:r>
              <a:rPr lang="fr-FR" sz="1050" b="1" dirty="0">
                <a:solidFill>
                  <a:schemeClr val="dk1"/>
                </a:solidFill>
                <a:latin typeface="+mn-lt"/>
                <a:ea typeface="Ubuntu"/>
                <a:cs typeface="Ubuntu"/>
                <a:sym typeface="Ubuntu"/>
              </a:rPr>
              <a:t>1 orthophoniste 		59000euros</a:t>
            </a:r>
          </a:p>
          <a:p>
            <a:pPr lvl="0" algn="just" rtl="0">
              <a:spcBef>
                <a:spcPts val="0"/>
              </a:spcBef>
              <a:spcAft>
                <a:spcPts val="0"/>
              </a:spcAft>
            </a:pPr>
            <a:r>
              <a:rPr lang="fr-FR" sz="1050" b="1" dirty="0">
                <a:solidFill>
                  <a:schemeClr val="dk1"/>
                </a:solidFill>
                <a:highlight>
                  <a:srgbClr val="FFFF00"/>
                </a:highlight>
                <a:latin typeface="+mn-lt"/>
                <a:ea typeface="Ubuntu"/>
                <a:cs typeface="Ubuntu"/>
                <a:sym typeface="Ubuntu"/>
              </a:rPr>
              <a:t>Total 		</a:t>
            </a:r>
            <a:r>
              <a:rPr lang="fr-FR" sz="1050" b="1">
                <a:solidFill>
                  <a:schemeClr val="dk1"/>
                </a:solidFill>
                <a:highlight>
                  <a:srgbClr val="FFFF00"/>
                </a:highlight>
                <a:latin typeface="+mn-lt"/>
                <a:ea typeface="Ubuntu"/>
                <a:cs typeface="Ubuntu"/>
                <a:sym typeface="Ubuntu"/>
              </a:rPr>
              <a:t>	</a:t>
            </a:r>
            <a:r>
              <a:rPr lang="fr-FR" sz="1050" b="1" smtClean="0">
                <a:solidFill>
                  <a:schemeClr val="dk1"/>
                </a:solidFill>
                <a:highlight>
                  <a:srgbClr val="FFFF00"/>
                </a:highlight>
                <a:latin typeface="+mn-lt"/>
                <a:ea typeface="Ubuntu"/>
                <a:cs typeface="Ubuntu"/>
                <a:sym typeface="Ubuntu"/>
              </a:rPr>
              <a:t>462 041 </a:t>
            </a:r>
            <a:r>
              <a:rPr lang="fr-FR" sz="1050" b="1" dirty="0">
                <a:solidFill>
                  <a:schemeClr val="dk1"/>
                </a:solidFill>
                <a:highlight>
                  <a:srgbClr val="FFFF00"/>
                </a:highlight>
                <a:latin typeface="+mn-lt"/>
                <a:ea typeface="Ubuntu"/>
                <a:cs typeface="Ubuntu"/>
                <a:sym typeface="Ubuntu"/>
              </a:rPr>
              <a:t>euros</a:t>
            </a:r>
          </a:p>
          <a:p>
            <a:pPr lvl="0" algn="just" rtl="0">
              <a:spcBef>
                <a:spcPts val="0"/>
              </a:spcBef>
              <a:spcAft>
                <a:spcPts val="0"/>
              </a:spcAft>
            </a:pPr>
            <a:r>
              <a:rPr lang="fr-FR" sz="1050" b="1" dirty="0">
                <a:solidFill>
                  <a:schemeClr val="dk1"/>
                </a:solidFill>
                <a:latin typeface="+mn-lt"/>
                <a:ea typeface="Ubuntu"/>
                <a:cs typeface="Ubuntu"/>
                <a:sym typeface="Ubuntu"/>
              </a:rPr>
              <a:t>		</a:t>
            </a:r>
            <a:endParaRPr lang="fr" sz="1050" dirty="0">
              <a:solidFill>
                <a:schemeClr val="dk1"/>
              </a:solidFill>
              <a:latin typeface="+mn-lt"/>
              <a:ea typeface="Ubuntu"/>
              <a:cs typeface="Ubuntu"/>
              <a:sym typeface="Ubuntu"/>
            </a:endParaRPr>
          </a:p>
        </p:txBody>
      </p:sp>
      <p:sp>
        <p:nvSpPr>
          <p:cNvPr id="84" name="Google Shape;84;p14"/>
          <p:cNvSpPr txBox="1"/>
          <p:nvPr/>
        </p:nvSpPr>
        <p:spPr>
          <a:xfrm>
            <a:off x="6160125" y="5506929"/>
            <a:ext cx="4217783" cy="18543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dirty="0">
                <a:solidFill>
                  <a:schemeClr val="dk1"/>
                </a:solidFill>
                <a:latin typeface="+mn-lt"/>
                <a:ea typeface="Ubuntu"/>
                <a:cs typeface="Ubuntu"/>
                <a:sym typeface="Ubuntu"/>
              </a:rPr>
              <a:t>Ce que l’on attend du niveau national</a:t>
            </a:r>
          </a:p>
          <a:p>
            <a:pPr marL="0" lvl="0" indent="0" algn="just" rtl="0">
              <a:spcBef>
                <a:spcPts val="0"/>
              </a:spcBef>
              <a:spcAft>
                <a:spcPts val="0"/>
              </a:spcAft>
              <a:buNone/>
            </a:pPr>
            <a:r>
              <a:rPr lang="fr-FR" sz="1050" dirty="0">
                <a:solidFill>
                  <a:schemeClr val="dk1"/>
                </a:solidFill>
                <a:latin typeface="+mn-lt"/>
                <a:ea typeface="Ubuntu"/>
                <a:cs typeface="Ubuntu"/>
                <a:sym typeface="Ubuntu"/>
              </a:rPr>
              <a:t>Au vu du vieillissement de la population française, avec une augmentation massive attendue des patients neurologiques et une baisse du nombre de neurologues en France, la création d’une ENT permet de situer des patients en errance diagnostique ou en rupture de prise </a:t>
            </a:r>
            <a:r>
              <a:rPr lang="fr-FR" sz="1050">
                <a:solidFill>
                  <a:schemeClr val="dk1"/>
                </a:solidFill>
                <a:latin typeface="+mn-lt"/>
                <a:ea typeface="Ubuntu"/>
                <a:cs typeface="Ubuntu"/>
                <a:sym typeface="Ubuntu"/>
              </a:rPr>
              <a:t>en charge </a:t>
            </a:r>
            <a:r>
              <a:rPr lang="fr-FR" sz="1050" dirty="0">
                <a:solidFill>
                  <a:schemeClr val="dk1"/>
                </a:solidFill>
                <a:latin typeface="+mn-lt"/>
                <a:ea typeface="Ubuntu"/>
                <a:cs typeface="Ubuntu"/>
                <a:sym typeface="Ubuntu"/>
              </a:rPr>
              <a:t>dans un parcours de soins adapté</a:t>
            </a:r>
          </a:p>
          <a:p>
            <a:pPr marL="0" lvl="0" indent="0" algn="just" rtl="0">
              <a:spcBef>
                <a:spcPts val="0"/>
              </a:spcBef>
              <a:spcAft>
                <a:spcPts val="0"/>
              </a:spcAft>
              <a:buNone/>
            </a:pPr>
            <a:r>
              <a:rPr lang="fr-FR" sz="1050" dirty="0">
                <a:solidFill>
                  <a:schemeClr val="dk1"/>
                </a:solidFill>
                <a:latin typeface="+mn-lt"/>
                <a:ea typeface="Ubuntu"/>
                <a:cs typeface="Ubuntu"/>
                <a:sym typeface="Ubuntu"/>
              </a:rPr>
              <a:t>S</a:t>
            </a:r>
            <a:r>
              <a:rPr lang="fr" sz="1050" dirty="0">
                <a:solidFill>
                  <a:schemeClr val="dk1"/>
                </a:solidFill>
                <a:latin typeface="+mn-lt"/>
                <a:ea typeface="Ubuntu"/>
                <a:cs typeface="Ubuntu"/>
                <a:sym typeface="Ubuntu"/>
              </a:rPr>
              <a:t>elon les besoins de chaque bassin de population les </a:t>
            </a:r>
            <a:r>
              <a:rPr lang="fr-FR" sz="1050" dirty="0">
                <a:solidFill>
                  <a:schemeClr val="dk1"/>
                </a:solidFill>
                <a:latin typeface="+mn-lt"/>
                <a:ea typeface="Ubuntu"/>
                <a:cs typeface="Ubuntu"/>
                <a:sym typeface="Ubuntu"/>
              </a:rPr>
              <a:t>ENT pourront éviter les hospitalisations et examens inutiles, dépister les troubles cognitifs  et favoriser la rééducation et le maintien au domicile grâce à la synergie avec des outils digitaux</a:t>
            </a:r>
            <a:endParaRPr sz="1050" dirty="0">
              <a:solidFill>
                <a:schemeClr val="dk1"/>
              </a:solidFill>
              <a:latin typeface="+mn-lt"/>
              <a:ea typeface="Ubuntu"/>
              <a:cs typeface="Ubuntu"/>
              <a:sym typeface="Ubuntu"/>
            </a:endParaRPr>
          </a:p>
        </p:txBody>
      </p:sp>
      <p:sp>
        <p:nvSpPr>
          <p:cNvPr id="85" name="Google Shape;85;p14"/>
          <p:cNvSpPr/>
          <p:nvPr/>
        </p:nvSpPr>
        <p:spPr>
          <a:xfrm>
            <a:off x="138171" y="3987748"/>
            <a:ext cx="5811600" cy="339205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aphicFrame>
        <p:nvGraphicFramePr>
          <p:cNvPr id="3" name="Tableau 2">
            <a:extLst>
              <a:ext uri="{FF2B5EF4-FFF2-40B4-BE49-F238E27FC236}">
                <a16:creationId xmlns:a16="http://schemas.microsoft.com/office/drawing/2014/main" id="{073C960F-DDE7-E450-EE37-68F595405059}"/>
              </a:ext>
            </a:extLst>
          </p:cNvPr>
          <p:cNvGraphicFramePr>
            <a:graphicFrameLocks noGrp="1"/>
          </p:cNvGraphicFramePr>
          <p:nvPr>
            <p:extLst>
              <p:ext uri="{D42A27DB-BD31-4B8C-83A1-F6EECF244321}">
                <p14:modId xmlns:p14="http://schemas.microsoft.com/office/powerpoint/2010/main" val="2779708240"/>
              </p:ext>
            </p:extLst>
          </p:nvPr>
        </p:nvGraphicFramePr>
        <p:xfrm>
          <a:off x="138171" y="4209732"/>
          <a:ext cx="5811600" cy="3170068"/>
        </p:xfrm>
        <a:graphic>
          <a:graphicData uri="http://schemas.openxmlformats.org/drawingml/2006/table">
            <a:tbl>
              <a:tblPr firstRow="1" firstCol="1" bandRow="1">
                <a:tableStyleId>{2D5ABB26-0587-4C30-8999-92F81FD0307C}</a:tableStyleId>
              </a:tblPr>
              <a:tblGrid>
                <a:gridCol w="2905001">
                  <a:extLst>
                    <a:ext uri="{9D8B030D-6E8A-4147-A177-3AD203B41FA5}">
                      <a16:colId xmlns:a16="http://schemas.microsoft.com/office/drawing/2014/main" val="818344514"/>
                    </a:ext>
                  </a:extLst>
                </a:gridCol>
                <a:gridCol w="2906599">
                  <a:extLst>
                    <a:ext uri="{9D8B030D-6E8A-4147-A177-3AD203B41FA5}">
                      <a16:colId xmlns:a16="http://schemas.microsoft.com/office/drawing/2014/main" val="954373123"/>
                    </a:ext>
                  </a:extLst>
                </a:gridCol>
              </a:tblGrid>
              <a:tr h="214920">
                <a:tc>
                  <a:txBody>
                    <a:bodyPr/>
                    <a:lstStyle/>
                    <a:p>
                      <a:r>
                        <a:rPr lang="fr-FR" sz="1200" b="1" kern="100" dirty="0">
                          <a:effectLst/>
                        </a:rPr>
                        <a:t>Qui est impliqué ?</a:t>
                      </a:r>
                      <a:endParaRPr lang="fr-FR"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r>
                        <a:rPr lang="fr-FR" sz="1200" kern="0" dirty="0">
                          <a:effectLst/>
                        </a:rPr>
                        <a:t>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4378176"/>
                  </a:ext>
                </a:extLst>
              </a:tr>
              <a:tr h="429839">
                <a:tc>
                  <a:txBody>
                    <a:bodyPr/>
                    <a:lstStyle/>
                    <a:p>
                      <a:r>
                        <a:rPr lang="fr-FR" sz="1200" b="1" kern="100" dirty="0">
                          <a:solidFill>
                            <a:schemeClr val="bg1"/>
                          </a:solidFill>
                          <a:effectLst/>
                        </a:rPr>
                        <a:t>QUI ?</a:t>
                      </a:r>
                    </a:p>
                  </a:txBody>
                  <a:tcPr marL="68580" marR="68580" marT="0" marB="0" anchor="ctr">
                    <a:lnL w="57150" cap="flat" cmpd="sng" algn="ctr">
                      <a:solidFill>
                        <a:srgbClr val="00B0F0"/>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002060"/>
                    </a:solidFill>
                  </a:tcPr>
                </a:tc>
                <a:tc>
                  <a:txBody>
                    <a:bodyPr/>
                    <a:lstStyle/>
                    <a:p>
                      <a:r>
                        <a:rPr lang="fr-FR" sz="1200" b="1" kern="100" dirty="0">
                          <a:solidFill>
                            <a:schemeClr val="bg1"/>
                          </a:solidFill>
                          <a:effectLst/>
                        </a:rPr>
                        <a:t>Pour faire quoi ? </a:t>
                      </a:r>
                    </a:p>
                    <a:p>
                      <a:r>
                        <a:rPr lang="fr-FR" sz="1200" kern="0" dirty="0">
                          <a:effectLst/>
                        </a:rPr>
                        <a:t>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002060"/>
                    </a:solidFill>
                  </a:tcPr>
                </a:tc>
                <a:extLst>
                  <a:ext uri="{0D108BD9-81ED-4DB2-BD59-A6C34878D82A}">
                    <a16:rowId xmlns:a16="http://schemas.microsoft.com/office/drawing/2014/main" val="2885940426"/>
                  </a:ext>
                </a:extLst>
              </a:tr>
              <a:tr h="402975">
                <a:tc>
                  <a:txBody>
                    <a:bodyPr/>
                    <a:lstStyle/>
                    <a:p>
                      <a:r>
                        <a:rPr lang="fr-FR" sz="1050" kern="100" dirty="0">
                          <a:effectLst/>
                        </a:rPr>
                        <a:t>3 neurologues PH</a:t>
                      </a:r>
                      <a:endParaRPr lang="fr-FR" sz="1200" kern="100" dirty="0">
                        <a:effectLst/>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lumMod val="95000"/>
                      </a:schemeClr>
                    </a:solidFill>
                  </a:tcPr>
                </a:tc>
                <a:tc>
                  <a:txBody>
                    <a:bodyPr/>
                    <a:lstStyle/>
                    <a:p>
                      <a:r>
                        <a:rPr lang="fr-FR" sz="1050" kern="100" dirty="0">
                          <a:effectLst/>
                        </a:rPr>
                        <a:t>Réponses aux demandes d’avis urgents ou non/ Consultations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rgbClr val="00B0F0"/>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29042598"/>
                  </a:ext>
                </a:extLst>
              </a:tr>
              <a:tr h="591029">
                <a:tc>
                  <a:txBody>
                    <a:bodyPr/>
                    <a:lstStyle/>
                    <a:p>
                      <a:r>
                        <a:rPr lang="fr-FR" sz="1050" kern="100" dirty="0">
                          <a:effectLst/>
                        </a:rPr>
                        <a:t>2 IPA, 5 IDEC</a:t>
                      </a:r>
                      <a:endParaRPr lang="fr-FR" sz="1200" kern="100" dirty="0">
                        <a:effectLst/>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lumMod val="95000"/>
                      </a:schemeClr>
                    </a:solidFill>
                  </a:tcPr>
                </a:tc>
                <a:tc>
                  <a:txBody>
                    <a:bodyPr/>
                    <a:lstStyle/>
                    <a:p>
                      <a:r>
                        <a:rPr lang="fr-FR" sz="1050" kern="100" dirty="0">
                          <a:effectLst/>
                        </a:rPr>
                        <a:t>Participation à l’élaboration du projet de soins/ coordination du parcours</a:t>
                      </a:r>
                      <a:endParaRPr lang="fr-FR" sz="1200" kern="100" dirty="0">
                        <a:effectLst/>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rgbClr val="00B0F0"/>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141625236"/>
                  </a:ext>
                </a:extLst>
              </a:tr>
              <a:tr h="402975">
                <a:tc>
                  <a:txBody>
                    <a:bodyPr/>
                    <a:lstStyle/>
                    <a:p>
                      <a:r>
                        <a:rPr lang="fr-FR" sz="1050" kern="100" dirty="0">
                          <a:effectLst/>
                        </a:rPr>
                        <a:t>1 orthophoniste</a:t>
                      </a:r>
                      <a:endParaRPr lang="fr-FR" sz="1200" kern="100" dirty="0">
                        <a:effectLst/>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lumMod val="95000"/>
                      </a:schemeClr>
                    </a:solidFill>
                  </a:tcPr>
                </a:tc>
                <a:tc>
                  <a:txBody>
                    <a:bodyPr/>
                    <a:lstStyle/>
                    <a:p>
                      <a:r>
                        <a:rPr lang="fr-FR" sz="1050" kern="100" dirty="0">
                          <a:effectLst/>
                        </a:rPr>
                        <a:t>Bilan cognitif et Rééducation des patients</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rgbClr val="00B0F0"/>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7092904"/>
                  </a:ext>
                </a:extLst>
              </a:tr>
              <a:tr h="564165">
                <a:tc>
                  <a:txBody>
                    <a:bodyPr/>
                    <a:lstStyle/>
                    <a:p>
                      <a:r>
                        <a:rPr lang="fr-FR" sz="1050" kern="100" dirty="0">
                          <a:effectLst/>
                        </a:rPr>
                        <a:t>Chercheurs INSERM/ENS U955</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lumMod val="95000"/>
                      </a:schemeClr>
                    </a:solidFill>
                  </a:tcPr>
                </a:tc>
                <a:tc>
                  <a:txBody>
                    <a:bodyPr/>
                    <a:lstStyle/>
                    <a:p>
                      <a:r>
                        <a:rPr lang="fr-FR" sz="1050" kern="100" dirty="0">
                          <a:effectLst/>
                        </a:rPr>
                        <a:t>Développement d’outils digitalisés de rééducation et de diagnostic cognitifs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rgbClr val="00B0F0"/>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296966111"/>
                  </a:ext>
                </a:extLst>
              </a:tr>
              <a:tr h="564165">
                <a:tc>
                  <a:txBody>
                    <a:bodyPr/>
                    <a:lstStyle/>
                    <a:p>
                      <a:r>
                        <a:rPr lang="fr-FR" sz="1050" kern="100" dirty="0">
                          <a:effectLst/>
                        </a:rPr>
                        <a:t>Services médecines, SAU, médecins traitants, service non spécialisées, neurologues de ville</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rgbClr val="00B0F0"/>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fr-FR" sz="1050" kern="100" dirty="0">
                          <a:effectLst/>
                        </a:rPr>
                        <a:t>Repérage et adressage des patients pour avis neurologiques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rgbClr val="00B0F0"/>
                      </a:solidFill>
                      <a:prstDash val="solid"/>
                      <a:round/>
                      <a:headEnd type="none" w="med" len="med"/>
                      <a:tailEnd type="none" w="med" len="med"/>
                    </a:lnR>
                    <a:lnB w="57150"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3837139"/>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999</Words>
  <Application>Microsoft Office PowerPoint</Application>
  <PresentationFormat>Personnalisé</PresentationFormat>
  <Paragraphs>76</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Aptos</vt:lpstr>
      <vt:lpstr>Ubuntu</vt:lpstr>
      <vt:lpstr>Calibri</vt:lpstr>
      <vt:lpstr>Arial</vt:lpstr>
      <vt:lpstr>Times New Roman</vt:lpstr>
      <vt:lpstr>Simple Light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MARIANI, Louise</dc:creator>
  <cp:lastModifiedBy>COSTES Denis</cp:lastModifiedBy>
  <cp:revision>67</cp:revision>
  <dcterms:modified xsi:type="dcterms:W3CDTF">2025-02-25T16:41:33Z</dcterms:modified>
</cp:coreProperties>
</file>