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21"/>
  </p:notesMasterIdLst>
  <p:sldIdLst>
    <p:sldId id="257" r:id="rId2"/>
    <p:sldId id="259" r:id="rId3"/>
    <p:sldId id="266" r:id="rId4"/>
    <p:sldId id="271" r:id="rId5"/>
    <p:sldId id="265" r:id="rId6"/>
    <p:sldId id="267" r:id="rId7"/>
    <p:sldId id="273" r:id="rId8"/>
    <p:sldId id="274" r:id="rId9"/>
    <p:sldId id="275" r:id="rId10"/>
    <p:sldId id="277" r:id="rId11"/>
    <p:sldId id="280" r:id="rId12"/>
    <p:sldId id="279" r:id="rId13"/>
    <p:sldId id="282" r:id="rId14"/>
    <p:sldId id="283" r:id="rId15"/>
    <p:sldId id="284" r:id="rId16"/>
    <p:sldId id="286" r:id="rId17"/>
    <p:sldId id="287" r:id="rId18"/>
    <p:sldId id="288" r:id="rId19"/>
    <p:sldId id="290"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sorterViewPr>
    <p:cViewPr varScale="1">
      <p:scale>
        <a:sx n="1" d="1"/>
        <a:sy n="1" d="1"/>
      </p:scale>
      <p:origin x="0" y="-139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2A2015-BCAD-4611-ABED-D9789CC020E2}" type="doc">
      <dgm:prSet loTypeId="urn:microsoft.com/office/officeart/2016/7/layout/VerticalHollowActionList" loCatId="List" qsTypeId="urn:microsoft.com/office/officeart/2005/8/quickstyle/simple3" qsCatId="simple" csTypeId="urn:microsoft.com/office/officeart/2005/8/colors/accent1_2" csCatId="accent1" phldr="1"/>
      <dgm:spPr/>
      <dgm:t>
        <a:bodyPr/>
        <a:lstStyle/>
        <a:p>
          <a:endParaRPr lang="fr-FR"/>
        </a:p>
      </dgm:t>
    </dgm:pt>
    <dgm:pt modelId="{5E631F82-A2B3-4E1D-90FD-D6E941844BDC}">
      <dgm:prSet phldrT="[Texte]"/>
      <dgm:spPr/>
      <dgm:t>
        <a:bodyPr/>
        <a:lstStyle/>
        <a:p>
          <a:r>
            <a:rPr lang="fr-FR"/>
            <a:t>Loi de modernisation de la santé (26/01/2016)</a:t>
          </a:r>
        </a:p>
      </dgm:t>
    </dgm:pt>
    <dgm:pt modelId="{48823A54-D3C4-4EB8-9D59-4369F4A4C2AE}" type="parTrans" cxnId="{865C7828-4C71-4627-A005-C53A9CCE9A6B}">
      <dgm:prSet/>
      <dgm:spPr/>
      <dgm:t>
        <a:bodyPr/>
        <a:lstStyle/>
        <a:p>
          <a:endParaRPr lang="fr-FR"/>
        </a:p>
      </dgm:t>
    </dgm:pt>
    <dgm:pt modelId="{579F9BAE-61CF-4CE5-800F-37DA27840AF8}" type="sibTrans" cxnId="{865C7828-4C71-4627-A005-C53A9CCE9A6B}">
      <dgm:prSet/>
      <dgm:spPr/>
      <dgm:t>
        <a:bodyPr/>
        <a:lstStyle/>
        <a:p>
          <a:endParaRPr lang="fr-FR"/>
        </a:p>
      </dgm:t>
    </dgm:pt>
    <dgm:pt modelId="{74EA4C34-CE14-41E3-A5B2-F132A6326943}">
      <dgm:prSet phldrT="[Texte]" custT="1"/>
      <dgm:spPr/>
      <dgm:t>
        <a:bodyPr/>
        <a:lstStyle/>
        <a:p>
          <a:r>
            <a:rPr lang="fr-FR" sz="1400" dirty="0">
              <a:solidFill>
                <a:schemeClr val="bg1"/>
              </a:solidFill>
            </a:rPr>
            <a:t>Conseil Territorial de Santé de </a:t>
          </a:r>
          <a:r>
            <a:rPr lang="fr-FR" sz="1400" dirty="0" smtClean="0">
              <a:solidFill>
                <a:schemeClr val="bg1"/>
              </a:solidFill>
            </a:rPr>
            <a:t>Seine-Saint-Denis (CTS93): 2016 </a:t>
          </a:r>
          <a:endParaRPr lang="fr-FR" sz="1400" dirty="0">
            <a:solidFill>
              <a:schemeClr val="bg1"/>
            </a:solidFill>
          </a:endParaRPr>
        </a:p>
      </dgm:t>
    </dgm:pt>
    <dgm:pt modelId="{E09766B7-F335-4FBF-A397-5B6761A74E4C}" type="parTrans" cxnId="{3B16FE0B-92EC-4918-B700-8B67376B7B8D}">
      <dgm:prSet/>
      <dgm:spPr/>
      <dgm:t>
        <a:bodyPr/>
        <a:lstStyle/>
        <a:p>
          <a:endParaRPr lang="fr-FR"/>
        </a:p>
      </dgm:t>
    </dgm:pt>
    <dgm:pt modelId="{071D30B7-7E24-4892-A5A3-CC44A7CD9000}" type="sibTrans" cxnId="{3B16FE0B-92EC-4918-B700-8B67376B7B8D}">
      <dgm:prSet/>
      <dgm:spPr/>
      <dgm:t>
        <a:bodyPr/>
        <a:lstStyle/>
        <a:p>
          <a:endParaRPr lang="fr-FR"/>
        </a:p>
      </dgm:t>
    </dgm:pt>
    <dgm:pt modelId="{7B5F43F8-B5DA-4CC9-965A-9D8104610A83}">
      <dgm:prSet phldrT="[Texte]"/>
      <dgm:spPr/>
      <dgm:t>
        <a:bodyPr/>
        <a:lstStyle/>
        <a:p>
          <a:r>
            <a:rPr lang="fr-FR"/>
            <a:t>Décret </a:t>
          </a:r>
        </a:p>
        <a:p>
          <a:r>
            <a:rPr lang="fr-FR"/>
            <a:t>PTSM du 27/07/2017</a:t>
          </a:r>
        </a:p>
      </dgm:t>
    </dgm:pt>
    <dgm:pt modelId="{397A0572-6AD9-45A1-97AD-E4850D1C4CCF}" type="parTrans" cxnId="{888D4923-04A5-49F6-8F89-C1CA76E563CD}">
      <dgm:prSet/>
      <dgm:spPr/>
      <dgm:t>
        <a:bodyPr/>
        <a:lstStyle/>
        <a:p>
          <a:endParaRPr lang="fr-FR"/>
        </a:p>
      </dgm:t>
    </dgm:pt>
    <dgm:pt modelId="{0DF443D3-DDE0-4F92-823A-486FD78523D1}" type="sibTrans" cxnId="{888D4923-04A5-49F6-8F89-C1CA76E563CD}">
      <dgm:prSet/>
      <dgm:spPr/>
      <dgm:t>
        <a:bodyPr/>
        <a:lstStyle/>
        <a:p>
          <a:endParaRPr lang="fr-FR"/>
        </a:p>
      </dgm:t>
    </dgm:pt>
    <dgm:pt modelId="{1B6E215F-13CA-4311-98EB-2F9CDC6BB2D5}">
      <dgm:prSet phldrT="[Texte]"/>
      <dgm:spPr/>
      <dgm:t>
        <a:bodyPr/>
        <a:lstStyle/>
        <a:p>
          <a:endParaRPr lang="fr-FR" sz="1100">
            <a:solidFill>
              <a:schemeClr val="bg1"/>
            </a:solidFill>
          </a:endParaRPr>
        </a:p>
      </dgm:t>
    </dgm:pt>
    <dgm:pt modelId="{0811EE19-B0DF-4748-9B37-396A7AD09BDB}" type="parTrans" cxnId="{C8761956-05AC-4D82-8B50-FAE3820E4980}">
      <dgm:prSet/>
      <dgm:spPr/>
      <dgm:t>
        <a:bodyPr/>
        <a:lstStyle/>
        <a:p>
          <a:endParaRPr lang="fr-FR"/>
        </a:p>
      </dgm:t>
    </dgm:pt>
    <dgm:pt modelId="{617F4D32-1624-4FFE-8DAA-D9DC3917A007}" type="sibTrans" cxnId="{C8761956-05AC-4D82-8B50-FAE3820E4980}">
      <dgm:prSet/>
      <dgm:spPr/>
      <dgm:t>
        <a:bodyPr/>
        <a:lstStyle/>
        <a:p>
          <a:endParaRPr lang="fr-FR"/>
        </a:p>
      </dgm:t>
    </dgm:pt>
    <dgm:pt modelId="{F2BC3CB1-6A3F-40C9-A93D-0DCE3526A6BF}">
      <dgm:prSet phldrT="[Texte]" custT="1"/>
      <dgm:spPr/>
      <dgm:t>
        <a:bodyPr/>
        <a:lstStyle/>
        <a:p>
          <a:r>
            <a:rPr lang="fr-FR" sz="1800" dirty="0">
              <a:solidFill>
                <a:schemeClr val="bg1"/>
              </a:solidFill>
            </a:rPr>
            <a:t>6 priorités du PTSM</a:t>
          </a:r>
        </a:p>
      </dgm:t>
    </dgm:pt>
    <dgm:pt modelId="{B1549A48-E4D5-4679-B7F5-007D118AFA31}" type="parTrans" cxnId="{3A4B0351-4833-4C9D-9141-5D5E7D9CCC3C}">
      <dgm:prSet/>
      <dgm:spPr/>
      <dgm:t>
        <a:bodyPr/>
        <a:lstStyle/>
        <a:p>
          <a:endParaRPr lang="fr-FR"/>
        </a:p>
      </dgm:t>
    </dgm:pt>
    <dgm:pt modelId="{5F8E820E-713A-4A0D-BB03-D26BAEB6720E}" type="sibTrans" cxnId="{3A4B0351-4833-4C9D-9141-5D5E7D9CCC3C}">
      <dgm:prSet/>
      <dgm:spPr/>
      <dgm:t>
        <a:bodyPr/>
        <a:lstStyle/>
        <a:p>
          <a:endParaRPr lang="fr-FR"/>
        </a:p>
      </dgm:t>
    </dgm:pt>
    <dgm:pt modelId="{45B9F0C4-B4F6-4B25-A856-B5EC56544B8C}">
      <dgm:prSet phldrT="[Texte]"/>
      <dgm:spPr/>
      <dgm:t>
        <a:bodyPr/>
        <a:lstStyle/>
        <a:p>
          <a:r>
            <a:rPr lang="fr-FR" dirty="0" smtClean="0"/>
            <a:t>Instruction </a:t>
          </a:r>
          <a:r>
            <a:rPr lang="fr-FR" dirty="0"/>
            <a:t>ministérielle du 5/06/2018</a:t>
          </a:r>
        </a:p>
      </dgm:t>
    </dgm:pt>
    <dgm:pt modelId="{17A20DB7-BEC1-4EE8-A684-88C5C4E2BA71}" type="parTrans" cxnId="{1E45759A-A212-4A88-81E3-3836363B1055}">
      <dgm:prSet/>
      <dgm:spPr/>
      <dgm:t>
        <a:bodyPr/>
        <a:lstStyle/>
        <a:p>
          <a:endParaRPr lang="fr-FR"/>
        </a:p>
      </dgm:t>
    </dgm:pt>
    <dgm:pt modelId="{8092E9B0-2394-4814-9A25-5A89BE14F165}" type="sibTrans" cxnId="{1E45759A-A212-4A88-81E3-3836363B1055}">
      <dgm:prSet/>
      <dgm:spPr/>
      <dgm:t>
        <a:bodyPr/>
        <a:lstStyle/>
        <a:p>
          <a:endParaRPr lang="fr-FR"/>
        </a:p>
      </dgm:t>
    </dgm:pt>
    <dgm:pt modelId="{9A7F4694-B0F8-46CB-B3CA-CDF1C312BD6E}">
      <dgm:prSet phldrT="[Texte]" custT="1"/>
      <dgm:spPr/>
      <dgm:t>
        <a:bodyPr/>
        <a:lstStyle/>
        <a:p>
          <a:r>
            <a:rPr lang="fr-FR" sz="1400" dirty="0">
              <a:solidFill>
                <a:schemeClr val="bg1"/>
              </a:solidFill>
            </a:rPr>
            <a:t>Population cible : population générale, personnes souffrant de troubles psychiques, personnes en situation de handicap, personnes cumulant des problématiques de santé, proches et les aidants</a:t>
          </a:r>
        </a:p>
      </dgm:t>
    </dgm:pt>
    <dgm:pt modelId="{9BA61C2E-79EF-449A-80DF-01A3B111B256}" type="parTrans" cxnId="{481A4B15-ED43-40CE-820F-F0441E64CC5A}">
      <dgm:prSet/>
      <dgm:spPr/>
      <dgm:t>
        <a:bodyPr/>
        <a:lstStyle/>
        <a:p>
          <a:endParaRPr lang="fr-FR"/>
        </a:p>
      </dgm:t>
    </dgm:pt>
    <dgm:pt modelId="{A7FE29E0-FA24-4F29-AA52-A9E4F6B39B4D}" type="sibTrans" cxnId="{481A4B15-ED43-40CE-820F-F0441E64CC5A}">
      <dgm:prSet/>
      <dgm:spPr/>
      <dgm:t>
        <a:bodyPr/>
        <a:lstStyle/>
        <a:p>
          <a:endParaRPr lang="fr-FR"/>
        </a:p>
      </dgm:t>
    </dgm:pt>
    <dgm:pt modelId="{73D1945D-86C6-4788-BCBD-0304284816D7}">
      <dgm:prSet phldrT="[Texte]" custT="1"/>
      <dgm:spPr/>
      <dgm:t>
        <a:bodyPr/>
        <a:lstStyle/>
        <a:p>
          <a:r>
            <a:rPr lang="fr-FR" sz="1800" dirty="0">
              <a:solidFill>
                <a:schemeClr val="bg1"/>
              </a:solidFill>
            </a:rPr>
            <a:t>Échéance pour l’envoi de PTSM : </a:t>
          </a:r>
          <a:r>
            <a:rPr lang="fr-FR" sz="2000" b="1" dirty="0" smtClean="0">
              <a:solidFill>
                <a:srgbClr val="FF0000"/>
              </a:solidFill>
            </a:rPr>
            <a:t>juillet </a:t>
          </a:r>
          <a:r>
            <a:rPr lang="fr-FR" sz="2000" b="1" dirty="0">
              <a:solidFill>
                <a:srgbClr val="FF0000"/>
              </a:solidFill>
            </a:rPr>
            <a:t>2020</a:t>
          </a:r>
        </a:p>
      </dgm:t>
    </dgm:pt>
    <dgm:pt modelId="{EAE90B7C-751D-43B8-834D-E5BA2B520AB4}" type="parTrans" cxnId="{6F66BA81-4917-4214-B15C-7807E748D4E7}">
      <dgm:prSet/>
      <dgm:spPr/>
      <dgm:t>
        <a:bodyPr/>
        <a:lstStyle/>
        <a:p>
          <a:endParaRPr lang="fr-FR"/>
        </a:p>
      </dgm:t>
    </dgm:pt>
    <dgm:pt modelId="{26FCDBCA-B382-45FC-B549-E157C7D20EC6}" type="sibTrans" cxnId="{6F66BA81-4917-4214-B15C-7807E748D4E7}">
      <dgm:prSet/>
      <dgm:spPr/>
      <dgm:t>
        <a:bodyPr/>
        <a:lstStyle/>
        <a:p>
          <a:endParaRPr lang="fr-FR"/>
        </a:p>
      </dgm:t>
    </dgm:pt>
    <dgm:pt modelId="{27B765E4-29EF-43FB-BE35-4B8ACF819E67}">
      <dgm:prSet phldrT="[Texte]" custT="1"/>
      <dgm:spPr/>
      <dgm:t>
        <a:bodyPr/>
        <a:lstStyle/>
        <a:p>
          <a:r>
            <a:rPr lang="fr-FR" sz="1800" dirty="0">
              <a:solidFill>
                <a:schemeClr val="bg1"/>
              </a:solidFill>
            </a:rPr>
            <a:t>Durée du PTSM : 5 ans</a:t>
          </a:r>
        </a:p>
      </dgm:t>
    </dgm:pt>
    <dgm:pt modelId="{A6EEAD8B-8905-449C-827F-768888E1468B}" type="parTrans" cxnId="{80EA8F5B-7937-4A9A-BC61-58398ADE54D1}">
      <dgm:prSet/>
      <dgm:spPr/>
      <dgm:t>
        <a:bodyPr/>
        <a:lstStyle/>
        <a:p>
          <a:endParaRPr lang="fr-FR"/>
        </a:p>
      </dgm:t>
    </dgm:pt>
    <dgm:pt modelId="{B717641E-18A9-4888-950B-FAC17475BEBE}" type="sibTrans" cxnId="{80EA8F5B-7937-4A9A-BC61-58398ADE54D1}">
      <dgm:prSet/>
      <dgm:spPr/>
      <dgm:t>
        <a:bodyPr/>
        <a:lstStyle/>
        <a:p>
          <a:endParaRPr lang="fr-FR"/>
        </a:p>
      </dgm:t>
    </dgm:pt>
    <dgm:pt modelId="{38A1B270-8A66-451D-9177-F1F7628E54FE}">
      <dgm:prSet phldrT="[Texte]" custT="1"/>
      <dgm:spPr/>
      <dgm:t>
        <a:bodyPr/>
        <a:lstStyle/>
        <a:p>
          <a:r>
            <a:rPr lang="fr-FR" sz="1400" dirty="0">
              <a:solidFill>
                <a:schemeClr val="bg1"/>
              </a:solidFill>
            </a:rPr>
            <a:t>Commission spécialisée de santé mentale émanant du CTS, </a:t>
          </a:r>
          <a:r>
            <a:rPr lang="fr-FR" sz="1400" dirty="0" smtClean="0">
              <a:solidFill>
                <a:schemeClr val="bg1"/>
              </a:solidFill>
            </a:rPr>
            <a:t>(</a:t>
          </a:r>
          <a:r>
            <a:rPr lang="fr-FR" sz="1400" b="1" dirty="0" smtClean="0">
              <a:solidFill>
                <a:srgbClr val="FF0000"/>
              </a:solidFill>
            </a:rPr>
            <a:t>CSSM93</a:t>
          </a:r>
          <a:r>
            <a:rPr lang="fr-FR" sz="1400" dirty="0" smtClean="0">
              <a:solidFill>
                <a:schemeClr val="bg1"/>
              </a:solidFill>
            </a:rPr>
            <a:t>): 2017</a:t>
          </a:r>
        </a:p>
        <a:p>
          <a:r>
            <a:rPr lang="fr-FR" sz="1400" dirty="0" smtClean="0">
              <a:solidFill>
                <a:schemeClr val="bg1"/>
              </a:solidFill>
            </a:rPr>
            <a:t>Commission des usagers</a:t>
          </a:r>
          <a:endParaRPr lang="fr-FR" sz="1400" dirty="0">
            <a:solidFill>
              <a:schemeClr val="bg1"/>
            </a:solidFill>
          </a:endParaRPr>
        </a:p>
      </dgm:t>
    </dgm:pt>
    <dgm:pt modelId="{2CB8CA29-1AA2-45D2-A015-0A7AAE23E4D4}" type="sibTrans" cxnId="{37B8CD69-E283-44CE-93EA-42F0528993F3}">
      <dgm:prSet/>
      <dgm:spPr/>
      <dgm:t>
        <a:bodyPr/>
        <a:lstStyle/>
        <a:p>
          <a:endParaRPr lang="fr-FR"/>
        </a:p>
      </dgm:t>
    </dgm:pt>
    <dgm:pt modelId="{50CE2329-E412-49BD-AF37-89F1F86402B4}" type="parTrans" cxnId="{37B8CD69-E283-44CE-93EA-42F0528993F3}">
      <dgm:prSet/>
      <dgm:spPr/>
      <dgm:t>
        <a:bodyPr/>
        <a:lstStyle/>
        <a:p>
          <a:endParaRPr lang="fr-FR"/>
        </a:p>
      </dgm:t>
    </dgm:pt>
    <dgm:pt modelId="{649FF10A-4D4D-4317-BFB4-C75D9A86A6C8}">
      <dgm:prSet phldrT="[Texte]" custT="1"/>
      <dgm:spPr/>
      <dgm:t>
        <a:bodyPr/>
        <a:lstStyle/>
        <a:p>
          <a:r>
            <a:rPr lang="fr-FR" sz="1400" dirty="0">
              <a:solidFill>
                <a:schemeClr val="bg1"/>
              </a:solidFill>
            </a:rPr>
            <a:t>Réponses aux </a:t>
          </a:r>
          <a:r>
            <a:rPr lang="fr-FR" sz="1400" dirty="0" smtClean="0">
              <a:solidFill>
                <a:schemeClr val="bg1"/>
              </a:solidFill>
            </a:rPr>
            <a:t>besoins </a:t>
          </a:r>
          <a:r>
            <a:rPr lang="fr-FR" sz="1400" dirty="0">
              <a:solidFill>
                <a:schemeClr val="bg1"/>
              </a:solidFill>
            </a:rPr>
            <a:t>et aspirations de population du territoire</a:t>
          </a:r>
        </a:p>
      </dgm:t>
    </dgm:pt>
    <dgm:pt modelId="{EA299AC9-A8D2-4CB2-A6F9-36DCAAF15366}" type="parTrans" cxnId="{A288FA70-EEAB-4714-BCB0-958A83E65F26}">
      <dgm:prSet/>
      <dgm:spPr/>
      <dgm:t>
        <a:bodyPr/>
        <a:lstStyle/>
        <a:p>
          <a:endParaRPr lang="fr-FR"/>
        </a:p>
      </dgm:t>
    </dgm:pt>
    <dgm:pt modelId="{16DC1058-0DFF-45F3-A5EF-44BD63AE14E9}" type="sibTrans" cxnId="{A288FA70-EEAB-4714-BCB0-958A83E65F26}">
      <dgm:prSet/>
      <dgm:spPr/>
      <dgm:t>
        <a:bodyPr/>
        <a:lstStyle/>
        <a:p>
          <a:endParaRPr lang="fr-FR"/>
        </a:p>
      </dgm:t>
    </dgm:pt>
    <dgm:pt modelId="{C49F204F-11E8-4453-ABC7-69497EEBA0E9}">
      <dgm:prSet phldrT="[Texte]" custT="1"/>
      <dgm:spPr/>
      <dgm:t>
        <a:bodyPr/>
        <a:lstStyle/>
        <a:p>
          <a:r>
            <a:rPr lang="fr-FR" sz="1400" dirty="0">
              <a:solidFill>
                <a:schemeClr val="bg1"/>
              </a:solidFill>
            </a:rPr>
            <a:t>Diagnostic de territoire partagé</a:t>
          </a:r>
        </a:p>
      </dgm:t>
    </dgm:pt>
    <dgm:pt modelId="{712AD947-FB5B-444C-BC1E-A0C3C30F9C35}" type="parTrans" cxnId="{8F6822FD-D26D-47F4-8BE7-E6FBF6D53BEB}">
      <dgm:prSet/>
      <dgm:spPr/>
      <dgm:t>
        <a:bodyPr/>
        <a:lstStyle/>
        <a:p>
          <a:endParaRPr lang="fr-FR"/>
        </a:p>
      </dgm:t>
    </dgm:pt>
    <dgm:pt modelId="{EACB1F3F-6178-4D85-9942-1AFA2EAE1E6B}" type="sibTrans" cxnId="{8F6822FD-D26D-47F4-8BE7-E6FBF6D53BEB}">
      <dgm:prSet/>
      <dgm:spPr/>
      <dgm:t>
        <a:bodyPr/>
        <a:lstStyle/>
        <a:p>
          <a:endParaRPr lang="en-US"/>
        </a:p>
      </dgm:t>
    </dgm:pt>
    <dgm:pt modelId="{D9A6E7D4-D57F-4A82-BF20-2273853CB9D4}" type="pres">
      <dgm:prSet presAssocID="{142A2015-BCAD-4611-ABED-D9789CC020E2}" presName="Name0" presStyleCnt="0">
        <dgm:presLayoutVars>
          <dgm:dir/>
          <dgm:animLvl val="lvl"/>
          <dgm:resizeHandles val="exact"/>
        </dgm:presLayoutVars>
      </dgm:prSet>
      <dgm:spPr/>
      <dgm:t>
        <a:bodyPr/>
        <a:lstStyle/>
        <a:p>
          <a:endParaRPr lang="fr-FR"/>
        </a:p>
      </dgm:t>
    </dgm:pt>
    <dgm:pt modelId="{EB2CF9F5-D20D-4C2E-AE30-587AEA569711}" type="pres">
      <dgm:prSet presAssocID="{5E631F82-A2B3-4E1D-90FD-D6E941844BDC}" presName="linNode" presStyleCnt="0"/>
      <dgm:spPr/>
    </dgm:pt>
    <dgm:pt modelId="{5F0DF8FB-48AB-4468-B7B4-31DDE90A8622}" type="pres">
      <dgm:prSet presAssocID="{5E631F82-A2B3-4E1D-90FD-D6E941844BDC}" presName="parentText" presStyleLbl="solidFgAcc1" presStyleIdx="0" presStyleCnt="3" custLinFactNeighborX="-492" custLinFactNeighborY="-4280">
        <dgm:presLayoutVars>
          <dgm:chMax val="1"/>
          <dgm:bulletEnabled/>
        </dgm:presLayoutVars>
      </dgm:prSet>
      <dgm:spPr/>
      <dgm:t>
        <a:bodyPr/>
        <a:lstStyle/>
        <a:p>
          <a:endParaRPr lang="fr-FR"/>
        </a:p>
      </dgm:t>
    </dgm:pt>
    <dgm:pt modelId="{DFFFE29D-5194-4229-B789-A3653B3FD39F}" type="pres">
      <dgm:prSet presAssocID="{5E631F82-A2B3-4E1D-90FD-D6E941844BDC}" presName="descendantText" presStyleLbl="alignNode1" presStyleIdx="0" presStyleCnt="3">
        <dgm:presLayoutVars>
          <dgm:bulletEnabled/>
        </dgm:presLayoutVars>
      </dgm:prSet>
      <dgm:spPr/>
      <dgm:t>
        <a:bodyPr/>
        <a:lstStyle/>
        <a:p>
          <a:endParaRPr lang="fr-FR"/>
        </a:p>
      </dgm:t>
    </dgm:pt>
    <dgm:pt modelId="{76929245-683D-4549-A2CB-267DB81B3B9A}" type="pres">
      <dgm:prSet presAssocID="{579F9BAE-61CF-4CE5-800F-37DA27840AF8}" presName="sp" presStyleCnt="0"/>
      <dgm:spPr/>
    </dgm:pt>
    <dgm:pt modelId="{305449E0-870E-4D14-8953-73714C8B3416}" type="pres">
      <dgm:prSet presAssocID="{7B5F43F8-B5DA-4CC9-965A-9D8104610A83}" presName="linNode" presStyleCnt="0"/>
      <dgm:spPr/>
    </dgm:pt>
    <dgm:pt modelId="{B2DC8BFF-5126-464A-B091-1C115291A989}" type="pres">
      <dgm:prSet presAssocID="{7B5F43F8-B5DA-4CC9-965A-9D8104610A83}" presName="parentText" presStyleLbl="solidFgAcc1" presStyleIdx="1" presStyleCnt="3">
        <dgm:presLayoutVars>
          <dgm:chMax val="1"/>
          <dgm:bulletEnabled/>
        </dgm:presLayoutVars>
      </dgm:prSet>
      <dgm:spPr/>
      <dgm:t>
        <a:bodyPr/>
        <a:lstStyle/>
        <a:p>
          <a:endParaRPr lang="fr-FR"/>
        </a:p>
      </dgm:t>
    </dgm:pt>
    <dgm:pt modelId="{3555BF21-E526-4438-A469-3B788D17D30F}" type="pres">
      <dgm:prSet presAssocID="{7B5F43F8-B5DA-4CC9-965A-9D8104610A83}" presName="descendantText" presStyleLbl="alignNode1" presStyleIdx="1" presStyleCnt="3">
        <dgm:presLayoutVars>
          <dgm:bulletEnabled/>
        </dgm:presLayoutVars>
      </dgm:prSet>
      <dgm:spPr/>
      <dgm:t>
        <a:bodyPr/>
        <a:lstStyle/>
        <a:p>
          <a:endParaRPr lang="fr-FR"/>
        </a:p>
      </dgm:t>
    </dgm:pt>
    <dgm:pt modelId="{FF05063E-56A5-4B83-A48F-12C49F2D93CC}" type="pres">
      <dgm:prSet presAssocID="{0DF443D3-DDE0-4F92-823A-486FD78523D1}" presName="sp" presStyleCnt="0"/>
      <dgm:spPr/>
    </dgm:pt>
    <dgm:pt modelId="{6DEFAE0F-DA74-469A-9C0C-4AB9F56BC46B}" type="pres">
      <dgm:prSet presAssocID="{45B9F0C4-B4F6-4B25-A856-B5EC56544B8C}" presName="linNode" presStyleCnt="0"/>
      <dgm:spPr/>
    </dgm:pt>
    <dgm:pt modelId="{C5E0BA76-05DA-4479-AE98-29A8AD56E7C1}" type="pres">
      <dgm:prSet presAssocID="{45B9F0C4-B4F6-4B25-A856-B5EC56544B8C}" presName="parentText" presStyleLbl="solidFgAcc1" presStyleIdx="2" presStyleCnt="3">
        <dgm:presLayoutVars>
          <dgm:chMax val="1"/>
          <dgm:bulletEnabled/>
        </dgm:presLayoutVars>
      </dgm:prSet>
      <dgm:spPr/>
      <dgm:t>
        <a:bodyPr/>
        <a:lstStyle/>
        <a:p>
          <a:endParaRPr lang="fr-FR"/>
        </a:p>
      </dgm:t>
    </dgm:pt>
    <dgm:pt modelId="{B05C102B-3CF8-48DD-BEA4-3755547CFE32}" type="pres">
      <dgm:prSet presAssocID="{45B9F0C4-B4F6-4B25-A856-B5EC56544B8C}" presName="descendantText" presStyleLbl="alignNode1" presStyleIdx="2" presStyleCnt="3">
        <dgm:presLayoutVars>
          <dgm:bulletEnabled/>
        </dgm:presLayoutVars>
      </dgm:prSet>
      <dgm:spPr/>
      <dgm:t>
        <a:bodyPr/>
        <a:lstStyle/>
        <a:p>
          <a:endParaRPr lang="fr-FR"/>
        </a:p>
      </dgm:t>
    </dgm:pt>
  </dgm:ptLst>
  <dgm:cxnLst>
    <dgm:cxn modelId="{481A4B15-ED43-40CE-820F-F0441E64CC5A}" srcId="{45B9F0C4-B4F6-4B25-A856-B5EC56544B8C}" destId="{9A7F4694-B0F8-46CB-B3CA-CDF1C312BD6E}" srcOrd="0" destOrd="0" parTransId="{9BA61C2E-79EF-449A-80DF-01A3B111B256}" sibTransId="{A7FE29E0-FA24-4F29-AA52-A9E4F6B39B4D}"/>
    <dgm:cxn modelId="{2C1C4C5F-5F23-46D2-A4A0-6C9E734A35AE}" type="presOf" srcId="{C49F204F-11E8-4453-ABC7-69497EEBA0E9}" destId="{B05C102B-3CF8-48DD-BEA4-3755547CFE32}" srcOrd="0" destOrd="1" presId="urn:microsoft.com/office/officeart/2016/7/layout/VerticalHollowActionList"/>
    <dgm:cxn modelId="{FB8FDD77-2E5A-488C-89B8-46A76956C940}" type="presOf" srcId="{38A1B270-8A66-451D-9177-F1F7628E54FE}" destId="{DFFFE29D-5194-4229-B789-A3653B3FD39F}" srcOrd="0" destOrd="1" presId="urn:microsoft.com/office/officeart/2016/7/layout/VerticalHollowActionList"/>
    <dgm:cxn modelId="{0F2F68E7-CE51-4FC3-BA79-A238B3066145}" type="presOf" srcId="{73D1945D-86C6-4788-BCBD-0304284816D7}" destId="{3555BF21-E526-4438-A469-3B788D17D30F}" srcOrd="0" destOrd="2" presId="urn:microsoft.com/office/officeart/2016/7/layout/VerticalHollowActionList"/>
    <dgm:cxn modelId="{D53BFA28-3173-4376-90BD-D31528429257}" type="presOf" srcId="{F2BC3CB1-6A3F-40C9-A93D-0DCE3526A6BF}" destId="{3555BF21-E526-4438-A469-3B788D17D30F}" srcOrd="0" destOrd="1" presId="urn:microsoft.com/office/officeart/2016/7/layout/VerticalHollowActionList"/>
    <dgm:cxn modelId="{6F66BA81-4917-4214-B15C-7807E748D4E7}" srcId="{7B5F43F8-B5DA-4CC9-965A-9D8104610A83}" destId="{73D1945D-86C6-4788-BCBD-0304284816D7}" srcOrd="2" destOrd="0" parTransId="{EAE90B7C-751D-43B8-834D-E5BA2B520AB4}" sibTransId="{26FCDBCA-B382-45FC-B549-E157C7D20EC6}"/>
    <dgm:cxn modelId="{888D4923-04A5-49F6-8F89-C1CA76E563CD}" srcId="{142A2015-BCAD-4611-ABED-D9789CC020E2}" destId="{7B5F43F8-B5DA-4CC9-965A-9D8104610A83}" srcOrd="1" destOrd="0" parTransId="{397A0572-6AD9-45A1-97AD-E4850D1C4CCF}" sibTransId="{0DF443D3-DDE0-4F92-823A-486FD78523D1}"/>
    <dgm:cxn modelId="{756D6977-16BC-4041-B2F2-389D456D0A4B}" type="presOf" srcId="{27B765E4-29EF-43FB-BE35-4B8ACF819E67}" destId="{3555BF21-E526-4438-A469-3B788D17D30F}" srcOrd="0" destOrd="3" presId="urn:microsoft.com/office/officeart/2016/7/layout/VerticalHollowActionList"/>
    <dgm:cxn modelId="{A507CE52-5B89-4CA6-8E26-B6C39AD0674D}" type="presOf" srcId="{649FF10A-4D4D-4317-BFB4-C75D9A86A6C8}" destId="{B05C102B-3CF8-48DD-BEA4-3755547CFE32}" srcOrd="0" destOrd="2" presId="urn:microsoft.com/office/officeart/2016/7/layout/VerticalHollowActionList"/>
    <dgm:cxn modelId="{768CD531-1934-41B0-BD50-0B3085748D95}" type="presOf" srcId="{74EA4C34-CE14-41E3-A5B2-F132A6326943}" destId="{DFFFE29D-5194-4229-B789-A3653B3FD39F}" srcOrd="0" destOrd="0" presId="urn:microsoft.com/office/officeart/2016/7/layout/VerticalHollowActionList"/>
    <dgm:cxn modelId="{8F6822FD-D26D-47F4-8BE7-E6FBF6D53BEB}" srcId="{45B9F0C4-B4F6-4B25-A856-B5EC56544B8C}" destId="{C49F204F-11E8-4453-ABC7-69497EEBA0E9}" srcOrd="1" destOrd="0" parTransId="{712AD947-FB5B-444C-BC1E-A0C3C30F9C35}" sibTransId="{EACB1F3F-6178-4D85-9942-1AFA2EAE1E6B}"/>
    <dgm:cxn modelId="{80EA8F5B-7937-4A9A-BC61-58398ADE54D1}" srcId="{7B5F43F8-B5DA-4CC9-965A-9D8104610A83}" destId="{27B765E4-29EF-43FB-BE35-4B8ACF819E67}" srcOrd="3" destOrd="0" parTransId="{A6EEAD8B-8905-449C-827F-768888E1468B}" sibTransId="{B717641E-18A9-4888-950B-FAC17475BEBE}"/>
    <dgm:cxn modelId="{094D72E2-9579-4833-B903-2F6176E7384A}" type="presOf" srcId="{5E631F82-A2B3-4E1D-90FD-D6E941844BDC}" destId="{5F0DF8FB-48AB-4468-B7B4-31DDE90A8622}" srcOrd="0" destOrd="0" presId="urn:microsoft.com/office/officeart/2016/7/layout/VerticalHollowActionList"/>
    <dgm:cxn modelId="{A288FA70-EEAB-4714-BCB0-958A83E65F26}" srcId="{45B9F0C4-B4F6-4B25-A856-B5EC56544B8C}" destId="{649FF10A-4D4D-4317-BFB4-C75D9A86A6C8}" srcOrd="2" destOrd="0" parTransId="{EA299AC9-A8D2-4CB2-A6F9-36DCAAF15366}" sibTransId="{16DC1058-0DFF-45F3-A5EF-44BD63AE14E9}"/>
    <dgm:cxn modelId="{AC981BC6-86CA-4EA9-8441-98EB7FE96265}" type="presOf" srcId="{142A2015-BCAD-4611-ABED-D9789CC020E2}" destId="{D9A6E7D4-D57F-4A82-BF20-2273853CB9D4}" srcOrd="0" destOrd="0" presId="urn:microsoft.com/office/officeart/2016/7/layout/VerticalHollowActionList"/>
    <dgm:cxn modelId="{3B16FE0B-92EC-4918-B700-8B67376B7B8D}" srcId="{5E631F82-A2B3-4E1D-90FD-D6E941844BDC}" destId="{74EA4C34-CE14-41E3-A5B2-F132A6326943}" srcOrd="0" destOrd="0" parTransId="{E09766B7-F335-4FBF-A397-5B6761A74E4C}" sibTransId="{071D30B7-7E24-4892-A5A3-CC44A7CD9000}"/>
    <dgm:cxn modelId="{C8761956-05AC-4D82-8B50-FAE3820E4980}" srcId="{7B5F43F8-B5DA-4CC9-965A-9D8104610A83}" destId="{1B6E215F-13CA-4311-98EB-2F9CDC6BB2D5}" srcOrd="0" destOrd="0" parTransId="{0811EE19-B0DF-4748-9B37-396A7AD09BDB}" sibTransId="{617F4D32-1624-4FFE-8DAA-D9DC3917A007}"/>
    <dgm:cxn modelId="{9D4F874F-EE76-4FF1-A5D5-A584B12A560D}" type="presOf" srcId="{7B5F43F8-B5DA-4CC9-965A-9D8104610A83}" destId="{B2DC8BFF-5126-464A-B091-1C115291A989}" srcOrd="0" destOrd="0" presId="urn:microsoft.com/office/officeart/2016/7/layout/VerticalHollowActionList"/>
    <dgm:cxn modelId="{AB710813-4510-4F06-92E1-5717AC05171E}" type="presOf" srcId="{45B9F0C4-B4F6-4B25-A856-B5EC56544B8C}" destId="{C5E0BA76-05DA-4479-AE98-29A8AD56E7C1}" srcOrd="0" destOrd="0" presId="urn:microsoft.com/office/officeart/2016/7/layout/VerticalHollowActionList"/>
    <dgm:cxn modelId="{37B8CD69-E283-44CE-93EA-42F0528993F3}" srcId="{5E631F82-A2B3-4E1D-90FD-D6E941844BDC}" destId="{38A1B270-8A66-451D-9177-F1F7628E54FE}" srcOrd="1" destOrd="0" parTransId="{50CE2329-E412-49BD-AF37-89F1F86402B4}" sibTransId="{2CB8CA29-1AA2-45D2-A015-0A7AAE23E4D4}"/>
    <dgm:cxn modelId="{58118A84-0A87-4E72-9372-39BFC5D4C429}" type="presOf" srcId="{9A7F4694-B0F8-46CB-B3CA-CDF1C312BD6E}" destId="{B05C102B-3CF8-48DD-BEA4-3755547CFE32}" srcOrd="0" destOrd="0" presId="urn:microsoft.com/office/officeart/2016/7/layout/VerticalHollowActionList"/>
    <dgm:cxn modelId="{3A4B0351-4833-4C9D-9141-5D5E7D9CCC3C}" srcId="{7B5F43F8-B5DA-4CC9-965A-9D8104610A83}" destId="{F2BC3CB1-6A3F-40C9-A93D-0DCE3526A6BF}" srcOrd="1" destOrd="0" parTransId="{B1549A48-E4D5-4679-B7F5-007D118AFA31}" sibTransId="{5F8E820E-713A-4A0D-BB03-D26BAEB6720E}"/>
    <dgm:cxn modelId="{C9ED0268-02F3-4854-B391-6301D2B0A6E3}" type="presOf" srcId="{1B6E215F-13CA-4311-98EB-2F9CDC6BB2D5}" destId="{3555BF21-E526-4438-A469-3B788D17D30F}" srcOrd="0" destOrd="0" presId="urn:microsoft.com/office/officeart/2016/7/layout/VerticalHollowActionList"/>
    <dgm:cxn modelId="{1E45759A-A212-4A88-81E3-3836363B1055}" srcId="{142A2015-BCAD-4611-ABED-D9789CC020E2}" destId="{45B9F0C4-B4F6-4B25-A856-B5EC56544B8C}" srcOrd="2" destOrd="0" parTransId="{17A20DB7-BEC1-4EE8-A684-88C5C4E2BA71}" sibTransId="{8092E9B0-2394-4814-9A25-5A89BE14F165}"/>
    <dgm:cxn modelId="{865C7828-4C71-4627-A005-C53A9CCE9A6B}" srcId="{142A2015-BCAD-4611-ABED-D9789CC020E2}" destId="{5E631F82-A2B3-4E1D-90FD-D6E941844BDC}" srcOrd="0" destOrd="0" parTransId="{48823A54-D3C4-4EB8-9D59-4369F4A4C2AE}" sibTransId="{579F9BAE-61CF-4CE5-800F-37DA27840AF8}"/>
    <dgm:cxn modelId="{518F4636-CE5D-4182-B751-43956FD6EA96}" type="presParOf" srcId="{D9A6E7D4-D57F-4A82-BF20-2273853CB9D4}" destId="{EB2CF9F5-D20D-4C2E-AE30-587AEA569711}" srcOrd="0" destOrd="0" presId="urn:microsoft.com/office/officeart/2016/7/layout/VerticalHollowActionList"/>
    <dgm:cxn modelId="{C6A4F7E6-FD4A-460D-9ADA-0C25A92DFC22}" type="presParOf" srcId="{EB2CF9F5-D20D-4C2E-AE30-587AEA569711}" destId="{5F0DF8FB-48AB-4468-B7B4-31DDE90A8622}" srcOrd="0" destOrd="0" presId="urn:microsoft.com/office/officeart/2016/7/layout/VerticalHollowActionList"/>
    <dgm:cxn modelId="{9C9DAEFA-10C8-4D93-A0A3-EA04C3811C78}" type="presParOf" srcId="{EB2CF9F5-D20D-4C2E-AE30-587AEA569711}" destId="{DFFFE29D-5194-4229-B789-A3653B3FD39F}" srcOrd="1" destOrd="0" presId="urn:microsoft.com/office/officeart/2016/7/layout/VerticalHollowActionList"/>
    <dgm:cxn modelId="{FBF5F14E-9762-4B58-AEEE-48989D87CED5}" type="presParOf" srcId="{D9A6E7D4-D57F-4A82-BF20-2273853CB9D4}" destId="{76929245-683D-4549-A2CB-267DB81B3B9A}" srcOrd="1" destOrd="0" presId="urn:microsoft.com/office/officeart/2016/7/layout/VerticalHollowActionList"/>
    <dgm:cxn modelId="{964CFA6C-4600-4A70-830C-9AAC1949C0FE}" type="presParOf" srcId="{D9A6E7D4-D57F-4A82-BF20-2273853CB9D4}" destId="{305449E0-870E-4D14-8953-73714C8B3416}" srcOrd="2" destOrd="0" presId="urn:microsoft.com/office/officeart/2016/7/layout/VerticalHollowActionList"/>
    <dgm:cxn modelId="{638DC8B8-C024-433C-BF1B-BDEC3E873561}" type="presParOf" srcId="{305449E0-870E-4D14-8953-73714C8B3416}" destId="{B2DC8BFF-5126-464A-B091-1C115291A989}" srcOrd="0" destOrd="0" presId="urn:microsoft.com/office/officeart/2016/7/layout/VerticalHollowActionList"/>
    <dgm:cxn modelId="{CF41E0EB-03E9-4BCF-877D-806D40497EAA}" type="presParOf" srcId="{305449E0-870E-4D14-8953-73714C8B3416}" destId="{3555BF21-E526-4438-A469-3B788D17D30F}" srcOrd="1" destOrd="0" presId="urn:microsoft.com/office/officeart/2016/7/layout/VerticalHollowActionList"/>
    <dgm:cxn modelId="{72E25EB3-A3AD-4E68-A83B-C47E74F8EEB6}" type="presParOf" srcId="{D9A6E7D4-D57F-4A82-BF20-2273853CB9D4}" destId="{FF05063E-56A5-4B83-A48F-12C49F2D93CC}" srcOrd="3" destOrd="0" presId="urn:microsoft.com/office/officeart/2016/7/layout/VerticalHollowActionList"/>
    <dgm:cxn modelId="{028B47D8-5434-4D29-99BE-0C36A8F9C078}" type="presParOf" srcId="{D9A6E7D4-D57F-4A82-BF20-2273853CB9D4}" destId="{6DEFAE0F-DA74-469A-9C0C-4AB9F56BC46B}" srcOrd="4" destOrd="0" presId="urn:microsoft.com/office/officeart/2016/7/layout/VerticalHollowActionList"/>
    <dgm:cxn modelId="{7FECB2A3-A69B-4E2E-9AA8-ED11E267E33B}" type="presParOf" srcId="{6DEFAE0F-DA74-469A-9C0C-4AB9F56BC46B}" destId="{C5E0BA76-05DA-4479-AE98-29A8AD56E7C1}" srcOrd="0" destOrd="0" presId="urn:microsoft.com/office/officeart/2016/7/layout/VerticalHollowActionList"/>
    <dgm:cxn modelId="{3B8EF729-B96A-4EC9-A89A-436EF1984C8C}" type="presParOf" srcId="{6DEFAE0F-DA74-469A-9C0C-4AB9F56BC46B}" destId="{B05C102B-3CF8-48DD-BEA4-3755547CFE32}"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5782C5-A570-4BA2-AA40-373C40CE6402}" type="doc">
      <dgm:prSet loTypeId="urn:microsoft.com/office/officeart/2005/8/layout/hProcess9" loCatId="process" qsTypeId="urn:microsoft.com/office/officeart/2005/8/quickstyle/simple5" qsCatId="simple" csTypeId="urn:microsoft.com/office/officeart/2005/8/colors/accent1_2" csCatId="accent1" phldr="1"/>
      <dgm:spPr/>
      <dgm:t>
        <a:bodyPr/>
        <a:lstStyle/>
        <a:p>
          <a:endParaRPr lang="fr-FR"/>
        </a:p>
      </dgm:t>
    </dgm:pt>
    <dgm:pt modelId="{74E4A4D2-3D55-4A31-BA31-E4F2136CFFFB}">
      <dgm:prSet phldrT="[Texte]" custT="1"/>
      <dgm:spPr/>
      <dgm:t>
        <a:bodyPr/>
        <a:lstStyle/>
        <a:p>
          <a:r>
            <a:rPr lang="fr-FR" sz="2400" dirty="0" smtClean="0"/>
            <a:t>Mise en place d’un comité de pilotage</a:t>
          </a:r>
        </a:p>
        <a:p>
          <a:r>
            <a:rPr lang="fr-FR" sz="2000" b="1" dirty="0" smtClean="0">
              <a:solidFill>
                <a:srgbClr val="FF0000"/>
              </a:solidFill>
            </a:rPr>
            <a:t>Janvier 2019</a:t>
          </a:r>
          <a:endParaRPr lang="fr-FR" sz="2000" b="1" dirty="0">
            <a:solidFill>
              <a:srgbClr val="FF0000"/>
            </a:solidFill>
          </a:endParaRPr>
        </a:p>
      </dgm:t>
    </dgm:pt>
    <dgm:pt modelId="{167A2B79-E04F-4020-8231-56BA68728597}" type="parTrans" cxnId="{60205464-9A41-405D-A239-C0AA0E7B00DB}">
      <dgm:prSet/>
      <dgm:spPr/>
      <dgm:t>
        <a:bodyPr/>
        <a:lstStyle/>
        <a:p>
          <a:endParaRPr lang="fr-FR"/>
        </a:p>
      </dgm:t>
    </dgm:pt>
    <dgm:pt modelId="{DEBD9758-BD66-4B4B-9FFE-F891EB0C0BFD}" type="sibTrans" cxnId="{60205464-9A41-405D-A239-C0AA0E7B00DB}">
      <dgm:prSet/>
      <dgm:spPr/>
      <dgm:t>
        <a:bodyPr/>
        <a:lstStyle/>
        <a:p>
          <a:endParaRPr lang="fr-FR"/>
        </a:p>
      </dgm:t>
    </dgm:pt>
    <dgm:pt modelId="{4699B88E-3450-42BF-9F30-EDB4E3C1D119}">
      <dgm:prSet phldrT="[Texte]" custT="1"/>
      <dgm:spPr/>
      <dgm:t>
        <a:bodyPr/>
        <a:lstStyle/>
        <a:p>
          <a:r>
            <a:rPr lang="fr-FR" sz="2500" dirty="0" smtClean="0"/>
            <a:t>Lancement </a:t>
          </a:r>
        </a:p>
        <a:p>
          <a:r>
            <a:rPr lang="fr-FR" sz="2000" b="1" dirty="0" smtClean="0">
              <a:solidFill>
                <a:srgbClr val="FF0000"/>
              </a:solidFill>
            </a:rPr>
            <a:t>25 mars 2019</a:t>
          </a:r>
          <a:endParaRPr lang="fr-FR" sz="2000" b="1" dirty="0">
            <a:solidFill>
              <a:srgbClr val="FF0000"/>
            </a:solidFill>
          </a:endParaRPr>
        </a:p>
      </dgm:t>
    </dgm:pt>
    <dgm:pt modelId="{EB9774E3-5F1B-4881-9D20-0597AD911C68}" type="parTrans" cxnId="{0603A185-EDAA-4A57-9A1F-8F92459D2DDC}">
      <dgm:prSet/>
      <dgm:spPr/>
      <dgm:t>
        <a:bodyPr/>
        <a:lstStyle/>
        <a:p>
          <a:endParaRPr lang="fr-FR"/>
        </a:p>
      </dgm:t>
    </dgm:pt>
    <dgm:pt modelId="{E42DE93B-4C38-4E20-ABF7-5597F2E0372E}" type="sibTrans" cxnId="{0603A185-EDAA-4A57-9A1F-8F92459D2DDC}">
      <dgm:prSet/>
      <dgm:spPr/>
      <dgm:t>
        <a:bodyPr/>
        <a:lstStyle/>
        <a:p>
          <a:endParaRPr lang="fr-FR"/>
        </a:p>
      </dgm:t>
    </dgm:pt>
    <dgm:pt modelId="{0F94945A-B9D6-4A65-BF8C-5133C3B92857}">
      <dgm:prSet phldrT="[Texte]"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fr-FR" sz="2200" dirty="0" smtClean="0"/>
            <a:t>Diagnostic territorial</a:t>
          </a:r>
        </a:p>
        <a:p>
          <a:pPr marL="0" marR="0" indent="0" algn="ctr" defTabSz="914400" eaLnBrk="1" fontAlgn="auto" latinLnBrk="0" hangingPunct="1">
            <a:lnSpc>
              <a:spcPct val="100000"/>
            </a:lnSpc>
            <a:spcBef>
              <a:spcPts val="0"/>
            </a:spcBef>
            <a:spcAft>
              <a:spcPts val="0"/>
            </a:spcAft>
            <a:buClrTx/>
            <a:buSzTx/>
            <a:buFontTx/>
            <a:buNone/>
            <a:tabLst/>
            <a:defRPr/>
          </a:pPr>
          <a:r>
            <a:rPr lang="fr-FR" sz="2200" dirty="0" smtClean="0"/>
            <a:t>Partagé</a:t>
          </a:r>
        </a:p>
        <a:p>
          <a:pPr marL="0" marR="0" indent="0" algn="ctr" defTabSz="914400" eaLnBrk="1" fontAlgn="auto" latinLnBrk="0" hangingPunct="1">
            <a:lnSpc>
              <a:spcPct val="100000"/>
            </a:lnSpc>
            <a:spcBef>
              <a:spcPts val="0"/>
            </a:spcBef>
            <a:spcAft>
              <a:spcPts val="0"/>
            </a:spcAft>
            <a:buClrTx/>
            <a:buSzTx/>
            <a:buFontTx/>
            <a:buNone/>
            <a:tabLst/>
            <a:defRPr/>
          </a:pPr>
          <a:r>
            <a:rPr lang="fr-FR" sz="1800" b="1" dirty="0" smtClean="0">
              <a:solidFill>
                <a:srgbClr val="FF0000"/>
              </a:solidFill>
            </a:rPr>
            <a:t>juillet 2019</a:t>
          </a:r>
        </a:p>
      </dgm:t>
    </dgm:pt>
    <dgm:pt modelId="{8596051D-1E93-4C26-A5C5-00D0734F6478}" type="parTrans" cxnId="{4BE32D32-8185-41C5-8B46-DC64F10680BB}">
      <dgm:prSet/>
      <dgm:spPr/>
      <dgm:t>
        <a:bodyPr/>
        <a:lstStyle/>
        <a:p>
          <a:endParaRPr lang="fr-FR"/>
        </a:p>
      </dgm:t>
    </dgm:pt>
    <dgm:pt modelId="{FC321EDA-0F2E-4A21-B4A6-36861BFF2D1A}" type="sibTrans" cxnId="{4BE32D32-8185-41C5-8B46-DC64F10680BB}">
      <dgm:prSet/>
      <dgm:spPr/>
      <dgm:t>
        <a:bodyPr/>
        <a:lstStyle/>
        <a:p>
          <a:endParaRPr lang="fr-FR"/>
        </a:p>
      </dgm:t>
    </dgm:pt>
    <dgm:pt modelId="{B8DDD885-0DD2-4282-A4E3-C1BC4CE946C2}">
      <dgm:prSet custT="1"/>
      <dgm:spPr/>
      <dgm:t>
        <a:bodyPr/>
        <a:lstStyle/>
        <a:p>
          <a:r>
            <a:rPr lang="fr-FR" sz="2200" dirty="0" smtClean="0"/>
            <a:t>Feuille de route</a:t>
          </a:r>
        </a:p>
        <a:p>
          <a:r>
            <a:rPr lang="fr-FR" sz="2200" dirty="0" smtClean="0"/>
            <a:t>Projets</a:t>
          </a:r>
        </a:p>
        <a:p>
          <a:r>
            <a:rPr lang="fr-FR" sz="1800" b="1" dirty="0" smtClean="0">
              <a:solidFill>
                <a:srgbClr val="FF0000"/>
              </a:solidFill>
            </a:rPr>
            <a:t>Juillet 2020</a:t>
          </a:r>
          <a:endParaRPr lang="fr-FR" sz="1800" b="1" dirty="0">
            <a:solidFill>
              <a:srgbClr val="FF0000"/>
            </a:solidFill>
          </a:endParaRPr>
        </a:p>
      </dgm:t>
    </dgm:pt>
    <dgm:pt modelId="{08A6988A-530E-4628-9FFB-682CEFC678F3}" type="parTrans" cxnId="{B5DCAB2A-97C8-4EB6-8D7D-49AC64BA1C97}">
      <dgm:prSet/>
      <dgm:spPr/>
      <dgm:t>
        <a:bodyPr/>
        <a:lstStyle/>
        <a:p>
          <a:endParaRPr lang="fr-FR"/>
        </a:p>
      </dgm:t>
    </dgm:pt>
    <dgm:pt modelId="{D4055BB6-769D-46CD-BCEB-63E7D0131FB6}" type="sibTrans" cxnId="{B5DCAB2A-97C8-4EB6-8D7D-49AC64BA1C97}">
      <dgm:prSet/>
      <dgm:spPr/>
      <dgm:t>
        <a:bodyPr/>
        <a:lstStyle/>
        <a:p>
          <a:endParaRPr lang="fr-FR"/>
        </a:p>
      </dgm:t>
    </dgm:pt>
    <dgm:pt modelId="{C7C2D0CF-20F2-418A-8144-8C4201713BC4}">
      <dgm:prSet/>
      <dgm:spPr/>
      <dgm:t>
        <a:bodyPr/>
        <a:lstStyle/>
        <a:p>
          <a:r>
            <a:rPr lang="fr-FR" dirty="0" smtClean="0"/>
            <a:t>Mise en œuvre</a:t>
          </a:r>
        </a:p>
        <a:p>
          <a:r>
            <a:rPr lang="fr-FR" dirty="0" smtClean="0"/>
            <a:t>Contrat territorial</a:t>
          </a:r>
          <a:endParaRPr lang="fr-FR" dirty="0"/>
        </a:p>
      </dgm:t>
    </dgm:pt>
    <dgm:pt modelId="{FAEBB731-EAA1-49B8-87F6-5BC41DA04CDE}" type="parTrans" cxnId="{2BFFCC1B-E166-4A3B-946F-70AA79EF8E84}">
      <dgm:prSet/>
      <dgm:spPr/>
      <dgm:t>
        <a:bodyPr/>
        <a:lstStyle/>
        <a:p>
          <a:endParaRPr lang="fr-FR"/>
        </a:p>
      </dgm:t>
    </dgm:pt>
    <dgm:pt modelId="{2B8B23FB-609D-4FDD-A44E-7621CAA0B64A}" type="sibTrans" cxnId="{2BFFCC1B-E166-4A3B-946F-70AA79EF8E84}">
      <dgm:prSet/>
      <dgm:spPr/>
      <dgm:t>
        <a:bodyPr/>
        <a:lstStyle/>
        <a:p>
          <a:endParaRPr lang="fr-FR"/>
        </a:p>
      </dgm:t>
    </dgm:pt>
    <dgm:pt modelId="{30004A64-A8C4-40A2-8EFD-6DFC8F28305E}" type="pres">
      <dgm:prSet presAssocID="{575782C5-A570-4BA2-AA40-373C40CE6402}" presName="CompostProcess" presStyleCnt="0">
        <dgm:presLayoutVars>
          <dgm:dir/>
          <dgm:resizeHandles val="exact"/>
        </dgm:presLayoutVars>
      </dgm:prSet>
      <dgm:spPr/>
      <dgm:t>
        <a:bodyPr/>
        <a:lstStyle/>
        <a:p>
          <a:endParaRPr lang="fr-FR"/>
        </a:p>
      </dgm:t>
    </dgm:pt>
    <dgm:pt modelId="{E465DF90-EC15-4500-A9CE-712715B4D681}" type="pres">
      <dgm:prSet presAssocID="{575782C5-A570-4BA2-AA40-373C40CE6402}" presName="arrow" presStyleLbl="bgShp" presStyleIdx="0" presStyleCnt="1"/>
      <dgm:spPr/>
    </dgm:pt>
    <dgm:pt modelId="{04684EBB-508C-46EF-93E7-1A160CECDDBF}" type="pres">
      <dgm:prSet presAssocID="{575782C5-A570-4BA2-AA40-373C40CE6402}" presName="linearProcess" presStyleCnt="0"/>
      <dgm:spPr/>
    </dgm:pt>
    <dgm:pt modelId="{C026B4B4-A61F-4520-BE45-28716F74C938}" type="pres">
      <dgm:prSet presAssocID="{74E4A4D2-3D55-4A31-BA31-E4F2136CFFFB}" presName="textNode" presStyleLbl="node1" presStyleIdx="0" presStyleCnt="5">
        <dgm:presLayoutVars>
          <dgm:bulletEnabled val="1"/>
        </dgm:presLayoutVars>
      </dgm:prSet>
      <dgm:spPr/>
      <dgm:t>
        <a:bodyPr/>
        <a:lstStyle/>
        <a:p>
          <a:endParaRPr lang="fr-FR"/>
        </a:p>
      </dgm:t>
    </dgm:pt>
    <dgm:pt modelId="{7EAAB2C1-3AB3-4F19-842C-B44C581DDC6A}" type="pres">
      <dgm:prSet presAssocID="{DEBD9758-BD66-4B4B-9FFE-F891EB0C0BFD}" presName="sibTrans" presStyleCnt="0"/>
      <dgm:spPr/>
    </dgm:pt>
    <dgm:pt modelId="{5AF9540C-FA48-42B0-85CB-0B154BA40A88}" type="pres">
      <dgm:prSet presAssocID="{4699B88E-3450-42BF-9F30-EDB4E3C1D119}" presName="textNode" presStyleLbl="node1" presStyleIdx="1" presStyleCnt="5">
        <dgm:presLayoutVars>
          <dgm:bulletEnabled val="1"/>
        </dgm:presLayoutVars>
      </dgm:prSet>
      <dgm:spPr/>
      <dgm:t>
        <a:bodyPr/>
        <a:lstStyle/>
        <a:p>
          <a:endParaRPr lang="fr-FR"/>
        </a:p>
      </dgm:t>
    </dgm:pt>
    <dgm:pt modelId="{D8A1C531-33CA-402A-B8B0-D66BCE963E6F}" type="pres">
      <dgm:prSet presAssocID="{E42DE93B-4C38-4E20-ABF7-5597F2E0372E}" presName="sibTrans" presStyleCnt="0"/>
      <dgm:spPr/>
    </dgm:pt>
    <dgm:pt modelId="{119C84F3-70FF-4132-8150-BE9679B76CB5}" type="pres">
      <dgm:prSet presAssocID="{0F94945A-B9D6-4A65-BF8C-5133C3B92857}" presName="textNode" presStyleLbl="node1" presStyleIdx="2" presStyleCnt="5">
        <dgm:presLayoutVars>
          <dgm:bulletEnabled val="1"/>
        </dgm:presLayoutVars>
      </dgm:prSet>
      <dgm:spPr/>
      <dgm:t>
        <a:bodyPr/>
        <a:lstStyle/>
        <a:p>
          <a:endParaRPr lang="fr-FR"/>
        </a:p>
      </dgm:t>
    </dgm:pt>
    <dgm:pt modelId="{BF5E013D-9705-4052-9A6E-976514B41285}" type="pres">
      <dgm:prSet presAssocID="{FC321EDA-0F2E-4A21-B4A6-36861BFF2D1A}" presName="sibTrans" presStyleCnt="0"/>
      <dgm:spPr/>
    </dgm:pt>
    <dgm:pt modelId="{6F5F5C97-B3B3-41A1-8F37-D57AF67E13C2}" type="pres">
      <dgm:prSet presAssocID="{B8DDD885-0DD2-4282-A4E3-C1BC4CE946C2}" presName="textNode" presStyleLbl="node1" presStyleIdx="3" presStyleCnt="5">
        <dgm:presLayoutVars>
          <dgm:bulletEnabled val="1"/>
        </dgm:presLayoutVars>
      </dgm:prSet>
      <dgm:spPr/>
      <dgm:t>
        <a:bodyPr/>
        <a:lstStyle/>
        <a:p>
          <a:endParaRPr lang="fr-FR"/>
        </a:p>
      </dgm:t>
    </dgm:pt>
    <dgm:pt modelId="{4C821951-D9B3-4018-A405-257E91DBEEC9}" type="pres">
      <dgm:prSet presAssocID="{D4055BB6-769D-46CD-BCEB-63E7D0131FB6}" presName="sibTrans" presStyleCnt="0"/>
      <dgm:spPr/>
    </dgm:pt>
    <dgm:pt modelId="{C0F40B36-22A9-4B6B-A029-12157E5093D8}" type="pres">
      <dgm:prSet presAssocID="{C7C2D0CF-20F2-418A-8144-8C4201713BC4}" presName="textNode" presStyleLbl="node1" presStyleIdx="4" presStyleCnt="5">
        <dgm:presLayoutVars>
          <dgm:bulletEnabled val="1"/>
        </dgm:presLayoutVars>
      </dgm:prSet>
      <dgm:spPr/>
      <dgm:t>
        <a:bodyPr/>
        <a:lstStyle/>
        <a:p>
          <a:endParaRPr lang="fr-FR"/>
        </a:p>
      </dgm:t>
    </dgm:pt>
  </dgm:ptLst>
  <dgm:cxnLst>
    <dgm:cxn modelId="{381F546E-84EB-44AB-93CB-28E623E8E7EF}" type="presOf" srcId="{0F94945A-B9D6-4A65-BF8C-5133C3B92857}" destId="{119C84F3-70FF-4132-8150-BE9679B76CB5}" srcOrd="0" destOrd="0" presId="urn:microsoft.com/office/officeart/2005/8/layout/hProcess9"/>
    <dgm:cxn modelId="{B405B9FB-8CEF-4B9D-9E7B-823BDC6EA1DA}" type="presOf" srcId="{4699B88E-3450-42BF-9F30-EDB4E3C1D119}" destId="{5AF9540C-FA48-42B0-85CB-0B154BA40A88}" srcOrd="0" destOrd="0" presId="urn:microsoft.com/office/officeart/2005/8/layout/hProcess9"/>
    <dgm:cxn modelId="{4BE32D32-8185-41C5-8B46-DC64F10680BB}" srcId="{575782C5-A570-4BA2-AA40-373C40CE6402}" destId="{0F94945A-B9D6-4A65-BF8C-5133C3B92857}" srcOrd="2" destOrd="0" parTransId="{8596051D-1E93-4C26-A5C5-00D0734F6478}" sibTransId="{FC321EDA-0F2E-4A21-B4A6-36861BFF2D1A}"/>
    <dgm:cxn modelId="{6AD31BC6-7845-4C85-BFB7-2DDF4A1A84CB}" type="presOf" srcId="{74E4A4D2-3D55-4A31-BA31-E4F2136CFFFB}" destId="{C026B4B4-A61F-4520-BE45-28716F74C938}" srcOrd="0" destOrd="0" presId="urn:microsoft.com/office/officeart/2005/8/layout/hProcess9"/>
    <dgm:cxn modelId="{DCCF4104-CA91-4E7C-8AA6-AD0D46317B6B}" type="presOf" srcId="{575782C5-A570-4BA2-AA40-373C40CE6402}" destId="{30004A64-A8C4-40A2-8EFD-6DFC8F28305E}" srcOrd="0" destOrd="0" presId="urn:microsoft.com/office/officeart/2005/8/layout/hProcess9"/>
    <dgm:cxn modelId="{60205464-9A41-405D-A239-C0AA0E7B00DB}" srcId="{575782C5-A570-4BA2-AA40-373C40CE6402}" destId="{74E4A4D2-3D55-4A31-BA31-E4F2136CFFFB}" srcOrd="0" destOrd="0" parTransId="{167A2B79-E04F-4020-8231-56BA68728597}" sibTransId="{DEBD9758-BD66-4B4B-9FFE-F891EB0C0BFD}"/>
    <dgm:cxn modelId="{0603A185-EDAA-4A57-9A1F-8F92459D2DDC}" srcId="{575782C5-A570-4BA2-AA40-373C40CE6402}" destId="{4699B88E-3450-42BF-9F30-EDB4E3C1D119}" srcOrd="1" destOrd="0" parTransId="{EB9774E3-5F1B-4881-9D20-0597AD911C68}" sibTransId="{E42DE93B-4C38-4E20-ABF7-5597F2E0372E}"/>
    <dgm:cxn modelId="{B5DCAB2A-97C8-4EB6-8D7D-49AC64BA1C97}" srcId="{575782C5-A570-4BA2-AA40-373C40CE6402}" destId="{B8DDD885-0DD2-4282-A4E3-C1BC4CE946C2}" srcOrd="3" destOrd="0" parTransId="{08A6988A-530E-4628-9FFB-682CEFC678F3}" sibTransId="{D4055BB6-769D-46CD-BCEB-63E7D0131FB6}"/>
    <dgm:cxn modelId="{145E8327-1B75-4FBF-A40C-FFAB86AF7AFE}" type="presOf" srcId="{C7C2D0CF-20F2-418A-8144-8C4201713BC4}" destId="{C0F40B36-22A9-4B6B-A029-12157E5093D8}" srcOrd="0" destOrd="0" presId="urn:microsoft.com/office/officeart/2005/8/layout/hProcess9"/>
    <dgm:cxn modelId="{A5908793-EF83-408F-B1EA-299B3C4FE1AC}" type="presOf" srcId="{B8DDD885-0DD2-4282-A4E3-C1BC4CE946C2}" destId="{6F5F5C97-B3B3-41A1-8F37-D57AF67E13C2}" srcOrd="0" destOrd="0" presId="urn:microsoft.com/office/officeart/2005/8/layout/hProcess9"/>
    <dgm:cxn modelId="{2BFFCC1B-E166-4A3B-946F-70AA79EF8E84}" srcId="{575782C5-A570-4BA2-AA40-373C40CE6402}" destId="{C7C2D0CF-20F2-418A-8144-8C4201713BC4}" srcOrd="4" destOrd="0" parTransId="{FAEBB731-EAA1-49B8-87F6-5BC41DA04CDE}" sibTransId="{2B8B23FB-609D-4FDD-A44E-7621CAA0B64A}"/>
    <dgm:cxn modelId="{25B3FF9E-54BD-4EF0-9F8B-5A8DCFD1B139}" type="presParOf" srcId="{30004A64-A8C4-40A2-8EFD-6DFC8F28305E}" destId="{E465DF90-EC15-4500-A9CE-712715B4D681}" srcOrd="0" destOrd="0" presId="urn:microsoft.com/office/officeart/2005/8/layout/hProcess9"/>
    <dgm:cxn modelId="{3B886538-CC08-451B-B488-435D53DB59A3}" type="presParOf" srcId="{30004A64-A8C4-40A2-8EFD-6DFC8F28305E}" destId="{04684EBB-508C-46EF-93E7-1A160CECDDBF}" srcOrd="1" destOrd="0" presId="urn:microsoft.com/office/officeart/2005/8/layout/hProcess9"/>
    <dgm:cxn modelId="{693353FC-F250-40A4-9D5F-A5E0658C560D}" type="presParOf" srcId="{04684EBB-508C-46EF-93E7-1A160CECDDBF}" destId="{C026B4B4-A61F-4520-BE45-28716F74C938}" srcOrd="0" destOrd="0" presId="urn:microsoft.com/office/officeart/2005/8/layout/hProcess9"/>
    <dgm:cxn modelId="{F8A4B0D5-0FFC-4245-A41E-7CE52A7708B0}" type="presParOf" srcId="{04684EBB-508C-46EF-93E7-1A160CECDDBF}" destId="{7EAAB2C1-3AB3-4F19-842C-B44C581DDC6A}" srcOrd="1" destOrd="0" presId="urn:microsoft.com/office/officeart/2005/8/layout/hProcess9"/>
    <dgm:cxn modelId="{32F1D1E9-8371-4D25-BC86-4ABC9785859B}" type="presParOf" srcId="{04684EBB-508C-46EF-93E7-1A160CECDDBF}" destId="{5AF9540C-FA48-42B0-85CB-0B154BA40A88}" srcOrd="2" destOrd="0" presId="urn:microsoft.com/office/officeart/2005/8/layout/hProcess9"/>
    <dgm:cxn modelId="{EA109AFD-6F4A-469F-99F2-CCD60871BB1E}" type="presParOf" srcId="{04684EBB-508C-46EF-93E7-1A160CECDDBF}" destId="{D8A1C531-33CA-402A-B8B0-D66BCE963E6F}" srcOrd="3" destOrd="0" presId="urn:microsoft.com/office/officeart/2005/8/layout/hProcess9"/>
    <dgm:cxn modelId="{1DE92225-FD8C-49BF-9BB2-67498395334F}" type="presParOf" srcId="{04684EBB-508C-46EF-93E7-1A160CECDDBF}" destId="{119C84F3-70FF-4132-8150-BE9679B76CB5}" srcOrd="4" destOrd="0" presId="urn:microsoft.com/office/officeart/2005/8/layout/hProcess9"/>
    <dgm:cxn modelId="{366E7AF3-8EF8-4ACD-8086-A5047DB32510}" type="presParOf" srcId="{04684EBB-508C-46EF-93E7-1A160CECDDBF}" destId="{BF5E013D-9705-4052-9A6E-976514B41285}" srcOrd="5" destOrd="0" presId="urn:microsoft.com/office/officeart/2005/8/layout/hProcess9"/>
    <dgm:cxn modelId="{4F3E2B1F-237C-48B3-8A4C-56424E7F0B18}" type="presParOf" srcId="{04684EBB-508C-46EF-93E7-1A160CECDDBF}" destId="{6F5F5C97-B3B3-41A1-8F37-D57AF67E13C2}" srcOrd="6" destOrd="0" presId="urn:microsoft.com/office/officeart/2005/8/layout/hProcess9"/>
    <dgm:cxn modelId="{BADAE82A-A78C-4457-9CC8-247CBA2CEAD5}" type="presParOf" srcId="{04684EBB-508C-46EF-93E7-1A160CECDDBF}" destId="{4C821951-D9B3-4018-A405-257E91DBEEC9}" srcOrd="7" destOrd="0" presId="urn:microsoft.com/office/officeart/2005/8/layout/hProcess9"/>
    <dgm:cxn modelId="{668AA9B2-FB33-4767-8293-A813286DF1DC}" type="presParOf" srcId="{04684EBB-508C-46EF-93E7-1A160CECDDBF}" destId="{C0F40B36-22A9-4B6B-A029-12157E5093D8}"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080AB5-4A04-4A81-AFD1-241F42A5F629}" type="doc">
      <dgm:prSet loTypeId="urn:microsoft.com/office/officeart/2005/8/layout/matrix3" loCatId="matrix" qsTypeId="urn:microsoft.com/office/officeart/2005/8/quickstyle/simple3" qsCatId="simple" csTypeId="urn:microsoft.com/office/officeart/2005/8/colors/accent1_2" csCatId="accent1" phldr="1"/>
      <dgm:spPr/>
      <dgm:t>
        <a:bodyPr/>
        <a:lstStyle/>
        <a:p>
          <a:endParaRPr lang="fr-FR"/>
        </a:p>
      </dgm:t>
    </dgm:pt>
    <dgm:pt modelId="{F7D1CBD8-66FC-40D3-A9D9-C07A0046C63F}">
      <dgm:prSet phldrT="[Texte]" custT="1"/>
      <dgm:spPr/>
      <dgm:t>
        <a:bodyPr/>
        <a:lstStyle/>
        <a:p>
          <a:r>
            <a:rPr lang="fr-FR" sz="2400" b="1" dirty="0" smtClean="0">
              <a:solidFill>
                <a:schemeClr val="bg1"/>
              </a:solidFill>
            </a:rPr>
            <a:t>1</a:t>
          </a:r>
        </a:p>
        <a:p>
          <a:r>
            <a:rPr lang="fr-FR" sz="1800" dirty="0" smtClean="0">
              <a:solidFill>
                <a:schemeClr val="bg1"/>
              </a:solidFill>
            </a:rPr>
            <a:t>Promouvoir les compétences et la santé mentale des enfants, parents, famille</a:t>
          </a:r>
          <a:endParaRPr lang="fr-FR" sz="1800" dirty="0">
            <a:solidFill>
              <a:schemeClr val="bg1"/>
            </a:solidFill>
          </a:endParaRPr>
        </a:p>
      </dgm:t>
    </dgm:pt>
    <dgm:pt modelId="{18CC1DDB-ADF4-404A-B9D0-471BAFA5F3D7}" type="parTrans" cxnId="{D967D9B5-E10A-4062-AB20-965D372918F7}">
      <dgm:prSet/>
      <dgm:spPr/>
      <dgm:t>
        <a:bodyPr/>
        <a:lstStyle/>
        <a:p>
          <a:endParaRPr lang="fr-FR"/>
        </a:p>
      </dgm:t>
    </dgm:pt>
    <dgm:pt modelId="{E3790265-C512-48CE-8350-DEBD76E02673}" type="sibTrans" cxnId="{D967D9B5-E10A-4062-AB20-965D372918F7}">
      <dgm:prSet/>
      <dgm:spPr/>
      <dgm:t>
        <a:bodyPr/>
        <a:lstStyle/>
        <a:p>
          <a:endParaRPr lang="fr-FR"/>
        </a:p>
      </dgm:t>
    </dgm:pt>
    <dgm:pt modelId="{96FB489E-7087-431E-834B-D7BBF4F48B85}">
      <dgm:prSet phldrT="[Texte]" custT="1"/>
      <dgm:spPr/>
      <dgm:t>
        <a:bodyPr/>
        <a:lstStyle/>
        <a:p>
          <a:r>
            <a:rPr lang="fr-FR" sz="1800" b="1" dirty="0" smtClean="0">
              <a:solidFill>
                <a:schemeClr val="bg1"/>
              </a:solidFill>
            </a:rPr>
            <a:t>2</a:t>
          </a:r>
        </a:p>
        <a:p>
          <a:r>
            <a:rPr lang="fr-FR" sz="1800" dirty="0" smtClean="0">
              <a:solidFill>
                <a:schemeClr val="bg1"/>
              </a:solidFill>
            </a:rPr>
            <a:t>Réduire les risques aux phases critiques des transitions de vie et de parcours</a:t>
          </a:r>
          <a:endParaRPr lang="fr-FR" sz="1800" dirty="0">
            <a:solidFill>
              <a:schemeClr val="bg1"/>
            </a:solidFill>
          </a:endParaRPr>
        </a:p>
      </dgm:t>
    </dgm:pt>
    <dgm:pt modelId="{20DBD003-D7CD-46CA-8A65-FFE3F19E411B}" type="parTrans" cxnId="{980330F0-6B27-4DC0-B553-D5223B203C46}">
      <dgm:prSet/>
      <dgm:spPr/>
      <dgm:t>
        <a:bodyPr/>
        <a:lstStyle/>
        <a:p>
          <a:endParaRPr lang="fr-FR"/>
        </a:p>
      </dgm:t>
    </dgm:pt>
    <dgm:pt modelId="{52A65097-50E9-4199-9821-B59BBB236D12}" type="sibTrans" cxnId="{980330F0-6B27-4DC0-B553-D5223B203C46}">
      <dgm:prSet/>
      <dgm:spPr/>
      <dgm:t>
        <a:bodyPr/>
        <a:lstStyle/>
        <a:p>
          <a:endParaRPr lang="fr-FR"/>
        </a:p>
      </dgm:t>
    </dgm:pt>
    <dgm:pt modelId="{A249E606-0AE7-42FA-BB46-2D2F724868C9}">
      <dgm:prSet phldrT="[Texte]"/>
      <dgm:spPr/>
      <dgm:t>
        <a:bodyPr/>
        <a:lstStyle/>
        <a:p>
          <a:r>
            <a:rPr lang="fr-FR" b="1" smtClean="0">
              <a:solidFill>
                <a:schemeClr val="bg1"/>
              </a:solidFill>
            </a:rPr>
            <a:t>3</a:t>
          </a:r>
        </a:p>
        <a:p>
          <a:r>
            <a:rPr lang="fr-FR" smtClean="0">
              <a:solidFill>
                <a:schemeClr val="bg1"/>
              </a:solidFill>
            </a:rPr>
            <a:t>Assurer une politique d’inclusion sociale et de déstigmatisation</a:t>
          </a:r>
          <a:endParaRPr lang="fr-FR" dirty="0">
            <a:solidFill>
              <a:schemeClr val="bg1"/>
            </a:solidFill>
          </a:endParaRPr>
        </a:p>
      </dgm:t>
    </dgm:pt>
    <dgm:pt modelId="{7C2F0ABC-95F8-41DB-9E6D-E3CE9C12A70D}" type="parTrans" cxnId="{9FD5EE66-69CD-4023-BD89-AADF8B36F695}">
      <dgm:prSet/>
      <dgm:spPr/>
      <dgm:t>
        <a:bodyPr/>
        <a:lstStyle/>
        <a:p>
          <a:endParaRPr lang="fr-FR"/>
        </a:p>
      </dgm:t>
    </dgm:pt>
    <dgm:pt modelId="{BBC95ED3-5F0B-4629-B1F0-A187D3A7F21F}" type="sibTrans" cxnId="{9FD5EE66-69CD-4023-BD89-AADF8B36F695}">
      <dgm:prSet/>
      <dgm:spPr/>
      <dgm:t>
        <a:bodyPr/>
        <a:lstStyle/>
        <a:p>
          <a:endParaRPr lang="fr-FR"/>
        </a:p>
      </dgm:t>
    </dgm:pt>
    <dgm:pt modelId="{837058CC-EC95-45B5-8B78-0C33C7032B66}">
      <dgm:prSet phldrT="[Texte]" custT="1"/>
      <dgm:spPr/>
      <dgm:t>
        <a:bodyPr/>
        <a:lstStyle/>
        <a:p>
          <a:r>
            <a:rPr lang="fr-FR" sz="2000" b="1" dirty="0" smtClean="0">
              <a:solidFill>
                <a:schemeClr val="bg1"/>
              </a:solidFill>
            </a:rPr>
            <a:t>4</a:t>
          </a:r>
        </a:p>
        <a:p>
          <a:r>
            <a:rPr lang="fr-FR" sz="1700" dirty="0" smtClean="0">
              <a:solidFill>
                <a:schemeClr val="bg1"/>
              </a:solidFill>
            </a:rPr>
            <a:t>Mettre en place une recherche et des formations centrées sur la santé mentale</a:t>
          </a:r>
          <a:endParaRPr lang="fr-FR" sz="1700" dirty="0">
            <a:solidFill>
              <a:schemeClr val="bg1"/>
            </a:solidFill>
          </a:endParaRPr>
        </a:p>
      </dgm:t>
    </dgm:pt>
    <dgm:pt modelId="{B7566E73-F846-4111-9994-2978097BCB70}" type="parTrans" cxnId="{1A8A448F-5C90-4434-897E-699761801B39}">
      <dgm:prSet/>
      <dgm:spPr/>
      <dgm:t>
        <a:bodyPr/>
        <a:lstStyle/>
        <a:p>
          <a:endParaRPr lang="fr-FR"/>
        </a:p>
      </dgm:t>
    </dgm:pt>
    <dgm:pt modelId="{1C278E92-B809-478C-BBCF-A9344119F302}" type="sibTrans" cxnId="{1A8A448F-5C90-4434-897E-699761801B39}">
      <dgm:prSet/>
      <dgm:spPr/>
      <dgm:t>
        <a:bodyPr/>
        <a:lstStyle/>
        <a:p>
          <a:endParaRPr lang="fr-FR"/>
        </a:p>
      </dgm:t>
    </dgm:pt>
    <dgm:pt modelId="{7B9684ED-F4BF-42FF-9C40-865BA79EB82A}" type="pres">
      <dgm:prSet presAssocID="{B8080AB5-4A04-4A81-AFD1-241F42A5F629}" presName="matrix" presStyleCnt="0">
        <dgm:presLayoutVars>
          <dgm:chMax val="1"/>
          <dgm:dir/>
          <dgm:resizeHandles val="exact"/>
        </dgm:presLayoutVars>
      </dgm:prSet>
      <dgm:spPr/>
      <dgm:t>
        <a:bodyPr/>
        <a:lstStyle/>
        <a:p>
          <a:endParaRPr lang="fr-FR"/>
        </a:p>
      </dgm:t>
    </dgm:pt>
    <dgm:pt modelId="{245881C2-91AD-4264-B438-EBD5DF6DDF2F}" type="pres">
      <dgm:prSet presAssocID="{B8080AB5-4A04-4A81-AFD1-241F42A5F629}" presName="diamond" presStyleLbl="bgShp" presStyleIdx="0" presStyleCnt="1"/>
      <dgm:spPr/>
    </dgm:pt>
    <dgm:pt modelId="{0804AB79-A1E8-48A4-9C63-1632B332AE5F}" type="pres">
      <dgm:prSet presAssocID="{B8080AB5-4A04-4A81-AFD1-241F42A5F629}" presName="quad1" presStyleLbl="node1" presStyleIdx="0" presStyleCnt="4" custLinFactNeighborY="1603">
        <dgm:presLayoutVars>
          <dgm:chMax val="0"/>
          <dgm:chPref val="0"/>
          <dgm:bulletEnabled val="1"/>
        </dgm:presLayoutVars>
      </dgm:prSet>
      <dgm:spPr/>
      <dgm:t>
        <a:bodyPr/>
        <a:lstStyle/>
        <a:p>
          <a:endParaRPr lang="fr-FR"/>
        </a:p>
      </dgm:t>
    </dgm:pt>
    <dgm:pt modelId="{F89A677A-201B-42AC-9D15-6BAF59DE3DA1}" type="pres">
      <dgm:prSet presAssocID="{B8080AB5-4A04-4A81-AFD1-241F42A5F629}" presName="quad2" presStyleLbl="node1" presStyleIdx="1" presStyleCnt="4">
        <dgm:presLayoutVars>
          <dgm:chMax val="0"/>
          <dgm:chPref val="0"/>
          <dgm:bulletEnabled val="1"/>
        </dgm:presLayoutVars>
      </dgm:prSet>
      <dgm:spPr/>
      <dgm:t>
        <a:bodyPr/>
        <a:lstStyle/>
        <a:p>
          <a:endParaRPr lang="fr-FR"/>
        </a:p>
      </dgm:t>
    </dgm:pt>
    <dgm:pt modelId="{A595B5D7-0A12-4B33-994F-DE89E1061CD0}" type="pres">
      <dgm:prSet presAssocID="{B8080AB5-4A04-4A81-AFD1-241F42A5F629}" presName="quad3" presStyleLbl="node1" presStyleIdx="2" presStyleCnt="4">
        <dgm:presLayoutVars>
          <dgm:chMax val="0"/>
          <dgm:chPref val="0"/>
          <dgm:bulletEnabled val="1"/>
        </dgm:presLayoutVars>
      </dgm:prSet>
      <dgm:spPr/>
      <dgm:t>
        <a:bodyPr/>
        <a:lstStyle/>
        <a:p>
          <a:endParaRPr lang="fr-FR"/>
        </a:p>
      </dgm:t>
    </dgm:pt>
    <dgm:pt modelId="{1C87B33C-F8F0-46AA-A4D1-969AADA33AF1}" type="pres">
      <dgm:prSet presAssocID="{B8080AB5-4A04-4A81-AFD1-241F42A5F629}" presName="quad4" presStyleLbl="node1" presStyleIdx="3" presStyleCnt="4">
        <dgm:presLayoutVars>
          <dgm:chMax val="0"/>
          <dgm:chPref val="0"/>
          <dgm:bulletEnabled val="1"/>
        </dgm:presLayoutVars>
      </dgm:prSet>
      <dgm:spPr/>
      <dgm:t>
        <a:bodyPr/>
        <a:lstStyle/>
        <a:p>
          <a:endParaRPr lang="fr-FR"/>
        </a:p>
      </dgm:t>
    </dgm:pt>
  </dgm:ptLst>
  <dgm:cxnLst>
    <dgm:cxn modelId="{1A8A448F-5C90-4434-897E-699761801B39}" srcId="{B8080AB5-4A04-4A81-AFD1-241F42A5F629}" destId="{837058CC-EC95-45B5-8B78-0C33C7032B66}" srcOrd="3" destOrd="0" parTransId="{B7566E73-F846-4111-9994-2978097BCB70}" sibTransId="{1C278E92-B809-478C-BBCF-A9344119F302}"/>
    <dgm:cxn modelId="{D1F24956-B66C-4F29-8200-ABA512CF68D3}" type="presOf" srcId="{A249E606-0AE7-42FA-BB46-2D2F724868C9}" destId="{A595B5D7-0A12-4B33-994F-DE89E1061CD0}" srcOrd="0" destOrd="0" presId="urn:microsoft.com/office/officeart/2005/8/layout/matrix3"/>
    <dgm:cxn modelId="{D967D9B5-E10A-4062-AB20-965D372918F7}" srcId="{B8080AB5-4A04-4A81-AFD1-241F42A5F629}" destId="{F7D1CBD8-66FC-40D3-A9D9-C07A0046C63F}" srcOrd="0" destOrd="0" parTransId="{18CC1DDB-ADF4-404A-B9D0-471BAFA5F3D7}" sibTransId="{E3790265-C512-48CE-8350-DEBD76E02673}"/>
    <dgm:cxn modelId="{980330F0-6B27-4DC0-B553-D5223B203C46}" srcId="{B8080AB5-4A04-4A81-AFD1-241F42A5F629}" destId="{96FB489E-7087-431E-834B-D7BBF4F48B85}" srcOrd="1" destOrd="0" parTransId="{20DBD003-D7CD-46CA-8A65-FFE3F19E411B}" sibTransId="{52A65097-50E9-4199-9821-B59BBB236D12}"/>
    <dgm:cxn modelId="{8D7CE75E-BD8A-4C24-BCF5-8570037276E7}" type="presOf" srcId="{837058CC-EC95-45B5-8B78-0C33C7032B66}" destId="{1C87B33C-F8F0-46AA-A4D1-969AADA33AF1}" srcOrd="0" destOrd="0" presId="urn:microsoft.com/office/officeart/2005/8/layout/matrix3"/>
    <dgm:cxn modelId="{8ADD3C62-4880-42AD-8120-1968FFF5403D}" type="presOf" srcId="{B8080AB5-4A04-4A81-AFD1-241F42A5F629}" destId="{7B9684ED-F4BF-42FF-9C40-865BA79EB82A}" srcOrd="0" destOrd="0" presId="urn:microsoft.com/office/officeart/2005/8/layout/matrix3"/>
    <dgm:cxn modelId="{9FD5EE66-69CD-4023-BD89-AADF8B36F695}" srcId="{B8080AB5-4A04-4A81-AFD1-241F42A5F629}" destId="{A249E606-0AE7-42FA-BB46-2D2F724868C9}" srcOrd="2" destOrd="0" parTransId="{7C2F0ABC-95F8-41DB-9E6D-E3CE9C12A70D}" sibTransId="{BBC95ED3-5F0B-4629-B1F0-A187D3A7F21F}"/>
    <dgm:cxn modelId="{D1CF8400-BE49-43DF-85E9-F9901ED85477}" type="presOf" srcId="{96FB489E-7087-431E-834B-D7BBF4F48B85}" destId="{F89A677A-201B-42AC-9D15-6BAF59DE3DA1}" srcOrd="0" destOrd="0" presId="urn:microsoft.com/office/officeart/2005/8/layout/matrix3"/>
    <dgm:cxn modelId="{D5D1E788-5ED6-4146-91E3-AA8B34AC9E0B}" type="presOf" srcId="{F7D1CBD8-66FC-40D3-A9D9-C07A0046C63F}" destId="{0804AB79-A1E8-48A4-9C63-1632B332AE5F}" srcOrd="0" destOrd="0" presId="urn:microsoft.com/office/officeart/2005/8/layout/matrix3"/>
    <dgm:cxn modelId="{680950D2-A3B1-4ACB-9514-FEF6217ACEB8}" type="presParOf" srcId="{7B9684ED-F4BF-42FF-9C40-865BA79EB82A}" destId="{245881C2-91AD-4264-B438-EBD5DF6DDF2F}" srcOrd="0" destOrd="0" presId="urn:microsoft.com/office/officeart/2005/8/layout/matrix3"/>
    <dgm:cxn modelId="{B86683DD-4085-4509-A24B-C428504B115F}" type="presParOf" srcId="{7B9684ED-F4BF-42FF-9C40-865BA79EB82A}" destId="{0804AB79-A1E8-48A4-9C63-1632B332AE5F}" srcOrd="1" destOrd="0" presId="urn:microsoft.com/office/officeart/2005/8/layout/matrix3"/>
    <dgm:cxn modelId="{F11BA793-A687-4769-897C-738C99AEDDF0}" type="presParOf" srcId="{7B9684ED-F4BF-42FF-9C40-865BA79EB82A}" destId="{F89A677A-201B-42AC-9D15-6BAF59DE3DA1}" srcOrd="2" destOrd="0" presId="urn:microsoft.com/office/officeart/2005/8/layout/matrix3"/>
    <dgm:cxn modelId="{5E0D8308-F354-459A-81E6-58AB605F5D5A}" type="presParOf" srcId="{7B9684ED-F4BF-42FF-9C40-865BA79EB82A}" destId="{A595B5D7-0A12-4B33-994F-DE89E1061CD0}" srcOrd="3" destOrd="0" presId="urn:microsoft.com/office/officeart/2005/8/layout/matrix3"/>
    <dgm:cxn modelId="{B732F646-F6EC-4CDD-B17C-9528DD113C56}" type="presParOf" srcId="{7B9684ED-F4BF-42FF-9C40-865BA79EB82A}" destId="{1C87B33C-F8F0-46AA-A4D1-969AADA33AF1}"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0A09CCF-07A5-47D2-B425-DFAE9537EBEA}"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fr-FR"/>
        </a:p>
      </dgm:t>
    </dgm:pt>
    <dgm:pt modelId="{D17A6619-A0A3-445B-84CA-CD89495CA971}">
      <dgm:prSet phldrT="[Texte]" custT="1"/>
      <dgm:spPr/>
      <dgm:t>
        <a:bodyPr/>
        <a:lstStyle/>
        <a:p>
          <a:r>
            <a:rPr lang="fr-FR" sz="1400" b="1" dirty="0" smtClean="0"/>
            <a:t>Recensement des problématiques et initiatives existantes</a:t>
          </a:r>
        </a:p>
        <a:p>
          <a:r>
            <a:rPr lang="fr-FR" sz="1800" dirty="0" smtClean="0"/>
            <a:t>	</a:t>
          </a:r>
          <a:r>
            <a:rPr lang="fr-FR" sz="1600" b="1" dirty="0" smtClean="0">
              <a:solidFill>
                <a:schemeClr val="accent2"/>
              </a:solidFill>
            </a:rPr>
            <a:t>1</a:t>
          </a:r>
          <a:endParaRPr lang="fr-FR" sz="1800" b="1" dirty="0">
            <a:solidFill>
              <a:schemeClr val="accent2"/>
            </a:solidFill>
          </a:endParaRPr>
        </a:p>
      </dgm:t>
    </dgm:pt>
    <dgm:pt modelId="{56182C26-D22F-4B18-9731-91B2490308BE}" type="parTrans" cxnId="{625EE28C-F8C5-4B80-8526-D1F38964E629}">
      <dgm:prSet/>
      <dgm:spPr/>
      <dgm:t>
        <a:bodyPr/>
        <a:lstStyle/>
        <a:p>
          <a:endParaRPr lang="fr-FR"/>
        </a:p>
      </dgm:t>
    </dgm:pt>
    <dgm:pt modelId="{D9F5C97B-3679-4E28-AA1E-977625E52566}" type="sibTrans" cxnId="{625EE28C-F8C5-4B80-8526-D1F38964E629}">
      <dgm:prSet/>
      <dgm:spPr/>
      <dgm:t>
        <a:bodyPr/>
        <a:lstStyle/>
        <a:p>
          <a:endParaRPr lang="fr-FR"/>
        </a:p>
      </dgm:t>
    </dgm:pt>
    <dgm:pt modelId="{320D049E-1ECF-4EDA-A128-BB6910248641}">
      <dgm:prSet phldrT="[Texte]"/>
      <dgm:spPr/>
      <dgm:t>
        <a:bodyPr/>
        <a:lstStyle/>
        <a:p>
          <a:r>
            <a:rPr lang="fr-FR" b="1" dirty="0" smtClean="0"/>
            <a:t>Analyse causale : comment expliquer la situation</a:t>
          </a:r>
        </a:p>
        <a:p>
          <a:r>
            <a:rPr lang="fr-FR" dirty="0" smtClean="0"/>
            <a:t>	</a:t>
          </a:r>
          <a:r>
            <a:rPr lang="fr-FR" b="1" dirty="0" smtClean="0">
              <a:solidFill>
                <a:schemeClr val="accent2"/>
              </a:solidFill>
            </a:rPr>
            <a:t>2</a:t>
          </a:r>
          <a:r>
            <a:rPr lang="fr-FR" dirty="0" smtClean="0"/>
            <a:t>	</a:t>
          </a:r>
          <a:endParaRPr lang="fr-FR" dirty="0"/>
        </a:p>
      </dgm:t>
    </dgm:pt>
    <dgm:pt modelId="{C36CA451-238C-4279-8836-AB36342A74A4}" type="parTrans" cxnId="{82AE2AE9-6F9A-4251-B5F4-9F949BFCC795}">
      <dgm:prSet/>
      <dgm:spPr/>
      <dgm:t>
        <a:bodyPr/>
        <a:lstStyle/>
        <a:p>
          <a:endParaRPr lang="fr-FR"/>
        </a:p>
      </dgm:t>
    </dgm:pt>
    <dgm:pt modelId="{5BB01EDE-3BB2-482D-BFB2-8571FB6EAF7F}" type="sibTrans" cxnId="{82AE2AE9-6F9A-4251-B5F4-9F949BFCC795}">
      <dgm:prSet/>
      <dgm:spPr/>
      <dgm:t>
        <a:bodyPr/>
        <a:lstStyle/>
        <a:p>
          <a:endParaRPr lang="fr-FR"/>
        </a:p>
      </dgm:t>
    </dgm:pt>
    <dgm:pt modelId="{B31D870C-A5B0-4A36-9C31-ECC0B50DD637}">
      <dgm:prSet phldrT="[Texte]"/>
      <dgm:spPr/>
      <dgm:t>
        <a:bodyPr/>
        <a:lstStyle/>
        <a:p>
          <a:pPr algn="l"/>
          <a:r>
            <a:rPr lang="fr-FR" b="1" dirty="0" smtClean="0"/>
            <a:t>Propositions concrètes d’amélioration</a:t>
          </a:r>
        </a:p>
        <a:p>
          <a:pPr algn="ctr"/>
          <a:r>
            <a:rPr lang="fr-FR" b="1" dirty="0" smtClean="0">
              <a:solidFill>
                <a:schemeClr val="accent2"/>
              </a:solidFill>
            </a:rPr>
            <a:t> 3</a:t>
          </a:r>
          <a:endParaRPr lang="fr-FR" b="1" dirty="0">
            <a:solidFill>
              <a:schemeClr val="accent2"/>
            </a:solidFill>
          </a:endParaRPr>
        </a:p>
      </dgm:t>
    </dgm:pt>
    <dgm:pt modelId="{4D7148F7-D06E-45FC-B20A-10FDBF0F9B10}" type="parTrans" cxnId="{0A411C27-651E-47C1-B462-B86B636D1217}">
      <dgm:prSet/>
      <dgm:spPr/>
      <dgm:t>
        <a:bodyPr/>
        <a:lstStyle/>
        <a:p>
          <a:endParaRPr lang="fr-FR"/>
        </a:p>
      </dgm:t>
    </dgm:pt>
    <dgm:pt modelId="{D3947068-82C9-458B-ACA6-D36DB849DE72}" type="sibTrans" cxnId="{0A411C27-651E-47C1-B462-B86B636D1217}">
      <dgm:prSet/>
      <dgm:spPr/>
      <dgm:t>
        <a:bodyPr/>
        <a:lstStyle/>
        <a:p>
          <a:endParaRPr lang="fr-FR"/>
        </a:p>
      </dgm:t>
    </dgm:pt>
    <dgm:pt modelId="{09704ACF-7433-4BDE-8382-79076FB56683}">
      <dgm:prSet phldrT="[Texte]"/>
      <dgm:spPr/>
      <dgm:t>
        <a:bodyPr/>
        <a:lstStyle/>
        <a:p>
          <a:pPr algn="l"/>
          <a:r>
            <a:rPr lang="fr-FR" b="1" dirty="0" smtClean="0"/>
            <a:t>1 à 3 Projets : constats, acteurs, calendrier, moyens, indicateurs de suivi,</a:t>
          </a:r>
        </a:p>
        <a:p>
          <a:pPr algn="ctr"/>
          <a:r>
            <a:rPr lang="fr-FR" b="1" dirty="0" smtClean="0">
              <a:solidFill>
                <a:schemeClr val="accent2"/>
              </a:solidFill>
            </a:rPr>
            <a:t>  &gt; 4</a:t>
          </a:r>
          <a:endParaRPr lang="fr-FR" b="1" dirty="0">
            <a:solidFill>
              <a:schemeClr val="accent2"/>
            </a:solidFill>
          </a:endParaRPr>
        </a:p>
      </dgm:t>
    </dgm:pt>
    <dgm:pt modelId="{638EC5B6-FE5B-4F42-87D9-3DB0114B02EE}" type="parTrans" cxnId="{1325F61C-89FF-4ED6-91A4-FD695935BCD9}">
      <dgm:prSet/>
      <dgm:spPr/>
      <dgm:t>
        <a:bodyPr/>
        <a:lstStyle/>
        <a:p>
          <a:endParaRPr lang="fr-FR"/>
        </a:p>
      </dgm:t>
    </dgm:pt>
    <dgm:pt modelId="{84C6E2B5-5B2B-4AAF-A5DB-2A83A5263B93}" type="sibTrans" cxnId="{1325F61C-89FF-4ED6-91A4-FD695935BCD9}">
      <dgm:prSet/>
      <dgm:spPr/>
      <dgm:t>
        <a:bodyPr/>
        <a:lstStyle/>
        <a:p>
          <a:endParaRPr lang="fr-FR"/>
        </a:p>
      </dgm:t>
    </dgm:pt>
    <dgm:pt modelId="{A7C3E512-E833-409D-91C0-0FCF5E9C1B6F}" type="pres">
      <dgm:prSet presAssocID="{10A09CCF-07A5-47D2-B425-DFAE9537EBEA}" presName="rootnode" presStyleCnt="0">
        <dgm:presLayoutVars>
          <dgm:chMax/>
          <dgm:chPref/>
          <dgm:dir/>
          <dgm:animLvl val="lvl"/>
        </dgm:presLayoutVars>
      </dgm:prSet>
      <dgm:spPr/>
      <dgm:t>
        <a:bodyPr/>
        <a:lstStyle/>
        <a:p>
          <a:endParaRPr lang="fr-FR"/>
        </a:p>
      </dgm:t>
    </dgm:pt>
    <dgm:pt modelId="{ABB33A0C-BC4E-42C2-B50C-79F7B04D5AAF}" type="pres">
      <dgm:prSet presAssocID="{D17A6619-A0A3-445B-84CA-CD89495CA971}" presName="composite" presStyleCnt="0"/>
      <dgm:spPr/>
    </dgm:pt>
    <dgm:pt modelId="{403F27EC-E661-44A8-ABE5-94618ABDBB75}" type="pres">
      <dgm:prSet presAssocID="{D17A6619-A0A3-445B-84CA-CD89495CA971}" presName="LShape" presStyleLbl="alignNode1" presStyleIdx="0" presStyleCnt="7"/>
      <dgm:spPr/>
    </dgm:pt>
    <dgm:pt modelId="{B34B2D1E-16C4-4454-9590-0E9D33E0D390}" type="pres">
      <dgm:prSet presAssocID="{D17A6619-A0A3-445B-84CA-CD89495CA971}" presName="ParentText" presStyleLbl="revTx" presStyleIdx="0" presStyleCnt="4">
        <dgm:presLayoutVars>
          <dgm:chMax val="0"/>
          <dgm:chPref val="0"/>
          <dgm:bulletEnabled val="1"/>
        </dgm:presLayoutVars>
      </dgm:prSet>
      <dgm:spPr/>
      <dgm:t>
        <a:bodyPr/>
        <a:lstStyle/>
        <a:p>
          <a:endParaRPr lang="fr-FR"/>
        </a:p>
      </dgm:t>
    </dgm:pt>
    <dgm:pt modelId="{AF3DB972-394C-41EB-AB9E-9E5BA868677F}" type="pres">
      <dgm:prSet presAssocID="{D17A6619-A0A3-445B-84CA-CD89495CA971}" presName="Triangle" presStyleLbl="alignNode1" presStyleIdx="1" presStyleCnt="7"/>
      <dgm:spPr/>
    </dgm:pt>
    <dgm:pt modelId="{F37FEE67-8767-4A1C-BA24-954843FDF2EA}" type="pres">
      <dgm:prSet presAssocID="{D9F5C97B-3679-4E28-AA1E-977625E52566}" presName="sibTrans" presStyleCnt="0"/>
      <dgm:spPr/>
    </dgm:pt>
    <dgm:pt modelId="{1CCFB4AD-593E-4636-88C0-AFB1F1DC6FEC}" type="pres">
      <dgm:prSet presAssocID="{D9F5C97B-3679-4E28-AA1E-977625E52566}" presName="space" presStyleCnt="0"/>
      <dgm:spPr/>
    </dgm:pt>
    <dgm:pt modelId="{EFE3678B-A1D2-425A-BEB7-85EF1B4D56A4}" type="pres">
      <dgm:prSet presAssocID="{320D049E-1ECF-4EDA-A128-BB6910248641}" presName="composite" presStyleCnt="0"/>
      <dgm:spPr/>
    </dgm:pt>
    <dgm:pt modelId="{A3BDFD4F-AC28-481F-A6B2-A021B5F457E0}" type="pres">
      <dgm:prSet presAssocID="{320D049E-1ECF-4EDA-A128-BB6910248641}" presName="LShape" presStyleLbl="alignNode1" presStyleIdx="2" presStyleCnt="7"/>
      <dgm:spPr/>
    </dgm:pt>
    <dgm:pt modelId="{49A27939-9A30-4FB3-B38B-9BD58F948F33}" type="pres">
      <dgm:prSet presAssocID="{320D049E-1ECF-4EDA-A128-BB6910248641}" presName="ParentText" presStyleLbl="revTx" presStyleIdx="1" presStyleCnt="4" custScaleX="120731" custLinFactNeighborX="7304">
        <dgm:presLayoutVars>
          <dgm:chMax val="0"/>
          <dgm:chPref val="0"/>
          <dgm:bulletEnabled val="1"/>
        </dgm:presLayoutVars>
      </dgm:prSet>
      <dgm:spPr/>
      <dgm:t>
        <a:bodyPr/>
        <a:lstStyle/>
        <a:p>
          <a:endParaRPr lang="fr-FR"/>
        </a:p>
      </dgm:t>
    </dgm:pt>
    <dgm:pt modelId="{31772D5D-DA6B-4555-A16B-0C171A726F08}" type="pres">
      <dgm:prSet presAssocID="{320D049E-1ECF-4EDA-A128-BB6910248641}" presName="Triangle" presStyleLbl="alignNode1" presStyleIdx="3" presStyleCnt="7"/>
      <dgm:spPr/>
      <dgm:t>
        <a:bodyPr/>
        <a:lstStyle/>
        <a:p>
          <a:endParaRPr lang="fr-FR"/>
        </a:p>
      </dgm:t>
    </dgm:pt>
    <dgm:pt modelId="{BB2A9FD8-87D1-4081-BF1A-17E654C230A3}" type="pres">
      <dgm:prSet presAssocID="{5BB01EDE-3BB2-482D-BFB2-8571FB6EAF7F}" presName="sibTrans" presStyleCnt="0"/>
      <dgm:spPr/>
    </dgm:pt>
    <dgm:pt modelId="{2CB645F9-2CE6-4B0F-8D66-16DF85FB86ED}" type="pres">
      <dgm:prSet presAssocID="{5BB01EDE-3BB2-482D-BFB2-8571FB6EAF7F}" presName="space" presStyleCnt="0"/>
      <dgm:spPr/>
    </dgm:pt>
    <dgm:pt modelId="{5A6E0E90-5C7A-4831-8445-5D198B663E64}" type="pres">
      <dgm:prSet presAssocID="{B31D870C-A5B0-4A36-9C31-ECC0B50DD637}" presName="composite" presStyleCnt="0"/>
      <dgm:spPr/>
    </dgm:pt>
    <dgm:pt modelId="{EF75EEF6-2D77-48D5-82EA-4EC3E85BA7E6}" type="pres">
      <dgm:prSet presAssocID="{B31D870C-A5B0-4A36-9C31-ECC0B50DD637}" presName="LShape" presStyleLbl="alignNode1" presStyleIdx="4" presStyleCnt="7" custLinFactNeighborY="0"/>
      <dgm:spPr/>
    </dgm:pt>
    <dgm:pt modelId="{8C5ADA72-3463-4CD0-931A-CCB0829907A2}" type="pres">
      <dgm:prSet presAssocID="{B31D870C-A5B0-4A36-9C31-ECC0B50DD637}" presName="ParentText" presStyleLbl="revTx" presStyleIdx="2" presStyleCnt="4">
        <dgm:presLayoutVars>
          <dgm:chMax val="0"/>
          <dgm:chPref val="0"/>
          <dgm:bulletEnabled val="1"/>
        </dgm:presLayoutVars>
      </dgm:prSet>
      <dgm:spPr/>
      <dgm:t>
        <a:bodyPr/>
        <a:lstStyle/>
        <a:p>
          <a:endParaRPr lang="fr-FR"/>
        </a:p>
      </dgm:t>
    </dgm:pt>
    <dgm:pt modelId="{57F0BFE1-DC60-45EF-9CCD-CDC98B89F935}" type="pres">
      <dgm:prSet presAssocID="{B31D870C-A5B0-4A36-9C31-ECC0B50DD637}" presName="Triangle" presStyleLbl="alignNode1" presStyleIdx="5" presStyleCnt="7"/>
      <dgm:spPr/>
    </dgm:pt>
    <dgm:pt modelId="{8E4EB7A4-488C-47B9-9FF7-EA6CDBEACFB3}" type="pres">
      <dgm:prSet presAssocID="{D3947068-82C9-458B-ACA6-D36DB849DE72}" presName="sibTrans" presStyleCnt="0"/>
      <dgm:spPr/>
    </dgm:pt>
    <dgm:pt modelId="{507D18AC-3076-48EF-8843-89B0ECB749D9}" type="pres">
      <dgm:prSet presAssocID="{D3947068-82C9-458B-ACA6-D36DB849DE72}" presName="space" presStyleCnt="0"/>
      <dgm:spPr/>
    </dgm:pt>
    <dgm:pt modelId="{5C2CBD06-A2B1-4582-B09D-89EC07EC5A66}" type="pres">
      <dgm:prSet presAssocID="{09704ACF-7433-4BDE-8382-79076FB56683}" presName="composite" presStyleCnt="0"/>
      <dgm:spPr/>
    </dgm:pt>
    <dgm:pt modelId="{025B87C2-1F67-4477-A47A-45D521418883}" type="pres">
      <dgm:prSet presAssocID="{09704ACF-7433-4BDE-8382-79076FB56683}" presName="LShape" presStyleLbl="alignNode1" presStyleIdx="6" presStyleCnt="7"/>
      <dgm:spPr/>
    </dgm:pt>
    <dgm:pt modelId="{69D0B479-D08D-4995-8662-DE5B7A44137E}" type="pres">
      <dgm:prSet presAssocID="{09704ACF-7433-4BDE-8382-79076FB56683}" presName="ParentText" presStyleLbl="revTx" presStyleIdx="3" presStyleCnt="4">
        <dgm:presLayoutVars>
          <dgm:chMax val="0"/>
          <dgm:chPref val="0"/>
          <dgm:bulletEnabled val="1"/>
        </dgm:presLayoutVars>
      </dgm:prSet>
      <dgm:spPr/>
      <dgm:t>
        <a:bodyPr/>
        <a:lstStyle/>
        <a:p>
          <a:endParaRPr lang="fr-FR"/>
        </a:p>
      </dgm:t>
    </dgm:pt>
  </dgm:ptLst>
  <dgm:cxnLst>
    <dgm:cxn modelId="{E331237E-C3A6-4085-8AA0-E679AE1C9D21}" type="presOf" srcId="{D17A6619-A0A3-445B-84CA-CD89495CA971}" destId="{B34B2D1E-16C4-4454-9590-0E9D33E0D390}" srcOrd="0" destOrd="0" presId="urn:microsoft.com/office/officeart/2009/3/layout/StepUpProcess"/>
    <dgm:cxn modelId="{987C2802-6D5E-4A69-AD38-7E9AAB907AA1}" type="presOf" srcId="{09704ACF-7433-4BDE-8382-79076FB56683}" destId="{69D0B479-D08D-4995-8662-DE5B7A44137E}" srcOrd="0" destOrd="0" presId="urn:microsoft.com/office/officeart/2009/3/layout/StepUpProcess"/>
    <dgm:cxn modelId="{82AE2AE9-6F9A-4251-B5F4-9F949BFCC795}" srcId="{10A09CCF-07A5-47D2-B425-DFAE9537EBEA}" destId="{320D049E-1ECF-4EDA-A128-BB6910248641}" srcOrd="1" destOrd="0" parTransId="{C36CA451-238C-4279-8836-AB36342A74A4}" sibTransId="{5BB01EDE-3BB2-482D-BFB2-8571FB6EAF7F}"/>
    <dgm:cxn modelId="{9662B7CA-84AB-4005-AD5F-F1CF9073FA6C}" type="presOf" srcId="{B31D870C-A5B0-4A36-9C31-ECC0B50DD637}" destId="{8C5ADA72-3463-4CD0-931A-CCB0829907A2}" srcOrd="0" destOrd="0" presId="urn:microsoft.com/office/officeart/2009/3/layout/StepUpProcess"/>
    <dgm:cxn modelId="{0CE072FB-22F4-4BD3-B4EA-19FE057744BE}" type="presOf" srcId="{320D049E-1ECF-4EDA-A128-BB6910248641}" destId="{49A27939-9A30-4FB3-B38B-9BD58F948F33}" srcOrd="0" destOrd="0" presId="urn:microsoft.com/office/officeart/2009/3/layout/StepUpProcess"/>
    <dgm:cxn modelId="{0A411C27-651E-47C1-B462-B86B636D1217}" srcId="{10A09CCF-07A5-47D2-B425-DFAE9537EBEA}" destId="{B31D870C-A5B0-4A36-9C31-ECC0B50DD637}" srcOrd="2" destOrd="0" parTransId="{4D7148F7-D06E-45FC-B20A-10FDBF0F9B10}" sibTransId="{D3947068-82C9-458B-ACA6-D36DB849DE72}"/>
    <dgm:cxn modelId="{77EEFDD0-9378-4908-A1A8-E6515F834F07}" type="presOf" srcId="{10A09CCF-07A5-47D2-B425-DFAE9537EBEA}" destId="{A7C3E512-E833-409D-91C0-0FCF5E9C1B6F}" srcOrd="0" destOrd="0" presId="urn:microsoft.com/office/officeart/2009/3/layout/StepUpProcess"/>
    <dgm:cxn modelId="{625EE28C-F8C5-4B80-8526-D1F38964E629}" srcId="{10A09CCF-07A5-47D2-B425-DFAE9537EBEA}" destId="{D17A6619-A0A3-445B-84CA-CD89495CA971}" srcOrd="0" destOrd="0" parTransId="{56182C26-D22F-4B18-9731-91B2490308BE}" sibTransId="{D9F5C97B-3679-4E28-AA1E-977625E52566}"/>
    <dgm:cxn modelId="{1325F61C-89FF-4ED6-91A4-FD695935BCD9}" srcId="{10A09CCF-07A5-47D2-B425-DFAE9537EBEA}" destId="{09704ACF-7433-4BDE-8382-79076FB56683}" srcOrd="3" destOrd="0" parTransId="{638EC5B6-FE5B-4F42-87D9-3DB0114B02EE}" sibTransId="{84C6E2B5-5B2B-4AAF-A5DB-2A83A5263B93}"/>
    <dgm:cxn modelId="{E6ED2883-5953-4849-974A-537F60699101}" type="presParOf" srcId="{A7C3E512-E833-409D-91C0-0FCF5E9C1B6F}" destId="{ABB33A0C-BC4E-42C2-B50C-79F7B04D5AAF}" srcOrd="0" destOrd="0" presId="urn:microsoft.com/office/officeart/2009/3/layout/StepUpProcess"/>
    <dgm:cxn modelId="{8A5E5843-32FB-4A7C-93DC-F03CA7D7D8C1}" type="presParOf" srcId="{ABB33A0C-BC4E-42C2-B50C-79F7B04D5AAF}" destId="{403F27EC-E661-44A8-ABE5-94618ABDBB75}" srcOrd="0" destOrd="0" presId="urn:microsoft.com/office/officeart/2009/3/layout/StepUpProcess"/>
    <dgm:cxn modelId="{68DB3FC8-16C8-4F29-9F83-56CA2B4F4564}" type="presParOf" srcId="{ABB33A0C-BC4E-42C2-B50C-79F7B04D5AAF}" destId="{B34B2D1E-16C4-4454-9590-0E9D33E0D390}" srcOrd="1" destOrd="0" presId="urn:microsoft.com/office/officeart/2009/3/layout/StepUpProcess"/>
    <dgm:cxn modelId="{762DEB01-96DC-416C-A548-A2FBF0CA985E}" type="presParOf" srcId="{ABB33A0C-BC4E-42C2-B50C-79F7B04D5AAF}" destId="{AF3DB972-394C-41EB-AB9E-9E5BA868677F}" srcOrd="2" destOrd="0" presId="urn:microsoft.com/office/officeart/2009/3/layout/StepUpProcess"/>
    <dgm:cxn modelId="{C061B51B-F03A-41FE-95D2-ABA4CDF55675}" type="presParOf" srcId="{A7C3E512-E833-409D-91C0-0FCF5E9C1B6F}" destId="{F37FEE67-8767-4A1C-BA24-954843FDF2EA}" srcOrd="1" destOrd="0" presId="urn:microsoft.com/office/officeart/2009/3/layout/StepUpProcess"/>
    <dgm:cxn modelId="{546A183C-C3D5-4993-9070-8509C1FE9141}" type="presParOf" srcId="{F37FEE67-8767-4A1C-BA24-954843FDF2EA}" destId="{1CCFB4AD-593E-4636-88C0-AFB1F1DC6FEC}" srcOrd="0" destOrd="0" presId="urn:microsoft.com/office/officeart/2009/3/layout/StepUpProcess"/>
    <dgm:cxn modelId="{6E643616-B66E-4A0F-BF58-F6C031105159}" type="presParOf" srcId="{A7C3E512-E833-409D-91C0-0FCF5E9C1B6F}" destId="{EFE3678B-A1D2-425A-BEB7-85EF1B4D56A4}" srcOrd="2" destOrd="0" presId="urn:microsoft.com/office/officeart/2009/3/layout/StepUpProcess"/>
    <dgm:cxn modelId="{433B9120-D5AF-4909-9E0E-D509F12EF7BC}" type="presParOf" srcId="{EFE3678B-A1D2-425A-BEB7-85EF1B4D56A4}" destId="{A3BDFD4F-AC28-481F-A6B2-A021B5F457E0}" srcOrd="0" destOrd="0" presId="urn:microsoft.com/office/officeart/2009/3/layout/StepUpProcess"/>
    <dgm:cxn modelId="{CFF12C49-3CB7-44AC-846E-6CEF939A0A6D}" type="presParOf" srcId="{EFE3678B-A1D2-425A-BEB7-85EF1B4D56A4}" destId="{49A27939-9A30-4FB3-B38B-9BD58F948F33}" srcOrd="1" destOrd="0" presId="urn:microsoft.com/office/officeart/2009/3/layout/StepUpProcess"/>
    <dgm:cxn modelId="{DDB1B657-E94C-4386-83E2-D51417D4B400}" type="presParOf" srcId="{EFE3678B-A1D2-425A-BEB7-85EF1B4D56A4}" destId="{31772D5D-DA6B-4555-A16B-0C171A726F08}" srcOrd="2" destOrd="0" presId="urn:microsoft.com/office/officeart/2009/3/layout/StepUpProcess"/>
    <dgm:cxn modelId="{C4218E86-CD98-4095-998E-F209076A1903}" type="presParOf" srcId="{A7C3E512-E833-409D-91C0-0FCF5E9C1B6F}" destId="{BB2A9FD8-87D1-4081-BF1A-17E654C230A3}" srcOrd="3" destOrd="0" presId="urn:microsoft.com/office/officeart/2009/3/layout/StepUpProcess"/>
    <dgm:cxn modelId="{F4572534-3F35-45CD-BF0E-AD08C31D28F7}" type="presParOf" srcId="{BB2A9FD8-87D1-4081-BF1A-17E654C230A3}" destId="{2CB645F9-2CE6-4B0F-8D66-16DF85FB86ED}" srcOrd="0" destOrd="0" presId="urn:microsoft.com/office/officeart/2009/3/layout/StepUpProcess"/>
    <dgm:cxn modelId="{2BC421AF-31C7-4B25-A962-FB00BAE4FB89}" type="presParOf" srcId="{A7C3E512-E833-409D-91C0-0FCF5E9C1B6F}" destId="{5A6E0E90-5C7A-4831-8445-5D198B663E64}" srcOrd="4" destOrd="0" presId="urn:microsoft.com/office/officeart/2009/3/layout/StepUpProcess"/>
    <dgm:cxn modelId="{56529B62-A5FF-48F9-A2DC-96A7F8D1026D}" type="presParOf" srcId="{5A6E0E90-5C7A-4831-8445-5D198B663E64}" destId="{EF75EEF6-2D77-48D5-82EA-4EC3E85BA7E6}" srcOrd="0" destOrd="0" presId="urn:microsoft.com/office/officeart/2009/3/layout/StepUpProcess"/>
    <dgm:cxn modelId="{8EF00FBD-33A7-4388-AC59-6379C7209365}" type="presParOf" srcId="{5A6E0E90-5C7A-4831-8445-5D198B663E64}" destId="{8C5ADA72-3463-4CD0-931A-CCB0829907A2}" srcOrd="1" destOrd="0" presId="urn:microsoft.com/office/officeart/2009/3/layout/StepUpProcess"/>
    <dgm:cxn modelId="{7835C629-2919-4C99-B8DD-DA20B876CB53}" type="presParOf" srcId="{5A6E0E90-5C7A-4831-8445-5D198B663E64}" destId="{57F0BFE1-DC60-45EF-9CCD-CDC98B89F935}" srcOrd="2" destOrd="0" presId="urn:microsoft.com/office/officeart/2009/3/layout/StepUpProcess"/>
    <dgm:cxn modelId="{82217A01-27B0-4C67-ABD8-8D78CC0CDCF9}" type="presParOf" srcId="{A7C3E512-E833-409D-91C0-0FCF5E9C1B6F}" destId="{8E4EB7A4-488C-47B9-9FF7-EA6CDBEACFB3}" srcOrd="5" destOrd="0" presId="urn:microsoft.com/office/officeart/2009/3/layout/StepUpProcess"/>
    <dgm:cxn modelId="{9CB360AF-739C-4D47-9282-5E043A476CB8}" type="presParOf" srcId="{8E4EB7A4-488C-47B9-9FF7-EA6CDBEACFB3}" destId="{507D18AC-3076-48EF-8843-89B0ECB749D9}" srcOrd="0" destOrd="0" presId="urn:microsoft.com/office/officeart/2009/3/layout/StepUpProcess"/>
    <dgm:cxn modelId="{04506D19-D0FF-488E-BAA7-09E0B2A0EDED}" type="presParOf" srcId="{A7C3E512-E833-409D-91C0-0FCF5E9C1B6F}" destId="{5C2CBD06-A2B1-4582-B09D-89EC07EC5A66}" srcOrd="6" destOrd="0" presId="urn:microsoft.com/office/officeart/2009/3/layout/StepUpProcess"/>
    <dgm:cxn modelId="{DFA40C39-EC6A-4B13-B489-899C8710E3D5}" type="presParOf" srcId="{5C2CBD06-A2B1-4582-B09D-89EC07EC5A66}" destId="{025B87C2-1F67-4477-A47A-45D521418883}" srcOrd="0" destOrd="0" presId="urn:microsoft.com/office/officeart/2009/3/layout/StepUpProcess"/>
    <dgm:cxn modelId="{EF7E1729-1AE5-4ACD-A8A5-0A7526F5E5DE}" type="presParOf" srcId="{5C2CBD06-A2B1-4582-B09D-89EC07EC5A66}" destId="{69D0B479-D08D-4995-8662-DE5B7A44137E}"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FFE29D-5194-4229-B789-A3653B3FD39F}">
      <dsp:nvSpPr>
        <dsp:cNvPr id="0" name=""/>
        <dsp:cNvSpPr/>
      </dsp:nvSpPr>
      <dsp:spPr>
        <a:xfrm>
          <a:off x="1719262" y="1212"/>
          <a:ext cx="6877049" cy="1243272"/>
        </a:xfrm>
        <a:prstGeom prst="rect">
          <a:avLst/>
        </a:prstGeom>
        <a:solidFill>
          <a:schemeClr val="accen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33434" tIns="315791" rIns="133434" bIns="315791" numCol="1" spcCol="1270" anchor="ctr" anchorCtr="0">
          <a:noAutofit/>
        </a:bodyPr>
        <a:lstStyle/>
        <a:p>
          <a:pPr lvl="0" algn="l" defTabSz="622300">
            <a:lnSpc>
              <a:spcPct val="90000"/>
            </a:lnSpc>
            <a:spcBef>
              <a:spcPct val="0"/>
            </a:spcBef>
            <a:spcAft>
              <a:spcPct val="35000"/>
            </a:spcAft>
          </a:pPr>
          <a:r>
            <a:rPr lang="fr-FR" sz="1400" kern="1200" dirty="0">
              <a:solidFill>
                <a:schemeClr val="bg1"/>
              </a:solidFill>
            </a:rPr>
            <a:t>Conseil Territorial de Santé de </a:t>
          </a:r>
          <a:r>
            <a:rPr lang="fr-FR" sz="1400" kern="1200" dirty="0" smtClean="0">
              <a:solidFill>
                <a:schemeClr val="bg1"/>
              </a:solidFill>
            </a:rPr>
            <a:t>Seine-Saint-Denis (CTS93): 2016 </a:t>
          </a:r>
          <a:endParaRPr lang="fr-FR" sz="1400" kern="1200" dirty="0">
            <a:solidFill>
              <a:schemeClr val="bg1"/>
            </a:solidFill>
          </a:endParaRPr>
        </a:p>
        <a:p>
          <a:pPr lvl="0" algn="l" defTabSz="622300">
            <a:lnSpc>
              <a:spcPct val="90000"/>
            </a:lnSpc>
            <a:spcBef>
              <a:spcPct val="0"/>
            </a:spcBef>
            <a:spcAft>
              <a:spcPct val="35000"/>
            </a:spcAft>
          </a:pPr>
          <a:r>
            <a:rPr lang="fr-FR" sz="1400" kern="1200" dirty="0">
              <a:solidFill>
                <a:schemeClr val="bg1"/>
              </a:solidFill>
            </a:rPr>
            <a:t>Commission spécialisée de santé mentale émanant du CTS, </a:t>
          </a:r>
          <a:r>
            <a:rPr lang="fr-FR" sz="1400" kern="1200" dirty="0" smtClean="0">
              <a:solidFill>
                <a:schemeClr val="bg1"/>
              </a:solidFill>
            </a:rPr>
            <a:t>(</a:t>
          </a:r>
          <a:r>
            <a:rPr lang="fr-FR" sz="1400" b="1" kern="1200" dirty="0" smtClean="0">
              <a:solidFill>
                <a:srgbClr val="FF0000"/>
              </a:solidFill>
            </a:rPr>
            <a:t>CSSM93</a:t>
          </a:r>
          <a:r>
            <a:rPr lang="fr-FR" sz="1400" kern="1200" dirty="0" smtClean="0">
              <a:solidFill>
                <a:schemeClr val="bg1"/>
              </a:solidFill>
            </a:rPr>
            <a:t>): 2017</a:t>
          </a:r>
        </a:p>
        <a:p>
          <a:pPr lvl="0" algn="l" defTabSz="622300">
            <a:lnSpc>
              <a:spcPct val="90000"/>
            </a:lnSpc>
            <a:spcBef>
              <a:spcPct val="0"/>
            </a:spcBef>
            <a:spcAft>
              <a:spcPct val="35000"/>
            </a:spcAft>
          </a:pPr>
          <a:r>
            <a:rPr lang="fr-FR" sz="1400" kern="1200" dirty="0" smtClean="0">
              <a:solidFill>
                <a:schemeClr val="bg1"/>
              </a:solidFill>
            </a:rPr>
            <a:t>Commission des usagers</a:t>
          </a:r>
          <a:endParaRPr lang="fr-FR" sz="1400" kern="1200" dirty="0">
            <a:solidFill>
              <a:schemeClr val="bg1"/>
            </a:solidFill>
          </a:endParaRPr>
        </a:p>
      </dsp:txBody>
      <dsp:txXfrm>
        <a:off x="1719262" y="1212"/>
        <a:ext cx="6877049" cy="1243272"/>
      </dsp:txXfrm>
    </dsp:sp>
    <dsp:sp modelId="{5F0DF8FB-48AB-4468-B7B4-31DDE90A8622}">
      <dsp:nvSpPr>
        <dsp:cNvPr id="0" name=""/>
        <dsp:cNvSpPr/>
      </dsp:nvSpPr>
      <dsp:spPr>
        <a:xfrm>
          <a:off x="0" y="0"/>
          <a:ext cx="1719262" cy="1243272"/>
        </a:xfrm>
        <a:prstGeom prst="rect">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txBody>
        <a:bodyPr spcFirstLastPara="0" vert="horz" wrap="square" lIns="90978" tIns="122808" rIns="90978" bIns="122808" numCol="1" spcCol="1270" anchor="ctr" anchorCtr="0">
          <a:noAutofit/>
        </a:bodyPr>
        <a:lstStyle/>
        <a:p>
          <a:pPr lvl="0" algn="ctr" defTabSz="755650">
            <a:lnSpc>
              <a:spcPct val="90000"/>
            </a:lnSpc>
            <a:spcBef>
              <a:spcPct val="0"/>
            </a:spcBef>
            <a:spcAft>
              <a:spcPct val="35000"/>
            </a:spcAft>
          </a:pPr>
          <a:r>
            <a:rPr lang="fr-FR" sz="1700" kern="1200"/>
            <a:t>Loi de modernisation de la santé (26/01/2016)</a:t>
          </a:r>
        </a:p>
      </dsp:txBody>
      <dsp:txXfrm>
        <a:off x="0" y="0"/>
        <a:ext cx="1719262" cy="1243272"/>
      </dsp:txXfrm>
    </dsp:sp>
    <dsp:sp modelId="{3555BF21-E526-4438-A469-3B788D17D30F}">
      <dsp:nvSpPr>
        <dsp:cNvPr id="0" name=""/>
        <dsp:cNvSpPr/>
      </dsp:nvSpPr>
      <dsp:spPr>
        <a:xfrm>
          <a:off x="1719262" y="1319082"/>
          <a:ext cx="6877049" cy="1243272"/>
        </a:xfrm>
        <a:prstGeom prst="rect">
          <a:avLst/>
        </a:prstGeom>
        <a:solidFill>
          <a:schemeClr val="accen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33434" tIns="315791" rIns="133434" bIns="315791" numCol="1" spcCol="1270" anchor="ctr" anchorCtr="0">
          <a:noAutofit/>
        </a:bodyPr>
        <a:lstStyle/>
        <a:p>
          <a:pPr lvl="0" algn="l" defTabSz="488950">
            <a:lnSpc>
              <a:spcPct val="90000"/>
            </a:lnSpc>
            <a:spcBef>
              <a:spcPct val="0"/>
            </a:spcBef>
            <a:spcAft>
              <a:spcPct val="35000"/>
            </a:spcAft>
          </a:pPr>
          <a:endParaRPr lang="fr-FR" sz="1100" kern="1200">
            <a:solidFill>
              <a:schemeClr val="bg1"/>
            </a:solidFill>
          </a:endParaRPr>
        </a:p>
        <a:p>
          <a:pPr lvl="0" algn="l" defTabSz="800100">
            <a:lnSpc>
              <a:spcPct val="90000"/>
            </a:lnSpc>
            <a:spcBef>
              <a:spcPct val="0"/>
            </a:spcBef>
            <a:spcAft>
              <a:spcPct val="35000"/>
            </a:spcAft>
          </a:pPr>
          <a:r>
            <a:rPr lang="fr-FR" sz="1800" kern="1200" dirty="0">
              <a:solidFill>
                <a:schemeClr val="bg1"/>
              </a:solidFill>
            </a:rPr>
            <a:t>6 priorités du PTSM</a:t>
          </a:r>
        </a:p>
        <a:p>
          <a:pPr lvl="0" algn="l" defTabSz="800100">
            <a:lnSpc>
              <a:spcPct val="90000"/>
            </a:lnSpc>
            <a:spcBef>
              <a:spcPct val="0"/>
            </a:spcBef>
            <a:spcAft>
              <a:spcPct val="35000"/>
            </a:spcAft>
          </a:pPr>
          <a:r>
            <a:rPr lang="fr-FR" sz="1800" kern="1200" dirty="0">
              <a:solidFill>
                <a:schemeClr val="bg1"/>
              </a:solidFill>
            </a:rPr>
            <a:t>Échéance pour l’envoi de PTSM : </a:t>
          </a:r>
          <a:r>
            <a:rPr lang="fr-FR" sz="2000" b="1" kern="1200" dirty="0" smtClean="0">
              <a:solidFill>
                <a:srgbClr val="FF0000"/>
              </a:solidFill>
            </a:rPr>
            <a:t>juillet </a:t>
          </a:r>
          <a:r>
            <a:rPr lang="fr-FR" sz="2000" b="1" kern="1200" dirty="0">
              <a:solidFill>
                <a:srgbClr val="FF0000"/>
              </a:solidFill>
            </a:rPr>
            <a:t>2020</a:t>
          </a:r>
        </a:p>
        <a:p>
          <a:pPr lvl="0" algn="l" defTabSz="800100">
            <a:lnSpc>
              <a:spcPct val="90000"/>
            </a:lnSpc>
            <a:spcBef>
              <a:spcPct val="0"/>
            </a:spcBef>
            <a:spcAft>
              <a:spcPct val="35000"/>
            </a:spcAft>
          </a:pPr>
          <a:r>
            <a:rPr lang="fr-FR" sz="1800" kern="1200" dirty="0">
              <a:solidFill>
                <a:schemeClr val="bg1"/>
              </a:solidFill>
            </a:rPr>
            <a:t>Durée du PTSM : 5 ans</a:t>
          </a:r>
        </a:p>
      </dsp:txBody>
      <dsp:txXfrm>
        <a:off x="1719262" y="1319082"/>
        <a:ext cx="6877049" cy="1243272"/>
      </dsp:txXfrm>
    </dsp:sp>
    <dsp:sp modelId="{B2DC8BFF-5126-464A-B091-1C115291A989}">
      <dsp:nvSpPr>
        <dsp:cNvPr id="0" name=""/>
        <dsp:cNvSpPr/>
      </dsp:nvSpPr>
      <dsp:spPr>
        <a:xfrm>
          <a:off x="0" y="1319082"/>
          <a:ext cx="1719262" cy="1243272"/>
        </a:xfrm>
        <a:prstGeom prst="rect">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txBody>
        <a:bodyPr spcFirstLastPara="0" vert="horz" wrap="square" lIns="90978" tIns="122808" rIns="90978" bIns="122808" numCol="1" spcCol="1270" anchor="ctr" anchorCtr="0">
          <a:noAutofit/>
        </a:bodyPr>
        <a:lstStyle/>
        <a:p>
          <a:pPr lvl="0" algn="ctr" defTabSz="755650">
            <a:lnSpc>
              <a:spcPct val="90000"/>
            </a:lnSpc>
            <a:spcBef>
              <a:spcPct val="0"/>
            </a:spcBef>
            <a:spcAft>
              <a:spcPct val="35000"/>
            </a:spcAft>
          </a:pPr>
          <a:r>
            <a:rPr lang="fr-FR" sz="1700" kern="1200"/>
            <a:t>Décret </a:t>
          </a:r>
        </a:p>
        <a:p>
          <a:pPr lvl="0" algn="ctr" defTabSz="755650">
            <a:lnSpc>
              <a:spcPct val="90000"/>
            </a:lnSpc>
            <a:spcBef>
              <a:spcPct val="0"/>
            </a:spcBef>
            <a:spcAft>
              <a:spcPct val="35000"/>
            </a:spcAft>
          </a:pPr>
          <a:r>
            <a:rPr lang="fr-FR" sz="1700" kern="1200"/>
            <a:t>PTSM du 27/07/2017</a:t>
          </a:r>
        </a:p>
      </dsp:txBody>
      <dsp:txXfrm>
        <a:off x="0" y="1319082"/>
        <a:ext cx="1719262" cy="1243272"/>
      </dsp:txXfrm>
    </dsp:sp>
    <dsp:sp modelId="{B05C102B-3CF8-48DD-BEA4-3755547CFE32}">
      <dsp:nvSpPr>
        <dsp:cNvPr id="0" name=""/>
        <dsp:cNvSpPr/>
      </dsp:nvSpPr>
      <dsp:spPr>
        <a:xfrm>
          <a:off x="1719262" y="2636951"/>
          <a:ext cx="6877049" cy="1243272"/>
        </a:xfrm>
        <a:prstGeom prst="rect">
          <a:avLst/>
        </a:prstGeom>
        <a:solidFill>
          <a:schemeClr val="accen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33434" tIns="315791" rIns="133434" bIns="315791" numCol="1" spcCol="1270" anchor="ctr" anchorCtr="0">
          <a:noAutofit/>
        </a:bodyPr>
        <a:lstStyle/>
        <a:p>
          <a:pPr lvl="0" algn="l" defTabSz="622300">
            <a:lnSpc>
              <a:spcPct val="90000"/>
            </a:lnSpc>
            <a:spcBef>
              <a:spcPct val="0"/>
            </a:spcBef>
            <a:spcAft>
              <a:spcPct val="35000"/>
            </a:spcAft>
          </a:pPr>
          <a:r>
            <a:rPr lang="fr-FR" sz="1400" kern="1200" dirty="0">
              <a:solidFill>
                <a:schemeClr val="bg1"/>
              </a:solidFill>
            </a:rPr>
            <a:t>Population cible : population générale, personnes souffrant de troubles psychiques, personnes en situation de handicap, personnes cumulant des problématiques de santé, proches et les aidants</a:t>
          </a:r>
        </a:p>
        <a:p>
          <a:pPr lvl="0" algn="l" defTabSz="622300">
            <a:lnSpc>
              <a:spcPct val="90000"/>
            </a:lnSpc>
            <a:spcBef>
              <a:spcPct val="0"/>
            </a:spcBef>
            <a:spcAft>
              <a:spcPct val="35000"/>
            </a:spcAft>
          </a:pPr>
          <a:r>
            <a:rPr lang="fr-FR" sz="1400" kern="1200" dirty="0">
              <a:solidFill>
                <a:schemeClr val="bg1"/>
              </a:solidFill>
            </a:rPr>
            <a:t>Diagnostic de territoire partagé</a:t>
          </a:r>
        </a:p>
        <a:p>
          <a:pPr lvl="0" algn="l" defTabSz="622300">
            <a:lnSpc>
              <a:spcPct val="90000"/>
            </a:lnSpc>
            <a:spcBef>
              <a:spcPct val="0"/>
            </a:spcBef>
            <a:spcAft>
              <a:spcPct val="35000"/>
            </a:spcAft>
          </a:pPr>
          <a:r>
            <a:rPr lang="fr-FR" sz="1400" kern="1200" dirty="0">
              <a:solidFill>
                <a:schemeClr val="bg1"/>
              </a:solidFill>
            </a:rPr>
            <a:t>Réponses aux </a:t>
          </a:r>
          <a:r>
            <a:rPr lang="fr-FR" sz="1400" kern="1200" dirty="0" smtClean="0">
              <a:solidFill>
                <a:schemeClr val="bg1"/>
              </a:solidFill>
            </a:rPr>
            <a:t>besoins </a:t>
          </a:r>
          <a:r>
            <a:rPr lang="fr-FR" sz="1400" kern="1200" dirty="0">
              <a:solidFill>
                <a:schemeClr val="bg1"/>
              </a:solidFill>
            </a:rPr>
            <a:t>et aspirations de population du territoire</a:t>
          </a:r>
        </a:p>
      </dsp:txBody>
      <dsp:txXfrm>
        <a:off x="1719262" y="2636951"/>
        <a:ext cx="6877049" cy="1243272"/>
      </dsp:txXfrm>
    </dsp:sp>
    <dsp:sp modelId="{C5E0BA76-05DA-4479-AE98-29A8AD56E7C1}">
      <dsp:nvSpPr>
        <dsp:cNvPr id="0" name=""/>
        <dsp:cNvSpPr/>
      </dsp:nvSpPr>
      <dsp:spPr>
        <a:xfrm>
          <a:off x="0" y="2636951"/>
          <a:ext cx="1719262" cy="1243272"/>
        </a:xfrm>
        <a:prstGeom prst="rect">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txBody>
        <a:bodyPr spcFirstLastPara="0" vert="horz" wrap="square" lIns="90978" tIns="122808" rIns="90978" bIns="122808" numCol="1" spcCol="1270" anchor="ctr" anchorCtr="0">
          <a:noAutofit/>
        </a:bodyPr>
        <a:lstStyle/>
        <a:p>
          <a:pPr lvl="0" algn="ctr" defTabSz="755650">
            <a:lnSpc>
              <a:spcPct val="90000"/>
            </a:lnSpc>
            <a:spcBef>
              <a:spcPct val="0"/>
            </a:spcBef>
            <a:spcAft>
              <a:spcPct val="35000"/>
            </a:spcAft>
          </a:pPr>
          <a:r>
            <a:rPr lang="fr-FR" sz="1700" kern="1200" dirty="0" smtClean="0"/>
            <a:t>Instruction </a:t>
          </a:r>
          <a:r>
            <a:rPr lang="fr-FR" sz="1700" kern="1200" dirty="0"/>
            <a:t>ministérielle du 5/06/2018</a:t>
          </a:r>
        </a:p>
      </dsp:txBody>
      <dsp:txXfrm>
        <a:off x="0" y="2636951"/>
        <a:ext cx="1719262" cy="12432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65DF90-EC15-4500-A9CE-712715B4D681}">
      <dsp:nvSpPr>
        <dsp:cNvPr id="0" name=""/>
        <dsp:cNvSpPr/>
      </dsp:nvSpPr>
      <dsp:spPr>
        <a:xfrm>
          <a:off x="851534" y="0"/>
          <a:ext cx="9650730" cy="4351338"/>
        </a:xfrm>
        <a:prstGeom prst="rightArrow">
          <a:avLst/>
        </a:prstGeom>
        <a:solidFill>
          <a:schemeClr val="accent1">
            <a:tint val="40000"/>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sp>
    <dsp:sp modelId="{C026B4B4-A61F-4520-BE45-28716F74C938}">
      <dsp:nvSpPr>
        <dsp:cNvPr id="0" name=""/>
        <dsp:cNvSpPr/>
      </dsp:nvSpPr>
      <dsp:spPr>
        <a:xfrm>
          <a:off x="3768" y="1305401"/>
          <a:ext cx="2141744" cy="1740535"/>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fr-FR" sz="2400" kern="1200" dirty="0" smtClean="0"/>
            <a:t>Mise en place d’un comité de pilotage</a:t>
          </a:r>
        </a:p>
        <a:p>
          <a:pPr lvl="0" algn="ctr" defTabSz="1066800">
            <a:lnSpc>
              <a:spcPct val="90000"/>
            </a:lnSpc>
            <a:spcBef>
              <a:spcPct val="0"/>
            </a:spcBef>
            <a:spcAft>
              <a:spcPct val="35000"/>
            </a:spcAft>
          </a:pPr>
          <a:r>
            <a:rPr lang="fr-FR" sz="2000" b="1" kern="1200" dirty="0" smtClean="0">
              <a:solidFill>
                <a:srgbClr val="FF0000"/>
              </a:solidFill>
            </a:rPr>
            <a:t>Janvier 2019</a:t>
          </a:r>
          <a:endParaRPr lang="fr-FR" sz="2000" b="1" kern="1200" dirty="0">
            <a:solidFill>
              <a:srgbClr val="FF0000"/>
            </a:solidFill>
          </a:endParaRPr>
        </a:p>
      </dsp:txBody>
      <dsp:txXfrm>
        <a:off x="88734" y="1390367"/>
        <a:ext cx="1971812" cy="1570603"/>
      </dsp:txXfrm>
    </dsp:sp>
    <dsp:sp modelId="{5AF9540C-FA48-42B0-85CB-0B154BA40A88}">
      <dsp:nvSpPr>
        <dsp:cNvPr id="0" name=""/>
        <dsp:cNvSpPr/>
      </dsp:nvSpPr>
      <dsp:spPr>
        <a:xfrm>
          <a:off x="2304897" y="1305401"/>
          <a:ext cx="2141744" cy="1740535"/>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fr-FR" sz="2500" kern="1200" dirty="0" smtClean="0"/>
            <a:t>Lancement </a:t>
          </a:r>
        </a:p>
        <a:p>
          <a:pPr lvl="0" algn="ctr" defTabSz="1111250">
            <a:lnSpc>
              <a:spcPct val="90000"/>
            </a:lnSpc>
            <a:spcBef>
              <a:spcPct val="0"/>
            </a:spcBef>
            <a:spcAft>
              <a:spcPct val="35000"/>
            </a:spcAft>
          </a:pPr>
          <a:r>
            <a:rPr lang="fr-FR" sz="2000" b="1" kern="1200" dirty="0" smtClean="0">
              <a:solidFill>
                <a:srgbClr val="FF0000"/>
              </a:solidFill>
            </a:rPr>
            <a:t>25 mars 2019</a:t>
          </a:r>
          <a:endParaRPr lang="fr-FR" sz="2000" b="1" kern="1200" dirty="0">
            <a:solidFill>
              <a:srgbClr val="FF0000"/>
            </a:solidFill>
          </a:endParaRPr>
        </a:p>
      </dsp:txBody>
      <dsp:txXfrm>
        <a:off x="2389863" y="1390367"/>
        <a:ext cx="1971812" cy="1570603"/>
      </dsp:txXfrm>
    </dsp:sp>
    <dsp:sp modelId="{119C84F3-70FF-4132-8150-BE9679B76CB5}">
      <dsp:nvSpPr>
        <dsp:cNvPr id="0" name=""/>
        <dsp:cNvSpPr/>
      </dsp:nvSpPr>
      <dsp:spPr>
        <a:xfrm>
          <a:off x="4606027" y="1305401"/>
          <a:ext cx="2141744" cy="1740535"/>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fr-FR" sz="2200" kern="1200" dirty="0" smtClean="0"/>
            <a:t>Diagnostic territorial</a:t>
          </a:r>
        </a:p>
        <a:p>
          <a:pPr marL="0" marR="0" lvl="0" indent="0" algn="ctr" defTabSz="914400" eaLnBrk="1" fontAlgn="auto" latinLnBrk="0" hangingPunct="1">
            <a:lnSpc>
              <a:spcPct val="100000"/>
            </a:lnSpc>
            <a:spcBef>
              <a:spcPct val="0"/>
            </a:spcBef>
            <a:spcAft>
              <a:spcPts val="0"/>
            </a:spcAft>
            <a:buClrTx/>
            <a:buSzTx/>
            <a:buFontTx/>
            <a:buNone/>
            <a:tabLst/>
            <a:defRPr/>
          </a:pPr>
          <a:r>
            <a:rPr lang="fr-FR" sz="2200" kern="1200" dirty="0" smtClean="0"/>
            <a:t>Partagé</a:t>
          </a:r>
        </a:p>
        <a:p>
          <a:pPr marL="0" marR="0" lvl="0" indent="0" algn="ctr" defTabSz="914400" eaLnBrk="1" fontAlgn="auto" latinLnBrk="0" hangingPunct="1">
            <a:lnSpc>
              <a:spcPct val="100000"/>
            </a:lnSpc>
            <a:spcBef>
              <a:spcPct val="0"/>
            </a:spcBef>
            <a:spcAft>
              <a:spcPts val="0"/>
            </a:spcAft>
            <a:buClrTx/>
            <a:buSzTx/>
            <a:buFontTx/>
            <a:buNone/>
            <a:tabLst/>
            <a:defRPr/>
          </a:pPr>
          <a:r>
            <a:rPr lang="fr-FR" sz="1800" b="1" kern="1200" dirty="0" smtClean="0">
              <a:solidFill>
                <a:srgbClr val="FF0000"/>
              </a:solidFill>
            </a:rPr>
            <a:t>juillet 2019</a:t>
          </a:r>
        </a:p>
      </dsp:txBody>
      <dsp:txXfrm>
        <a:off x="4690993" y="1390367"/>
        <a:ext cx="1971812" cy="1570603"/>
      </dsp:txXfrm>
    </dsp:sp>
    <dsp:sp modelId="{6F5F5C97-B3B3-41A1-8F37-D57AF67E13C2}">
      <dsp:nvSpPr>
        <dsp:cNvPr id="0" name=""/>
        <dsp:cNvSpPr/>
      </dsp:nvSpPr>
      <dsp:spPr>
        <a:xfrm>
          <a:off x="6907157" y="1305401"/>
          <a:ext cx="2141744" cy="1740535"/>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kern="1200" dirty="0" smtClean="0"/>
            <a:t>Feuille de route</a:t>
          </a:r>
        </a:p>
        <a:p>
          <a:pPr lvl="0" algn="ctr" defTabSz="977900">
            <a:lnSpc>
              <a:spcPct val="90000"/>
            </a:lnSpc>
            <a:spcBef>
              <a:spcPct val="0"/>
            </a:spcBef>
            <a:spcAft>
              <a:spcPct val="35000"/>
            </a:spcAft>
          </a:pPr>
          <a:r>
            <a:rPr lang="fr-FR" sz="2200" kern="1200" dirty="0" smtClean="0"/>
            <a:t>Projets</a:t>
          </a:r>
        </a:p>
        <a:p>
          <a:pPr lvl="0" algn="ctr" defTabSz="977900">
            <a:lnSpc>
              <a:spcPct val="90000"/>
            </a:lnSpc>
            <a:spcBef>
              <a:spcPct val="0"/>
            </a:spcBef>
            <a:spcAft>
              <a:spcPct val="35000"/>
            </a:spcAft>
          </a:pPr>
          <a:r>
            <a:rPr lang="fr-FR" sz="1800" b="1" kern="1200" dirty="0" smtClean="0">
              <a:solidFill>
                <a:srgbClr val="FF0000"/>
              </a:solidFill>
            </a:rPr>
            <a:t>Juillet 2020</a:t>
          </a:r>
          <a:endParaRPr lang="fr-FR" sz="1800" b="1" kern="1200" dirty="0">
            <a:solidFill>
              <a:srgbClr val="FF0000"/>
            </a:solidFill>
          </a:endParaRPr>
        </a:p>
      </dsp:txBody>
      <dsp:txXfrm>
        <a:off x="6992123" y="1390367"/>
        <a:ext cx="1971812" cy="1570603"/>
      </dsp:txXfrm>
    </dsp:sp>
    <dsp:sp modelId="{C0F40B36-22A9-4B6B-A029-12157E5093D8}">
      <dsp:nvSpPr>
        <dsp:cNvPr id="0" name=""/>
        <dsp:cNvSpPr/>
      </dsp:nvSpPr>
      <dsp:spPr>
        <a:xfrm>
          <a:off x="9208287" y="1305401"/>
          <a:ext cx="2141744" cy="1740535"/>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kern="1200" dirty="0" smtClean="0"/>
            <a:t>Mise en œuvre</a:t>
          </a:r>
        </a:p>
        <a:p>
          <a:pPr lvl="0" algn="ctr" defTabSz="977900">
            <a:lnSpc>
              <a:spcPct val="90000"/>
            </a:lnSpc>
            <a:spcBef>
              <a:spcPct val="0"/>
            </a:spcBef>
            <a:spcAft>
              <a:spcPct val="35000"/>
            </a:spcAft>
          </a:pPr>
          <a:r>
            <a:rPr lang="fr-FR" sz="2200" kern="1200" dirty="0" smtClean="0"/>
            <a:t>Contrat territorial</a:t>
          </a:r>
          <a:endParaRPr lang="fr-FR" sz="2200" kern="1200" dirty="0"/>
        </a:p>
      </dsp:txBody>
      <dsp:txXfrm>
        <a:off x="9293253" y="1390367"/>
        <a:ext cx="1971812" cy="15706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5881C2-91AD-4264-B438-EBD5DF6DDF2F}">
      <dsp:nvSpPr>
        <dsp:cNvPr id="0" name=""/>
        <dsp:cNvSpPr/>
      </dsp:nvSpPr>
      <dsp:spPr>
        <a:xfrm>
          <a:off x="1354666" y="0"/>
          <a:ext cx="5418667" cy="5418667"/>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0804AB79-A1E8-48A4-9C63-1632B332AE5F}">
      <dsp:nvSpPr>
        <dsp:cNvPr id="0" name=""/>
        <dsp:cNvSpPr/>
      </dsp:nvSpPr>
      <dsp:spPr>
        <a:xfrm>
          <a:off x="1869439" y="548649"/>
          <a:ext cx="2113280" cy="2113280"/>
        </a:xfrm>
        <a:prstGeom prst="roundRect">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fr-FR" sz="2400" b="1" kern="1200" dirty="0" smtClean="0">
              <a:solidFill>
                <a:schemeClr val="bg1"/>
              </a:solidFill>
            </a:rPr>
            <a:t>1</a:t>
          </a:r>
        </a:p>
        <a:p>
          <a:pPr lvl="0" algn="ctr" defTabSz="1066800">
            <a:lnSpc>
              <a:spcPct val="90000"/>
            </a:lnSpc>
            <a:spcBef>
              <a:spcPct val="0"/>
            </a:spcBef>
            <a:spcAft>
              <a:spcPct val="35000"/>
            </a:spcAft>
          </a:pPr>
          <a:r>
            <a:rPr lang="fr-FR" sz="1800" kern="1200" dirty="0" smtClean="0">
              <a:solidFill>
                <a:schemeClr val="bg1"/>
              </a:solidFill>
            </a:rPr>
            <a:t>Promouvoir les compétences et la santé mentale des enfants, parents, famille</a:t>
          </a:r>
          <a:endParaRPr lang="fr-FR" sz="1800" kern="1200" dirty="0">
            <a:solidFill>
              <a:schemeClr val="bg1"/>
            </a:solidFill>
          </a:endParaRPr>
        </a:p>
      </dsp:txBody>
      <dsp:txXfrm>
        <a:off x="1972601" y="651811"/>
        <a:ext cx="1906956" cy="1906956"/>
      </dsp:txXfrm>
    </dsp:sp>
    <dsp:sp modelId="{F89A677A-201B-42AC-9D15-6BAF59DE3DA1}">
      <dsp:nvSpPr>
        <dsp:cNvPr id="0" name=""/>
        <dsp:cNvSpPr/>
      </dsp:nvSpPr>
      <dsp:spPr>
        <a:xfrm>
          <a:off x="4145280" y="514773"/>
          <a:ext cx="2113280" cy="2113280"/>
        </a:xfrm>
        <a:prstGeom prst="roundRect">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chemeClr val="bg1"/>
              </a:solidFill>
            </a:rPr>
            <a:t>2</a:t>
          </a:r>
        </a:p>
        <a:p>
          <a:pPr lvl="0" algn="ctr" defTabSz="800100">
            <a:lnSpc>
              <a:spcPct val="90000"/>
            </a:lnSpc>
            <a:spcBef>
              <a:spcPct val="0"/>
            </a:spcBef>
            <a:spcAft>
              <a:spcPct val="35000"/>
            </a:spcAft>
          </a:pPr>
          <a:r>
            <a:rPr lang="fr-FR" sz="1800" kern="1200" dirty="0" smtClean="0">
              <a:solidFill>
                <a:schemeClr val="bg1"/>
              </a:solidFill>
            </a:rPr>
            <a:t>Réduire les risques aux phases critiques des transitions de vie et de parcours</a:t>
          </a:r>
          <a:endParaRPr lang="fr-FR" sz="1800" kern="1200" dirty="0">
            <a:solidFill>
              <a:schemeClr val="bg1"/>
            </a:solidFill>
          </a:endParaRPr>
        </a:p>
      </dsp:txBody>
      <dsp:txXfrm>
        <a:off x="4248442" y="617935"/>
        <a:ext cx="1906956" cy="1906956"/>
      </dsp:txXfrm>
    </dsp:sp>
    <dsp:sp modelId="{A595B5D7-0A12-4B33-994F-DE89E1061CD0}">
      <dsp:nvSpPr>
        <dsp:cNvPr id="0" name=""/>
        <dsp:cNvSpPr/>
      </dsp:nvSpPr>
      <dsp:spPr>
        <a:xfrm>
          <a:off x="1869439" y="2790613"/>
          <a:ext cx="2113280" cy="2113280"/>
        </a:xfrm>
        <a:prstGeom prst="roundRect">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b="1" kern="1200" smtClean="0">
              <a:solidFill>
                <a:schemeClr val="bg1"/>
              </a:solidFill>
            </a:rPr>
            <a:t>3</a:t>
          </a:r>
        </a:p>
        <a:p>
          <a:pPr lvl="0" algn="ctr" defTabSz="755650">
            <a:lnSpc>
              <a:spcPct val="90000"/>
            </a:lnSpc>
            <a:spcBef>
              <a:spcPct val="0"/>
            </a:spcBef>
            <a:spcAft>
              <a:spcPct val="35000"/>
            </a:spcAft>
          </a:pPr>
          <a:r>
            <a:rPr lang="fr-FR" sz="1700" kern="1200" smtClean="0">
              <a:solidFill>
                <a:schemeClr val="bg1"/>
              </a:solidFill>
            </a:rPr>
            <a:t>Assurer une politique d’inclusion sociale et de déstigmatisation</a:t>
          </a:r>
          <a:endParaRPr lang="fr-FR" sz="1700" kern="1200" dirty="0">
            <a:solidFill>
              <a:schemeClr val="bg1"/>
            </a:solidFill>
          </a:endParaRPr>
        </a:p>
      </dsp:txBody>
      <dsp:txXfrm>
        <a:off x="1972601" y="2893775"/>
        <a:ext cx="1906956" cy="1906956"/>
      </dsp:txXfrm>
    </dsp:sp>
    <dsp:sp modelId="{1C87B33C-F8F0-46AA-A4D1-969AADA33AF1}">
      <dsp:nvSpPr>
        <dsp:cNvPr id="0" name=""/>
        <dsp:cNvSpPr/>
      </dsp:nvSpPr>
      <dsp:spPr>
        <a:xfrm>
          <a:off x="4145280" y="2790613"/>
          <a:ext cx="2113280" cy="2113280"/>
        </a:xfrm>
        <a:prstGeom prst="roundRect">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b="1" kern="1200" dirty="0" smtClean="0">
              <a:solidFill>
                <a:schemeClr val="bg1"/>
              </a:solidFill>
            </a:rPr>
            <a:t>4</a:t>
          </a:r>
        </a:p>
        <a:p>
          <a:pPr lvl="0" algn="ctr" defTabSz="889000">
            <a:lnSpc>
              <a:spcPct val="90000"/>
            </a:lnSpc>
            <a:spcBef>
              <a:spcPct val="0"/>
            </a:spcBef>
            <a:spcAft>
              <a:spcPct val="35000"/>
            </a:spcAft>
          </a:pPr>
          <a:r>
            <a:rPr lang="fr-FR" sz="1700" kern="1200" dirty="0" smtClean="0">
              <a:solidFill>
                <a:schemeClr val="bg1"/>
              </a:solidFill>
            </a:rPr>
            <a:t>Mettre en place une recherche et des formations centrées sur la santé mentale</a:t>
          </a:r>
          <a:endParaRPr lang="fr-FR" sz="1700" kern="1200" dirty="0">
            <a:solidFill>
              <a:schemeClr val="bg1"/>
            </a:solidFill>
          </a:endParaRPr>
        </a:p>
      </dsp:txBody>
      <dsp:txXfrm>
        <a:off x="4248442" y="2893775"/>
        <a:ext cx="1906956" cy="19069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3F27EC-E661-44A8-ABE5-94618ABDBB75}">
      <dsp:nvSpPr>
        <dsp:cNvPr id="0" name=""/>
        <dsp:cNvSpPr/>
      </dsp:nvSpPr>
      <dsp:spPr>
        <a:xfrm rot="5400000">
          <a:off x="429945" y="2205297"/>
          <a:ext cx="1291161" cy="2148463"/>
        </a:xfrm>
        <a:prstGeom prst="corner">
          <a:avLst>
            <a:gd name="adj1" fmla="val 16120"/>
            <a:gd name="adj2" fmla="val 161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4B2D1E-16C4-4454-9590-0E9D33E0D390}">
      <dsp:nvSpPr>
        <dsp:cNvPr id="0" name=""/>
        <dsp:cNvSpPr/>
      </dsp:nvSpPr>
      <dsp:spPr>
        <a:xfrm>
          <a:off x="214418" y="2847225"/>
          <a:ext cx="1939645" cy="170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fr-FR" sz="1400" b="1" kern="1200" dirty="0" smtClean="0"/>
            <a:t>Recensement des problématiques et initiatives existantes</a:t>
          </a:r>
        </a:p>
        <a:p>
          <a:pPr lvl="0" algn="l" defTabSz="622300">
            <a:lnSpc>
              <a:spcPct val="90000"/>
            </a:lnSpc>
            <a:spcBef>
              <a:spcPct val="0"/>
            </a:spcBef>
            <a:spcAft>
              <a:spcPct val="35000"/>
            </a:spcAft>
          </a:pPr>
          <a:r>
            <a:rPr lang="fr-FR" sz="1800" kern="1200" dirty="0" smtClean="0"/>
            <a:t>	</a:t>
          </a:r>
          <a:r>
            <a:rPr lang="fr-FR" sz="1600" b="1" kern="1200" dirty="0" smtClean="0">
              <a:solidFill>
                <a:schemeClr val="accent2"/>
              </a:solidFill>
            </a:rPr>
            <a:t>1</a:t>
          </a:r>
          <a:endParaRPr lang="fr-FR" sz="1800" b="1" kern="1200" dirty="0">
            <a:solidFill>
              <a:schemeClr val="accent2"/>
            </a:solidFill>
          </a:endParaRPr>
        </a:p>
      </dsp:txBody>
      <dsp:txXfrm>
        <a:off x="214418" y="2847225"/>
        <a:ext cx="1939645" cy="1700212"/>
      </dsp:txXfrm>
    </dsp:sp>
    <dsp:sp modelId="{AF3DB972-394C-41EB-AB9E-9E5BA868677F}">
      <dsp:nvSpPr>
        <dsp:cNvPr id="0" name=""/>
        <dsp:cNvSpPr/>
      </dsp:nvSpPr>
      <dsp:spPr>
        <a:xfrm>
          <a:off x="1788093" y="2047125"/>
          <a:ext cx="365970" cy="365970"/>
        </a:xfrm>
        <a:prstGeom prst="triangle">
          <a:avLst>
            <a:gd name="adj" fmla="val 10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BDFD4F-AC28-481F-A6B2-A021B5F457E0}">
      <dsp:nvSpPr>
        <dsp:cNvPr id="0" name=""/>
        <dsp:cNvSpPr/>
      </dsp:nvSpPr>
      <dsp:spPr>
        <a:xfrm rot="5400000">
          <a:off x="2804450" y="1617724"/>
          <a:ext cx="1291161" cy="2148463"/>
        </a:xfrm>
        <a:prstGeom prst="corner">
          <a:avLst>
            <a:gd name="adj1" fmla="val 16120"/>
            <a:gd name="adj2" fmla="val 161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A27939-9A30-4FB3-B38B-9BD58F948F33}">
      <dsp:nvSpPr>
        <dsp:cNvPr id="0" name=""/>
        <dsp:cNvSpPr/>
      </dsp:nvSpPr>
      <dsp:spPr>
        <a:xfrm>
          <a:off x="2529541" y="2259652"/>
          <a:ext cx="2341752" cy="170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fr-FR" sz="1500" b="1" kern="1200" dirty="0" smtClean="0"/>
            <a:t>Analyse causale : comment expliquer la situation</a:t>
          </a:r>
        </a:p>
        <a:p>
          <a:pPr lvl="0" algn="l" defTabSz="666750">
            <a:lnSpc>
              <a:spcPct val="90000"/>
            </a:lnSpc>
            <a:spcBef>
              <a:spcPct val="0"/>
            </a:spcBef>
            <a:spcAft>
              <a:spcPct val="35000"/>
            </a:spcAft>
          </a:pPr>
          <a:r>
            <a:rPr lang="fr-FR" sz="1500" kern="1200" dirty="0" smtClean="0"/>
            <a:t>	</a:t>
          </a:r>
          <a:r>
            <a:rPr lang="fr-FR" sz="1500" b="1" kern="1200" dirty="0" smtClean="0">
              <a:solidFill>
                <a:schemeClr val="accent2"/>
              </a:solidFill>
            </a:rPr>
            <a:t>2</a:t>
          </a:r>
          <a:r>
            <a:rPr lang="fr-FR" sz="1500" kern="1200" dirty="0" smtClean="0"/>
            <a:t>	</a:t>
          </a:r>
          <a:endParaRPr lang="fr-FR" sz="1500" kern="1200" dirty="0"/>
        </a:p>
      </dsp:txBody>
      <dsp:txXfrm>
        <a:off x="2529541" y="2259652"/>
        <a:ext cx="2341752" cy="1700212"/>
      </dsp:txXfrm>
    </dsp:sp>
    <dsp:sp modelId="{31772D5D-DA6B-4555-A16B-0C171A726F08}">
      <dsp:nvSpPr>
        <dsp:cNvPr id="0" name=""/>
        <dsp:cNvSpPr/>
      </dsp:nvSpPr>
      <dsp:spPr>
        <a:xfrm>
          <a:off x="4162597" y="1459552"/>
          <a:ext cx="365970" cy="365970"/>
        </a:xfrm>
        <a:prstGeom prst="triangle">
          <a:avLst>
            <a:gd name="adj" fmla="val 10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75EEF6-2D77-48D5-82EA-4EC3E85BA7E6}">
      <dsp:nvSpPr>
        <dsp:cNvPr id="0" name=""/>
        <dsp:cNvSpPr/>
      </dsp:nvSpPr>
      <dsp:spPr>
        <a:xfrm rot="5400000">
          <a:off x="5178954" y="1030151"/>
          <a:ext cx="1291161" cy="2148463"/>
        </a:xfrm>
        <a:prstGeom prst="corner">
          <a:avLst>
            <a:gd name="adj1" fmla="val 16120"/>
            <a:gd name="adj2" fmla="val 161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5ADA72-3463-4CD0-931A-CCB0829907A2}">
      <dsp:nvSpPr>
        <dsp:cNvPr id="0" name=""/>
        <dsp:cNvSpPr/>
      </dsp:nvSpPr>
      <dsp:spPr>
        <a:xfrm>
          <a:off x="4963427" y="1672078"/>
          <a:ext cx="1939645" cy="170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fr-FR" sz="1500" b="1" kern="1200" dirty="0" smtClean="0"/>
            <a:t>Propositions concrètes d’amélioration</a:t>
          </a:r>
        </a:p>
        <a:p>
          <a:pPr lvl="0" algn="ctr" defTabSz="666750">
            <a:lnSpc>
              <a:spcPct val="90000"/>
            </a:lnSpc>
            <a:spcBef>
              <a:spcPct val="0"/>
            </a:spcBef>
            <a:spcAft>
              <a:spcPct val="35000"/>
            </a:spcAft>
          </a:pPr>
          <a:r>
            <a:rPr lang="fr-FR" sz="1500" b="1" kern="1200" dirty="0" smtClean="0">
              <a:solidFill>
                <a:schemeClr val="accent2"/>
              </a:solidFill>
            </a:rPr>
            <a:t> 3</a:t>
          </a:r>
          <a:endParaRPr lang="fr-FR" sz="1500" b="1" kern="1200" dirty="0">
            <a:solidFill>
              <a:schemeClr val="accent2"/>
            </a:solidFill>
          </a:endParaRPr>
        </a:p>
      </dsp:txBody>
      <dsp:txXfrm>
        <a:off x="4963427" y="1672078"/>
        <a:ext cx="1939645" cy="1700212"/>
      </dsp:txXfrm>
    </dsp:sp>
    <dsp:sp modelId="{57F0BFE1-DC60-45EF-9CCD-CDC98B89F935}">
      <dsp:nvSpPr>
        <dsp:cNvPr id="0" name=""/>
        <dsp:cNvSpPr/>
      </dsp:nvSpPr>
      <dsp:spPr>
        <a:xfrm>
          <a:off x="6537102" y="871978"/>
          <a:ext cx="365970" cy="365970"/>
        </a:xfrm>
        <a:prstGeom prst="triangle">
          <a:avLst>
            <a:gd name="adj" fmla="val 10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5B87C2-1F67-4477-A47A-45D521418883}">
      <dsp:nvSpPr>
        <dsp:cNvPr id="0" name=""/>
        <dsp:cNvSpPr/>
      </dsp:nvSpPr>
      <dsp:spPr>
        <a:xfrm rot="5400000">
          <a:off x="7553459" y="442577"/>
          <a:ext cx="1291161" cy="2148463"/>
        </a:xfrm>
        <a:prstGeom prst="corner">
          <a:avLst>
            <a:gd name="adj1" fmla="val 16120"/>
            <a:gd name="adj2" fmla="val 161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D0B479-D08D-4995-8662-DE5B7A44137E}">
      <dsp:nvSpPr>
        <dsp:cNvPr id="0" name=""/>
        <dsp:cNvSpPr/>
      </dsp:nvSpPr>
      <dsp:spPr>
        <a:xfrm>
          <a:off x="7337932" y="1084505"/>
          <a:ext cx="1939645" cy="170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fr-FR" sz="1500" b="1" kern="1200" dirty="0" smtClean="0"/>
            <a:t>1 à 3 Projets : constats, acteurs, calendrier, moyens, indicateurs de suivi,</a:t>
          </a:r>
        </a:p>
        <a:p>
          <a:pPr lvl="0" algn="ctr" defTabSz="666750">
            <a:lnSpc>
              <a:spcPct val="90000"/>
            </a:lnSpc>
            <a:spcBef>
              <a:spcPct val="0"/>
            </a:spcBef>
            <a:spcAft>
              <a:spcPct val="35000"/>
            </a:spcAft>
          </a:pPr>
          <a:r>
            <a:rPr lang="fr-FR" sz="1500" b="1" kern="1200" dirty="0" smtClean="0">
              <a:solidFill>
                <a:schemeClr val="accent2"/>
              </a:solidFill>
            </a:rPr>
            <a:t>  &gt; 4</a:t>
          </a:r>
          <a:endParaRPr lang="fr-FR" sz="1500" b="1" kern="1200" dirty="0">
            <a:solidFill>
              <a:schemeClr val="accent2"/>
            </a:solidFill>
          </a:endParaRPr>
        </a:p>
      </dsp:txBody>
      <dsp:txXfrm>
        <a:off x="7337932" y="1084505"/>
        <a:ext cx="1939645" cy="1700212"/>
      </dsp:txXfrm>
    </dsp:sp>
  </dsp:spTree>
</dsp:drawing>
</file>

<file path=ppt/diagrams/layout1.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10ECBA-36DB-45D1-BDC5-D2A9108E4DF7}" type="datetimeFigureOut">
              <a:rPr lang="fr-FR" smtClean="0"/>
              <a:t>17/09/2019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A8D2B9-7333-4725-B796-1FF3389C35DC}" type="slidenum">
              <a:rPr lang="fr-FR" smtClean="0"/>
              <a:t>‹N°›</a:t>
            </a:fld>
            <a:endParaRPr lang="fr-FR"/>
          </a:p>
        </p:txBody>
      </p:sp>
    </p:spTree>
    <p:extLst>
      <p:ext uri="{BB962C8B-B14F-4D97-AF65-F5344CB8AC3E}">
        <p14:creationId xmlns:p14="http://schemas.microsoft.com/office/powerpoint/2010/main" val="4221285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conseil Territorial de Santé de Paris est présidée par le Dr Catherine </a:t>
            </a:r>
            <a:r>
              <a:rPr lang="fr-FR" dirty="0" err="1"/>
              <a:t>Pecquart</a:t>
            </a:r>
            <a:r>
              <a:rPr lang="fr-FR" dirty="0"/>
              <a:t>.</a:t>
            </a:r>
          </a:p>
          <a:p>
            <a:r>
              <a:rPr lang="fr-FR" dirty="0"/>
              <a:t>Les 6 priorités fixées par le décret :</a:t>
            </a:r>
          </a:p>
          <a:p>
            <a:r>
              <a:rPr lang="fr-FR" dirty="0"/>
              <a:t>1°) le repérage précoces des troubles psychiques, l’élaboration d’un diagnostic, l’amélioration de l’accès aux soins et de l’accompagnement social ou médico-social</a:t>
            </a:r>
          </a:p>
          <a:p>
            <a:r>
              <a:rPr lang="fr-FR" dirty="0"/>
              <a:t>2°) l’organisation – sans rupture- du parcours des personnes, en particulier celles présentant des troubles graves, à risques ou en situation de handicap psychique, en vue de leur rétablissement et de leur insertion sociale</a:t>
            </a:r>
          </a:p>
          <a:p>
            <a:r>
              <a:rPr lang="fr-FR" dirty="0"/>
              <a:t>3°) l’accès aux soins somatiques des personnes présentant des troubles psychiques</a:t>
            </a:r>
          </a:p>
          <a:p>
            <a:r>
              <a:rPr lang="fr-FR" dirty="0"/>
              <a:t>4°) La prévention et le prise en charge des situations de crise et d’urgence</a:t>
            </a:r>
          </a:p>
          <a:p>
            <a:r>
              <a:rPr lang="fr-FR" dirty="0"/>
              <a:t>5°) Le respect et la promotion des droits des personnes présentant des troubles psychiques, le renforcement de leur pouvoir de décision et d’action ainsi que le lutte contre la stigmatisation de ces troubles.</a:t>
            </a:r>
          </a:p>
          <a:p>
            <a:r>
              <a:rPr lang="fr-FR" dirty="0"/>
              <a:t>6°) L’action sur les déterminants sociaux, environnementaux et territoriaux de la santé mentale.</a:t>
            </a:r>
          </a:p>
          <a:p>
            <a:endParaRPr lang="fr-FR" dirty="0"/>
          </a:p>
        </p:txBody>
      </p:sp>
      <p:sp>
        <p:nvSpPr>
          <p:cNvPr id="4" name="Espace réservé du numéro de diapositive 3"/>
          <p:cNvSpPr>
            <a:spLocks noGrp="1"/>
          </p:cNvSpPr>
          <p:nvPr>
            <p:ph type="sldNum" sz="quarter" idx="5"/>
          </p:nvPr>
        </p:nvSpPr>
        <p:spPr/>
        <p:txBody>
          <a:bodyPr/>
          <a:lstStyle/>
          <a:p>
            <a:fld id="{D41B27D9-747B-4370-8C54-7266FCC21C1B}" type="slidenum">
              <a:rPr lang="fr-FR" smtClean="0"/>
              <a:t>2</a:t>
            </a:fld>
            <a:endParaRPr lang="fr-FR"/>
          </a:p>
        </p:txBody>
      </p:sp>
    </p:spTree>
    <p:extLst>
      <p:ext uri="{BB962C8B-B14F-4D97-AF65-F5344CB8AC3E}">
        <p14:creationId xmlns:p14="http://schemas.microsoft.com/office/powerpoint/2010/main" val="3032860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6"/>
          <p:cNvSpPr>
            <a:spLocks noGrp="1" noChangeArrowheads="1"/>
          </p:cNvSpPr>
          <p:nvPr>
            <p:ph type="sldNum" sz="quarter"/>
          </p:nvPr>
        </p:nvSpPr>
        <p:spPr>
          <a:noFill/>
        </p:spPr>
        <p:txBody>
          <a:bodyPr/>
          <a:lstStyle>
            <a:lvl1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9pPr>
          </a:lstStyle>
          <a:p>
            <a:pPr>
              <a:spcBef>
                <a:spcPct val="0"/>
              </a:spcBef>
            </a:pPr>
            <a:fld id="{3712F6E0-3671-464D-85C7-52EF1C20DA7F}" type="slidenum">
              <a:rPr lang="fr-FR" altLang="fr-FR" sz="1400" smtClean="0"/>
              <a:pPr>
                <a:spcBef>
                  <a:spcPct val="0"/>
                </a:spcBef>
              </a:pPr>
              <a:t>12</a:t>
            </a:fld>
            <a:endParaRPr lang="fr-FR" altLang="fr-FR" sz="1400" smtClean="0"/>
          </a:p>
        </p:txBody>
      </p:sp>
      <p:sp>
        <p:nvSpPr>
          <p:cNvPr id="8195" name="Rectangle 2"/>
          <p:cNvSpPr>
            <a:spLocks noGrp="1" noRot="1" noChangeAspect="1" noChangeArrowheads="1" noTextEdit="1"/>
          </p:cNvSpPr>
          <p:nvPr>
            <p:ph type="sldImg"/>
          </p:nvPr>
        </p:nvSpPr>
        <p:spPr>
          <a:xfrm>
            <a:off x="217488" y="812800"/>
            <a:ext cx="7123112" cy="4008438"/>
          </a:xfrm>
          <a:ln/>
          <a:extLst>
            <a:ext uri="{91240B29-F687-4F45-9708-019B960494DF}">
              <a14:hiddenLine xmlns:a14="http://schemas.microsoft.com/office/drawing/2010/main" w="9525">
                <a:solidFill>
                  <a:srgbClr val="3465A4"/>
                </a:solidFill>
                <a:miter lim="800000"/>
                <a:headEnd/>
                <a:tailEnd/>
              </a14:hiddenLine>
            </a:ext>
          </a:extLst>
        </p:spPr>
      </p:sp>
      <p:sp>
        <p:nvSpPr>
          <p:cNvPr id="8196" name="Rectangle 3"/>
          <p:cNvSpPr>
            <a:spLocks noGrp="1" noChangeArrowheads="1"/>
          </p:cNvSpPr>
          <p:nvPr>
            <p:ph type="body" idx="1"/>
          </p:nvPr>
        </p:nvSpPr>
        <p:spPr>
          <a:xfrm>
            <a:off x="755650" y="5078413"/>
            <a:ext cx="6048375" cy="4811712"/>
          </a:xfrm>
          <a:noFill/>
          <a:extLst>
            <a:ext uri="{91240B29-F687-4F45-9708-019B960494DF}">
              <a14:hiddenLine xmlns:a14="http://schemas.microsoft.com/office/drawing/2010/main" w="9525" cap="flat">
                <a:solidFill>
                  <a:srgbClr val="3465A4"/>
                </a:solidFill>
                <a:round/>
                <a:headEnd/>
                <a:tailEnd/>
              </a14:hiddenLine>
            </a:ext>
          </a:extLst>
        </p:spPr>
        <p:txBody>
          <a:bodyPr wrap="none" anchor="ctr"/>
          <a:lstStyle/>
          <a:p>
            <a:endParaRPr lang="fr-FR" altLang="fr-FR" smtClean="0"/>
          </a:p>
        </p:txBody>
      </p:sp>
    </p:spTree>
    <p:extLst>
      <p:ext uri="{BB962C8B-B14F-4D97-AF65-F5344CB8AC3E}">
        <p14:creationId xmlns:p14="http://schemas.microsoft.com/office/powerpoint/2010/main" val="3809636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E7AADDF-6C51-4818-8C69-965FA25A2607}" type="datetimeFigureOut">
              <a:rPr lang="fr-FR" smtClean="0"/>
              <a:t>17/09/2019</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4114731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E7AADDF-6C51-4818-8C69-965FA25A2607}" type="datetimeFigureOut">
              <a:rPr lang="fr-FR" smtClean="0"/>
              <a:t>17/09/2019</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2033396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E7AADDF-6C51-4818-8C69-965FA25A2607}" type="datetimeFigureOut">
              <a:rPr lang="fr-FR" smtClean="0"/>
              <a:t>17/09/2019</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9074C7-32CE-40A2-9A4D-0F97D5272232}"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1117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E7AADDF-6C51-4818-8C69-965FA25A2607}" type="datetimeFigureOut">
              <a:rPr lang="fr-FR" smtClean="0"/>
              <a:t>17/09/2019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4251180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E7AADDF-6C51-4818-8C69-965FA25A2607}" type="datetimeFigureOut">
              <a:rPr lang="fr-FR" smtClean="0"/>
              <a:t>17/09/2019</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9074C7-32CE-40A2-9A4D-0F97D5272232}"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2129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E7AADDF-6C51-4818-8C69-965FA25A2607}" type="datetimeFigureOut">
              <a:rPr lang="fr-FR" smtClean="0"/>
              <a:t>17/09/2019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3914519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E7AADDF-6C51-4818-8C69-965FA25A2607}" type="datetimeFigureOut">
              <a:rPr lang="fr-FR" smtClean="0"/>
              <a:t>17/09/2019</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21625070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E7AADDF-6C51-4818-8C69-965FA25A2607}" type="datetimeFigureOut">
              <a:rPr lang="fr-FR" smtClean="0"/>
              <a:t>17/09/2019</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3092666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E7AADDF-6C51-4818-8C69-965FA25A2607}" type="datetimeFigureOut">
              <a:rPr lang="fr-FR" smtClean="0"/>
              <a:t>17/09/2019</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968362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E7AADDF-6C51-4818-8C69-965FA25A2607}" type="datetimeFigureOut">
              <a:rPr lang="fr-FR" smtClean="0"/>
              <a:t>17/09/2019</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71481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E7AADDF-6C51-4818-8C69-965FA25A2607}" type="datetimeFigureOut">
              <a:rPr lang="fr-FR" smtClean="0"/>
              <a:t>17/09/2019</a:t>
            </a:fld>
            <a:endParaRPr lang="fr-FR"/>
          </a:p>
        </p:txBody>
      </p:sp>
      <p:sp>
        <p:nvSpPr>
          <p:cNvPr id="6" name="Footer Placeholder 5"/>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2679877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E7AADDF-6C51-4818-8C69-965FA25A2607}" type="datetimeFigureOut">
              <a:rPr lang="fr-FR" smtClean="0"/>
              <a:t>17/09/2019</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2882681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E7AADDF-6C51-4818-8C69-965FA25A2607}" type="datetimeFigureOut">
              <a:rPr lang="fr-FR" smtClean="0"/>
              <a:t>17/09/2019</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982224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7AADDF-6C51-4818-8C69-965FA25A2607}" type="datetimeFigureOut">
              <a:rPr lang="fr-FR" smtClean="0"/>
              <a:t>17/09/2019</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1245642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E7AADDF-6C51-4818-8C69-965FA25A2607}" type="datetimeFigureOut">
              <a:rPr lang="fr-FR" smtClean="0"/>
              <a:t>17/09/2019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1615231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E7AADDF-6C51-4818-8C69-965FA25A2607}" type="datetimeFigureOut">
              <a:rPr lang="fr-FR" smtClean="0"/>
              <a:t>17/09/2019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9074C7-32CE-40A2-9A4D-0F97D5272232}" type="slidenum">
              <a:rPr lang="fr-FR" smtClean="0"/>
              <a:t>‹N°›</a:t>
            </a:fld>
            <a:endParaRPr lang="fr-FR"/>
          </a:p>
        </p:txBody>
      </p:sp>
    </p:spTree>
    <p:extLst>
      <p:ext uri="{BB962C8B-B14F-4D97-AF65-F5344CB8AC3E}">
        <p14:creationId xmlns:p14="http://schemas.microsoft.com/office/powerpoint/2010/main" val="2190852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E7AADDF-6C51-4818-8C69-965FA25A2607}" type="datetimeFigureOut">
              <a:rPr lang="fr-FR" smtClean="0"/>
              <a:t>17/09/2019</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A9074C7-32CE-40A2-9A4D-0F97D5272232}" type="slidenum">
              <a:rPr lang="fr-FR" smtClean="0"/>
              <a:t>‹N°›</a:t>
            </a:fld>
            <a:endParaRPr lang="fr-FR"/>
          </a:p>
        </p:txBody>
      </p:sp>
    </p:spTree>
    <p:extLst>
      <p:ext uri="{BB962C8B-B14F-4D97-AF65-F5344CB8AC3E}">
        <p14:creationId xmlns:p14="http://schemas.microsoft.com/office/powerpoint/2010/main" val="3892573175"/>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 id="2147483762" r:id="rId15"/>
    <p:sldLayoutId id="214748376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55104" y="1064491"/>
            <a:ext cx="8915399" cy="2262781"/>
          </a:xfrm>
        </p:spPr>
        <p:txBody>
          <a:bodyPr>
            <a:normAutofit/>
          </a:bodyPr>
          <a:lstStyle/>
          <a:p>
            <a:r>
              <a:rPr lang="fr-FR" sz="4000" dirty="0" smtClean="0"/>
              <a:t>Projet territorial de santé mentale de Seine-Saint-Denis : point d’étape</a:t>
            </a:r>
            <a:endParaRPr lang="fr-FR" sz="4000" dirty="0"/>
          </a:p>
        </p:txBody>
      </p:sp>
      <p:sp>
        <p:nvSpPr>
          <p:cNvPr id="3" name="Sous-titre 2"/>
          <p:cNvSpPr>
            <a:spLocks noGrp="1"/>
          </p:cNvSpPr>
          <p:nvPr>
            <p:ph type="subTitle" idx="1"/>
          </p:nvPr>
        </p:nvSpPr>
        <p:spPr>
          <a:xfrm>
            <a:off x="1717964" y="4276293"/>
            <a:ext cx="9144000" cy="1655762"/>
          </a:xfrm>
        </p:spPr>
        <p:txBody>
          <a:bodyPr>
            <a:normAutofit/>
          </a:bodyPr>
          <a:lstStyle/>
          <a:p>
            <a:r>
              <a:rPr lang="fr-FR" dirty="0" smtClean="0"/>
              <a:t>CTS93- septembre 2019</a:t>
            </a:r>
          </a:p>
          <a:p>
            <a:r>
              <a:rPr lang="fr-FR" dirty="0" smtClean="0"/>
              <a:t>Floriane </a:t>
            </a:r>
            <a:r>
              <a:rPr lang="fr-FR" dirty="0" err="1" smtClean="0"/>
              <a:t>Payet</a:t>
            </a:r>
            <a:r>
              <a:rPr lang="fr-FR" dirty="0" smtClean="0"/>
              <a:t>, Sophie Cohen, Sophie Albert</a:t>
            </a:r>
          </a:p>
        </p:txBody>
      </p:sp>
    </p:spTree>
    <p:extLst>
      <p:ext uri="{BB962C8B-B14F-4D97-AF65-F5344CB8AC3E}">
        <p14:creationId xmlns:p14="http://schemas.microsoft.com/office/powerpoint/2010/main" val="936637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a:xfrm>
            <a:off x="2052638" y="520700"/>
            <a:ext cx="8910637" cy="741363"/>
          </a:xfrm>
        </p:spPr>
        <p:txBody>
          <a:bodyPr/>
          <a:lstStyle/>
          <a:p>
            <a:pPr eaLnBrk="1" hangingPunct="1"/>
            <a:r>
              <a:rPr lang="fr-FR" altLang="fr-FR" sz="3600" dirty="0" smtClean="0"/>
              <a:t>Groupe 2 : Les transitions </a:t>
            </a:r>
          </a:p>
        </p:txBody>
      </p:sp>
      <p:sp>
        <p:nvSpPr>
          <p:cNvPr id="3" name="Espace réservé du contenu 2"/>
          <p:cNvSpPr>
            <a:spLocks noGrp="1"/>
          </p:cNvSpPr>
          <p:nvPr>
            <p:ph idx="1"/>
          </p:nvPr>
        </p:nvSpPr>
        <p:spPr>
          <a:xfrm>
            <a:off x="1434353" y="1120589"/>
            <a:ext cx="9800385" cy="5800164"/>
          </a:xfrm>
        </p:spPr>
        <p:txBody>
          <a:bodyPr>
            <a:normAutofit/>
          </a:bodyPr>
          <a:lstStyle/>
          <a:p>
            <a:pPr eaLnBrk="1" hangingPunct="1">
              <a:lnSpc>
                <a:spcPct val="150000"/>
              </a:lnSpc>
              <a:defRPr/>
            </a:pPr>
            <a:r>
              <a:rPr lang="fr-FR" sz="2000" u="sng" dirty="0"/>
              <a:t>Pilotes</a:t>
            </a:r>
            <a:r>
              <a:rPr lang="fr-FR" sz="2000" dirty="0"/>
              <a:t> : </a:t>
            </a:r>
          </a:p>
          <a:p>
            <a:pPr marL="285750" indent="-285750" eaLnBrk="1" hangingPunct="1">
              <a:lnSpc>
                <a:spcPct val="150000"/>
              </a:lnSpc>
              <a:spcBef>
                <a:spcPts val="0"/>
              </a:spcBef>
              <a:buFont typeface="Arial" panose="020B0604020202020204" pitchFamily="34" charset="0"/>
              <a:buChar char="•"/>
              <a:defRPr/>
            </a:pPr>
            <a:r>
              <a:rPr lang="fr-FR" b="1" dirty="0" smtClean="0"/>
              <a:t>Madame Bao-Hoa Dang</a:t>
            </a:r>
            <a:r>
              <a:rPr lang="fr-FR" dirty="0" smtClean="0"/>
              <a:t>, Pilote MAIA, </a:t>
            </a:r>
          </a:p>
          <a:p>
            <a:pPr marL="285750" indent="-285750" eaLnBrk="1" hangingPunct="1">
              <a:spcBef>
                <a:spcPts val="0"/>
              </a:spcBef>
              <a:buFont typeface="Arial" panose="020B0604020202020204" pitchFamily="34" charset="0"/>
              <a:buChar char="•"/>
              <a:defRPr/>
            </a:pPr>
            <a:r>
              <a:rPr lang="fr-FR" b="1" dirty="0" smtClean="0"/>
              <a:t>Monsieur Raymond </a:t>
            </a:r>
            <a:r>
              <a:rPr lang="fr-FR" b="1" dirty="0" err="1" smtClean="0"/>
              <a:t>Mendy</a:t>
            </a:r>
            <a:r>
              <a:rPr lang="fr-FR" dirty="0" smtClean="0"/>
              <a:t>, Pôle solidarité du conseil départemental, </a:t>
            </a:r>
          </a:p>
          <a:p>
            <a:pPr marL="285750" indent="-285750" eaLnBrk="1" hangingPunct="1">
              <a:spcBef>
                <a:spcPts val="0"/>
              </a:spcBef>
              <a:buFont typeface="Arial" panose="020B0604020202020204" pitchFamily="34" charset="0"/>
              <a:buChar char="•"/>
              <a:defRPr/>
            </a:pPr>
            <a:r>
              <a:rPr lang="fr-FR" b="1" dirty="0" smtClean="0"/>
              <a:t>Dr Thibaut </a:t>
            </a:r>
            <a:r>
              <a:rPr lang="fr-FR" b="1" dirty="0" err="1" smtClean="0"/>
              <a:t>Ernouf</a:t>
            </a:r>
            <a:r>
              <a:rPr lang="fr-FR" dirty="0" smtClean="0"/>
              <a:t>, Psychiatre du secteur 93GO2</a:t>
            </a:r>
            <a:r>
              <a:rPr lang="fr-FR" dirty="0" smtClean="0"/>
              <a:t>.</a:t>
            </a:r>
            <a:endParaRPr lang="fr-FR" sz="2000" u="sng" dirty="0" smtClean="0"/>
          </a:p>
          <a:p>
            <a:pPr eaLnBrk="1" hangingPunct="1">
              <a:defRPr/>
            </a:pPr>
            <a:r>
              <a:rPr lang="fr-FR" sz="2000" b="1" u="sng" dirty="0" smtClean="0"/>
              <a:t>3 </a:t>
            </a:r>
            <a:r>
              <a:rPr lang="fr-FR" sz="2000" b="1" u="sng" dirty="0" smtClean="0"/>
              <a:t>réunions de travail </a:t>
            </a:r>
            <a:r>
              <a:rPr lang="fr-FR" sz="2000" b="1" dirty="0" smtClean="0"/>
              <a:t>: </a:t>
            </a:r>
            <a:endParaRPr lang="fr-FR" sz="2000" b="1" dirty="0"/>
          </a:p>
          <a:p>
            <a:pPr lvl="1" eaLnBrk="1" hangingPunct="1">
              <a:buFont typeface="Arial" panose="020B0604020202020204" pitchFamily="34" charset="0"/>
              <a:buChar char="•"/>
              <a:defRPr/>
            </a:pPr>
            <a:r>
              <a:rPr lang="fr-FR" sz="1600" dirty="0" smtClean="0"/>
              <a:t>Réunion 1 : Eléments de diagnostic (19/45 présents)</a:t>
            </a:r>
          </a:p>
          <a:p>
            <a:pPr lvl="1" eaLnBrk="1" hangingPunct="1">
              <a:buFont typeface="Arial" panose="020B0604020202020204" pitchFamily="34" charset="0"/>
              <a:buChar char="•"/>
              <a:defRPr/>
            </a:pPr>
            <a:r>
              <a:rPr lang="fr-FR" sz="1600" dirty="0" smtClean="0"/>
              <a:t>Réunion 2 : Analyse causale et dispositifs existants/émergents (31/50 présents)</a:t>
            </a:r>
          </a:p>
          <a:p>
            <a:pPr lvl="1" eaLnBrk="1" hangingPunct="1">
              <a:buFont typeface="Arial" panose="020B0604020202020204" pitchFamily="34" charset="0"/>
              <a:buChar char="•"/>
              <a:defRPr/>
            </a:pPr>
            <a:r>
              <a:rPr lang="fr-FR" sz="1600" dirty="0" smtClean="0"/>
              <a:t>Réunion 3 : Pistes d’action (14/52 présents</a:t>
            </a:r>
            <a:r>
              <a:rPr lang="fr-FR" sz="1600" dirty="0" smtClean="0"/>
              <a:t>)</a:t>
            </a:r>
          </a:p>
          <a:p>
            <a:pPr marL="457200" lvl="1" indent="0" eaLnBrk="1" hangingPunct="1">
              <a:buNone/>
              <a:defRPr/>
            </a:pPr>
            <a:endParaRPr lang="fr-FR" sz="1600" dirty="0" smtClean="0"/>
          </a:p>
        </p:txBody>
      </p:sp>
      <p:pic>
        <p:nvPicPr>
          <p:cNvPr id="4" name="Image 3"/>
          <p:cNvPicPr>
            <a:picLocks noChangeAspect="1"/>
          </p:cNvPicPr>
          <p:nvPr/>
        </p:nvPicPr>
        <p:blipFill>
          <a:blip r:embed="rId2"/>
          <a:stretch>
            <a:fillRect/>
          </a:stretch>
        </p:blipFill>
        <p:spPr>
          <a:xfrm>
            <a:off x="2922494" y="4285129"/>
            <a:ext cx="6854794" cy="2526303"/>
          </a:xfrm>
          <a:prstGeom prst="rect">
            <a:avLst/>
          </a:prstGeom>
        </p:spPr>
      </p:pic>
    </p:spTree>
    <p:extLst>
      <p:ext uri="{BB962C8B-B14F-4D97-AF65-F5344CB8AC3E}">
        <p14:creationId xmlns:p14="http://schemas.microsoft.com/office/powerpoint/2010/main" val="2483883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532679" y="140677"/>
            <a:ext cx="6394769" cy="540007"/>
          </a:xfrm>
        </p:spPr>
        <p:txBody>
          <a:bodyPr>
            <a:normAutofit fontScale="90000"/>
          </a:bodyPr>
          <a:lstStyle/>
          <a:p>
            <a:pPr algn="ctr"/>
            <a:r>
              <a:rPr lang="fr-FR" altLang="fr-FR" sz="3200" dirty="0" smtClean="0"/>
              <a:t>Pistes d’action </a:t>
            </a:r>
            <a:r>
              <a:rPr lang="fr-FR" altLang="fr-FR" sz="3200" dirty="0" smtClean="0"/>
              <a:t>transitions</a:t>
            </a:r>
            <a:endParaRPr lang="fr-FR" altLang="fr-FR" sz="3200" dirty="0" smtClean="0"/>
          </a:p>
        </p:txBody>
      </p:sp>
      <p:sp>
        <p:nvSpPr>
          <p:cNvPr id="5" name="Espace réservé du texte 4"/>
          <p:cNvSpPr>
            <a:spLocks noGrp="1"/>
          </p:cNvSpPr>
          <p:nvPr>
            <p:ph type="body" idx="1"/>
          </p:nvPr>
        </p:nvSpPr>
        <p:spPr>
          <a:xfrm>
            <a:off x="1516185" y="618164"/>
            <a:ext cx="5534879" cy="576262"/>
          </a:xfrm>
        </p:spPr>
        <p:txBody>
          <a:bodyPr/>
          <a:lstStyle/>
          <a:p>
            <a:r>
              <a:rPr lang="fr-FR" altLang="fr-FR" dirty="0" smtClean="0">
                <a:solidFill>
                  <a:srgbClr val="262626"/>
                </a:solidFill>
              </a:rPr>
              <a:t>Le </a:t>
            </a:r>
            <a:r>
              <a:rPr lang="fr-FR" altLang="fr-FR" dirty="0">
                <a:solidFill>
                  <a:srgbClr val="262626"/>
                </a:solidFill>
              </a:rPr>
              <a:t>public adolescent – jeune adulte</a:t>
            </a:r>
            <a:endParaRPr lang="fr-FR" dirty="0"/>
          </a:p>
        </p:txBody>
      </p:sp>
      <p:sp>
        <p:nvSpPr>
          <p:cNvPr id="3" name="Espace réservé du contenu 2"/>
          <p:cNvSpPr>
            <a:spLocks noGrp="1"/>
          </p:cNvSpPr>
          <p:nvPr>
            <p:ph sz="half" idx="2"/>
          </p:nvPr>
        </p:nvSpPr>
        <p:spPr>
          <a:xfrm>
            <a:off x="1368850" y="1620157"/>
            <a:ext cx="5111121" cy="4695478"/>
          </a:xfrm>
        </p:spPr>
        <p:txBody>
          <a:bodyPr>
            <a:normAutofit lnSpcReduction="10000"/>
          </a:bodyPr>
          <a:lstStyle/>
          <a:p>
            <a:pPr indent="-341313" algn="just" eaLnBrk="1" hangingPunct="1">
              <a:spcBef>
                <a:spcPts val="1000"/>
              </a:spcBef>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pPr>
            <a:r>
              <a:rPr lang="fr-FR" sz="1600" b="1" dirty="0" smtClean="0"/>
              <a:t>AMELIORER L’OFFRE</a:t>
            </a:r>
            <a:endParaRPr lang="fr-FR" dirty="0" smtClean="0"/>
          </a:p>
          <a:p>
            <a:pPr algn="just" eaLnBrk="1" hangingPunct="1">
              <a:spcBef>
                <a:spcPts val="1000"/>
              </a:spcBef>
              <a:buClr>
                <a:srgbClr val="A53010"/>
              </a:buClr>
              <a:buFont typeface="Wingdings 3" panose="05040102010807070707" pitchFamily="18" charset="2"/>
              <a:buChar char=""/>
              <a:defRPr/>
            </a:pPr>
            <a:r>
              <a:rPr lang="fr-FR" sz="1500" dirty="0" smtClean="0"/>
              <a:t>un Bureau d’aide psychologique universitaire (BAPU)</a:t>
            </a:r>
          </a:p>
          <a:p>
            <a:pPr algn="just" eaLnBrk="1" hangingPunct="1">
              <a:spcBef>
                <a:spcPts val="1000"/>
              </a:spcBef>
              <a:buClr>
                <a:srgbClr val="A53010"/>
              </a:buClr>
              <a:buFont typeface="Wingdings 3" panose="05040102010807070707" pitchFamily="18" charset="2"/>
              <a:buChar char=""/>
              <a:defRPr/>
            </a:pPr>
            <a:r>
              <a:rPr lang="fr-FR" sz="1500" dirty="0" smtClean="0"/>
              <a:t>une unité d’hospitalisation supplémentaire pour adolescents/jeunes adultes </a:t>
            </a:r>
          </a:p>
          <a:p>
            <a:pPr algn="just" eaLnBrk="1" hangingPunct="1">
              <a:spcBef>
                <a:spcPts val="1000"/>
              </a:spcBef>
              <a:buClr>
                <a:srgbClr val="A53010"/>
              </a:buClr>
              <a:buFont typeface="Wingdings 3" panose="05040102010807070707" pitchFamily="18" charset="2"/>
              <a:buChar char=""/>
              <a:defRPr/>
            </a:pPr>
            <a:r>
              <a:rPr lang="fr-FR" sz="1500" dirty="0" smtClean="0"/>
              <a:t>Des modalités de traitement aux troubles débutants (PEP)</a:t>
            </a:r>
          </a:p>
          <a:p>
            <a:pPr marL="0" indent="0" algn="just">
              <a:defRPr/>
            </a:pPr>
            <a:r>
              <a:rPr lang="fr-FR" sz="1600" b="1" dirty="0" smtClean="0"/>
              <a:t> AMELIORER </a:t>
            </a:r>
            <a:r>
              <a:rPr lang="fr-FR" sz="1600" b="1" dirty="0"/>
              <a:t>LA COORDINATION</a:t>
            </a:r>
          </a:p>
          <a:p>
            <a:pPr algn="just" eaLnBrk="1" hangingPunct="1">
              <a:spcBef>
                <a:spcPts val="1000"/>
              </a:spcBef>
              <a:buClr>
                <a:srgbClr val="A53010"/>
              </a:buClr>
              <a:buFont typeface="Wingdings 3" panose="05040102010807070707" pitchFamily="18" charset="2"/>
              <a:buChar char=""/>
              <a:defRPr/>
            </a:pPr>
            <a:r>
              <a:rPr lang="fr-FR" sz="1500" dirty="0" smtClean="0"/>
              <a:t>une équipe garante du continuum entre PIJ et PG au niveau départemental</a:t>
            </a:r>
          </a:p>
          <a:p>
            <a:pPr algn="just" eaLnBrk="1" hangingPunct="1">
              <a:spcBef>
                <a:spcPts val="1000"/>
              </a:spcBef>
              <a:buClr>
                <a:srgbClr val="A53010"/>
              </a:buClr>
              <a:buFont typeface="Wingdings 3" panose="05040102010807070707" pitchFamily="18" charset="2"/>
              <a:buChar char=""/>
              <a:defRPr/>
            </a:pPr>
            <a:r>
              <a:rPr lang="fr-FR" sz="1500" dirty="0" smtClean="0"/>
              <a:t>Entre psychiatrie et les réunions pluri-professionnelles (RPP) organisées par le service social départemental </a:t>
            </a:r>
          </a:p>
          <a:p>
            <a:pPr algn="just" eaLnBrk="1" hangingPunct="1">
              <a:spcBef>
                <a:spcPts val="1000"/>
              </a:spcBef>
              <a:buClr>
                <a:srgbClr val="A53010"/>
              </a:buClr>
              <a:buFont typeface="Wingdings 3" panose="05040102010807070707" pitchFamily="18" charset="2"/>
              <a:buChar char=""/>
              <a:defRPr/>
            </a:pPr>
            <a:r>
              <a:rPr lang="fr-FR" sz="1500" dirty="0" smtClean="0"/>
              <a:t>entre psychiatrie (PIJ et PG) et les acteurs des territoires  (prévention spécialisée, médecine scolaire, services jeunesse des mairies, devenir etc.) </a:t>
            </a:r>
          </a:p>
          <a:p>
            <a:pPr algn="just">
              <a:defRPr/>
            </a:pPr>
            <a:endParaRPr lang="fr-FR" dirty="0"/>
          </a:p>
        </p:txBody>
      </p:sp>
      <p:sp>
        <p:nvSpPr>
          <p:cNvPr id="6" name="Espace réservé du texte 5"/>
          <p:cNvSpPr>
            <a:spLocks noGrp="1"/>
          </p:cNvSpPr>
          <p:nvPr>
            <p:ph type="body" sz="quarter" idx="3"/>
          </p:nvPr>
        </p:nvSpPr>
        <p:spPr>
          <a:xfrm>
            <a:off x="7508894" y="584061"/>
            <a:ext cx="3999001" cy="576262"/>
          </a:xfrm>
        </p:spPr>
        <p:txBody>
          <a:bodyPr/>
          <a:lstStyle/>
          <a:p>
            <a:r>
              <a:rPr lang="fr-FR" dirty="0" smtClean="0"/>
              <a:t>Le public âgé</a:t>
            </a:r>
            <a:endParaRPr lang="fr-FR" dirty="0"/>
          </a:p>
        </p:txBody>
      </p:sp>
      <p:sp>
        <p:nvSpPr>
          <p:cNvPr id="4" name="Espace réservé de la date 3"/>
          <p:cNvSpPr>
            <a:spLocks noGrp="1"/>
          </p:cNvSpPr>
          <p:nvPr>
            <p:ph type="dt" sz="half" idx="10"/>
          </p:nvPr>
        </p:nvSpPr>
        <p:spPr/>
        <p:txBody>
          <a:bodyPr/>
          <a:lstStyle/>
          <a:p>
            <a:pPr>
              <a:defRPr/>
            </a:pPr>
            <a:r>
              <a:rPr lang="fr-FR" altLang="fr-FR" smtClean="0"/>
              <a:t>08/07/2019</a:t>
            </a:r>
            <a:endParaRPr lang="fr-FR" altLang="fr-FR"/>
          </a:p>
        </p:txBody>
      </p:sp>
      <p:sp>
        <p:nvSpPr>
          <p:cNvPr id="9" name="Text Box 2"/>
          <p:cNvSpPr txBox="1">
            <a:spLocks noGrp="1" noChangeArrowheads="1"/>
          </p:cNvSpPr>
          <p:nvPr>
            <p:ph sz="quarter" idx="4"/>
          </p:nvPr>
        </p:nvSpPr>
        <p:spPr bwMode="auto">
          <a:xfrm>
            <a:off x="7051064" y="1256946"/>
            <a:ext cx="5158864" cy="47596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ormAutofit fontScale="92500"/>
          </a:bodyPr>
          <a:lstStyle>
            <a:lvl1pPr marL="342900" indent="-341313">
              <a:lnSpc>
                <a:spcPct val="99000"/>
              </a:lnSpc>
              <a:spcBef>
                <a:spcPts val="1425"/>
              </a:spcBef>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404040"/>
                </a:solidFill>
                <a:latin typeface="Century Gothic" panose="020B0502020202020204" pitchFamily="34" charset="0"/>
                <a:ea typeface="Microsoft YaHei" panose="020B0503020204020204" pitchFamily="34" charset="-122"/>
              </a:defRPr>
            </a:lvl1pPr>
            <a:lvl2pPr>
              <a:lnSpc>
                <a:spcPct val="99000"/>
              </a:lnSpc>
              <a:spcBef>
                <a:spcPts val="1138"/>
              </a:spcBef>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sz="1400">
                <a:solidFill>
                  <a:srgbClr val="404040"/>
                </a:solidFill>
                <a:latin typeface="Century Gothic" panose="020B0502020202020204" pitchFamily="34" charset="0"/>
                <a:ea typeface="Microsoft YaHei" panose="020B0503020204020204" pitchFamily="34" charset="-122"/>
              </a:defRPr>
            </a:lvl2pPr>
            <a:lvl3pPr>
              <a:lnSpc>
                <a:spcPct val="99000"/>
              </a:lnSpc>
              <a:spcBef>
                <a:spcPts val="850"/>
              </a:spcBef>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sz="1200">
                <a:solidFill>
                  <a:srgbClr val="404040"/>
                </a:solidFill>
                <a:latin typeface="Century Gothic" panose="020B0502020202020204" pitchFamily="34" charset="0"/>
                <a:ea typeface="Microsoft YaHei" panose="020B0503020204020204" pitchFamily="34" charset="-122"/>
              </a:defRPr>
            </a:lvl3pPr>
            <a:lvl4pPr>
              <a:lnSpc>
                <a:spcPct val="99000"/>
              </a:lnSpc>
              <a:spcBef>
                <a:spcPts val="575"/>
              </a:spcBef>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sz="1200">
                <a:solidFill>
                  <a:srgbClr val="404040"/>
                </a:solidFill>
                <a:latin typeface="Century Gothic" panose="020B0502020202020204" pitchFamily="34" charset="0"/>
                <a:ea typeface="Microsoft YaHei" panose="020B0503020204020204" pitchFamily="34" charset="-122"/>
              </a:defRPr>
            </a:lvl4pPr>
            <a:lvl5pPr>
              <a:lnSpc>
                <a:spcPct val="99000"/>
              </a:lnSpc>
              <a:spcBef>
                <a:spcPts val="288"/>
              </a:spcBef>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sz="2000">
                <a:solidFill>
                  <a:srgbClr val="404040"/>
                </a:solidFill>
                <a:latin typeface="Century Gothic" panose="020B0502020202020204" pitchFamily="34" charset="0"/>
                <a:ea typeface="Microsoft YaHei" panose="020B0503020204020204" pitchFamily="34" charset="-122"/>
              </a:defRPr>
            </a:lvl5pPr>
            <a:lvl6pPr marL="2514600" indent="-228600" defTabSz="449263" eaLnBrk="0" fontAlgn="base" hangingPunct="0">
              <a:lnSpc>
                <a:spcPct val="99000"/>
              </a:lnSpc>
              <a:spcBef>
                <a:spcPts val="288"/>
              </a:spcBef>
              <a:spcAft>
                <a:spcPct val="0"/>
              </a:spcAft>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sz="2000">
                <a:solidFill>
                  <a:srgbClr val="404040"/>
                </a:solidFill>
                <a:latin typeface="Century Gothic" panose="020B0502020202020204" pitchFamily="34" charset="0"/>
                <a:ea typeface="Microsoft YaHei" panose="020B0503020204020204" pitchFamily="34" charset="-122"/>
              </a:defRPr>
            </a:lvl6pPr>
            <a:lvl7pPr marL="2971800" indent="-228600" defTabSz="449263" eaLnBrk="0" fontAlgn="base" hangingPunct="0">
              <a:lnSpc>
                <a:spcPct val="99000"/>
              </a:lnSpc>
              <a:spcBef>
                <a:spcPts val="288"/>
              </a:spcBef>
              <a:spcAft>
                <a:spcPct val="0"/>
              </a:spcAft>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sz="2000">
                <a:solidFill>
                  <a:srgbClr val="404040"/>
                </a:solidFill>
                <a:latin typeface="Century Gothic" panose="020B0502020202020204" pitchFamily="34" charset="0"/>
                <a:ea typeface="Microsoft YaHei" panose="020B0503020204020204" pitchFamily="34" charset="-122"/>
              </a:defRPr>
            </a:lvl7pPr>
            <a:lvl8pPr marL="3429000" indent="-228600" defTabSz="449263" eaLnBrk="0" fontAlgn="base" hangingPunct="0">
              <a:lnSpc>
                <a:spcPct val="99000"/>
              </a:lnSpc>
              <a:spcBef>
                <a:spcPts val="288"/>
              </a:spcBef>
              <a:spcAft>
                <a:spcPct val="0"/>
              </a:spcAft>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sz="2000">
                <a:solidFill>
                  <a:srgbClr val="404040"/>
                </a:solidFill>
                <a:latin typeface="Century Gothic" panose="020B0502020202020204" pitchFamily="34" charset="0"/>
                <a:ea typeface="Microsoft YaHei" panose="020B0503020204020204" pitchFamily="34" charset="-122"/>
              </a:defRPr>
            </a:lvl8pPr>
            <a:lvl9pPr marL="3886200" indent="-228600" defTabSz="449263" eaLnBrk="0" fontAlgn="base" hangingPunct="0">
              <a:lnSpc>
                <a:spcPct val="99000"/>
              </a:lnSpc>
              <a:spcBef>
                <a:spcPts val="288"/>
              </a:spcBef>
              <a:spcAft>
                <a:spcPct val="0"/>
              </a:spcAft>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sz="2000">
                <a:solidFill>
                  <a:srgbClr val="404040"/>
                </a:solidFill>
                <a:latin typeface="Century Gothic" panose="020B0502020202020204" pitchFamily="34" charset="0"/>
                <a:ea typeface="Microsoft YaHei" panose="020B0503020204020204" pitchFamily="34" charset="-122"/>
              </a:defRPr>
            </a:lvl9pPr>
          </a:lstStyle>
          <a:p>
            <a:pPr eaLnBrk="1" hangingPunct="1">
              <a:lnSpc>
                <a:spcPct val="150000"/>
              </a:lnSpc>
              <a:spcBef>
                <a:spcPts val="1000"/>
              </a:spcBef>
              <a:buFont typeface="Wingdings" panose="05000000000000000000" pitchFamily="2" charset="2"/>
              <a:buChar char="Ø"/>
              <a:defRPr/>
            </a:pPr>
            <a:r>
              <a:rPr lang="en-US" altLang="fr-FR" sz="1600" b="1" dirty="0" smtClean="0"/>
              <a:t>POUR FAIRE DU LIEN ENTRE PSYCHIATRIE &amp; GERIATRIE</a:t>
            </a:r>
          </a:p>
          <a:p>
            <a:pPr eaLnBrk="1" hangingPunct="1">
              <a:lnSpc>
                <a:spcPct val="100000"/>
              </a:lnSpc>
              <a:spcBef>
                <a:spcPts val="1000"/>
              </a:spcBef>
              <a:buClr>
                <a:srgbClr val="A53010"/>
              </a:buClr>
              <a:buFont typeface="Wingdings 3" panose="05040102010807070707" pitchFamily="18" charset="2"/>
              <a:buChar char=""/>
              <a:defRPr/>
            </a:pPr>
            <a:r>
              <a:rPr lang="fr-FR" altLang="fr-FR" sz="1600" dirty="0" smtClean="0"/>
              <a:t>une charte pour assurer la transition entre psychiatrie adulte et </a:t>
            </a:r>
            <a:r>
              <a:rPr lang="fr-FR" altLang="fr-FR" sz="1600" dirty="0" err="1" smtClean="0"/>
              <a:t>géronto</a:t>
            </a:r>
            <a:r>
              <a:rPr lang="fr-FR" altLang="fr-FR" sz="1600" dirty="0" smtClean="0"/>
              <a:t>-psychiatrie, </a:t>
            </a:r>
          </a:p>
          <a:p>
            <a:pPr eaLnBrk="1" hangingPunct="1">
              <a:lnSpc>
                <a:spcPct val="100000"/>
              </a:lnSpc>
              <a:spcBef>
                <a:spcPts val="1000"/>
              </a:spcBef>
              <a:buClr>
                <a:srgbClr val="A53010"/>
              </a:buClr>
              <a:buFont typeface="Wingdings 3" panose="05040102010807070707" pitchFamily="18" charset="2"/>
              <a:buChar char=""/>
              <a:defRPr/>
            </a:pPr>
            <a:r>
              <a:rPr lang="fr-FR" altLang="fr-FR" sz="1600" dirty="0" smtClean="0"/>
              <a:t>formations de </a:t>
            </a:r>
            <a:r>
              <a:rPr lang="fr-FR" altLang="fr-FR" sz="1600" dirty="0" err="1" smtClean="0"/>
              <a:t>géronto</a:t>
            </a:r>
            <a:r>
              <a:rPr lang="fr-FR" altLang="fr-FR" sz="1600" dirty="0" smtClean="0"/>
              <a:t>-psychiatrie (hors DU) ; </a:t>
            </a:r>
          </a:p>
          <a:p>
            <a:pPr>
              <a:lnSpc>
                <a:spcPct val="150000"/>
              </a:lnSpc>
              <a:spcBef>
                <a:spcPts val="1000"/>
              </a:spcBef>
              <a:buClrTx/>
              <a:buSzTx/>
              <a:buFont typeface="Wingdings" panose="05000000000000000000" pitchFamily="2" charset="2"/>
              <a:buChar char="Ø"/>
              <a:defRPr/>
            </a:pPr>
            <a:r>
              <a:rPr lang="fr-FR" altLang="fr-FR" sz="1600" b="1" dirty="0" smtClean="0"/>
              <a:t>POUR QUE LE DOMICILE RESTE POSSIBLE : </a:t>
            </a:r>
          </a:p>
          <a:p>
            <a:pPr>
              <a:lnSpc>
                <a:spcPct val="150000"/>
              </a:lnSpc>
              <a:spcBef>
                <a:spcPts val="1000"/>
              </a:spcBef>
              <a:buClrTx/>
              <a:buSzTx/>
              <a:buFont typeface="Wingdings" panose="05000000000000000000" pitchFamily="2" charset="2"/>
              <a:buChar char="Ø"/>
              <a:defRPr/>
            </a:pPr>
            <a:r>
              <a:rPr lang="fr-FR" altLang="fr-FR" sz="1600" dirty="0" smtClean="0"/>
              <a:t>Des équipes mobiles de </a:t>
            </a:r>
            <a:r>
              <a:rPr lang="fr-FR" altLang="fr-FR" sz="1600" dirty="0" err="1" smtClean="0"/>
              <a:t>géronto</a:t>
            </a:r>
            <a:r>
              <a:rPr lang="fr-FR" altLang="fr-FR" sz="1600" dirty="0" smtClean="0"/>
              <a:t>-psychiatrie </a:t>
            </a:r>
          </a:p>
          <a:p>
            <a:pPr eaLnBrk="1" hangingPunct="1">
              <a:lnSpc>
                <a:spcPct val="100000"/>
              </a:lnSpc>
              <a:spcBef>
                <a:spcPts val="1000"/>
              </a:spcBef>
              <a:buClr>
                <a:srgbClr val="A53010"/>
              </a:buClr>
              <a:buFont typeface="Wingdings 3" panose="05040102010807070707" pitchFamily="18" charset="2"/>
              <a:buChar char=""/>
              <a:defRPr/>
            </a:pPr>
            <a:r>
              <a:rPr lang="fr-FR" altLang="fr-FR" sz="1600" dirty="0" smtClean="0"/>
              <a:t>l’IAD (3) ; </a:t>
            </a:r>
          </a:p>
          <a:p>
            <a:pPr eaLnBrk="1" hangingPunct="1">
              <a:lnSpc>
                <a:spcPct val="100000"/>
              </a:lnSpc>
              <a:spcBef>
                <a:spcPts val="1000"/>
              </a:spcBef>
              <a:buClr>
                <a:srgbClr val="A53010"/>
              </a:buClr>
              <a:buFont typeface="Wingdings 3" panose="05040102010807070707" pitchFamily="18" charset="2"/>
              <a:buChar char=""/>
              <a:defRPr/>
            </a:pPr>
            <a:r>
              <a:rPr lang="fr-FR" altLang="fr-FR" sz="1600" dirty="0" smtClean="0"/>
              <a:t>Les pensions de famille/ maisons relais/accueil familial adaptées au sujet âgé (4).</a:t>
            </a:r>
          </a:p>
          <a:p>
            <a:pPr eaLnBrk="1" hangingPunct="1">
              <a:lnSpc>
                <a:spcPct val="100000"/>
              </a:lnSpc>
              <a:spcBef>
                <a:spcPts val="1000"/>
              </a:spcBef>
              <a:buClr>
                <a:srgbClr val="A53010"/>
              </a:buClr>
              <a:buFont typeface="Wingdings 3" panose="05040102010807070707" pitchFamily="18" charset="2"/>
              <a:buChar char=""/>
              <a:defRPr/>
            </a:pPr>
            <a:r>
              <a:rPr lang="fr-FR" altLang="fr-FR" sz="1600" dirty="0" smtClean="0"/>
              <a:t>une unité d’hospitalisation de </a:t>
            </a:r>
            <a:r>
              <a:rPr lang="fr-FR" altLang="fr-FR" sz="1600" dirty="0" err="1" smtClean="0"/>
              <a:t>géronto</a:t>
            </a:r>
            <a:r>
              <a:rPr lang="fr-FR" altLang="fr-FR" sz="1600" dirty="0" smtClean="0"/>
              <a:t>-psychiatrie (actuellement seulement 18 lits à René Muret pour tout le territoire) pour mieux répondre aux besoins de la population âgée (1) ; </a:t>
            </a:r>
          </a:p>
        </p:txBody>
      </p:sp>
    </p:spTree>
    <p:extLst>
      <p:ext uri="{BB962C8B-B14F-4D97-AF65-F5344CB8AC3E}">
        <p14:creationId xmlns:p14="http://schemas.microsoft.com/office/powerpoint/2010/main" val="3189576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100137" y="405507"/>
            <a:ext cx="10207625" cy="720031"/>
          </a:xfrm>
          <a:extLst>
            <a:ext uri="{91240B29-F687-4F45-9708-019B960494DF}">
              <a14:hiddenLine xmlns:a14="http://schemas.microsoft.com/office/drawing/2010/main" w="9525" cap="flat">
                <a:solidFill>
                  <a:srgbClr val="3465A4"/>
                </a:solidFill>
                <a:round/>
                <a:headEnd/>
                <a:tailEnd/>
              </a14:hiddenLine>
            </a:ext>
          </a:extLst>
        </p:spPr>
        <p:txBody>
          <a:bodyPr>
            <a:normAutofit/>
          </a:bodyPr>
          <a:lstStyle/>
          <a:p>
            <a:pPr algn="ctr" eaLnBrk="1" hangingPunct="1">
              <a:lnSpc>
                <a:spcPct val="100000"/>
              </a:lnSpc>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pPr>
            <a:r>
              <a:rPr lang="fr-FR" altLang="fr-FR" sz="3200" dirty="0" smtClean="0">
                <a:solidFill>
                  <a:srgbClr val="262626"/>
                </a:solidFill>
              </a:rPr>
              <a:t>Pistes d’action : le public handicapé</a:t>
            </a:r>
          </a:p>
        </p:txBody>
      </p:sp>
      <p:sp>
        <p:nvSpPr>
          <p:cNvPr id="5123" name="Text Box 3"/>
          <p:cNvSpPr txBox="1">
            <a:spLocks noChangeArrowheads="1"/>
          </p:cNvSpPr>
          <p:nvPr/>
        </p:nvSpPr>
        <p:spPr bwMode="auto">
          <a:xfrm>
            <a:off x="334961" y="1125538"/>
            <a:ext cx="11737975" cy="5732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2900" indent="-341313">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000000"/>
                </a:solidFill>
                <a:latin typeface="Arial" panose="020B0604020202020204" pitchFamily="34" charset="0"/>
                <a:ea typeface="Microsoft YaHei" panose="020B0503020204020204" pitchFamily="34" charset="-122"/>
              </a:defRPr>
            </a:lvl1pPr>
            <a:lvl2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000000"/>
                </a:solidFill>
                <a:latin typeface="Arial" panose="020B0604020202020204" pitchFamily="34" charset="0"/>
                <a:ea typeface="Microsoft YaHei" panose="020B0503020204020204" pitchFamily="34" charset="-122"/>
              </a:defRPr>
            </a:lvl2pPr>
            <a:lvl3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000000"/>
                </a:solidFill>
                <a:latin typeface="Arial" panose="020B0604020202020204" pitchFamily="34" charset="0"/>
                <a:ea typeface="Microsoft YaHei" panose="020B0503020204020204" pitchFamily="34" charset="-122"/>
              </a:defRPr>
            </a:lvl3pPr>
            <a:lvl4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000000"/>
                </a:solidFill>
                <a:latin typeface="Arial" panose="020B0604020202020204" pitchFamily="34" charset="0"/>
                <a:ea typeface="Microsoft YaHei" panose="020B0503020204020204" pitchFamily="34" charset="-122"/>
              </a:defRPr>
            </a:lvl4pPr>
            <a:lvl5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Lst>
              <a:defRPr>
                <a:solidFill>
                  <a:srgbClr val="000000"/>
                </a:solidFill>
                <a:latin typeface="Arial" panose="020B0604020202020204" pitchFamily="34" charset="0"/>
                <a:ea typeface="Microsoft YaHei" panose="020B0503020204020204" pitchFamily="34" charset="-122"/>
              </a:defRPr>
            </a:lvl9pPr>
          </a:lstStyle>
          <a:p>
            <a:pPr algn="just" eaLnBrk="1" hangingPunct="1">
              <a:spcBef>
                <a:spcPts val="1000"/>
              </a:spcBef>
              <a:defRPr/>
            </a:pPr>
            <a:r>
              <a:rPr lang="fr-FR" altLang="fr-FR" sz="1600" b="1" dirty="0" smtClean="0">
                <a:solidFill>
                  <a:srgbClr val="404040"/>
                </a:solidFill>
                <a:latin typeface="Century Gothic" panose="020B0502020202020204" pitchFamily="34" charset="0"/>
              </a:rPr>
              <a:t>DEVELOPPER L’INTERVENTION A DOMICILE, L’HABITAT INCLUSIF ET LE LOGEMENT ACCOMPAGNE</a:t>
            </a:r>
            <a:endParaRPr lang="en-US" altLang="fr-FR" sz="1600" dirty="0" smtClean="0">
              <a:solidFill>
                <a:srgbClr val="404040"/>
              </a:solidFill>
              <a:latin typeface="Century Gothic" panose="020B0502020202020204" pitchFamily="34" charset="0"/>
            </a:endParaRPr>
          </a:p>
          <a:p>
            <a:pPr algn="just" eaLnBrk="1" hangingPunct="1">
              <a:spcBef>
                <a:spcPts val="600"/>
              </a:spcBef>
              <a:buClr>
                <a:srgbClr val="A53010"/>
              </a:buClr>
              <a:buSzPct val="100000"/>
              <a:buFont typeface="Wingdings 3" panose="05040102010807070707" pitchFamily="18" charset="2"/>
              <a:buChar char=""/>
              <a:defRPr/>
            </a:pPr>
            <a:r>
              <a:rPr lang="fr-FR" altLang="fr-FR" sz="1500" dirty="0">
                <a:solidFill>
                  <a:srgbClr val="404040"/>
                </a:solidFill>
                <a:latin typeface="Century Gothic" panose="020B0502020202020204" pitchFamily="34" charset="0"/>
              </a:rPr>
              <a:t>M</a:t>
            </a:r>
            <a:r>
              <a:rPr lang="fr-FR" altLang="fr-FR" sz="1500" dirty="0" smtClean="0">
                <a:solidFill>
                  <a:srgbClr val="404040"/>
                </a:solidFill>
                <a:latin typeface="Century Gothic" panose="020B0502020202020204" pitchFamily="34" charset="0"/>
              </a:rPr>
              <a:t>ettre en place des solutions en milieu ordinaire et une meilleure articulation entre les EMS et le milieu ordinaire (habitat inclusif/logement accompagné) </a:t>
            </a:r>
            <a:r>
              <a:rPr lang="en-US" altLang="fr-FR" sz="1500" dirty="0" smtClean="0">
                <a:solidFill>
                  <a:srgbClr val="404040"/>
                </a:solidFill>
                <a:latin typeface="Century Gothic" panose="020B0502020202020204" pitchFamily="34" charset="0"/>
              </a:rPr>
              <a:t>;</a:t>
            </a:r>
          </a:p>
          <a:p>
            <a:pPr algn="just" eaLnBrk="1" hangingPunct="1">
              <a:spcBef>
                <a:spcPts val="1000"/>
              </a:spcBef>
              <a:buClr>
                <a:srgbClr val="A53010"/>
              </a:buClr>
              <a:buSzPct val="100000"/>
              <a:buFont typeface="Wingdings 3" panose="05040102010807070707" pitchFamily="18" charset="2"/>
              <a:buChar char=""/>
              <a:defRPr/>
            </a:pPr>
            <a:r>
              <a:rPr lang="fr-FR" altLang="fr-FR" sz="1500" dirty="0" smtClean="0">
                <a:solidFill>
                  <a:srgbClr val="404040"/>
                </a:solidFill>
                <a:latin typeface="Century Gothic" panose="020B0502020202020204" pitchFamily="34" charset="0"/>
              </a:rPr>
              <a:t>Mettre en place des structures de répit </a:t>
            </a:r>
            <a:r>
              <a:rPr lang="en-US" altLang="fr-FR" sz="1500" dirty="0" smtClean="0">
                <a:solidFill>
                  <a:srgbClr val="404040"/>
                </a:solidFill>
                <a:latin typeface="Century Gothic" panose="020B0502020202020204" pitchFamily="34" charset="0"/>
              </a:rPr>
              <a:t>; </a:t>
            </a:r>
          </a:p>
          <a:p>
            <a:pPr algn="just" eaLnBrk="1" hangingPunct="1">
              <a:spcBef>
                <a:spcPts val="1000"/>
              </a:spcBef>
              <a:buClr>
                <a:srgbClr val="000000"/>
              </a:buClr>
              <a:buSzPct val="100000"/>
              <a:buFont typeface="Times New Roman" panose="02020603050405020304" pitchFamily="18" charset="0"/>
              <a:buNone/>
              <a:defRPr/>
            </a:pPr>
            <a:r>
              <a:rPr lang="fr-FR" altLang="fr-FR" sz="1600" b="1" dirty="0" smtClean="0">
                <a:solidFill>
                  <a:srgbClr val="404040"/>
                </a:solidFill>
                <a:latin typeface="Century Gothic" panose="020B0502020202020204" pitchFamily="34" charset="0"/>
              </a:rPr>
              <a:t>RENFORCER LA COLLABORATION ENTRE LES ACTEURS DES SECTEURS SANITAIRE, MEDICO-SOCIAL ET SOCIAL</a:t>
            </a:r>
            <a:endParaRPr lang="en-US" altLang="fr-FR" sz="1600" b="1" dirty="0" smtClean="0">
              <a:solidFill>
                <a:srgbClr val="404040"/>
              </a:solidFill>
              <a:latin typeface="Century Gothic" panose="020B0502020202020204" pitchFamily="34" charset="0"/>
            </a:endParaRPr>
          </a:p>
          <a:p>
            <a:pPr algn="just" eaLnBrk="1" hangingPunct="1">
              <a:spcBef>
                <a:spcPts val="1000"/>
              </a:spcBef>
              <a:buClr>
                <a:srgbClr val="A53010"/>
              </a:buClr>
              <a:buSzPct val="100000"/>
              <a:buFont typeface="Wingdings 3" panose="05040102010807070707" pitchFamily="18" charset="2"/>
              <a:buChar char=""/>
              <a:defRPr/>
            </a:pPr>
            <a:r>
              <a:rPr lang="fr-FR" altLang="fr-FR" sz="1500" dirty="0" smtClean="0">
                <a:solidFill>
                  <a:srgbClr val="404040"/>
                </a:solidFill>
                <a:latin typeface="Century Gothic" panose="020B0502020202020204" pitchFamily="34" charset="0"/>
              </a:rPr>
              <a:t>Mobiliser de manière plus systématique les acteurs du secteur sanitaire aux RPP </a:t>
            </a:r>
            <a:r>
              <a:rPr lang="en-US" altLang="fr-FR" sz="1500" dirty="0" smtClean="0">
                <a:solidFill>
                  <a:srgbClr val="404040"/>
                </a:solidFill>
                <a:latin typeface="Century Gothic" panose="020B0502020202020204" pitchFamily="34" charset="0"/>
              </a:rPr>
              <a:t>; </a:t>
            </a:r>
          </a:p>
          <a:p>
            <a:pPr algn="just" eaLnBrk="1" hangingPunct="1">
              <a:spcBef>
                <a:spcPts val="1000"/>
              </a:spcBef>
              <a:buClr>
                <a:srgbClr val="A53010"/>
              </a:buClr>
              <a:buSzPct val="100000"/>
              <a:buFont typeface="Wingdings 3" panose="05040102010807070707" pitchFamily="18" charset="2"/>
              <a:buChar char=""/>
              <a:defRPr/>
            </a:pPr>
            <a:r>
              <a:rPr lang="fr-FR" altLang="fr-FR" sz="1500" dirty="0" smtClean="0">
                <a:solidFill>
                  <a:srgbClr val="404040"/>
                </a:solidFill>
                <a:latin typeface="Century Gothic" panose="020B0502020202020204" pitchFamily="34" charset="0"/>
              </a:rPr>
              <a:t>Organiser l’articulation des dispositifs de coordination (RAPT, PCPE, DIH, RESAD, CLSM, Plateforme la Trame, MAIA etc.) via des cellules opérationnelles</a:t>
            </a:r>
            <a:r>
              <a:rPr lang="en-US" altLang="fr-FR" sz="1500" dirty="0" smtClean="0">
                <a:solidFill>
                  <a:srgbClr val="404040"/>
                </a:solidFill>
                <a:latin typeface="Century Gothic" panose="020B0502020202020204" pitchFamily="34" charset="0"/>
              </a:rPr>
              <a:t> ; </a:t>
            </a:r>
          </a:p>
          <a:p>
            <a:pPr algn="just" eaLnBrk="1" hangingPunct="1">
              <a:spcBef>
                <a:spcPts val="1000"/>
              </a:spcBef>
              <a:buClr>
                <a:srgbClr val="A53010"/>
              </a:buClr>
              <a:buSzPct val="100000"/>
              <a:buFont typeface="Wingdings 3" panose="05040102010807070707" pitchFamily="18" charset="2"/>
              <a:buChar char=""/>
              <a:defRPr/>
            </a:pPr>
            <a:r>
              <a:rPr lang="fr-FR" altLang="fr-FR" sz="1500" dirty="0" smtClean="0">
                <a:solidFill>
                  <a:srgbClr val="404040"/>
                </a:solidFill>
                <a:latin typeface="Century Gothic" panose="020B0502020202020204" pitchFamily="34" charset="0"/>
              </a:rPr>
              <a:t>Mettre en place des référents parcours pour les cas complexes, garants de l’articulation avec le médico-social et de l’intervention à domicile, et en capacité de traiter l’ensemble des problématiques, notamment le logement </a:t>
            </a:r>
            <a:r>
              <a:rPr lang="en-US" altLang="fr-FR" sz="1500" dirty="0" smtClean="0">
                <a:solidFill>
                  <a:srgbClr val="404040"/>
                </a:solidFill>
                <a:latin typeface="Century Gothic" panose="020B0502020202020204" pitchFamily="34" charset="0"/>
              </a:rPr>
              <a:t>;</a:t>
            </a:r>
            <a:r>
              <a:rPr lang="en-US" altLang="fr-FR" sz="1500" dirty="0" smtClean="0">
                <a:solidFill>
                  <a:srgbClr val="404040"/>
                </a:solidFill>
              </a:rPr>
              <a:t> </a:t>
            </a:r>
            <a:endParaRPr lang="fr-FR" altLang="fr-FR" sz="1500" b="1" dirty="0" smtClean="0">
              <a:solidFill>
                <a:srgbClr val="404040"/>
              </a:solidFill>
              <a:latin typeface="Century Gothic" panose="020B0502020202020204" pitchFamily="34" charset="0"/>
            </a:endParaRPr>
          </a:p>
          <a:p>
            <a:pPr algn="just" eaLnBrk="1" hangingPunct="1">
              <a:spcBef>
                <a:spcPts val="1000"/>
              </a:spcBef>
              <a:defRPr/>
            </a:pPr>
            <a:r>
              <a:rPr lang="fr-FR" altLang="fr-FR" sz="1600" b="1" dirty="0" smtClean="0">
                <a:solidFill>
                  <a:srgbClr val="404040"/>
                </a:solidFill>
                <a:latin typeface="Century Gothic" panose="020B0502020202020204" pitchFamily="34" charset="0"/>
              </a:rPr>
              <a:t>AMELIORER L’ARTICULATION ENTRE SOINS SOMATIQUES ET SOINS PSYCHIATRIQUES </a:t>
            </a:r>
            <a:endParaRPr lang="en-US" altLang="fr-FR" sz="1600" dirty="0" smtClean="0">
              <a:solidFill>
                <a:srgbClr val="404040"/>
              </a:solidFill>
              <a:latin typeface="Century Gothic" panose="020B0502020202020204" pitchFamily="34" charset="0"/>
            </a:endParaRPr>
          </a:p>
          <a:p>
            <a:pPr algn="just" eaLnBrk="1" hangingPunct="1">
              <a:spcBef>
                <a:spcPts val="600"/>
              </a:spcBef>
              <a:buClr>
                <a:srgbClr val="A53010"/>
              </a:buClr>
              <a:buSzPct val="100000"/>
              <a:buFont typeface="Wingdings 3" panose="05040102010807070707" pitchFamily="18" charset="2"/>
              <a:buChar char=""/>
              <a:defRPr/>
            </a:pPr>
            <a:r>
              <a:rPr lang="fr-FR" altLang="fr-FR" sz="1500" dirty="0">
                <a:solidFill>
                  <a:srgbClr val="404040"/>
                </a:solidFill>
                <a:latin typeface="Century Gothic" panose="020B0502020202020204" pitchFamily="34" charset="0"/>
              </a:rPr>
              <a:t>D</a:t>
            </a:r>
            <a:r>
              <a:rPr lang="fr-FR" altLang="fr-FR" sz="1500" dirty="0" smtClean="0">
                <a:solidFill>
                  <a:srgbClr val="404040"/>
                </a:solidFill>
                <a:latin typeface="Century Gothic" panose="020B0502020202020204" pitchFamily="34" charset="0"/>
              </a:rPr>
              <a:t>isposer d’un annuaire des acteurs du soin joignables rapidement </a:t>
            </a:r>
            <a:endParaRPr lang="en-US" altLang="fr-FR" sz="1500" dirty="0" smtClean="0">
              <a:solidFill>
                <a:srgbClr val="404040"/>
              </a:solidFill>
              <a:latin typeface="Century Gothic" panose="020B0502020202020204" pitchFamily="34" charset="0"/>
            </a:endParaRPr>
          </a:p>
          <a:p>
            <a:pPr algn="just" eaLnBrk="1" hangingPunct="1">
              <a:spcBef>
                <a:spcPts val="600"/>
              </a:spcBef>
              <a:buClr>
                <a:srgbClr val="A53010"/>
              </a:buClr>
              <a:buSzPct val="100000"/>
              <a:buFont typeface="Wingdings 3" panose="05040102010807070707" pitchFamily="18" charset="2"/>
              <a:buChar char=""/>
              <a:defRPr/>
            </a:pPr>
            <a:r>
              <a:rPr lang="fr-FR" altLang="fr-FR" sz="1500" dirty="0" smtClean="0">
                <a:solidFill>
                  <a:srgbClr val="404040"/>
                </a:solidFill>
                <a:latin typeface="Century Gothic" panose="020B0502020202020204" pitchFamily="34" charset="0"/>
              </a:rPr>
              <a:t>Des dispositifs expérimentaux d’intervention précoce (troubles sévères)</a:t>
            </a:r>
          </a:p>
          <a:p>
            <a:pPr marL="1587" indent="0" algn="just" eaLnBrk="1" hangingPunct="1">
              <a:spcBef>
                <a:spcPts val="1000"/>
              </a:spcBef>
              <a:buClr>
                <a:srgbClr val="A53010"/>
              </a:buClr>
              <a:buSzPct val="100000"/>
              <a:buFont typeface="Times New Roman" panose="02020603050405020304" pitchFamily="18" charset="0"/>
              <a:buNone/>
              <a:defRPr/>
            </a:pPr>
            <a:r>
              <a:rPr lang="fr-FR" altLang="fr-FR" sz="1600" b="1" dirty="0" smtClean="0">
                <a:solidFill>
                  <a:srgbClr val="404040"/>
                </a:solidFill>
              </a:rPr>
              <a:t>REFLEXION SUR L’ANIMATION TERRITORIALE</a:t>
            </a:r>
            <a:endParaRPr lang="en-US" altLang="fr-FR" sz="1600" dirty="0" smtClean="0">
              <a:solidFill>
                <a:srgbClr val="404040"/>
              </a:solidFill>
              <a:latin typeface="Century Gothic" panose="020B0502020202020204" pitchFamily="34" charset="0"/>
            </a:endParaRPr>
          </a:p>
          <a:p>
            <a:pPr algn="just" eaLnBrk="1" hangingPunct="1">
              <a:spcBef>
                <a:spcPts val="600"/>
              </a:spcBef>
              <a:buClr>
                <a:srgbClr val="A53010"/>
              </a:buClr>
              <a:buSzPct val="100000"/>
              <a:buFont typeface="Wingdings 3" panose="05040102010807070707" pitchFamily="18" charset="2"/>
              <a:buChar char=""/>
              <a:defRPr/>
            </a:pPr>
            <a:r>
              <a:rPr lang="fr-FR" altLang="fr-FR" sz="1500" dirty="0" smtClean="0">
                <a:solidFill>
                  <a:srgbClr val="404040"/>
                </a:solidFill>
                <a:latin typeface="Century Gothic" panose="020B0502020202020204" pitchFamily="34" charset="0"/>
              </a:rPr>
              <a:t>Mettre en place un « centre ressource handicaps psychiques » </a:t>
            </a:r>
            <a:r>
              <a:rPr lang="en-US" altLang="fr-FR" sz="1500" dirty="0" smtClean="0">
                <a:solidFill>
                  <a:srgbClr val="404040"/>
                </a:solidFill>
                <a:latin typeface="Century Gothic" panose="020B0502020202020204" pitchFamily="34" charset="0"/>
              </a:rPr>
              <a:t>; </a:t>
            </a:r>
          </a:p>
          <a:p>
            <a:pPr algn="just" eaLnBrk="1" hangingPunct="1">
              <a:spcBef>
                <a:spcPts val="600"/>
              </a:spcBef>
              <a:buClr>
                <a:srgbClr val="A53010"/>
              </a:buClr>
              <a:buSzPct val="100000"/>
              <a:buFont typeface="Wingdings 3" panose="05040102010807070707" pitchFamily="18" charset="2"/>
              <a:buChar char=""/>
              <a:defRPr/>
            </a:pPr>
            <a:r>
              <a:rPr lang="fr-FR" altLang="fr-FR" sz="1500" dirty="0" smtClean="0">
                <a:solidFill>
                  <a:srgbClr val="404040"/>
                </a:solidFill>
                <a:latin typeface="Century Gothic" panose="020B0502020202020204" pitchFamily="34" charset="0"/>
              </a:rPr>
              <a:t>Proposer des journées thématiques réunissant les acteurs des différents secteurs.</a:t>
            </a:r>
            <a:endParaRPr lang="en-US" altLang="fr-FR" sz="1500" dirty="0" smtClean="0">
              <a:solidFill>
                <a:srgbClr val="404040"/>
              </a:solidFill>
              <a:latin typeface="Century Gothic" panose="020B0502020202020204" pitchFamily="34" charset="0"/>
            </a:endParaRPr>
          </a:p>
          <a:p>
            <a:pPr algn="just" eaLnBrk="1" hangingPunct="1">
              <a:spcBef>
                <a:spcPts val="1000"/>
              </a:spcBef>
              <a:buClr>
                <a:srgbClr val="A53010"/>
              </a:buClr>
              <a:buSzPct val="100000"/>
              <a:buFont typeface="Wingdings 3" panose="05040102010807070707" pitchFamily="18" charset="2"/>
              <a:buNone/>
              <a:defRPr/>
            </a:pPr>
            <a:endParaRPr lang="en-US" altLang="fr-FR" sz="1400" dirty="0" smtClean="0">
              <a:solidFill>
                <a:srgbClr val="404040"/>
              </a:solidFill>
              <a:latin typeface="Century Gothic" panose="020B0502020202020204" pitchFamily="34" charset="0"/>
            </a:endParaRPr>
          </a:p>
        </p:txBody>
      </p:sp>
    </p:spTree>
    <p:extLst>
      <p:ext uri="{BB962C8B-B14F-4D97-AF65-F5344CB8AC3E}">
        <p14:creationId xmlns:p14="http://schemas.microsoft.com/office/powerpoint/2010/main" val="279178244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a:xfrm>
            <a:off x="2052638" y="520700"/>
            <a:ext cx="8910637" cy="741363"/>
          </a:xfrm>
        </p:spPr>
        <p:txBody>
          <a:bodyPr/>
          <a:lstStyle/>
          <a:p>
            <a:pPr eaLnBrk="1" hangingPunct="1"/>
            <a:r>
              <a:rPr lang="fr-FR" altLang="fr-FR" sz="3600" dirty="0" smtClean="0"/>
              <a:t>Groupe 3 : L’inclusion sociale</a:t>
            </a:r>
          </a:p>
        </p:txBody>
      </p:sp>
      <p:sp>
        <p:nvSpPr>
          <p:cNvPr id="3" name="Espace réservé du contenu 2"/>
          <p:cNvSpPr>
            <a:spLocks noGrp="1"/>
          </p:cNvSpPr>
          <p:nvPr>
            <p:ph idx="1"/>
          </p:nvPr>
        </p:nvSpPr>
        <p:spPr>
          <a:xfrm>
            <a:off x="2052638" y="1628775"/>
            <a:ext cx="9182100" cy="4329113"/>
          </a:xfrm>
        </p:spPr>
        <p:txBody>
          <a:bodyPr>
            <a:normAutofit/>
          </a:bodyPr>
          <a:lstStyle/>
          <a:p>
            <a:pPr eaLnBrk="1" hangingPunct="1">
              <a:lnSpc>
                <a:spcPct val="150000"/>
              </a:lnSpc>
              <a:defRPr/>
            </a:pPr>
            <a:r>
              <a:rPr lang="fr-FR" sz="2000" u="sng" dirty="0"/>
              <a:t>Pilotes</a:t>
            </a:r>
            <a:r>
              <a:rPr lang="fr-FR" sz="2000" dirty="0"/>
              <a:t> : </a:t>
            </a:r>
          </a:p>
          <a:p>
            <a:pPr lvl="1">
              <a:buFont typeface="Arial" panose="020B0604020202020204" pitchFamily="34" charset="0"/>
              <a:buChar char="•"/>
            </a:pPr>
            <a:r>
              <a:rPr lang="fr-FR" b="1" dirty="0"/>
              <a:t>Clarisse </a:t>
            </a:r>
            <a:r>
              <a:rPr lang="fr-FR" b="1" dirty="0" smtClean="0"/>
              <a:t>Monsaingeon</a:t>
            </a:r>
            <a:r>
              <a:rPr lang="fr-FR" dirty="0" smtClean="0"/>
              <a:t>, Animatrice </a:t>
            </a:r>
            <a:r>
              <a:rPr lang="fr-FR" dirty="0"/>
              <a:t>de la </a:t>
            </a:r>
            <a:r>
              <a:rPr lang="fr-FR" dirty="0" smtClean="0"/>
              <a:t>Trame, </a:t>
            </a:r>
          </a:p>
          <a:p>
            <a:pPr lvl="1">
              <a:buFont typeface="Arial" panose="020B0604020202020204" pitchFamily="34" charset="0"/>
              <a:buChar char="•"/>
            </a:pPr>
            <a:r>
              <a:rPr lang="fr-FR" b="1" dirty="0" smtClean="0"/>
              <a:t>Deborah Touati</a:t>
            </a:r>
            <a:r>
              <a:rPr lang="fr-FR" dirty="0" smtClean="0"/>
              <a:t>, Coordonnatrice </a:t>
            </a:r>
            <a:r>
              <a:rPr lang="fr-FR" dirty="0"/>
              <a:t>CLSM </a:t>
            </a:r>
            <a:r>
              <a:rPr lang="fr-FR" dirty="0" smtClean="0"/>
              <a:t>Epinay/Pierrefitte, </a:t>
            </a:r>
          </a:p>
          <a:p>
            <a:pPr lvl="1">
              <a:buFont typeface="Arial" panose="020B0604020202020204" pitchFamily="34" charset="0"/>
              <a:buChar char="•"/>
            </a:pPr>
            <a:r>
              <a:rPr lang="fr-FR" b="1" dirty="0" smtClean="0"/>
              <a:t>Dr Bernard Topuz</a:t>
            </a:r>
            <a:r>
              <a:rPr lang="fr-FR" dirty="0" smtClean="0"/>
              <a:t>, Coordonnateur </a:t>
            </a:r>
            <a:r>
              <a:rPr lang="fr-FR" dirty="0"/>
              <a:t>CLSM </a:t>
            </a:r>
            <a:r>
              <a:rPr lang="fr-FR" dirty="0" smtClean="0"/>
              <a:t>Montreuil.</a:t>
            </a:r>
            <a:endParaRPr lang="fr-FR" dirty="0"/>
          </a:p>
          <a:p>
            <a:pPr eaLnBrk="1" hangingPunct="1">
              <a:defRPr/>
            </a:pPr>
            <a:endParaRPr lang="fr-FR" sz="2000" u="sng" dirty="0" smtClean="0"/>
          </a:p>
          <a:p>
            <a:pPr eaLnBrk="1" hangingPunct="1">
              <a:defRPr/>
            </a:pPr>
            <a:r>
              <a:rPr lang="fr-FR" sz="2000" b="1" u="sng" dirty="0"/>
              <a:t>3</a:t>
            </a:r>
            <a:r>
              <a:rPr lang="fr-FR" sz="2000" b="1" u="sng" dirty="0" smtClean="0"/>
              <a:t> réunions de travail </a:t>
            </a:r>
            <a:r>
              <a:rPr lang="fr-FR" sz="2000" b="1" dirty="0" smtClean="0"/>
              <a:t>:</a:t>
            </a:r>
            <a:r>
              <a:rPr lang="fr-FR" sz="2000" dirty="0" smtClean="0"/>
              <a:t> </a:t>
            </a:r>
            <a:endParaRPr lang="fr-FR" sz="2000" dirty="0"/>
          </a:p>
          <a:p>
            <a:pPr lvl="1" eaLnBrk="1" hangingPunct="1">
              <a:buFont typeface="Arial" panose="020B0604020202020204" pitchFamily="34" charset="0"/>
              <a:buChar char="•"/>
              <a:defRPr/>
            </a:pPr>
            <a:r>
              <a:rPr lang="fr-FR" sz="1600" dirty="0" smtClean="0"/>
              <a:t>Réunion 1 : Eléments de diagnostic (</a:t>
            </a:r>
            <a:r>
              <a:rPr lang="fr-FR" dirty="0" smtClean="0"/>
              <a:t>25</a:t>
            </a:r>
            <a:r>
              <a:rPr lang="fr-FR" sz="1600" dirty="0" smtClean="0"/>
              <a:t>/56 présents)</a:t>
            </a:r>
          </a:p>
          <a:p>
            <a:pPr lvl="1" eaLnBrk="1" hangingPunct="1">
              <a:buFont typeface="Arial" panose="020B0604020202020204" pitchFamily="34" charset="0"/>
              <a:buChar char="•"/>
              <a:defRPr/>
            </a:pPr>
            <a:r>
              <a:rPr lang="fr-FR" sz="1600" dirty="0" smtClean="0"/>
              <a:t>Réunion 2 : Analyse causale et dispositifs existants/émergents (</a:t>
            </a:r>
            <a:r>
              <a:rPr lang="fr-FR" dirty="0" smtClean="0"/>
              <a:t>23</a:t>
            </a:r>
            <a:r>
              <a:rPr lang="fr-FR" sz="1600" dirty="0" smtClean="0"/>
              <a:t>/59 présents)</a:t>
            </a:r>
          </a:p>
          <a:p>
            <a:pPr lvl="1" eaLnBrk="1" hangingPunct="1">
              <a:buFont typeface="Arial" panose="020B0604020202020204" pitchFamily="34" charset="0"/>
              <a:buChar char="•"/>
              <a:defRPr/>
            </a:pPr>
            <a:r>
              <a:rPr lang="fr-FR" sz="1600" dirty="0" smtClean="0"/>
              <a:t>Réunion 3 : Pistes d’action (17/61 présents)</a:t>
            </a:r>
          </a:p>
        </p:txBody>
      </p:sp>
    </p:spTree>
    <p:extLst>
      <p:ext uri="{BB962C8B-B14F-4D97-AF65-F5344CB8AC3E}">
        <p14:creationId xmlns:p14="http://schemas.microsoft.com/office/powerpoint/2010/main" val="1843062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18683" y="469563"/>
            <a:ext cx="8911687" cy="831203"/>
          </a:xfrm>
        </p:spPr>
        <p:txBody>
          <a:bodyPr/>
          <a:lstStyle/>
          <a:p>
            <a:r>
              <a:rPr lang="fr-FR" dirty="0" smtClean="0"/>
              <a:t>Principaux constats </a:t>
            </a:r>
            <a:endParaRPr lang="fr-FR" dirty="0"/>
          </a:p>
        </p:txBody>
      </p:sp>
      <p:sp>
        <p:nvSpPr>
          <p:cNvPr id="3" name="Espace réservé du contenu 2"/>
          <p:cNvSpPr>
            <a:spLocks noGrp="1"/>
          </p:cNvSpPr>
          <p:nvPr>
            <p:ph idx="1"/>
          </p:nvPr>
        </p:nvSpPr>
        <p:spPr>
          <a:xfrm>
            <a:off x="1334339" y="1049244"/>
            <a:ext cx="10573555" cy="5499278"/>
          </a:xfrm>
        </p:spPr>
        <p:txBody>
          <a:bodyPr>
            <a:normAutofit fontScale="92500" lnSpcReduction="10000"/>
          </a:bodyPr>
          <a:lstStyle/>
          <a:p>
            <a:pPr marL="0" indent="0" algn="ctr">
              <a:lnSpc>
                <a:spcPct val="100000"/>
              </a:lnSpc>
              <a:buNone/>
            </a:pPr>
            <a:endParaRPr lang="en-US" sz="1400" spc="-1" dirty="0">
              <a:solidFill>
                <a:srgbClr val="000000"/>
              </a:solidFill>
              <a:uFill>
                <a:solidFill>
                  <a:srgbClr val="FFFFFF"/>
                </a:solidFill>
              </a:uFill>
            </a:endParaRPr>
          </a:p>
          <a:p>
            <a:pPr marL="285840" indent="-285480" algn="just">
              <a:spcBef>
                <a:spcPts val="1001"/>
              </a:spcBef>
              <a:buClr>
                <a:srgbClr val="A53010"/>
              </a:buClr>
              <a:buFont typeface="Arial"/>
              <a:buChar char="•"/>
            </a:pPr>
            <a:r>
              <a:rPr lang="fr-FR" sz="2000" b="1" spc="-1" dirty="0" smtClean="0">
                <a:solidFill>
                  <a:srgbClr val="000000"/>
                </a:solidFill>
                <a:uFill>
                  <a:solidFill>
                    <a:srgbClr val="FFFFFF"/>
                  </a:solidFill>
                </a:uFill>
              </a:rPr>
              <a:t>Logement</a:t>
            </a:r>
            <a:r>
              <a:rPr lang="fr-FR" sz="2000" spc="-1" dirty="0" smtClean="0">
                <a:solidFill>
                  <a:srgbClr val="000000"/>
                </a:solidFill>
                <a:uFill>
                  <a:solidFill>
                    <a:srgbClr val="FFFFFF"/>
                  </a:solidFill>
                </a:uFill>
              </a:rPr>
              <a:t> : Accès </a:t>
            </a:r>
            <a:r>
              <a:rPr lang="fr-FR" sz="2000" spc="-1" dirty="0">
                <a:solidFill>
                  <a:srgbClr val="000000"/>
                </a:solidFill>
                <a:uFill>
                  <a:solidFill>
                    <a:srgbClr val="FFFFFF"/>
                  </a:solidFill>
                </a:uFill>
              </a:rPr>
              <a:t>et aide au maintien </a:t>
            </a:r>
            <a:r>
              <a:rPr lang="fr-FR" sz="2000" spc="-1" dirty="0" smtClean="0">
                <a:solidFill>
                  <a:srgbClr val="000000"/>
                </a:solidFill>
                <a:uFill>
                  <a:solidFill>
                    <a:srgbClr val="FFFFFF"/>
                  </a:solidFill>
                </a:uFill>
              </a:rPr>
              <a:t>insuffisants</a:t>
            </a:r>
          </a:p>
          <a:p>
            <a:pPr marL="285840" indent="-285480" algn="just">
              <a:spcBef>
                <a:spcPts val="1001"/>
              </a:spcBef>
              <a:buClr>
                <a:srgbClr val="A53010"/>
              </a:buClr>
              <a:buFont typeface="Arial"/>
              <a:buChar char="•"/>
            </a:pPr>
            <a:r>
              <a:rPr lang="fr-FR" sz="2000" spc="-1" dirty="0">
                <a:solidFill>
                  <a:srgbClr val="000000"/>
                </a:solidFill>
                <a:uFill>
                  <a:solidFill>
                    <a:srgbClr val="FFFFFF"/>
                  </a:solidFill>
                </a:uFill>
              </a:rPr>
              <a:t>C</a:t>
            </a:r>
            <a:r>
              <a:rPr lang="fr-FR" sz="2000" spc="-1" dirty="0" smtClean="0">
                <a:solidFill>
                  <a:srgbClr val="000000"/>
                </a:solidFill>
                <a:uFill>
                  <a:solidFill>
                    <a:srgbClr val="FFFFFF"/>
                  </a:solidFill>
                </a:uFill>
              </a:rPr>
              <a:t>ouverture </a:t>
            </a:r>
            <a:r>
              <a:rPr lang="fr-FR" sz="2000" b="1" spc="-1" dirty="0">
                <a:solidFill>
                  <a:srgbClr val="000000"/>
                </a:solidFill>
                <a:uFill>
                  <a:solidFill>
                    <a:srgbClr val="FFFFFF"/>
                  </a:solidFill>
                </a:uFill>
              </a:rPr>
              <a:t>SAVS ou SAMSAH </a:t>
            </a:r>
            <a:r>
              <a:rPr lang="fr-FR" sz="2000" spc="-1" dirty="0" smtClean="0">
                <a:solidFill>
                  <a:srgbClr val="000000"/>
                </a:solidFill>
                <a:uFill>
                  <a:solidFill>
                    <a:srgbClr val="FFFFFF"/>
                  </a:solidFill>
                </a:uFill>
              </a:rPr>
              <a:t>hétérogène sur tout le territoire</a:t>
            </a:r>
          </a:p>
          <a:p>
            <a:pPr marL="285840" indent="-285480" algn="just">
              <a:spcBef>
                <a:spcPts val="1001"/>
              </a:spcBef>
              <a:buClr>
                <a:srgbClr val="A53010"/>
              </a:buClr>
              <a:buFont typeface="Arial"/>
              <a:buChar char="•"/>
            </a:pPr>
            <a:r>
              <a:rPr lang="fr-FR" sz="2000" spc="-1" dirty="0">
                <a:solidFill>
                  <a:srgbClr val="000000"/>
                </a:solidFill>
                <a:uFill>
                  <a:solidFill>
                    <a:srgbClr val="FFFFFF"/>
                  </a:solidFill>
                </a:uFill>
              </a:rPr>
              <a:t>M</a:t>
            </a:r>
            <a:r>
              <a:rPr lang="fr-FR" sz="2000" spc="-1" dirty="0" smtClean="0">
                <a:solidFill>
                  <a:srgbClr val="000000"/>
                </a:solidFill>
                <a:uFill>
                  <a:solidFill>
                    <a:srgbClr val="FFFFFF"/>
                  </a:solidFill>
                </a:uFill>
              </a:rPr>
              <a:t>anque </a:t>
            </a:r>
            <a:r>
              <a:rPr lang="fr-FR" sz="2000" spc="-1" dirty="0">
                <a:solidFill>
                  <a:srgbClr val="000000"/>
                </a:solidFill>
                <a:uFill>
                  <a:solidFill>
                    <a:srgbClr val="FFFFFF"/>
                  </a:solidFill>
                </a:uFill>
              </a:rPr>
              <a:t>de stratégie </a:t>
            </a:r>
            <a:r>
              <a:rPr lang="fr-FR" sz="2000" b="1" spc="-1" dirty="0">
                <a:solidFill>
                  <a:srgbClr val="000000"/>
                </a:solidFill>
                <a:uFill>
                  <a:solidFill>
                    <a:srgbClr val="FFFFFF"/>
                  </a:solidFill>
                </a:uFill>
              </a:rPr>
              <a:t>d’intervention à domicile </a:t>
            </a:r>
            <a:r>
              <a:rPr lang="fr-FR" sz="2000" spc="-1" dirty="0">
                <a:solidFill>
                  <a:srgbClr val="000000"/>
                </a:solidFill>
                <a:uFill>
                  <a:solidFill>
                    <a:srgbClr val="FFFFFF"/>
                  </a:solidFill>
                </a:uFill>
              </a:rPr>
              <a:t>sanitaire/social</a:t>
            </a:r>
          </a:p>
          <a:p>
            <a:pPr marL="285840" indent="-285480" algn="just">
              <a:spcBef>
                <a:spcPts val="1001"/>
              </a:spcBef>
              <a:buClr>
                <a:srgbClr val="A53010"/>
              </a:buClr>
              <a:buFont typeface="Arial"/>
              <a:buChar char="•"/>
            </a:pPr>
            <a:r>
              <a:rPr lang="fr-FR" sz="2000" b="1" spc="-1" dirty="0">
                <a:solidFill>
                  <a:srgbClr val="000000"/>
                </a:solidFill>
                <a:uFill>
                  <a:solidFill>
                    <a:srgbClr val="FFFFFF"/>
                  </a:solidFill>
                </a:uFill>
              </a:rPr>
              <a:t>Stigmatisation</a:t>
            </a:r>
            <a:r>
              <a:rPr lang="fr-FR" sz="2000" spc="-1" dirty="0">
                <a:solidFill>
                  <a:srgbClr val="000000"/>
                </a:solidFill>
                <a:uFill>
                  <a:solidFill>
                    <a:srgbClr val="FFFFFF"/>
                  </a:solidFill>
                </a:uFill>
              </a:rPr>
              <a:t> des personnes en souffrance psychique</a:t>
            </a:r>
          </a:p>
          <a:p>
            <a:pPr marL="285840" indent="-285480" algn="just">
              <a:spcBef>
                <a:spcPts val="1001"/>
              </a:spcBef>
              <a:buClr>
                <a:srgbClr val="A53010"/>
              </a:buClr>
              <a:buFont typeface="Arial"/>
              <a:buChar char="•"/>
            </a:pPr>
            <a:r>
              <a:rPr lang="fr-FR" sz="2000" spc="-1" dirty="0">
                <a:solidFill>
                  <a:srgbClr val="000000"/>
                </a:solidFill>
                <a:uFill>
                  <a:solidFill>
                    <a:srgbClr val="FFFFFF"/>
                  </a:solidFill>
                </a:uFill>
              </a:rPr>
              <a:t>Faible participation des usagers aux </a:t>
            </a:r>
            <a:r>
              <a:rPr lang="fr-FR" sz="2000" b="1" spc="-1" dirty="0">
                <a:solidFill>
                  <a:srgbClr val="000000"/>
                </a:solidFill>
                <a:uFill>
                  <a:solidFill>
                    <a:srgbClr val="FFFFFF"/>
                  </a:solidFill>
                </a:uFill>
              </a:rPr>
              <a:t>instances</a:t>
            </a:r>
          </a:p>
          <a:p>
            <a:pPr marL="285840" indent="-285480" algn="just">
              <a:spcBef>
                <a:spcPts val="1001"/>
              </a:spcBef>
              <a:buClr>
                <a:srgbClr val="A53010"/>
              </a:buClr>
              <a:buFont typeface="Arial"/>
              <a:buChar char="•"/>
            </a:pPr>
            <a:r>
              <a:rPr lang="fr-FR" sz="2000" spc="-1" dirty="0">
                <a:solidFill>
                  <a:srgbClr val="000000"/>
                </a:solidFill>
                <a:uFill>
                  <a:solidFill>
                    <a:srgbClr val="FFFFFF"/>
                  </a:solidFill>
                </a:uFill>
              </a:rPr>
              <a:t>Faible </a:t>
            </a:r>
            <a:r>
              <a:rPr lang="fr-FR" sz="2000" b="1" spc="-1" dirty="0">
                <a:solidFill>
                  <a:srgbClr val="000000"/>
                </a:solidFill>
                <a:uFill>
                  <a:solidFill>
                    <a:srgbClr val="FFFFFF"/>
                  </a:solidFill>
                </a:uFill>
              </a:rPr>
              <a:t>lisibilité de </a:t>
            </a:r>
            <a:r>
              <a:rPr lang="fr-FR" sz="2000" b="1" spc="-1" dirty="0" smtClean="0">
                <a:solidFill>
                  <a:srgbClr val="000000"/>
                </a:solidFill>
                <a:uFill>
                  <a:solidFill>
                    <a:srgbClr val="FFFFFF"/>
                  </a:solidFill>
                </a:uFill>
              </a:rPr>
              <a:t>l’offre </a:t>
            </a:r>
          </a:p>
          <a:p>
            <a:pPr marL="285840" indent="-285480" algn="just">
              <a:spcBef>
                <a:spcPts val="1001"/>
              </a:spcBef>
              <a:buClr>
                <a:srgbClr val="A53010"/>
              </a:buClr>
              <a:buFont typeface="Arial"/>
              <a:buChar char="•"/>
            </a:pPr>
            <a:r>
              <a:rPr lang="fr-FR" sz="2000" spc="-1" dirty="0">
                <a:solidFill>
                  <a:srgbClr val="000000"/>
                </a:solidFill>
                <a:uFill>
                  <a:solidFill>
                    <a:srgbClr val="FFFFFF"/>
                  </a:solidFill>
                </a:uFill>
              </a:rPr>
              <a:t>M</a:t>
            </a:r>
            <a:r>
              <a:rPr lang="fr-FR" sz="2000" spc="-1" dirty="0" smtClean="0">
                <a:solidFill>
                  <a:srgbClr val="000000"/>
                </a:solidFill>
                <a:uFill>
                  <a:solidFill>
                    <a:srgbClr val="FFFFFF"/>
                  </a:solidFill>
                </a:uFill>
              </a:rPr>
              <a:t>anque </a:t>
            </a:r>
            <a:r>
              <a:rPr lang="fr-FR" sz="2000" spc="-1" dirty="0">
                <a:solidFill>
                  <a:srgbClr val="000000"/>
                </a:solidFill>
                <a:uFill>
                  <a:solidFill>
                    <a:srgbClr val="FFFFFF"/>
                  </a:solidFill>
                </a:uFill>
              </a:rPr>
              <a:t>d’</a:t>
            </a:r>
            <a:r>
              <a:rPr lang="fr-FR" sz="2000" b="1" spc="-1" dirty="0">
                <a:solidFill>
                  <a:srgbClr val="000000"/>
                </a:solidFill>
                <a:uFill>
                  <a:solidFill>
                    <a:srgbClr val="FFFFFF"/>
                  </a:solidFill>
                </a:uFill>
              </a:rPr>
              <a:t>articulation</a:t>
            </a:r>
            <a:r>
              <a:rPr lang="fr-FR" sz="2000" spc="-1" dirty="0">
                <a:solidFill>
                  <a:srgbClr val="000000"/>
                </a:solidFill>
                <a:uFill>
                  <a:solidFill>
                    <a:srgbClr val="FFFFFF"/>
                  </a:solidFill>
                </a:uFill>
              </a:rPr>
              <a:t> </a:t>
            </a:r>
            <a:r>
              <a:rPr lang="fr-FR" sz="2000" spc="-1" dirty="0" smtClean="0">
                <a:solidFill>
                  <a:srgbClr val="000000"/>
                </a:solidFill>
                <a:uFill>
                  <a:solidFill>
                    <a:srgbClr val="FFFFFF"/>
                  </a:solidFill>
                </a:uFill>
              </a:rPr>
              <a:t>sanitaire/social/médico-social </a:t>
            </a:r>
          </a:p>
          <a:p>
            <a:pPr marL="285840" indent="-285480" algn="just">
              <a:spcBef>
                <a:spcPts val="1001"/>
              </a:spcBef>
              <a:buClr>
                <a:srgbClr val="A53010"/>
              </a:buClr>
              <a:buFont typeface="Arial"/>
              <a:buChar char="•"/>
            </a:pPr>
            <a:r>
              <a:rPr lang="fr-FR" sz="2000" spc="-1" dirty="0">
                <a:solidFill>
                  <a:srgbClr val="000000"/>
                </a:solidFill>
                <a:uFill>
                  <a:solidFill>
                    <a:srgbClr val="FFFFFF"/>
                  </a:solidFill>
                </a:uFill>
              </a:rPr>
              <a:t>M</a:t>
            </a:r>
            <a:r>
              <a:rPr lang="fr-FR" sz="2000" spc="-1" dirty="0" smtClean="0">
                <a:solidFill>
                  <a:srgbClr val="000000"/>
                </a:solidFill>
                <a:uFill>
                  <a:solidFill>
                    <a:srgbClr val="FFFFFF"/>
                  </a:solidFill>
                </a:uFill>
              </a:rPr>
              <a:t>anque de </a:t>
            </a:r>
            <a:r>
              <a:rPr lang="fr-FR" sz="2000" b="1" spc="-1" dirty="0">
                <a:solidFill>
                  <a:srgbClr val="000000"/>
                </a:solidFill>
                <a:uFill>
                  <a:solidFill>
                    <a:srgbClr val="FFFFFF"/>
                  </a:solidFill>
                </a:uFill>
              </a:rPr>
              <a:t>coordination/animation territoriale</a:t>
            </a:r>
          </a:p>
          <a:p>
            <a:pPr marL="285840" indent="-285480" algn="just">
              <a:spcBef>
                <a:spcPts val="1001"/>
              </a:spcBef>
              <a:buClr>
                <a:srgbClr val="A53010"/>
              </a:buClr>
              <a:buFont typeface="Arial"/>
              <a:buChar char="•"/>
            </a:pPr>
            <a:r>
              <a:rPr lang="fr-FR" sz="2000" b="1" spc="-1" dirty="0">
                <a:solidFill>
                  <a:srgbClr val="000000"/>
                </a:solidFill>
                <a:uFill>
                  <a:solidFill>
                    <a:srgbClr val="FFFFFF"/>
                  </a:solidFill>
                </a:uFill>
              </a:rPr>
              <a:t>Insertion professionnelle </a:t>
            </a:r>
            <a:r>
              <a:rPr lang="fr-FR" sz="2000" spc="-1" dirty="0">
                <a:solidFill>
                  <a:srgbClr val="000000"/>
                </a:solidFill>
                <a:uFill>
                  <a:solidFill>
                    <a:srgbClr val="FFFFFF"/>
                  </a:solidFill>
                </a:uFill>
              </a:rPr>
              <a:t>insuffisante (une exception Iris Messidor), et outils de remédiation cognitive peu utilisés</a:t>
            </a:r>
          </a:p>
          <a:p>
            <a:pPr marL="285840" indent="-285480" algn="just">
              <a:spcBef>
                <a:spcPts val="1001"/>
              </a:spcBef>
              <a:buClr>
                <a:srgbClr val="A53010"/>
              </a:buClr>
              <a:buFont typeface="Arial"/>
              <a:buChar char="•"/>
            </a:pPr>
            <a:r>
              <a:rPr lang="fr-FR" sz="2000" spc="-1" dirty="0">
                <a:solidFill>
                  <a:srgbClr val="000000"/>
                </a:solidFill>
                <a:uFill>
                  <a:solidFill>
                    <a:srgbClr val="FFFFFF"/>
                  </a:solidFill>
                </a:uFill>
              </a:rPr>
              <a:t> Instruction </a:t>
            </a:r>
            <a:r>
              <a:rPr lang="fr-FR" sz="2000" b="1" spc="-1" dirty="0">
                <a:solidFill>
                  <a:srgbClr val="000000"/>
                </a:solidFill>
                <a:uFill>
                  <a:solidFill>
                    <a:srgbClr val="FFFFFF"/>
                  </a:solidFill>
                </a:uFill>
              </a:rPr>
              <a:t>dossier MDPH </a:t>
            </a:r>
            <a:r>
              <a:rPr lang="fr-FR" sz="2000" spc="-1" dirty="0">
                <a:solidFill>
                  <a:srgbClr val="000000"/>
                </a:solidFill>
                <a:uFill>
                  <a:solidFill>
                    <a:srgbClr val="FFFFFF"/>
                  </a:solidFill>
                </a:uFill>
              </a:rPr>
              <a:t>: délais très longs et peu </a:t>
            </a:r>
            <a:r>
              <a:rPr lang="fr-FR" sz="2000" spc="-1" dirty="0" smtClean="0">
                <a:solidFill>
                  <a:srgbClr val="000000"/>
                </a:solidFill>
                <a:uFill>
                  <a:solidFill>
                    <a:srgbClr val="FFFFFF"/>
                  </a:solidFill>
                </a:uFill>
              </a:rPr>
              <a:t>d’accompagnement</a:t>
            </a:r>
          </a:p>
          <a:p>
            <a:pPr marL="285840" indent="-285480" algn="just">
              <a:spcBef>
                <a:spcPts val="1001"/>
              </a:spcBef>
              <a:buClr>
                <a:srgbClr val="A53010"/>
              </a:buClr>
              <a:buFont typeface="Arial"/>
              <a:buChar char="•"/>
            </a:pPr>
            <a:r>
              <a:rPr lang="fr-FR" sz="2100" b="1" spc="-1" dirty="0" smtClean="0">
                <a:solidFill>
                  <a:srgbClr val="000000"/>
                </a:solidFill>
                <a:uFill>
                  <a:solidFill>
                    <a:srgbClr val="FFFFFF"/>
                  </a:solidFill>
                </a:uFill>
              </a:rPr>
              <a:t>Acteurs de premiers recours </a:t>
            </a:r>
            <a:r>
              <a:rPr lang="fr-FR" sz="2100" spc="-1" dirty="0" smtClean="0">
                <a:solidFill>
                  <a:srgbClr val="000000"/>
                </a:solidFill>
                <a:uFill>
                  <a:solidFill>
                    <a:srgbClr val="FFFFFF"/>
                  </a:solidFill>
                </a:uFill>
              </a:rPr>
              <a:t>(gardiens d’immeubles, MG, AS, urgences)…  peu formés aux dispositifs de soutien aux personnes en souffrance psychique existants et aux orientations possibles</a:t>
            </a:r>
            <a:r>
              <a:rPr lang="fr-FR" sz="1900" spc="-1" dirty="0">
                <a:solidFill>
                  <a:srgbClr val="000000"/>
                </a:solidFill>
                <a:uFill>
                  <a:solidFill>
                    <a:srgbClr val="FFFFFF"/>
                  </a:solidFill>
                </a:uFill>
              </a:rPr>
              <a:t>.</a:t>
            </a:r>
            <a:endParaRPr lang="fr-FR" sz="2100" spc="-1" dirty="0" smtClean="0">
              <a:solidFill>
                <a:srgbClr val="000000"/>
              </a:solidFill>
              <a:uFill>
                <a:solidFill>
                  <a:srgbClr val="FFFFFF"/>
                </a:solidFill>
              </a:uFill>
            </a:endParaRPr>
          </a:p>
        </p:txBody>
      </p:sp>
    </p:spTree>
    <p:extLst>
      <p:ext uri="{BB962C8B-B14F-4D97-AF65-F5344CB8AC3E}">
        <p14:creationId xmlns:p14="http://schemas.microsoft.com/office/powerpoint/2010/main" val="2185177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65890" y="254475"/>
            <a:ext cx="8911687" cy="689535"/>
          </a:xfrm>
        </p:spPr>
        <p:txBody>
          <a:bodyPr>
            <a:normAutofit/>
          </a:bodyPr>
          <a:lstStyle/>
          <a:p>
            <a:r>
              <a:rPr lang="fr-FR" dirty="0" smtClean="0"/>
              <a:t>Pistes d’action</a:t>
            </a:r>
            <a:endParaRPr lang="fr-FR" dirty="0"/>
          </a:p>
        </p:txBody>
      </p:sp>
      <p:sp>
        <p:nvSpPr>
          <p:cNvPr id="3" name="Espace réservé du contenu 2"/>
          <p:cNvSpPr>
            <a:spLocks noGrp="1"/>
          </p:cNvSpPr>
          <p:nvPr>
            <p:ph idx="1"/>
          </p:nvPr>
        </p:nvSpPr>
        <p:spPr>
          <a:xfrm>
            <a:off x="373487" y="1159098"/>
            <a:ext cx="11818513" cy="5969358"/>
          </a:xfrm>
        </p:spPr>
        <p:txBody>
          <a:bodyPr>
            <a:noAutofit/>
          </a:bodyPr>
          <a:lstStyle/>
          <a:p>
            <a:pPr algn="just">
              <a:buFont typeface="+mj-lt"/>
              <a:buAutoNum type="arabicParenR"/>
            </a:pPr>
            <a:r>
              <a:rPr lang="fr-FR" b="1" dirty="0" smtClean="0">
                <a:solidFill>
                  <a:schemeClr val="tx1"/>
                </a:solidFill>
              </a:rPr>
              <a:t>Accès au logement</a:t>
            </a:r>
            <a:endParaRPr lang="fr-FR" dirty="0" smtClean="0">
              <a:solidFill>
                <a:schemeClr val="tx1"/>
              </a:solidFill>
            </a:endParaRPr>
          </a:p>
          <a:p>
            <a:pPr lvl="1" algn="just">
              <a:spcBef>
                <a:spcPts val="0"/>
              </a:spcBef>
              <a:buFont typeface="Arial" panose="020B0604020202020204" pitchFamily="34" charset="0"/>
              <a:buChar char="•"/>
            </a:pPr>
            <a:r>
              <a:rPr lang="fr-FR" dirty="0" smtClean="0">
                <a:solidFill>
                  <a:schemeClr val="tx1"/>
                </a:solidFill>
              </a:rPr>
              <a:t>Disposer d’une ressource départementale </a:t>
            </a:r>
          </a:p>
          <a:p>
            <a:pPr lvl="1" algn="just">
              <a:spcBef>
                <a:spcPts val="0"/>
              </a:spcBef>
              <a:buFont typeface="Arial" panose="020B0604020202020204" pitchFamily="34" charset="0"/>
              <a:buChar char="•"/>
            </a:pPr>
            <a:r>
              <a:rPr lang="fr-FR" dirty="0" smtClean="0">
                <a:solidFill>
                  <a:schemeClr val="tx1"/>
                </a:solidFill>
              </a:rPr>
              <a:t>Etendre les formations de gardiens d’immeubles, </a:t>
            </a:r>
          </a:p>
          <a:p>
            <a:pPr lvl="1" algn="just">
              <a:spcBef>
                <a:spcPts val="0"/>
              </a:spcBef>
              <a:buFont typeface="Arial" panose="020B0604020202020204" pitchFamily="34" charset="0"/>
              <a:buChar char="•"/>
            </a:pPr>
            <a:r>
              <a:rPr lang="fr-FR" dirty="0">
                <a:solidFill>
                  <a:schemeClr val="tx1"/>
                </a:solidFill>
              </a:rPr>
              <a:t>C</a:t>
            </a:r>
            <a:r>
              <a:rPr lang="fr-FR" dirty="0" smtClean="0">
                <a:solidFill>
                  <a:schemeClr val="tx1"/>
                </a:solidFill>
              </a:rPr>
              <a:t>réer des équipes mobiles type ELIAHS (Paris)/Plaine commune (St-Denis), </a:t>
            </a:r>
          </a:p>
          <a:p>
            <a:pPr lvl="1" algn="just">
              <a:spcBef>
                <a:spcPts val="0"/>
              </a:spcBef>
              <a:buFont typeface="Arial" panose="020B0604020202020204" pitchFamily="34" charset="0"/>
              <a:buChar char="•"/>
            </a:pPr>
            <a:r>
              <a:rPr lang="fr-FR" dirty="0">
                <a:solidFill>
                  <a:schemeClr val="tx1"/>
                </a:solidFill>
              </a:rPr>
              <a:t>P</a:t>
            </a:r>
            <a:r>
              <a:rPr lang="fr-FR" dirty="0" smtClean="0">
                <a:solidFill>
                  <a:schemeClr val="tx1"/>
                </a:solidFill>
              </a:rPr>
              <a:t>ostuler au dispositif « Un chez soi d’abord ».</a:t>
            </a:r>
          </a:p>
          <a:p>
            <a:pPr algn="just">
              <a:buFont typeface="+mj-lt"/>
              <a:buAutoNum type="arabicParenR"/>
            </a:pPr>
            <a:r>
              <a:rPr lang="fr-FR" b="1" dirty="0">
                <a:solidFill>
                  <a:schemeClr val="tx1"/>
                </a:solidFill>
              </a:rPr>
              <a:t>M</a:t>
            </a:r>
            <a:r>
              <a:rPr lang="fr-FR" b="1" dirty="0" smtClean="0">
                <a:solidFill>
                  <a:schemeClr val="tx1"/>
                </a:solidFill>
              </a:rPr>
              <a:t>aintien dans le logement</a:t>
            </a:r>
            <a:r>
              <a:rPr lang="fr-FR" dirty="0" smtClean="0">
                <a:solidFill>
                  <a:schemeClr val="tx1"/>
                </a:solidFill>
              </a:rPr>
              <a:t> : </a:t>
            </a:r>
          </a:p>
          <a:p>
            <a:pPr lvl="1" algn="just">
              <a:spcBef>
                <a:spcPts val="0"/>
              </a:spcBef>
              <a:buFont typeface="Arial" panose="020B0604020202020204" pitchFamily="34" charset="0"/>
              <a:buChar char="•"/>
            </a:pPr>
            <a:r>
              <a:rPr lang="fr-FR" dirty="0" smtClean="0">
                <a:solidFill>
                  <a:schemeClr val="tx1"/>
                </a:solidFill>
              </a:rPr>
              <a:t>Développer des SAVS et/ou des SAMSAH à compétence psychique </a:t>
            </a:r>
          </a:p>
          <a:p>
            <a:pPr lvl="1" algn="just">
              <a:spcBef>
                <a:spcPts val="0"/>
              </a:spcBef>
              <a:buFont typeface="Arial" panose="020B0604020202020204" pitchFamily="34" charset="0"/>
              <a:buChar char="•"/>
            </a:pPr>
            <a:r>
              <a:rPr lang="fr-FR" dirty="0" smtClean="0">
                <a:solidFill>
                  <a:schemeClr val="tx1"/>
                </a:solidFill>
              </a:rPr>
              <a:t>Faire connaitre et utiliser le protocole de prévention des expulsions de majeurs protégés et personnes en souffrance psychique, </a:t>
            </a:r>
          </a:p>
          <a:p>
            <a:pPr lvl="1" algn="just">
              <a:spcBef>
                <a:spcPts val="0"/>
              </a:spcBef>
              <a:buFont typeface="Arial" panose="020B0604020202020204" pitchFamily="34" charset="0"/>
              <a:buChar char="•"/>
            </a:pPr>
            <a:r>
              <a:rPr lang="fr-FR" dirty="0" smtClean="0">
                <a:solidFill>
                  <a:schemeClr val="tx1"/>
                </a:solidFill>
              </a:rPr>
              <a:t>Inviter les CLSM aux dispositifs d’alerte (commission technique d’urgence SIAO et cellule maltraitance PA-PH). </a:t>
            </a:r>
          </a:p>
          <a:p>
            <a:pPr algn="just">
              <a:buFont typeface="+mj-lt"/>
              <a:buAutoNum type="arabicParenR"/>
            </a:pPr>
            <a:r>
              <a:rPr lang="fr-FR" sz="1600" dirty="0" smtClean="0">
                <a:solidFill>
                  <a:schemeClr val="tx1"/>
                </a:solidFill>
              </a:rPr>
              <a:t>Développer des </a:t>
            </a:r>
            <a:r>
              <a:rPr lang="fr-FR" sz="1600" b="1" dirty="0" smtClean="0">
                <a:solidFill>
                  <a:schemeClr val="tx1"/>
                </a:solidFill>
              </a:rPr>
              <a:t>formations croisées </a:t>
            </a:r>
            <a:r>
              <a:rPr lang="fr-FR" sz="1600" dirty="0" smtClean="0">
                <a:solidFill>
                  <a:schemeClr val="tx1"/>
                </a:solidFill>
              </a:rPr>
              <a:t>: Vis-ma-vie, FASSM, PSSM…</a:t>
            </a:r>
          </a:p>
          <a:p>
            <a:pPr algn="just">
              <a:buFont typeface="+mj-lt"/>
              <a:buAutoNum type="arabicParenR"/>
            </a:pPr>
            <a:r>
              <a:rPr lang="fr-FR" sz="1600" b="1" dirty="0" smtClean="0">
                <a:solidFill>
                  <a:schemeClr val="tx1"/>
                </a:solidFill>
              </a:rPr>
              <a:t>Renforcer les GEM </a:t>
            </a:r>
            <a:r>
              <a:rPr lang="fr-FR" sz="1600" dirty="0" smtClean="0">
                <a:solidFill>
                  <a:schemeClr val="tx1"/>
                </a:solidFill>
              </a:rPr>
              <a:t>existants </a:t>
            </a:r>
            <a:r>
              <a:rPr lang="fr-FR" sz="1600" b="1" u="sng" dirty="0" smtClean="0">
                <a:solidFill>
                  <a:schemeClr val="tx1"/>
                </a:solidFill>
              </a:rPr>
              <a:t>préalablement</a:t>
            </a:r>
            <a:r>
              <a:rPr lang="fr-FR" sz="1600" dirty="0" smtClean="0">
                <a:solidFill>
                  <a:schemeClr val="tx1"/>
                </a:solidFill>
              </a:rPr>
              <a:t> à la création d’autres GEM</a:t>
            </a:r>
          </a:p>
          <a:p>
            <a:pPr algn="just">
              <a:buFont typeface="+mj-lt"/>
              <a:buAutoNum type="arabicParenR"/>
            </a:pPr>
            <a:r>
              <a:rPr lang="fr-FR" sz="1600" dirty="0" smtClean="0">
                <a:solidFill>
                  <a:schemeClr val="tx1"/>
                </a:solidFill>
              </a:rPr>
              <a:t>Soutenir et pérenniser </a:t>
            </a:r>
            <a:r>
              <a:rPr lang="fr-FR" sz="1600" dirty="0">
                <a:solidFill>
                  <a:schemeClr val="tx1"/>
                </a:solidFill>
              </a:rPr>
              <a:t>les </a:t>
            </a:r>
            <a:r>
              <a:rPr lang="fr-FR" sz="1600" dirty="0" smtClean="0">
                <a:solidFill>
                  <a:schemeClr val="tx1"/>
                </a:solidFill>
              </a:rPr>
              <a:t>expérimentations d’accompagnement personnalisé </a:t>
            </a:r>
            <a:r>
              <a:rPr lang="fr-FR" sz="1600" dirty="0">
                <a:solidFill>
                  <a:schemeClr val="tx1"/>
                </a:solidFill>
              </a:rPr>
              <a:t>de personnes en souffrance </a:t>
            </a:r>
            <a:r>
              <a:rPr lang="fr-FR" sz="1600" dirty="0" smtClean="0">
                <a:solidFill>
                  <a:schemeClr val="tx1"/>
                </a:solidFill>
              </a:rPr>
              <a:t>psychique : </a:t>
            </a:r>
            <a:r>
              <a:rPr lang="fr-FR" sz="1600" b="1" dirty="0">
                <a:solidFill>
                  <a:schemeClr val="tx1"/>
                </a:solidFill>
              </a:rPr>
              <a:t>la Trame, et Bol </a:t>
            </a:r>
            <a:r>
              <a:rPr lang="fr-FR" sz="1600" b="1" dirty="0" smtClean="0">
                <a:solidFill>
                  <a:schemeClr val="tx1"/>
                </a:solidFill>
              </a:rPr>
              <a:t>d’air</a:t>
            </a:r>
            <a:endParaRPr lang="fr-FR" sz="1600" dirty="0">
              <a:solidFill>
                <a:schemeClr val="tx1"/>
              </a:solidFill>
            </a:endParaRPr>
          </a:p>
          <a:p>
            <a:pPr algn="just">
              <a:buFont typeface="+mj-lt"/>
              <a:buAutoNum type="arabicParenR"/>
            </a:pPr>
            <a:r>
              <a:rPr lang="fr-FR" sz="1600" dirty="0" smtClean="0">
                <a:solidFill>
                  <a:schemeClr val="tx1"/>
                </a:solidFill>
              </a:rPr>
              <a:t>Renforcer </a:t>
            </a:r>
            <a:r>
              <a:rPr lang="fr-FR" sz="1600" dirty="0">
                <a:solidFill>
                  <a:schemeClr val="tx1"/>
                </a:solidFill>
              </a:rPr>
              <a:t>la </a:t>
            </a:r>
            <a:r>
              <a:rPr lang="fr-FR" sz="1600" b="1" dirty="0">
                <a:solidFill>
                  <a:schemeClr val="tx1"/>
                </a:solidFill>
              </a:rPr>
              <a:t>coordination départementale </a:t>
            </a:r>
            <a:r>
              <a:rPr lang="fr-FR" sz="1600" dirty="0">
                <a:solidFill>
                  <a:schemeClr val="tx1"/>
                </a:solidFill>
              </a:rPr>
              <a:t>et l’animation des CLSM en lien avec GEM et associations </a:t>
            </a:r>
            <a:r>
              <a:rPr lang="fr-FR" sz="1600" dirty="0" smtClean="0">
                <a:solidFill>
                  <a:schemeClr val="tx1"/>
                </a:solidFill>
              </a:rPr>
              <a:t>d’usagers</a:t>
            </a:r>
            <a:endParaRPr lang="fr-FR" sz="1600" dirty="0">
              <a:solidFill>
                <a:schemeClr val="tx1"/>
              </a:solidFill>
            </a:endParaRPr>
          </a:p>
          <a:p>
            <a:pPr algn="just">
              <a:buFont typeface="+mj-lt"/>
              <a:buAutoNum type="arabicParenR"/>
            </a:pPr>
            <a:r>
              <a:rPr lang="fr-FR" sz="1600" dirty="0" smtClean="0">
                <a:solidFill>
                  <a:schemeClr val="tx1"/>
                </a:solidFill>
              </a:rPr>
              <a:t> </a:t>
            </a:r>
            <a:r>
              <a:rPr lang="fr-FR" sz="1600" dirty="0">
                <a:solidFill>
                  <a:schemeClr val="tx1"/>
                </a:solidFill>
              </a:rPr>
              <a:t>Augmenter le nombre de dispositifs de </a:t>
            </a:r>
            <a:r>
              <a:rPr lang="fr-FR" sz="1600" b="1" dirty="0">
                <a:solidFill>
                  <a:schemeClr val="tx1"/>
                </a:solidFill>
              </a:rPr>
              <a:t>soins intensifs à domicile</a:t>
            </a:r>
            <a:endParaRPr lang="fr-FR" sz="1600" b="1" dirty="0" smtClean="0">
              <a:solidFill>
                <a:schemeClr val="tx1"/>
              </a:solidFill>
            </a:endParaRPr>
          </a:p>
          <a:p>
            <a:pPr algn="just">
              <a:buFont typeface="+mj-lt"/>
              <a:buAutoNum type="arabicParenR"/>
            </a:pPr>
            <a:r>
              <a:rPr lang="fr-FR" sz="1600" dirty="0" smtClean="0">
                <a:solidFill>
                  <a:schemeClr val="tx1"/>
                </a:solidFill>
              </a:rPr>
              <a:t>Développer les méthodes de </a:t>
            </a:r>
            <a:r>
              <a:rPr lang="fr-FR" sz="1600" b="1" dirty="0" smtClean="0">
                <a:solidFill>
                  <a:schemeClr val="tx1"/>
                </a:solidFill>
              </a:rPr>
              <a:t>réhabilitation psychosociale </a:t>
            </a:r>
            <a:r>
              <a:rPr lang="fr-FR" sz="1600" dirty="0" smtClean="0">
                <a:solidFill>
                  <a:schemeClr val="tx1"/>
                </a:solidFill>
              </a:rPr>
              <a:t>(</a:t>
            </a:r>
            <a:r>
              <a:rPr lang="fr-FR" sz="1600" dirty="0">
                <a:solidFill>
                  <a:schemeClr val="tx1"/>
                </a:solidFill>
              </a:rPr>
              <a:t>emploi accompagné </a:t>
            </a:r>
            <a:r>
              <a:rPr lang="fr-FR" sz="1600" dirty="0" smtClean="0">
                <a:solidFill>
                  <a:schemeClr val="tx1"/>
                </a:solidFill>
              </a:rPr>
              <a:t>job coaching </a:t>
            </a:r>
            <a:r>
              <a:rPr lang="fr-FR" sz="1600" dirty="0">
                <a:solidFill>
                  <a:schemeClr val="tx1"/>
                </a:solidFill>
              </a:rPr>
              <a:t>Iris </a:t>
            </a:r>
            <a:r>
              <a:rPr lang="fr-FR" sz="1600" dirty="0" smtClean="0">
                <a:solidFill>
                  <a:schemeClr val="tx1"/>
                </a:solidFill>
              </a:rPr>
              <a:t>Messidor, remédiation cognitive, ETP…) </a:t>
            </a:r>
          </a:p>
          <a:p>
            <a:pPr algn="just"/>
            <a:endParaRPr lang="fr-FR" dirty="0" smtClean="0">
              <a:solidFill>
                <a:schemeClr val="tx1"/>
              </a:solidFill>
            </a:endParaRPr>
          </a:p>
          <a:p>
            <a:pPr algn="just"/>
            <a:endParaRPr lang="fr-FR" dirty="0">
              <a:solidFill>
                <a:schemeClr val="tx1"/>
              </a:solidFill>
            </a:endParaRPr>
          </a:p>
        </p:txBody>
      </p:sp>
    </p:spTree>
    <p:extLst>
      <p:ext uri="{BB962C8B-B14F-4D97-AF65-F5344CB8AC3E}">
        <p14:creationId xmlns:p14="http://schemas.microsoft.com/office/powerpoint/2010/main" val="801947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2012" y="521079"/>
            <a:ext cx="8911687" cy="741050"/>
          </a:xfrm>
        </p:spPr>
        <p:txBody>
          <a:bodyPr>
            <a:normAutofit fontScale="90000"/>
          </a:bodyPr>
          <a:lstStyle/>
          <a:p>
            <a:r>
              <a:rPr lang="fr-FR" dirty="0" smtClean="0"/>
              <a:t>Groupe 4 : La recherche et la formation</a:t>
            </a:r>
            <a:endParaRPr lang="fr-FR" dirty="0"/>
          </a:p>
        </p:txBody>
      </p:sp>
      <p:sp>
        <p:nvSpPr>
          <p:cNvPr id="3" name="Espace réservé du contenu 2"/>
          <p:cNvSpPr>
            <a:spLocks noGrp="1"/>
          </p:cNvSpPr>
          <p:nvPr>
            <p:ph idx="1"/>
          </p:nvPr>
        </p:nvSpPr>
        <p:spPr>
          <a:xfrm>
            <a:off x="2151330" y="1403798"/>
            <a:ext cx="9182077" cy="5009882"/>
          </a:xfrm>
        </p:spPr>
        <p:txBody>
          <a:bodyPr>
            <a:normAutofit/>
          </a:bodyPr>
          <a:lstStyle/>
          <a:p>
            <a:r>
              <a:rPr lang="fr-FR" sz="2000" u="sng" dirty="0"/>
              <a:t>Pilotes</a:t>
            </a:r>
            <a:r>
              <a:rPr lang="fr-FR" sz="2000" dirty="0"/>
              <a:t> : </a:t>
            </a:r>
            <a:endParaRPr lang="fr-FR" sz="2000" dirty="0" smtClean="0"/>
          </a:p>
          <a:p>
            <a:r>
              <a:rPr lang="fr-FR" b="1" dirty="0"/>
              <a:t>Pr Pascale </a:t>
            </a:r>
            <a:r>
              <a:rPr lang="fr-FR" b="1" dirty="0" smtClean="0"/>
              <a:t>Molinier</a:t>
            </a:r>
            <a:r>
              <a:rPr lang="fr-FR" dirty="0" smtClean="0"/>
              <a:t>, Pr </a:t>
            </a:r>
            <a:r>
              <a:rPr lang="fr-FR" dirty="0"/>
              <a:t>de psychologie, Université Paris </a:t>
            </a:r>
            <a:r>
              <a:rPr lang="fr-FR" dirty="0" smtClean="0"/>
              <a:t>13, </a:t>
            </a:r>
          </a:p>
          <a:p>
            <a:r>
              <a:rPr lang="fr-FR" b="1" dirty="0" smtClean="0"/>
              <a:t>Pr </a:t>
            </a:r>
            <a:r>
              <a:rPr lang="fr-FR" b="1" dirty="0"/>
              <a:t>Marie Carmen </a:t>
            </a:r>
            <a:r>
              <a:rPr lang="fr-FR" b="1" dirty="0" smtClean="0"/>
              <a:t>Castillo</a:t>
            </a:r>
            <a:r>
              <a:rPr lang="fr-FR" dirty="0" smtClean="0"/>
              <a:t>, Pr </a:t>
            </a:r>
            <a:r>
              <a:rPr lang="fr-FR" dirty="0"/>
              <a:t>de psychologie, Université Paris </a:t>
            </a:r>
            <a:r>
              <a:rPr lang="fr-FR" dirty="0" smtClean="0"/>
              <a:t>8, </a:t>
            </a:r>
          </a:p>
          <a:p>
            <a:r>
              <a:rPr lang="fr-FR" b="1" dirty="0" smtClean="0"/>
              <a:t>Dr </a:t>
            </a:r>
            <a:r>
              <a:rPr lang="fr-FR" b="1" dirty="0"/>
              <a:t>Dominique </a:t>
            </a:r>
            <a:r>
              <a:rPr lang="fr-FR" b="1" dirty="0" err="1" smtClean="0"/>
              <a:t>Januel</a:t>
            </a:r>
            <a:r>
              <a:rPr lang="fr-FR" dirty="0" smtClean="0"/>
              <a:t>, Psychiatre</a:t>
            </a:r>
            <a:r>
              <a:rPr lang="fr-FR" dirty="0"/>
              <a:t>, chef de </a:t>
            </a:r>
            <a:r>
              <a:rPr lang="fr-FR" dirty="0" smtClean="0"/>
              <a:t>pôle </a:t>
            </a:r>
            <a:r>
              <a:rPr lang="fr-FR" dirty="0"/>
              <a:t>du secteur GO3 et responsable de l’URC </a:t>
            </a:r>
            <a:r>
              <a:rPr lang="fr-FR" dirty="0" smtClean="0"/>
              <a:t>EPS-VE</a:t>
            </a:r>
            <a:endParaRPr lang="fr-FR" dirty="0"/>
          </a:p>
          <a:p>
            <a:pPr marL="0" indent="0">
              <a:buNone/>
            </a:pPr>
            <a:endParaRPr lang="fr-FR" sz="2000" dirty="0" smtClean="0"/>
          </a:p>
          <a:p>
            <a:r>
              <a:rPr lang="fr-FR" sz="2000" b="1" u="sng" dirty="0"/>
              <a:t>3</a:t>
            </a:r>
            <a:r>
              <a:rPr lang="fr-FR" sz="2000" b="1" u="sng" dirty="0" smtClean="0"/>
              <a:t> réunions de travail </a:t>
            </a:r>
            <a:r>
              <a:rPr lang="fr-FR" sz="2000" b="1" dirty="0" smtClean="0"/>
              <a:t>: </a:t>
            </a:r>
            <a:endParaRPr lang="fr-FR" sz="2000" b="1" dirty="0"/>
          </a:p>
          <a:p>
            <a:pPr lvl="1">
              <a:buFont typeface="Arial" panose="020B0604020202020204" pitchFamily="34" charset="0"/>
              <a:buChar char="•"/>
            </a:pPr>
            <a:r>
              <a:rPr lang="fr-FR" dirty="0" smtClean="0"/>
              <a:t>Réunion 1 </a:t>
            </a:r>
            <a:r>
              <a:rPr lang="fr-FR" dirty="0"/>
              <a:t>(10/35 </a:t>
            </a:r>
            <a:r>
              <a:rPr lang="fr-FR" dirty="0" smtClean="0"/>
              <a:t>présents) et 2 </a:t>
            </a:r>
            <a:r>
              <a:rPr lang="fr-FR" dirty="0"/>
              <a:t>(11/35 présents</a:t>
            </a:r>
            <a:r>
              <a:rPr lang="fr-FR" dirty="0" smtClean="0"/>
              <a:t>) : Cartographie de la recherche et de la formation en SSD </a:t>
            </a:r>
          </a:p>
          <a:p>
            <a:pPr lvl="1">
              <a:buFont typeface="Arial" panose="020B0604020202020204" pitchFamily="34" charset="0"/>
              <a:buChar char="•"/>
            </a:pPr>
            <a:r>
              <a:rPr lang="fr-FR" dirty="0" smtClean="0"/>
              <a:t>Réunion 3 : Pistes d’action (10/35 présents)</a:t>
            </a:r>
          </a:p>
        </p:txBody>
      </p:sp>
    </p:spTree>
    <p:extLst>
      <p:ext uri="{BB962C8B-B14F-4D97-AF65-F5344CB8AC3E}">
        <p14:creationId xmlns:p14="http://schemas.microsoft.com/office/powerpoint/2010/main" val="4821053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4" y="84848"/>
            <a:ext cx="8911687" cy="1280890"/>
          </a:xfrm>
        </p:spPr>
        <p:txBody>
          <a:bodyPr/>
          <a:lstStyle/>
          <a:p>
            <a:pPr algn="ctr"/>
            <a:r>
              <a:rPr lang="fr-FR" dirty="0" smtClean="0"/>
              <a:t>Principaux constats – recherche et formation </a:t>
            </a:r>
            <a:endParaRPr lang="fr-FR" dirty="0"/>
          </a:p>
        </p:txBody>
      </p:sp>
      <p:sp>
        <p:nvSpPr>
          <p:cNvPr id="3" name="Espace réservé du contenu 2"/>
          <p:cNvSpPr>
            <a:spLocks noGrp="1"/>
          </p:cNvSpPr>
          <p:nvPr>
            <p:ph sz="half" idx="1"/>
          </p:nvPr>
        </p:nvSpPr>
        <p:spPr>
          <a:xfrm>
            <a:off x="1430216" y="1531814"/>
            <a:ext cx="4970584" cy="4603263"/>
          </a:xfrm>
        </p:spPr>
        <p:txBody>
          <a:bodyPr>
            <a:normAutofit fontScale="92500" lnSpcReduction="20000"/>
          </a:bodyPr>
          <a:lstStyle/>
          <a:p>
            <a:r>
              <a:rPr lang="fr-FR" dirty="0" smtClean="0"/>
              <a:t>Deux universités : Paris 13 et Paris 8</a:t>
            </a:r>
          </a:p>
          <a:p>
            <a:r>
              <a:rPr lang="fr-FR" dirty="0" smtClean="0"/>
              <a:t>Une unité de recherche clinique santé mentale (URC EPS-VE)</a:t>
            </a:r>
          </a:p>
          <a:p>
            <a:r>
              <a:rPr lang="fr-FR" dirty="0" smtClean="0"/>
              <a:t>AP-HP : Un seul universitaire </a:t>
            </a:r>
          </a:p>
          <a:p>
            <a:pPr lvl="1"/>
            <a:r>
              <a:rPr lang="fr-FR" dirty="0" smtClean="0"/>
              <a:t>Mise en place du Centre national de ressources et de résilience</a:t>
            </a:r>
          </a:p>
          <a:p>
            <a:r>
              <a:rPr lang="fr-FR" dirty="0" smtClean="0"/>
              <a:t>Des collaborations avec d’autres universités (Paris 5, Paris 7) et des organismes de recherche (CNRS, INSERM, Collège de France)</a:t>
            </a:r>
          </a:p>
          <a:p>
            <a:r>
              <a:rPr lang="fr-FR" dirty="0" smtClean="0"/>
              <a:t>Installation du campus Condorcet (Aubervilliers, avec notamment l’Institut Convergences et migrations)</a:t>
            </a:r>
          </a:p>
          <a:p>
            <a:r>
              <a:rPr lang="fr-FR" dirty="0" smtClean="0"/>
              <a:t>Une Maison des sciences de l’Homme (dont EHESP)</a:t>
            </a:r>
          </a:p>
          <a:p>
            <a:r>
              <a:rPr lang="fr-FR" dirty="0" smtClean="0"/>
              <a:t>Absence de recherche épidémiologique (déterminants)</a:t>
            </a:r>
            <a:endParaRPr lang="fr-FR" dirty="0"/>
          </a:p>
        </p:txBody>
      </p:sp>
      <p:sp>
        <p:nvSpPr>
          <p:cNvPr id="5" name="Espace réservé du contenu 2"/>
          <p:cNvSpPr>
            <a:spLocks noGrp="1"/>
          </p:cNvSpPr>
          <p:nvPr>
            <p:ph sz="half" idx="2"/>
          </p:nvPr>
        </p:nvSpPr>
        <p:spPr>
          <a:xfrm>
            <a:off x="6682154" y="1365737"/>
            <a:ext cx="5205046" cy="4910017"/>
          </a:xfrm>
        </p:spPr>
        <p:txBody>
          <a:bodyPr>
            <a:normAutofit fontScale="92500" lnSpcReduction="20000"/>
          </a:bodyPr>
          <a:lstStyle/>
          <a:p>
            <a:pPr>
              <a:buFont typeface="Arial" panose="020B0604020202020204" pitchFamily="34" charset="0"/>
              <a:buChar char="•"/>
            </a:pPr>
            <a:r>
              <a:rPr lang="fr-FR" dirty="0" smtClean="0"/>
              <a:t>Une offre de formation universitaire :</a:t>
            </a:r>
          </a:p>
          <a:p>
            <a:pPr lvl="1">
              <a:buFont typeface="Arial" panose="020B0604020202020204" pitchFamily="34" charset="0"/>
              <a:buChar char="•"/>
            </a:pPr>
            <a:r>
              <a:rPr lang="fr-FR" dirty="0" smtClean="0"/>
              <a:t>Paris 8 : UFR de psychologie, UFR sciences de l’Education, psychanalyse, communication</a:t>
            </a:r>
          </a:p>
          <a:p>
            <a:pPr lvl="1">
              <a:buFont typeface="Arial" panose="020B0604020202020204" pitchFamily="34" charset="0"/>
              <a:buChar char="•"/>
            </a:pPr>
            <a:r>
              <a:rPr lang="fr-FR" dirty="0" smtClean="0"/>
              <a:t>Paris 13 : UFR médecine, UFR LLSHS, </a:t>
            </a:r>
            <a:r>
              <a:rPr lang="fr-FR" dirty="0"/>
              <a:t>département de </a:t>
            </a:r>
            <a:r>
              <a:rPr lang="fr-FR" dirty="0" smtClean="0"/>
              <a:t>psychologie, parcours médiateurs de santé, éducation thérapeutique, psychopathologie clinique, DU (migrants, remédiation cognitive etc.)</a:t>
            </a:r>
          </a:p>
          <a:p>
            <a:r>
              <a:rPr lang="fr-FR" dirty="0" smtClean="0"/>
              <a:t>Une offre de formation professionnelle (non exhaustive) :</a:t>
            </a:r>
          </a:p>
          <a:p>
            <a:pPr lvl="1"/>
            <a:r>
              <a:rPr lang="fr-FR" dirty="0" smtClean="0"/>
              <a:t>EPS-VE</a:t>
            </a:r>
          </a:p>
          <a:p>
            <a:pPr lvl="1"/>
            <a:r>
              <a:rPr lang="fr-FR" dirty="0" smtClean="0"/>
              <a:t>Robert Ballanger</a:t>
            </a:r>
          </a:p>
          <a:p>
            <a:pPr lvl="1"/>
            <a:r>
              <a:rPr lang="fr-FR" dirty="0" smtClean="0"/>
              <a:t>Conseil départemental </a:t>
            </a:r>
          </a:p>
          <a:p>
            <a:pPr lvl="1"/>
            <a:r>
              <a:rPr lang="fr-FR" dirty="0" smtClean="0"/>
              <a:t>UNAFAM 93</a:t>
            </a:r>
          </a:p>
          <a:p>
            <a:pPr lvl="1"/>
            <a:r>
              <a:rPr lang="fr-FR" dirty="0" smtClean="0"/>
              <a:t>Iris Messidor</a:t>
            </a:r>
          </a:p>
          <a:p>
            <a:pPr lvl="1"/>
            <a:r>
              <a:rPr lang="fr-FR" dirty="0" smtClean="0"/>
              <a:t>Les funambules</a:t>
            </a:r>
          </a:p>
          <a:p>
            <a:pPr lvl="1"/>
            <a:r>
              <a:rPr lang="fr-FR" dirty="0" smtClean="0"/>
              <a:t>UNAFAM et IRSI Messidor : premiers secours en santé mentale à partir de septembre</a:t>
            </a:r>
            <a:endParaRPr lang="fr-FR" dirty="0"/>
          </a:p>
        </p:txBody>
      </p:sp>
    </p:spTree>
    <p:extLst>
      <p:ext uri="{BB962C8B-B14F-4D97-AF65-F5344CB8AC3E}">
        <p14:creationId xmlns:p14="http://schemas.microsoft.com/office/powerpoint/2010/main" val="3133455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ln>
            <a:noFill/>
          </a:ln>
        </p:spPr>
      </p:pic>
    </p:spTree>
    <p:extLst>
      <p:ext uri="{BB962C8B-B14F-4D97-AF65-F5344CB8AC3E}">
        <p14:creationId xmlns:p14="http://schemas.microsoft.com/office/powerpoint/2010/main" val="33029394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29152" y="282916"/>
            <a:ext cx="8911687" cy="715293"/>
          </a:xfrm>
        </p:spPr>
        <p:txBody>
          <a:bodyPr>
            <a:normAutofit/>
          </a:bodyPr>
          <a:lstStyle/>
          <a:p>
            <a:r>
              <a:rPr lang="fr-FR" dirty="0" smtClean="0"/>
              <a:t>Pistes d’action recherche et formation</a:t>
            </a:r>
            <a:endParaRPr lang="fr-FR" dirty="0"/>
          </a:p>
        </p:txBody>
      </p:sp>
      <p:sp>
        <p:nvSpPr>
          <p:cNvPr id="3" name="Espace réservé du contenu 2"/>
          <p:cNvSpPr>
            <a:spLocks noGrp="1"/>
          </p:cNvSpPr>
          <p:nvPr>
            <p:ph idx="1"/>
          </p:nvPr>
        </p:nvSpPr>
        <p:spPr>
          <a:xfrm>
            <a:off x="928048" y="1611092"/>
            <a:ext cx="11263952" cy="6100549"/>
          </a:xfrm>
        </p:spPr>
        <p:txBody>
          <a:bodyPr>
            <a:normAutofit/>
          </a:bodyPr>
          <a:lstStyle/>
          <a:p>
            <a:r>
              <a:rPr lang="fr-FR" dirty="0" smtClean="0"/>
              <a:t>Un Di</a:t>
            </a:r>
            <a:r>
              <a:rPr lang="fr-FR" dirty="0" smtClean="0"/>
              <a:t>spositif </a:t>
            </a:r>
            <a:r>
              <a:rPr lang="fr-FR" dirty="0"/>
              <a:t>départemental de recherche et formation en santé </a:t>
            </a:r>
            <a:r>
              <a:rPr lang="fr-FR" dirty="0" smtClean="0"/>
              <a:t>mentale - </a:t>
            </a:r>
            <a:r>
              <a:rPr lang="fr-FR" b="1" dirty="0" smtClean="0"/>
              <a:t>DTRF</a:t>
            </a:r>
            <a:r>
              <a:rPr lang="fr-FR" dirty="0" smtClean="0"/>
              <a:t> </a:t>
            </a:r>
            <a:endParaRPr lang="fr-FR" dirty="0" smtClean="0"/>
          </a:p>
          <a:p>
            <a:r>
              <a:rPr lang="fr-FR" b="1" dirty="0" smtClean="0"/>
              <a:t>Universitarisation</a:t>
            </a:r>
            <a:r>
              <a:rPr lang="fr-FR" dirty="0" smtClean="0"/>
              <a:t> </a:t>
            </a:r>
          </a:p>
          <a:p>
            <a:r>
              <a:rPr lang="fr-FR" dirty="0" smtClean="0"/>
              <a:t>une </a:t>
            </a:r>
            <a:r>
              <a:rPr lang="fr-FR" b="1" dirty="0"/>
              <a:t>plateforme </a:t>
            </a:r>
            <a:r>
              <a:rPr lang="fr-FR" b="1" dirty="0" smtClean="0"/>
              <a:t>de réhabilitation </a:t>
            </a:r>
            <a:r>
              <a:rPr lang="fr-FR" b="1" dirty="0"/>
              <a:t>psychosociale </a:t>
            </a:r>
            <a:endParaRPr lang="fr-FR" sz="1600" dirty="0"/>
          </a:p>
          <a:p>
            <a:r>
              <a:rPr lang="fr-FR" dirty="0"/>
              <a:t>U</a:t>
            </a:r>
            <a:r>
              <a:rPr lang="fr-FR" dirty="0" smtClean="0"/>
              <a:t>ne </a:t>
            </a:r>
            <a:r>
              <a:rPr lang="fr-FR" dirty="0"/>
              <a:t>plateforme/observatoire </a:t>
            </a:r>
            <a:r>
              <a:rPr lang="fr-FR" dirty="0" smtClean="0"/>
              <a:t>santé mentale (DIM?)</a:t>
            </a:r>
          </a:p>
          <a:p>
            <a:r>
              <a:rPr lang="fr-FR" dirty="0" smtClean="0"/>
              <a:t>Des formations </a:t>
            </a:r>
            <a:r>
              <a:rPr lang="fr-FR" dirty="0" smtClean="0"/>
              <a:t>courtes (modèle DPC) </a:t>
            </a:r>
            <a:r>
              <a:rPr lang="fr-FR" dirty="0"/>
              <a:t>entre sanitaire, médicosocial et </a:t>
            </a:r>
            <a:r>
              <a:rPr lang="fr-FR" dirty="0" smtClean="0"/>
              <a:t>social</a:t>
            </a:r>
            <a:endParaRPr lang="fr-FR" dirty="0"/>
          </a:p>
          <a:p>
            <a:r>
              <a:rPr lang="fr-FR" dirty="0" smtClean="0"/>
              <a:t>Des formations </a:t>
            </a:r>
            <a:r>
              <a:rPr lang="fr-FR" dirty="0"/>
              <a:t>croisées (</a:t>
            </a:r>
            <a:r>
              <a:rPr lang="fr-FR" dirty="0" smtClean="0"/>
              <a:t>vis-ma-vie </a:t>
            </a:r>
            <a:r>
              <a:rPr lang="fr-FR" dirty="0"/>
              <a:t>de </a:t>
            </a:r>
            <a:r>
              <a:rPr lang="fr-FR" dirty="0" smtClean="0"/>
              <a:t>professionnel, </a:t>
            </a:r>
            <a:r>
              <a:rPr lang="fr-FR" dirty="0"/>
              <a:t>voir fiche </a:t>
            </a:r>
            <a:r>
              <a:rPr lang="fr-FR" dirty="0" smtClean="0"/>
              <a:t>CC-OMS</a:t>
            </a:r>
            <a:r>
              <a:rPr lang="fr-FR" dirty="0" smtClean="0"/>
              <a:t>)</a:t>
            </a:r>
            <a:endParaRPr lang="fr-FR" dirty="0"/>
          </a:p>
          <a:p>
            <a:r>
              <a:rPr lang="fr-FR" dirty="0" smtClean="0"/>
              <a:t>Des pratiques </a:t>
            </a:r>
            <a:r>
              <a:rPr lang="fr-FR" dirty="0"/>
              <a:t>avancées </a:t>
            </a:r>
            <a:r>
              <a:rPr lang="fr-FR" dirty="0" smtClean="0"/>
              <a:t>infirmières et la recherche infirmière </a:t>
            </a:r>
            <a:endParaRPr lang="fr-FR" dirty="0" smtClean="0"/>
          </a:p>
          <a:p>
            <a:r>
              <a:rPr lang="fr-FR" dirty="0"/>
              <a:t>D</a:t>
            </a:r>
            <a:r>
              <a:rPr lang="fr-FR" dirty="0" smtClean="0"/>
              <a:t>es </a:t>
            </a:r>
            <a:r>
              <a:rPr lang="fr-FR" dirty="0"/>
              <a:t>outils d’évaluation adaptés (SAMSAH, EMPP, PMI, </a:t>
            </a:r>
            <a:r>
              <a:rPr lang="fr-FR" dirty="0" smtClean="0"/>
              <a:t>géronto-psychiatrie)</a:t>
            </a:r>
          </a:p>
          <a:p>
            <a:r>
              <a:rPr lang="fr-FR" dirty="0" smtClean="0"/>
              <a:t>Renforceme</a:t>
            </a:r>
            <a:r>
              <a:rPr lang="fr-FR" dirty="0" smtClean="0"/>
              <a:t>nt de</a:t>
            </a:r>
            <a:r>
              <a:rPr lang="fr-FR" dirty="0" smtClean="0"/>
              <a:t> </a:t>
            </a:r>
            <a:r>
              <a:rPr lang="fr-FR" dirty="0"/>
              <a:t>la formation action sociale santé mentale (FASSM) </a:t>
            </a:r>
          </a:p>
          <a:p>
            <a:r>
              <a:rPr lang="fr-FR" dirty="0" smtClean="0"/>
              <a:t>Une journée </a:t>
            </a:r>
            <a:r>
              <a:rPr lang="fr-FR" dirty="0"/>
              <a:t>scientifique annuelle des équipes du </a:t>
            </a:r>
            <a:r>
              <a:rPr lang="fr-FR" dirty="0" smtClean="0"/>
              <a:t>93</a:t>
            </a:r>
            <a:endParaRPr lang="fr-FR" dirty="0"/>
          </a:p>
        </p:txBody>
      </p:sp>
    </p:spTree>
    <p:extLst>
      <p:ext uri="{BB962C8B-B14F-4D97-AF65-F5344CB8AC3E}">
        <p14:creationId xmlns:p14="http://schemas.microsoft.com/office/powerpoint/2010/main" val="266997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9344CA-00CE-4C86-B5A5-677A3FCDCD91}"/>
              </a:ext>
            </a:extLst>
          </p:cNvPr>
          <p:cNvSpPr>
            <a:spLocks noGrp="1"/>
          </p:cNvSpPr>
          <p:nvPr>
            <p:ph type="title"/>
          </p:nvPr>
        </p:nvSpPr>
        <p:spPr>
          <a:xfrm>
            <a:off x="1422395" y="309944"/>
            <a:ext cx="10117891" cy="1320800"/>
          </a:xfrm>
        </p:spPr>
        <p:txBody>
          <a:bodyPr>
            <a:normAutofit/>
          </a:bodyPr>
          <a:lstStyle/>
          <a:p>
            <a:pPr algn="ctr"/>
            <a:r>
              <a:rPr lang="fr-FR" dirty="0"/>
              <a:t>Encadrement législatif et </a:t>
            </a:r>
            <a:r>
              <a:rPr lang="fr-FR" dirty="0" smtClean="0"/>
              <a:t>réglementaire du PTSM</a:t>
            </a:r>
            <a:endParaRPr lang="fr-FR" dirty="0"/>
          </a:p>
        </p:txBody>
      </p:sp>
      <p:graphicFrame>
        <p:nvGraphicFramePr>
          <p:cNvPr id="4" name="Espace réservé du contenu 3">
            <a:extLst>
              <a:ext uri="{FF2B5EF4-FFF2-40B4-BE49-F238E27FC236}">
                <a16:creationId xmlns:a16="http://schemas.microsoft.com/office/drawing/2014/main" id="{D38BD13D-88E5-4129-B355-B66E87E3DF21}"/>
              </a:ext>
            </a:extLst>
          </p:cNvPr>
          <p:cNvGraphicFramePr>
            <a:graphicFrameLocks noGrp="1"/>
          </p:cNvGraphicFramePr>
          <p:nvPr>
            <p:ph idx="1"/>
            <p:extLst>
              <p:ext uri="{D42A27DB-BD31-4B8C-83A1-F6EECF244321}">
                <p14:modId xmlns:p14="http://schemas.microsoft.com/office/powerpoint/2010/main" val="2744206881"/>
              </p:ext>
            </p:extLst>
          </p:nvPr>
        </p:nvGraphicFramePr>
        <p:xfrm>
          <a:off x="2491398" y="1812813"/>
          <a:ext cx="8596312" cy="3881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Espace réservé du numéro de diapositive 2">
            <a:extLst>
              <a:ext uri="{FF2B5EF4-FFF2-40B4-BE49-F238E27FC236}">
                <a16:creationId xmlns:a16="http://schemas.microsoft.com/office/drawing/2014/main" id="{60712E6C-AA8C-4832-A35F-F339DB095541}"/>
              </a:ext>
            </a:extLst>
          </p:cNvPr>
          <p:cNvSpPr>
            <a:spLocks noGrp="1"/>
          </p:cNvSpPr>
          <p:nvPr>
            <p:ph type="sldNum" sz="quarter" idx="12"/>
          </p:nvPr>
        </p:nvSpPr>
        <p:spPr/>
        <p:txBody>
          <a:bodyPr/>
          <a:lstStyle/>
          <a:p>
            <a:fld id="{519954A3-9DFD-4C44-94BA-B95130A3BA1C}" type="slidenum">
              <a:rPr lang="en-US" smtClean="0"/>
              <a:t>2</a:t>
            </a:fld>
            <a:endParaRPr lang="en-US" dirty="0"/>
          </a:p>
        </p:txBody>
      </p:sp>
    </p:spTree>
    <p:extLst>
      <p:ext uri="{BB962C8B-B14F-4D97-AF65-F5344CB8AC3E}">
        <p14:creationId xmlns:p14="http://schemas.microsoft.com/office/powerpoint/2010/main" val="2123018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647502" y="173014"/>
            <a:ext cx="11005641" cy="930196"/>
          </a:xfrm>
        </p:spPr>
        <p:txBody>
          <a:bodyPr/>
          <a:lstStyle/>
          <a:p>
            <a:r>
              <a:rPr lang="fr-FR" b="1" dirty="0" smtClean="0"/>
              <a:t>Les étapes du PTSM : modélisation (ANAP)</a:t>
            </a:r>
            <a:endParaRPr lang="fr-FR" b="1" dirty="0"/>
          </a:p>
        </p:txBody>
      </p:sp>
      <p:graphicFrame>
        <p:nvGraphicFramePr>
          <p:cNvPr id="9" name="Espace réservé du contenu 8"/>
          <p:cNvGraphicFramePr>
            <a:graphicFrameLocks noGrp="1"/>
          </p:cNvGraphicFramePr>
          <p:nvPr>
            <p:ph idx="1"/>
            <p:extLst>
              <p:ext uri="{D42A27DB-BD31-4B8C-83A1-F6EECF244321}">
                <p14:modId xmlns:p14="http://schemas.microsoft.com/office/powerpoint/2010/main" val="2884376637"/>
              </p:ext>
            </p:extLst>
          </p:nvPr>
        </p:nvGraphicFramePr>
        <p:xfrm>
          <a:off x="1267178" y="1311997"/>
          <a:ext cx="113538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ZoneTexte 10"/>
          <p:cNvSpPr txBox="1"/>
          <p:nvPr/>
        </p:nvSpPr>
        <p:spPr>
          <a:xfrm>
            <a:off x="5917430" y="1389603"/>
            <a:ext cx="4579908" cy="461665"/>
          </a:xfrm>
          <a:prstGeom prst="rect">
            <a:avLst/>
          </a:prstGeom>
          <a:noFill/>
        </p:spPr>
        <p:txBody>
          <a:bodyPr wrap="none" rtlCol="0">
            <a:spAutoFit/>
          </a:bodyPr>
          <a:lstStyle/>
          <a:p>
            <a:r>
              <a:rPr lang="fr-FR" sz="2400" dirty="0" smtClean="0">
                <a:solidFill>
                  <a:schemeClr val="accent4"/>
                </a:solidFill>
              </a:rPr>
              <a:t>Validation par DG ARS (juillet 2020)</a:t>
            </a:r>
            <a:endParaRPr lang="fr-FR" sz="2400" dirty="0">
              <a:solidFill>
                <a:schemeClr val="accent4"/>
              </a:solidFill>
            </a:endParaRPr>
          </a:p>
        </p:txBody>
      </p:sp>
      <p:sp>
        <p:nvSpPr>
          <p:cNvPr id="13" name="Flèche vers le bas 12"/>
          <p:cNvSpPr/>
          <p:nvPr/>
        </p:nvSpPr>
        <p:spPr>
          <a:xfrm>
            <a:off x="8733733" y="1978822"/>
            <a:ext cx="338667" cy="531757"/>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solidFill>
                <a:schemeClr val="accent4"/>
              </a:solidFill>
            </a:endParaRPr>
          </a:p>
        </p:txBody>
      </p:sp>
      <p:sp>
        <p:nvSpPr>
          <p:cNvPr id="14" name="Rectangle 13"/>
          <p:cNvSpPr/>
          <p:nvPr/>
        </p:nvSpPr>
        <p:spPr>
          <a:xfrm>
            <a:off x="1089377" y="4872968"/>
            <a:ext cx="1984542" cy="1261884"/>
          </a:xfrm>
          <a:prstGeom prst="rect">
            <a:avLst/>
          </a:prstGeom>
        </p:spPr>
        <p:txBody>
          <a:bodyPr wrap="square">
            <a:spAutoFit/>
          </a:bodyPr>
          <a:lstStyle/>
          <a:p>
            <a:pPr algn="ctr"/>
            <a:r>
              <a:rPr lang="fr-FR" sz="1600" b="1" dirty="0" smtClean="0">
                <a:solidFill>
                  <a:schemeClr val="accent2"/>
                </a:solidFill>
                <a:latin typeface="+mj-lt"/>
              </a:rPr>
              <a:t>COPIL</a:t>
            </a:r>
          </a:p>
          <a:p>
            <a:r>
              <a:rPr lang="fr-FR" sz="1200" b="1" dirty="0" smtClean="0">
                <a:latin typeface="+mj-lt"/>
              </a:rPr>
              <a:t>Mme Magalie </a:t>
            </a:r>
            <a:r>
              <a:rPr lang="fr-FR" sz="1200" b="1" dirty="0">
                <a:latin typeface="+mj-lt"/>
              </a:rPr>
              <a:t>Thibaut </a:t>
            </a:r>
            <a:endParaRPr lang="fr-FR" sz="1200" b="1" dirty="0" smtClean="0">
              <a:latin typeface="+mj-lt"/>
            </a:endParaRPr>
          </a:p>
          <a:p>
            <a:r>
              <a:rPr lang="fr-FR" sz="1200" b="1" dirty="0" smtClean="0">
                <a:latin typeface="+mj-lt"/>
              </a:rPr>
              <a:t>Mme Sophie </a:t>
            </a:r>
            <a:r>
              <a:rPr lang="fr-FR" sz="1200" b="1" dirty="0">
                <a:latin typeface="+mj-lt"/>
              </a:rPr>
              <a:t>Albert </a:t>
            </a:r>
          </a:p>
          <a:p>
            <a:r>
              <a:rPr lang="fr-FR" sz="1200" b="1" dirty="0" smtClean="0">
                <a:latin typeface="+mj-lt"/>
              </a:rPr>
              <a:t>M. Paul </a:t>
            </a:r>
            <a:r>
              <a:rPr lang="fr-FR" sz="1200" b="1" dirty="0">
                <a:latin typeface="+mj-lt"/>
              </a:rPr>
              <a:t>Lambert </a:t>
            </a:r>
          </a:p>
          <a:p>
            <a:r>
              <a:rPr lang="fr-FR" sz="1200" b="1" dirty="0" smtClean="0">
                <a:latin typeface="+mj-lt"/>
              </a:rPr>
              <a:t>M. Jean-Jacques Merlin</a:t>
            </a:r>
          </a:p>
          <a:p>
            <a:r>
              <a:rPr lang="fr-FR" sz="1200" b="1" dirty="0" smtClean="0">
                <a:latin typeface="+mj-lt"/>
              </a:rPr>
              <a:t>M. Noel Pommepuy</a:t>
            </a:r>
            <a:endParaRPr lang="fr-FR" sz="1200" b="1" dirty="0">
              <a:latin typeface="+mj-lt"/>
            </a:endParaRPr>
          </a:p>
        </p:txBody>
      </p:sp>
      <p:sp>
        <p:nvSpPr>
          <p:cNvPr id="15" name="Flèche vers le bas 14"/>
          <p:cNvSpPr/>
          <p:nvPr/>
        </p:nvSpPr>
        <p:spPr>
          <a:xfrm>
            <a:off x="2009422" y="4298820"/>
            <a:ext cx="316089" cy="60492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6" name="Flèche vers le bas 15"/>
          <p:cNvSpPr/>
          <p:nvPr/>
        </p:nvSpPr>
        <p:spPr>
          <a:xfrm>
            <a:off x="4618935" y="4410592"/>
            <a:ext cx="316089" cy="60492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7" name="Rectangle 16"/>
          <p:cNvSpPr/>
          <p:nvPr/>
        </p:nvSpPr>
        <p:spPr>
          <a:xfrm>
            <a:off x="3136674" y="4888357"/>
            <a:ext cx="3883377" cy="1415772"/>
          </a:xfrm>
          <a:prstGeom prst="rect">
            <a:avLst/>
          </a:prstGeom>
        </p:spPr>
        <p:txBody>
          <a:bodyPr wrap="square">
            <a:spAutoFit/>
          </a:bodyPr>
          <a:lstStyle/>
          <a:p>
            <a:r>
              <a:rPr lang="fr-FR" sz="1600" b="1" dirty="0" smtClean="0">
                <a:solidFill>
                  <a:schemeClr val="accent2"/>
                </a:solidFill>
                <a:latin typeface="+mj-lt"/>
              </a:rPr>
              <a:t>	4 groupes de travail  </a:t>
            </a:r>
            <a:r>
              <a:rPr lang="fr-FR" sz="1400" b="1" dirty="0" smtClean="0">
                <a:latin typeface="+mj-lt"/>
              </a:rPr>
              <a:t> </a:t>
            </a:r>
          </a:p>
          <a:p>
            <a:r>
              <a:rPr lang="fr-FR" sz="1400" b="1" dirty="0" smtClean="0">
                <a:latin typeface="+mj-lt"/>
              </a:rPr>
              <a:t>Un binôme de pilotage ; </a:t>
            </a:r>
            <a:r>
              <a:rPr lang="fr-FR" sz="1400" b="1" dirty="0" smtClean="0"/>
              <a:t>Mise </a:t>
            </a:r>
            <a:r>
              <a:rPr lang="fr-FR" sz="1400" b="1" dirty="0"/>
              <a:t>à disposition de la documentation : </a:t>
            </a:r>
            <a:r>
              <a:rPr lang="fr-FR" sz="1400" b="1" dirty="0" smtClean="0"/>
              <a:t>Caractéristiques </a:t>
            </a:r>
            <a:r>
              <a:rPr lang="fr-FR" sz="1400" b="1" dirty="0"/>
              <a:t>et offre sur le territoire, synthèse de la CSSM93, notes de </a:t>
            </a:r>
            <a:r>
              <a:rPr lang="fr-FR" sz="1400" b="1" dirty="0" smtClean="0"/>
              <a:t>problématiques…</a:t>
            </a:r>
            <a:endParaRPr lang="fr-FR" sz="1400" b="1" dirty="0"/>
          </a:p>
          <a:p>
            <a:endParaRPr lang="fr-FR" sz="1400" b="1" dirty="0">
              <a:latin typeface="+mj-lt"/>
            </a:endParaRPr>
          </a:p>
        </p:txBody>
      </p:sp>
      <p:sp>
        <p:nvSpPr>
          <p:cNvPr id="18" name="Flèche vers le bas 17"/>
          <p:cNvSpPr/>
          <p:nvPr/>
        </p:nvSpPr>
        <p:spPr>
          <a:xfrm>
            <a:off x="6908797" y="4456590"/>
            <a:ext cx="316089" cy="60492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9" name="Flèche vers le bas 18"/>
          <p:cNvSpPr/>
          <p:nvPr/>
        </p:nvSpPr>
        <p:spPr>
          <a:xfrm>
            <a:off x="9072400" y="4374977"/>
            <a:ext cx="316089" cy="60492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50897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6060" y="-65674"/>
            <a:ext cx="8910918" cy="995570"/>
          </a:xfrm>
        </p:spPr>
        <p:txBody>
          <a:bodyPr>
            <a:normAutofit/>
          </a:bodyPr>
          <a:lstStyle/>
          <a:p>
            <a:pPr algn="ctr"/>
            <a:r>
              <a:rPr lang="fr-FR" sz="2800" b="1" dirty="0" smtClean="0"/>
              <a:t>Mettre en place des groupes </a:t>
            </a:r>
            <a:r>
              <a:rPr lang="fr-FR" sz="2800" b="1" dirty="0" smtClean="0"/>
              <a:t>de travail </a:t>
            </a:r>
            <a:r>
              <a:rPr lang="fr-FR" sz="2800" b="1" dirty="0" smtClean="0"/>
              <a:t/>
            </a:r>
            <a:br>
              <a:rPr lang="fr-FR" sz="2800" b="1" dirty="0" smtClean="0"/>
            </a:br>
            <a:r>
              <a:rPr lang="fr-FR" sz="2800" b="1" dirty="0" smtClean="0"/>
              <a:t>et désigner des pilotes</a:t>
            </a:r>
            <a:endParaRPr lang="fr-FR" sz="2800" b="1" dirty="0"/>
          </a:p>
        </p:txBody>
      </p:sp>
      <p:graphicFrame>
        <p:nvGraphicFramePr>
          <p:cNvPr id="4" name="Diagramme 3"/>
          <p:cNvGraphicFramePr/>
          <p:nvPr>
            <p:extLst>
              <p:ext uri="{D42A27DB-BD31-4B8C-83A1-F6EECF244321}">
                <p14:modId xmlns:p14="http://schemas.microsoft.com/office/powerpoint/2010/main" val="3864028021"/>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9330267" y="3896559"/>
            <a:ext cx="1766711" cy="1634490"/>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b="1" dirty="0" smtClean="0"/>
              <a:t>Pilotes</a:t>
            </a:r>
          </a:p>
          <a:p>
            <a:r>
              <a:rPr lang="fr-FR" sz="1200" dirty="0" smtClean="0"/>
              <a:t>P Molinier psychologie sociale, Paris 13</a:t>
            </a:r>
          </a:p>
          <a:p>
            <a:r>
              <a:rPr lang="fr-FR" sz="1200" dirty="0" smtClean="0"/>
              <a:t>MC Castillo, Paris 8</a:t>
            </a:r>
          </a:p>
          <a:p>
            <a:r>
              <a:rPr lang="fr-FR" sz="1200" dirty="0" smtClean="0"/>
              <a:t>D Januel, psychiatre, URC VE</a:t>
            </a:r>
            <a:endParaRPr lang="fr-FR" sz="1200" dirty="0"/>
          </a:p>
        </p:txBody>
      </p:sp>
      <p:sp>
        <p:nvSpPr>
          <p:cNvPr id="9" name="ZoneTexte 8"/>
          <p:cNvSpPr txBox="1"/>
          <p:nvPr/>
        </p:nvSpPr>
        <p:spPr>
          <a:xfrm>
            <a:off x="1354240" y="3896559"/>
            <a:ext cx="2175023" cy="1430179"/>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b="1" dirty="0" smtClean="0"/>
              <a:t>Pilotes</a:t>
            </a:r>
          </a:p>
          <a:p>
            <a:r>
              <a:rPr lang="fr-FR" sz="1200" dirty="0" smtClean="0"/>
              <a:t>C Monsaingeon La Trame, </a:t>
            </a:r>
            <a:endParaRPr lang="fr-FR" sz="1200" dirty="0"/>
          </a:p>
          <a:p>
            <a:r>
              <a:rPr lang="fr-FR" sz="1200" dirty="0" smtClean="0"/>
              <a:t>D Touati CLSM Epinay/Pierrefitte,</a:t>
            </a:r>
          </a:p>
          <a:p>
            <a:r>
              <a:rPr lang="fr-FR" sz="1200" dirty="0" smtClean="0"/>
              <a:t>B Topuz CLSM Montreuil</a:t>
            </a:r>
            <a:endParaRPr lang="fr-FR" sz="1200" dirty="0"/>
          </a:p>
        </p:txBody>
      </p:sp>
      <p:sp>
        <p:nvSpPr>
          <p:cNvPr id="10" name="ZoneTexte 9"/>
          <p:cNvSpPr txBox="1"/>
          <p:nvPr/>
        </p:nvSpPr>
        <p:spPr>
          <a:xfrm>
            <a:off x="1424145" y="1537181"/>
            <a:ext cx="2041544" cy="1430179"/>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b="1" dirty="0" smtClean="0"/>
              <a:t>Pilotes</a:t>
            </a:r>
          </a:p>
          <a:p>
            <a:r>
              <a:rPr lang="fr-FR" sz="1200" dirty="0" smtClean="0"/>
              <a:t>C Rappaport pédopsychiatre,</a:t>
            </a:r>
          </a:p>
          <a:p>
            <a:r>
              <a:rPr lang="fr-FR" sz="1200" dirty="0" smtClean="0"/>
              <a:t>R Masson conseil départemental</a:t>
            </a:r>
          </a:p>
          <a:p>
            <a:r>
              <a:rPr lang="fr-FR" sz="1200" dirty="0" smtClean="0"/>
              <a:t>E Wannepain adjointe</a:t>
            </a:r>
            <a:endParaRPr lang="fr-FR" sz="1200" dirty="0"/>
          </a:p>
        </p:txBody>
      </p:sp>
      <p:sp>
        <p:nvSpPr>
          <p:cNvPr id="11" name="ZoneTexte 10"/>
          <p:cNvSpPr txBox="1"/>
          <p:nvPr/>
        </p:nvSpPr>
        <p:spPr>
          <a:xfrm>
            <a:off x="9206089" y="1537180"/>
            <a:ext cx="2195687" cy="1430179"/>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b="1" dirty="0" smtClean="0"/>
              <a:t>Pilotes</a:t>
            </a:r>
          </a:p>
          <a:p>
            <a:r>
              <a:rPr lang="fr-FR" sz="1200" dirty="0"/>
              <a:t>BH Dang pilote MAIA Nord</a:t>
            </a:r>
          </a:p>
          <a:p>
            <a:r>
              <a:rPr lang="fr-FR" sz="1200" dirty="0" smtClean="0"/>
              <a:t>R Mendy, Conseil Départemental </a:t>
            </a:r>
          </a:p>
          <a:p>
            <a:r>
              <a:rPr lang="fr-FR" sz="1200" dirty="0" smtClean="0"/>
              <a:t>T </a:t>
            </a:r>
            <a:r>
              <a:rPr lang="fr-FR" sz="1200" dirty="0" err="1" smtClean="0"/>
              <a:t>Ernouf</a:t>
            </a:r>
            <a:r>
              <a:rPr lang="fr-FR" sz="1200" dirty="0" smtClean="0"/>
              <a:t> psychiatre, </a:t>
            </a:r>
          </a:p>
        </p:txBody>
      </p:sp>
      <p:sp>
        <p:nvSpPr>
          <p:cNvPr id="3" name="Rectangle à coins arrondis 2"/>
          <p:cNvSpPr/>
          <p:nvPr/>
        </p:nvSpPr>
        <p:spPr>
          <a:xfrm>
            <a:off x="4341217" y="6070343"/>
            <a:ext cx="3601926" cy="47413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b="1" dirty="0" smtClean="0"/>
              <a:t>Une chargée de mission : </a:t>
            </a:r>
            <a:r>
              <a:rPr lang="fr-FR" sz="1400" b="1" dirty="0" smtClean="0"/>
              <a:t>Floriane Payet </a:t>
            </a:r>
            <a:endParaRPr lang="fr-FR" sz="1400" b="1" dirty="0"/>
          </a:p>
        </p:txBody>
      </p:sp>
    </p:spTree>
    <p:extLst>
      <p:ext uri="{BB962C8B-B14F-4D97-AF65-F5344CB8AC3E}">
        <p14:creationId xmlns:p14="http://schemas.microsoft.com/office/powerpoint/2010/main" val="1879615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2175719" y="187551"/>
            <a:ext cx="9623249" cy="1015607"/>
          </a:xfrm>
        </p:spPr>
        <p:txBody>
          <a:bodyPr>
            <a:normAutofit fontScale="90000"/>
          </a:bodyPr>
          <a:lstStyle/>
          <a:p>
            <a:pPr algn="ctr"/>
            <a:r>
              <a:rPr lang="fr-FR" dirty="0" smtClean="0"/>
              <a:t>Identifier et inviter les acteurs du territoire </a:t>
            </a:r>
            <a:r>
              <a:rPr lang="fr-FR" b="1" dirty="0" smtClean="0"/>
              <a:t>en</a:t>
            </a:r>
            <a:r>
              <a:rPr lang="fr-FR" dirty="0" smtClean="0"/>
              <a:t> </a:t>
            </a:r>
            <a:r>
              <a:rPr lang="fr-FR" b="1" dirty="0" smtClean="0"/>
              <a:t>l’absence d’annuaire disponible</a:t>
            </a:r>
            <a:endParaRPr lang="fr-FR" b="1" dirty="0"/>
          </a:p>
        </p:txBody>
      </p:sp>
      <p:sp>
        <p:nvSpPr>
          <p:cNvPr id="10" name="Espace réservé du contenu 9"/>
          <p:cNvSpPr>
            <a:spLocks noGrp="1"/>
          </p:cNvSpPr>
          <p:nvPr>
            <p:ph sz="half" idx="2"/>
          </p:nvPr>
        </p:nvSpPr>
        <p:spPr>
          <a:xfrm>
            <a:off x="1513059" y="1488953"/>
            <a:ext cx="5458691" cy="4888525"/>
          </a:xfrm>
        </p:spPr>
        <p:txBody>
          <a:bodyPr>
            <a:normAutofit lnSpcReduction="10000"/>
          </a:bodyPr>
          <a:lstStyle/>
          <a:p>
            <a:r>
              <a:rPr lang="fr-FR" dirty="0" smtClean="0"/>
              <a:t>Groupe d’appui action sociale santé mentale (2005) : FASSM, CLSM, RESAD</a:t>
            </a:r>
          </a:p>
          <a:p>
            <a:r>
              <a:rPr lang="fr-FR" dirty="0" smtClean="0"/>
              <a:t>Commission santé mentale du 93 (CSSM93) : analyse systémique et propositions en juin 2018</a:t>
            </a:r>
          </a:p>
          <a:p>
            <a:r>
              <a:rPr lang="fr-FR" dirty="0" smtClean="0"/>
              <a:t>Communauté psychiatrique de territoire</a:t>
            </a:r>
          </a:p>
          <a:p>
            <a:pPr lvl="1">
              <a:spcBef>
                <a:spcPts val="0"/>
              </a:spcBef>
            </a:pPr>
            <a:r>
              <a:rPr lang="fr-FR" dirty="0" smtClean="0"/>
              <a:t>Collège médical : 4 commissions</a:t>
            </a:r>
          </a:p>
          <a:p>
            <a:pPr lvl="1">
              <a:spcBef>
                <a:spcPts val="0"/>
              </a:spcBef>
            </a:pPr>
            <a:r>
              <a:rPr lang="fr-FR" dirty="0" smtClean="0"/>
              <a:t>Collège des personnels hospitaliers de la santé mentale : pratiques avancées, formations (CPHSM)</a:t>
            </a:r>
          </a:p>
          <a:p>
            <a:pPr lvl="1">
              <a:spcBef>
                <a:spcPts val="0"/>
              </a:spcBef>
            </a:pPr>
            <a:r>
              <a:rPr lang="fr-FR" dirty="0" smtClean="0"/>
              <a:t>Assemblée générale des partenaires</a:t>
            </a:r>
          </a:p>
          <a:p>
            <a:pPr lvl="1">
              <a:spcBef>
                <a:spcPts val="0"/>
              </a:spcBef>
            </a:pPr>
            <a:r>
              <a:rPr lang="fr-FR" dirty="0" smtClean="0"/>
              <a:t>Comité opérationnel</a:t>
            </a:r>
          </a:p>
          <a:p>
            <a:r>
              <a:rPr lang="fr-FR" dirty="0" smtClean="0"/>
              <a:t>Commissions (CDAPH, ..)</a:t>
            </a:r>
          </a:p>
          <a:p>
            <a:r>
              <a:rPr lang="fr-FR" dirty="0" smtClean="0"/>
              <a:t>Expérimentations</a:t>
            </a:r>
          </a:p>
          <a:p>
            <a:r>
              <a:rPr lang="fr-FR" dirty="0" smtClean="0"/>
              <a:t>Conventions  (par ex entre EMS et sanitaire…) </a:t>
            </a:r>
            <a:endParaRPr lang="fr-FR" dirty="0"/>
          </a:p>
        </p:txBody>
      </p:sp>
      <p:sp>
        <p:nvSpPr>
          <p:cNvPr id="11" name="Espace réservé du texte 10"/>
          <p:cNvSpPr>
            <a:spLocks noGrp="1"/>
          </p:cNvSpPr>
          <p:nvPr>
            <p:ph type="body" sz="quarter" idx="3"/>
          </p:nvPr>
        </p:nvSpPr>
        <p:spPr>
          <a:xfrm>
            <a:off x="7166957" y="1105082"/>
            <a:ext cx="3999001" cy="576262"/>
          </a:xfrm>
        </p:spPr>
        <p:txBody>
          <a:bodyPr/>
          <a:lstStyle/>
          <a:p>
            <a:r>
              <a:rPr lang="fr-FR" b="1" u="sng" dirty="0" smtClean="0"/>
              <a:t>Partenaires</a:t>
            </a:r>
            <a:endParaRPr lang="fr-FR" b="1" u="sng" dirty="0"/>
          </a:p>
        </p:txBody>
      </p:sp>
      <p:sp>
        <p:nvSpPr>
          <p:cNvPr id="12" name="Espace réservé du contenu 11"/>
          <p:cNvSpPr>
            <a:spLocks noGrp="1"/>
          </p:cNvSpPr>
          <p:nvPr>
            <p:ph sz="quarter" idx="4"/>
          </p:nvPr>
        </p:nvSpPr>
        <p:spPr>
          <a:xfrm>
            <a:off x="7166957" y="1769461"/>
            <a:ext cx="4287106" cy="4503002"/>
          </a:xfrm>
        </p:spPr>
        <p:txBody>
          <a:bodyPr>
            <a:noAutofit/>
          </a:bodyPr>
          <a:lstStyle/>
          <a:p>
            <a:r>
              <a:rPr lang="fr-FR" dirty="0" smtClean="0"/>
              <a:t>Association d’usagers</a:t>
            </a:r>
          </a:p>
          <a:p>
            <a:r>
              <a:rPr lang="fr-FR" dirty="0"/>
              <a:t>URPS, MG, CPTS</a:t>
            </a:r>
          </a:p>
          <a:p>
            <a:r>
              <a:rPr lang="fr-FR" dirty="0" smtClean="0"/>
              <a:t>Education </a:t>
            </a:r>
            <a:r>
              <a:rPr lang="fr-FR" dirty="0" smtClean="0"/>
              <a:t>nationale</a:t>
            </a:r>
          </a:p>
          <a:p>
            <a:r>
              <a:rPr lang="fr-FR" dirty="0" smtClean="0"/>
              <a:t>PMI</a:t>
            </a:r>
          </a:p>
          <a:p>
            <a:r>
              <a:rPr lang="fr-FR" dirty="0" smtClean="0"/>
              <a:t>Justice</a:t>
            </a:r>
          </a:p>
          <a:p>
            <a:r>
              <a:rPr lang="fr-FR" dirty="0" smtClean="0"/>
              <a:t>Partenaires de la cité : CLSM, GEM, ASV, PAEJ</a:t>
            </a:r>
          </a:p>
          <a:p>
            <a:r>
              <a:rPr lang="fr-FR" dirty="0" smtClean="0"/>
              <a:t>Logement</a:t>
            </a:r>
          </a:p>
          <a:p>
            <a:r>
              <a:rPr lang="fr-FR" dirty="0" smtClean="0"/>
              <a:t>Emploi</a:t>
            </a:r>
          </a:p>
          <a:p>
            <a:r>
              <a:rPr lang="fr-FR" dirty="0" smtClean="0"/>
              <a:t>Sport</a:t>
            </a:r>
          </a:p>
          <a:p>
            <a:r>
              <a:rPr lang="fr-FR" dirty="0" smtClean="0"/>
              <a:t>CH</a:t>
            </a:r>
            <a:r>
              <a:rPr lang="fr-FR" dirty="0" smtClean="0"/>
              <a:t>, GHT, </a:t>
            </a:r>
            <a:r>
              <a:rPr lang="fr-FR" dirty="0" smtClean="0"/>
              <a:t>U</a:t>
            </a:r>
            <a:r>
              <a:rPr lang="fr-FR" dirty="0" smtClean="0"/>
              <a:t>niversités</a:t>
            </a:r>
          </a:p>
          <a:p>
            <a:r>
              <a:rPr lang="fr-FR" dirty="0" smtClean="0"/>
              <a:t>Etc…</a:t>
            </a:r>
            <a:r>
              <a:rPr lang="fr-FR" dirty="0" smtClean="0"/>
              <a:t> </a:t>
            </a:r>
            <a:endParaRPr lang="fr-FR" dirty="0" smtClean="0"/>
          </a:p>
          <a:p>
            <a:endParaRPr lang="fr-FR" dirty="0"/>
          </a:p>
        </p:txBody>
      </p:sp>
    </p:spTree>
    <p:extLst>
      <p:ext uri="{BB962C8B-B14F-4D97-AF65-F5344CB8AC3E}">
        <p14:creationId xmlns:p14="http://schemas.microsoft.com/office/powerpoint/2010/main" val="2395464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riangle isocèle 7"/>
          <p:cNvSpPr/>
          <p:nvPr/>
        </p:nvSpPr>
        <p:spPr>
          <a:xfrm>
            <a:off x="11468324" y="1693185"/>
            <a:ext cx="358422" cy="41428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1762850" y="135040"/>
            <a:ext cx="10515600" cy="1325563"/>
          </a:xfrm>
        </p:spPr>
        <p:txBody>
          <a:bodyPr/>
          <a:lstStyle/>
          <a:p>
            <a:pPr algn="ctr"/>
            <a:r>
              <a:rPr lang="fr-FR" b="1" dirty="0" smtClean="0"/>
              <a:t>Proposer un déroulé des réunions</a:t>
            </a:r>
            <a:endParaRPr lang="fr-FR" b="1" dirty="0"/>
          </a:p>
        </p:txBody>
      </p:sp>
      <p:sp>
        <p:nvSpPr>
          <p:cNvPr id="9" name="Espace réservé du contenu 2"/>
          <p:cNvSpPr>
            <a:spLocks noGrp="1"/>
          </p:cNvSpPr>
          <p:nvPr>
            <p:ph idx="1"/>
          </p:nvPr>
        </p:nvSpPr>
        <p:spPr>
          <a:xfrm>
            <a:off x="6539345" y="4156363"/>
            <a:ext cx="4928979" cy="2022763"/>
          </a:xfrm>
        </p:spPr>
        <p:txBody>
          <a:bodyPr>
            <a:noAutofit/>
          </a:bodyPr>
          <a:lstStyle/>
          <a:p>
            <a:pPr>
              <a:spcBef>
                <a:spcPts val="0"/>
              </a:spcBef>
              <a:spcAft>
                <a:spcPts val="0"/>
              </a:spcAft>
            </a:pPr>
            <a:r>
              <a:rPr lang="fr-FR" sz="1400" dirty="0" smtClean="0"/>
              <a:t>Analyser les causes de rupture de parcours et élaborer des solutions pour améliorer l’accès à la prévention, aux soins et aux dispositifs</a:t>
            </a:r>
          </a:p>
          <a:p>
            <a:pPr>
              <a:spcBef>
                <a:spcPts val="0"/>
              </a:spcBef>
              <a:spcAft>
                <a:spcPts val="0"/>
              </a:spcAft>
            </a:pPr>
            <a:r>
              <a:rPr lang="fr-FR" sz="1400" dirty="0" smtClean="0"/>
              <a:t>S’appuyer sur les diagnostics existants pour dresser l’état des lieux du territoire (CLSM..)</a:t>
            </a:r>
          </a:p>
          <a:p>
            <a:pPr>
              <a:spcBef>
                <a:spcPts val="0"/>
              </a:spcBef>
              <a:spcAft>
                <a:spcPts val="0"/>
              </a:spcAft>
            </a:pPr>
            <a:r>
              <a:rPr lang="fr-FR" sz="1400" dirty="0" smtClean="0"/>
              <a:t>Démarche partenariale et participative pour construire ensemble une réponse adaptée aux besoins du territoire</a:t>
            </a:r>
          </a:p>
          <a:p>
            <a:pPr>
              <a:spcBef>
                <a:spcPts val="0"/>
              </a:spcBef>
              <a:spcAft>
                <a:spcPts val="0"/>
              </a:spcAft>
            </a:pPr>
            <a:r>
              <a:rPr lang="fr-FR" sz="1400" dirty="0" smtClean="0"/>
              <a:t>Identification et implication de l’ensemble des acteurs concernés (usagers, familles, institutionnels, professionnels etc…)</a:t>
            </a:r>
            <a:endParaRPr lang="fr-FR" sz="1400" dirty="0"/>
          </a:p>
        </p:txBody>
      </p:sp>
      <p:graphicFrame>
        <p:nvGraphicFramePr>
          <p:cNvPr id="4" name="Diagramme 3"/>
          <p:cNvGraphicFramePr/>
          <p:nvPr>
            <p:extLst>
              <p:ext uri="{D42A27DB-BD31-4B8C-83A1-F6EECF244321}">
                <p14:modId xmlns:p14="http://schemas.microsoft.com/office/powerpoint/2010/main" val="950431761"/>
              </p:ext>
            </p:extLst>
          </p:nvPr>
        </p:nvGraphicFramePr>
        <p:xfrm>
          <a:off x="1418984" y="1441766"/>
          <a:ext cx="9278872"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à coins arrondis 2"/>
          <p:cNvSpPr/>
          <p:nvPr/>
        </p:nvSpPr>
        <p:spPr>
          <a:xfrm>
            <a:off x="1621365" y="1635037"/>
            <a:ext cx="5847645" cy="5305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Diagnostic territorial</a:t>
            </a:r>
            <a:endParaRPr lang="fr-FR" dirty="0"/>
          </a:p>
        </p:txBody>
      </p:sp>
      <p:sp>
        <p:nvSpPr>
          <p:cNvPr id="5" name="Rectangle à coins arrondis 4"/>
          <p:cNvSpPr/>
          <p:nvPr/>
        </p:nvSpPr>
        <p:spPr>
          <a:xfrm>
            <a:off x="8197962" y="1596061"/>
            <a:ext cx="2539999" cy="4741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Eligibilité et rédaction des projets</a:t>
            </a:r>
            <a:endParaRPr lang="fr-FR" sz="1600" dirty="0"/>
          </a:p>
        </p:txBody>
      </p:sp>
      <p:sp>
        <p:nvSpPr>
          <p:cNvPr id="6" name="ZoneTexte 5"/>
          <p:cNvSpPr txBox="1"/>
          <p:nvPr/>
        </p:nvSpPr>
        <p:spPr>
          <a:xfrm>
            <a:off x="7376285" y="1322103"/>
            <a:ext cx="1101967" cy="276999"/>
          </a:xfrm>
          <a:prstGeom prst="rect">
            <a:avLst/>
          </a:prstGeom>
          <a:noFill/>
        </p:spPr>
        <p:txBody>
          <a:bodyPr wrap="square" rtlCol="0">
            <a:spAutoFit/>
          </a:bodyPr>
          <a:lstStyle/>
          <a:p>
            <a:r>
              <a:rPr lang="fr-FR" sz="1200" b="1" dirty="0" smtClean="0"/>
              <a:t>Juillet 2019</a:t>
            </a:r>
            <a:endParaRPr lang="fr-FR" sz="1200" b="1" dirty="0"/>
          </a:p>
        </p:txBody>
      </p:sp>
      <p:sp>
        <p:nvSpPr>
          <p:cNvPr id="7" name="ZoneTexte 6"/>
          <p:cNvSpPr txBox="1"/>
          <p:nvPr/>
        </p:nvSpPr>
        <p:spPr>
          <a:xfrm>
            <a:off x="10697856" y="1438395"/>
            <a:ext cx="1128890" cy="276999"/>
          </a:xfrm>
          <a:prstGeom prst="rect">
            <a:avLst/>
          </a:prstGeom>
          <a:noFill/>
        </p:spPr>
        <p:txBody>
          <a:bodyPr wrap="square" rtlCol="0">
            <a:spAutoFit/>
          </a:bodyPr>
          <a:lstStyle/>
          <a:p>
            <a:r>
              <a:rPr lang="fr-FR" sz="1200" b="1" dirty="0" smtClean="0"/>
              <a:t>Juillet 2020</a:t>
            </a:r>
            <a:endParaRPr lang="fr-FR" sz="1200" b="1" dirty="0"/>
          </a:p>
        </p:txBody>
      </p:sp>
    </p:spTree>
    <p:extLst>
      <p:ext uri="{BB962C8B-B14F-4D97-AF65-F5344CB8AC3E}">
        <p14:creationId xmlns:p14="http://schemas.microsoft.com/office/powerpoint/2010/main" val="3269126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2012" y="521079"/>
            <a:ext cx="8911687" cy="741050"/>
          </a:xfrm>
        </p:spPr>
        <p:txBody>
          <a:bodyPr>
            <a:normAutofit/>
          </a:bodyPr>
          <a:lstStyle/>
          <a:p>
            <a:r>
              <a:rPr lang="fr-FR" dirty="0" smtClean="0"/>
              <a:t>Groupe 1 : L’enfance et la parentalité</a:t>
            </a:r>
            <a:endParaRPr lang="fr-FR" dirty="0"/>
          </a:p>
        </p:txBody>
      </p:sp>
      <p:sp>
        <p:nvSpPr>
          <p:cNvPr id="3" name="Espace réservé du contenu 2"/>
          <p:cNvSpPr>
            <a:spLocks noGrp="1"/>
          </p:cNvSpPr>
          <p:nvPr>
            <p:ph idx="1"/>
          </p:nvPr>
        </p:nvSpPr>
        <p:spPr>
          <a:xfrm>
            <a:off x="2151330" y="1403798"/>
            <a:ext cx="9182077" cy="5009882"/>
          </a:xfrm>
        </p:spPr>
        <p:txBody>
          <a:bodyPr>
            <a:normAutofit/>
          </a:bodyPr>
          <a:lstStyle/>
          <a:p>
            <a:r>
              <a:rPr lang="fr-FR" sz="2000" u="sng" dirty="0"/>
              <a:t>Pilotes</a:t>
            </a:r>
            <a:r>
              <a:rPr lang="fr-FR" sz="2000" dirty="0"/>
              <a:t> : </a:t>
            </a:r>
          </a:p>
          <a:p>
            <a:pPr marL="285750" indent="-285750">
              <a:buFont typeface="Arial" panose="020B0604020202020204" pitchFamily="34" charset="0"/>
              <a:buChar char="•"/>
            </a:pPr>
            <a:r>
              <a:rPr lang="fr-FR" b="1" dirty="0"/>
              <a:t>Dr Clémentine </a:t>
            </a:r>
            <a:r>
              <a:rPr lang="fr-FR" b="1" dirty="0" err="1"/>
              <a:t>Rappaport</a:t>
            </a:r>
            <a:r>
              <a:rPr lang="fr-FR" dirty="0"/>
              <a:t>, Pédopsychiatre, Chef de l’inter-secteur I04 ;</a:t>
            </a:r>
          </a:p>
          <a:p>
            <a:pPr marL="285750" indent="-285750">
              <a:buFont typeface="Arial" panose="020B0604020202020204" pitchFamily="34" charset="0"/>
              <a:buChar char="•"/>
            </a:pPr>
            <a:r>
              <a:rPr lang="fr-FR" b="1" dirty="0"/>
              <a:t>Dr Roselyne Masson</a:t>
            </a:r>
            <a:r>
              <a:rPr lang="fr-FR" dirty="0"/>
              <a:t>, Directrice adjointe/Cheffe de service de PMI, Direction de l'enfance et de la famille, Conseil départemental</a:t>
            </a:r>
          </a:p>
          <a:p>
            <a:pPr marL="285750" indent="-285750">
              <a:buFont typeface="Arial" panose="020B0604020202020204" pitchFamily="34" charset="0"/>
              <a:buChar char="•"/>
            </a:pPr>
            <a:r>
              <a:rPr lang="fr-FR" b="1" dirty="0"/>
              <a:t>Dr Evelyne </a:t>
            </a:r>
            <a:r>
              <a:rPr lang="fr-FR" b="1" dirty="0" err="1"/>
              <a:t>Wannepain</a:t>
            </a:r>
            <a:r>
              <a:rPr lang="fr-FR" dirty="0"/>
              <a:t>, Médecin Responsable du bureau Protection infantile, Service de PMI de Seine Saint Denis, Conseil départemental</a:t>
            </a:r>
          </a:p>
          <a:p>
            <a:pPr marL="0" indent="0">
              <a:buNone/>
            </a:pPr>
            <a:endParaRPr lang="fr-FR" sz="2000" dirty="0" smtClean="0"/>
          </a:p>
          <a:p>
            <a:r>
              <a:rPr lang="fr-FR" sz="2000" b="1" u="sng" dirty="0" smtClean="0"/>
              <a:t>3 réunions de travail </a:t>
            </a:r>
            <a:r>
              <a:rPr lang="fr-FR" sz="2000" b="1" dirty="0" smtClean="0"/>
              <a:t>: </a:t>
            </a:r>
            <a:endParaRPr lang="fr-FR" sz="2000" b="1" dirty="0"/>
          </a:p>
          <a:p>
            <a:pPr lvl="1">
              <a:buFont typeface="Arial" panose="020B0604020202020204" pitchFamily="34" charset="0"/>
              <a:buChar char="•"/>
            </a:pPr>
            <a:r>
              <a:rPr lang="fr-FR" dirty="0" smtClean="0"/>
              <a:t>Réunion 1 : Eléments de diagnostic (13/33 présents)</a:t>
            </a:r>
          </a:p>
          <a:p>
            <a:pPr lvl="1">
              <a:buFont typeface="Arial" panose="020B0604020202020204" pitchFamily="34" charset="0"/>
              <a:buChar char="•"/>
            </a:pPr>
            <a:r>
              <a:rPr lang="fr-FR" dirty="0" smtClean="0"/>
              <a:t>Réunion 2 : Analyse causale et dispositifs existants/émergents (17/33 présents)</a:t>
            </a:r>
          </a:p>
          <a:p>
            <a:pPr lvl="1">
              <a:buFont typeface="Arial" panose="020B0604020202020204" pitchFamily="34" charset="0"/>
              <a:buChar char="•"/>
            </a:pPr>
            <a:r>
              <a:rPr lang="fr-FR" dirty="0" smtClean="0"/>
              <a:t>Réunion 3 : Pistes d’action (18/33 présents)</a:t>
            </a:r>
          </a:p>
          <a:p>
            <a:pPr lvl="1">
              <a:buFont typeface="Arial" panose="020B0604020202020204" pitchFamily="34" charset="0"/>
              <a:buChar char="•"/>
            </a:pPr>
            <a:endParaRPr lang="fr-FR" dirty="0" smtClean="0"/>
          </a:p>
          <a:p>
            <a:r>
              <a:rPr lang="fr-FR" sz="2000" b="1" dirty="0"/>
              <a:t>Absents </a:t>
            </a:r>
            <a:r>
              <a:rPr lang="fr-FR" sz="2000" b="1" dirty="0" smtClean="0"/>
              <a:t>de ce groupe : </a:t>
            </a:r>
            <a:r>
              <a:rPr lang="fr-FR" sz="2000" b="1" dirty="0"/>
              <a:t>Education nationale, PJJ, </a:t>
            </a:r>
            <a:r>
              <a:rPr lang="fr-FR" sz="2000" b="1" dirty="0" smtClean="0"/>
              <a:t>MDPH</a:t>
            </a:r>
            <a:endParaRPr lang="fr-FR" sz="2000" b="1" dirty="0"/>
          </a:p>
        </p:txBody>
      </p:sp>
    </p:spTree>
    <p:extLst>
      <p:ext uri="{BB962C8B-B14F-4D97-AF65-F5344CB8AC3E}">
        <p14:creationId xmlns:p14="http://schemas.microsoft.com/office/powerpoint/2010/main" val="1648682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18683" y="469563"/>
            <a:ext cx="8911687" cy="831203"/>
          </a:xfrm>
        </p:spPr>
        <p:txBody>
          <a:bodyPr>
            <a:normAutofit fontScale="90000"/>
          </a:bodyPr>
          <a:lstStyle/>
          <a:p>
            <a:r>
              <a:rPr lang="fr-FR" dirty="0" smtClean="0"/>
              <a:t>Principaux </a:t>
            </a:r>
            <a:r>
              <a:rPr lang="fr-FR" dirty="0" smtClean="0"/>
              <a:t>constats enfance et parentalité </a:t>
            </a:r>
            <a:endParaRPr lang="fr-FR" dirty="0"/>
          </a:p>
        </p:txBody>
      </p:sp>
      <p:sp>
        <p:nvSpPr>
          <p:cNvPr id="3" name="Espace réservé du contenu 2"/>
          <p:cNvSpPr>
            <a:spLocks noGrp="1"/>
          </p:cNvSpPr>
          <p:nvPr>
            <p:ph idx="1"/>
          </p:nvPr>
        </p:nvSpPr>
        <p:spPr>
          <a:xfrm>
            <a:off x="1944710" y="1390918"/>
            <a:ext cx="9762186" cy="5280337"/>
          </a:xfrm>
        </p:spPr>
        <p:txBody>
          <a:bodyPr>
            <a:normAutofit lnSpcReduction="10000"/>
          </a:bodyPr>
          <a:lstStyle/>
          <a:p>
            <a:pPr lvl="1"/>
            <a:r>
              <a:rPr lang="fr-FR" sz="1800" dirty="0" smtClean="0"/>
              <a:t>Délais </a:t>
            </a:r>
            <a:r>
              <a:rPr lang="fr-FR" sz="1800" dirty="0"/>
              <a:t>de prise en charge </a:t>
            </a:r>
            <a:r>
              <a:rPr lang="fr-FR" sz="1800" dirty="0" smtClean="0"/>
              <a:t>sanitaire (très) longs ; </a:t>
            </a:r>
          </a:p>
          <a:p>
            <a:pPr lvl="1"/>
            <a:r>
              <a:rPr lang="fr-FR" sz="1800" dirty="0"/>
              <a:t>Manque d’articulation entre les </a:t>
            </a:r>
            <a:r>
              <a:rPr lang="fr-FR" sz="1800" dirty="0" smtClean="0"/>
              <a:t>inter-secteurs (PIJ) lors </a:t>
            </a:r>
            <a:r>
              <a:rPr lang="fr-FR" sz="1800" dirty="0"/>
              <a:t>de changement de domiciliation </a:t>
            </a:r>
            <a:r>
              <a:rPr lang="fr-FR" sz="1800" dirty="0" smtClean="0"/>
              <a:t>de certains publics : </a:t>
            </a:r>
            <a:r>
              <a:rPr lang="fr-FR" sz="1800" dirty="0"/>
              <a:t>patients placés à l'ASE, </a:t>
            </a:r>
            <a:r>
              <a:rPr lang="fr-FR" sz="1800" dirty="0" smtClean="0"/>
              <a:t>ados</a:t>
            </a:r>
            <a:r>
              <a:rPr lang="fr-FR" sz="1800" dirty="0"/>
              <a:t>, m</a:t>
            </a:r>
            <a:r>
              <a:rPr lang="fr-FR" sz="1800" dirty="0" smtClean="0"/>
              <a:t>igrants  ; </a:t>
            </a:r>
          </a:p>
          <a:p>
            <a:pPr lvl="1"/>
            <a:r>
              <a:rPr lang="fr-FR" sz="1800" dirty="0" smtClean="0"/>
              <a:t>Offre de </a:t>
            </a:r>
            <a:r>
              <a:rPr lang="fr-FR" sz="1800" dirty="0"/>
              <a:t>prise en charge </a:t>
            </a:r>
            <a:r>
              <a:rPr lang="fr-FR" sz="1800" dirty="0" smtClean="0"/>
              <a:t>médicosociale quantitative et qualitative insuffisante ; </a:t>
            </a:r>
          </a:p>
          <a:p>
            <a:pPr lvl="1"/>
            <a:r>
              <a:rPr lang="fr-FR" sz="1800" dirty="0" smtClean="0"/>
              <a:t>Complexité </a:t>
            </a:r>
            <a:r>
              <a:rPr lang="fr-FR" sz="1800" dirty="0"/>
              <a:t>de la </a:t>
            </a:r>
            <a:r>
              <a:rPr lang="fr-FR" sz="1800" dirty="0" smtClean="0"/>
              <a:t>territorialisation : faible </a:t>
            </a:r>
            <a:r>
              <a:rPr lang="fr-FR" sz="1800" dirty="0"/>
              <a:t>coordination entre acteurs et structures de </a:t>
            </a:r>
            <a:r>
              <a:rPr lang="fr-FR" sz="1800" dirty="0" smtClean="0"/>
              <a:t>l’enfance</a:t>
            </a:r>
            <a:r>
              <a:rPr lang="fr-FR" sz="1800" dirty="0"/>
              <a:t> </a:t>
            </a:r>
            <a:r>
              <a:rPr lang="fr-FR" sz="1800" dirty="0" smtClean="0"/>
              <a:t>;</a:t>
            </a:r>
          </a:p>
          <a:p>
            <a:pPr lvl="1"/>
            <a:r>
              <a:rPr lang="fr-FR" sz="1800" dirty="0" smtClean="0"/>
              <a:t>Réseaux et partenariats entre </a:t>
            </a:r>
            <a:r>
              <a:rPr lang="fr-FR" sz="1800" dirty="0"/>
              <a:t>structures </a:t>
            </a:r>
            <a:r>
              <a:rPr lang="fr-FR" sz="1800" dirty="0" smtClean="0"/>
              <a:t>sanitaires, </a:t>
            </a:r>
            <a:r>
              <a:rPr lang="fr-FR" sz="1800" dirty="0"/>
              <a:t>médicosociales et </a:t>
            </a:r>
            <a:r>
              <a:rPr lang="fr-FR" sz="1800" dirty="0" smtClean="0"/>
              <a:t>sociales hétérogènes ; animation des réseaux ?</a:t>
            </a:r>
          </a:p>
          <a:p>
            <a:pPr lvl="1"/>
            <a:r>
              <a:rPr lang="fr-FR" sz="1800" dirty="0" smtClean="0"/>
              <a:t>Manque de dispositifs d’inclusion scolaire, notamment </a:t>
            </a:r>
            <a:r>
              <a:rPr lang="fr-FR" sz="1800" dirty="0"/>
              <a:t>en milieu </a:t>
            </a:r>
            <a:r>
              <a:rPr lang="fr-FR" sz="1800" dirty="0" smtClean="0"/>
              <a:t>ordinaire ; </a:t>
            </a:r>
          </a:p>
          <a:p>
            <a:pPr lvl="1"/>
            <a:r>
              <a:rPr lang="fr-FR" sz="1800" dirty="0" smtClean="0"/>
              <a:t>Des besoins, une offre, une sémantique à définir :</a:t>
            </a:r>
          </a:p>
          <a:p>
            <a:pPr lvl="2"/>
            <a:r>
              <a:rPr lang="fr-FR" sz="1600" dirty="0" smtClean="0"/>
              <a:t>pour </a:t>
            </a:r>
            <a:r>
              <a:rPr lang="fr-FR" sz="1600" dirty="0"/>
              <a:t>le répit des parents, </a:t>
            </a:r>
            <a:endParaRPr lang="fr-FR" sz="1600" dirty="0" smtClean="0"/>
          </a:p>
          <a:p>
            <a:pPr lvl="2"/>
            <a:r>
              <a:rPr lang="fr-FR" sz="1600" dirty="0" smtClean="0"/>
              <a:t>pour le soutien des familles </a:t>
            </a:r>
            <a:r>
              <a:rPr lang="fr-FR" sz="1600" dirty="0"/>
              <a:t>et </a:t>
            </a:r>
            <a:r>
              <a:rPr lang="fr-FR" sz="1600" dirty="0" smtClean="0"/>
              <a:t>des fratries, </a:t>
            </a:r>
          </a:p>
          <a:p>
            <a:pPr lvl="1"/>
            <a:r>
              <a:rPr lang="fr-FR" sz="1800" dirty="0" smtClean="0"/>
              <a:t>Dispositifs de </a:t>
            </a:r>
            <a:r>
              <a:rPr lang="fr-FR" sz="1800" dirty="0"/>
              <a:t>p</a:t>
            </a:r>
            <a:r>
              <a:rPr lang="fr-FR" sz="1800" dirty="0" smtClean="0"/>
              <a:t>révention et de repérage précoce émergents mal connus ;</a:t>
            </a:r>
          </a:p>
          <a:p>
            <a:pPr lvl="1"/>
            <a:r>
              <a:rPr lang="fr-FR" sz="1800" dirty="0" smtClean="0"/>
              <a:t>Dispositifs d’appui à la parentalité,</a:t>
            </a:r>
            <a:r>
              <a:rPr lang="fr-FR" sz="1800" dirty="0"/>
              <a:t> </a:t>
            </a:r>
            <a:r>
              <a:rPr lang="fr-FR" sz="1800" dirty="0" smtClean="0"/>
              <a:t>d’éducation </a:t>
            </a:r>
            <a:r>
              <a:rPr lang="fr-FR" sz="1800" dirty="0"/>
              <a:t>à la </a:t>
            </a:r>
            <a:r>
              <a:rPr lang="fr-FR" sz="1800" dirty="0" smtClean="0"/>
              <a:t>santé </a:t>
            </a:r>
            <a:r>
              <a:rPr lang="fr-FR" sz="1800" dirty="0"/>
              <a:t>émergents mal connus </a:t>
            </a:r>
            <a:r>
              <a:rPr lang="fr-FR" sz="1800" dirty="0" smtClean="0"/>
              <a:t>;</a:t>
            </a:r>
          </a:p>
          <a:p>
            <a:endParaRPr lang="fr-FR" dirty="0"/>
          </a:p>
        </p:txBody>
      </p:sp>
    </p:spTree>
    <p:extLst>
      <p:ext uri="{BB962C8B-B14F-4D97-AF65-F5344CB8AC3E}">
        <p14:creationId xmlns:p14="http://schemas.microsoft.com/office/powerpoint/2010/main" val="3169979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41409" y="217600"/>
            <a:ext cx="8911687" cy="689535"/>
          </a:xfrm>
        </p:spPr>
        <p:txBody>
          <a:bodyPr>
            <a:normAutofit/>
          </a:bodyPr>
          <a:lstStyle/>
          <a:p>
            <a:r>
              <a:rPr lang="fr-FR" dirty="0" smtClean="0"/>
              <a:t>Pistes </a:t>
            </a:r>
            <a:r>
              <a:rPr lang="fr-FR" dirty="0" smtClean="0"/>
              <a:t>d’action enfance et parentalité</a:t>
            </a:r>
            <a:endParaRPr lang="fr-FR" dirty="0"/>
          </a:p>
        </p:txBody>
      </p:sp>
      <p:sp>
        <p:nvSpPr>
          <p:cNvPr id="3" name="Espace réservé du contenu 2"/>
          <p:cNvSpPr>
            <a:spLocks noGrp="1"/>
          </p:cNvSpPr>
          <p:nvPr>
            <p:ph idx="1"/>
          </p:nvPr>
        </p:nvSpPr>
        <p:spPr>
          <a:xfrm>
            <a:off x="851647" y="1103668"/>
            <a:ext cx="11241741" cy="5763296"/>
          </a:xfrm>
        </p:spPr>
        <p:txBody>
          <a:bodyPr>
            <a:normAutofit/>
          </a:bodyPr>
          <a:lstStyle/>
          <a:p>
            <a:pPr algn="just">
              <a:buFont typeface="+mj-lt"/>
              <a:buAutoNum type="arabicParenR"/>
            </a:pPr>
            <a:r>
              <a:rPr lang="fr-FR" dirty="0" smtClean="0"/>
              <a:t>Renforcer </a:t>
            </a:r>
            <a:r>
              <a:rPr lang="fr-FR" b="1" dirty="0" smtClean="0"/>
              <a:t>les moyens de la PIJ</a:t>
            </a:r>
            <a:r>
              <a:rPr lang="fr-FR" dirty="0"/>
              <a:t> </a:t>
            </a:r>
            <a:r>
              <a:rPr lang="fr-FR" dirty="0" smtClean="0"/>
              <a:t>et </a:t>
            </a:r>
            <a:r>
              <a:rPr lang="fr-FR" b="1" dirty="0" smtClean="0"/>
              <a:t>l’attractivité</a:t>
            </a:r>
            <a:r>
              <a:rPr lang="fr-FR" dirty="0" smtClean="0"/>
              <a:t> de la PIJ</a:t>
            </a:r>
          </a:p>
          <a:p>
            <a:pPr algn="just">
              <a:buFont typeface="+mj-lt"/>
              <a:buAutoNum type="arabicParenR"/>
            </a:pPr>
            <a:r>
              <a:rPr lang="fr-FR" dirty="0" smtClean="0"/>
              <a:t>Assurer la </a:t>
            </a:r>
            <a:r>
              <a:rPr lang="fr-FR" b="1" dirty="0" smtClean="0"/>
              <a:t>continuité des parcours</a:t>
            </a:r>
            <a:r>
              <a:rPr lang="fr-FR" dirty="0" smtClean="0"/>
              <a:t> entre secteurs de PIJ et psychiatrie adulte</a:t>
            </a:r>
          </a:p>
          <a:p>
            <a:pPr algn="just">
              <a:buFont typeface="+mj-lt"/>
              <a:buAutoNum type="arabicParenR"/>
            </a:pPr>
            <a:r>
              <a:rPr lang="fr-FR" b="1" dirty="0" smtClean="0"/>
              <a:t>Harmoniser les découpages territoriaux </a:t>
            </a:r>
            <a:r>
              <a:rPr lang="fr-FR" dirty="0" smtClean="0"/>
              <a:t>des dispositifs de l’enfance </a:t>
            </a:r>
          </a:p>
          <a:p>
            <a:pPr algn="just">
              <a:buFont typeface="+mj-lt"/>
              <a:buAutoNum type="arabicParenR"/>
            </a:pPr>
            <a:r>
              <a:rPr lang="fr-FR" dirty="0" smtClean="0"/>
              <a:t>Mettre en place un/des groupe(s) de travail secteurs de PIJ/ médico-social/MDPH (IO5)</a:t>
            </a:r>
          </a:p>
          <a:p>
            <a:pPr algn="just">
              <a:buFont typeface="+mj-lt"/>
              <a:buAutoNum type="arabicParenR"/>
            </a:pPr>
            <a:r>
              <a:rPr lang="fr-FR" dirty="0" smtClean="0"/>
              <a:t>Analyser l’offre quantitative et qualitative de </a:t>
            </a:r>
            <a:r>
              <a:rPr lang="fr-FR" b="1" dirty="0" smtClean="0"/>
              <a:t>l’inclusion scolaire </a:t>
            </a:r>
          </a:p>
          <a:p>
            <a:pPr algn="just">
              <a:buFont typeface="+mj-lt"/>
              <a:buAutoNum type="arabicParenR"/>
            </a:pPr>
            <a:r>
              <a:rPr lang="fr-FR" dirty="0" smtClean="0"/>
              <a:t>Intégrer des acteurs PTSM au groupe de travail du Schéma départemental en cours « Petite enfance et parentalité » pour recenser, évaluer, coordonner et graduer les acteurs du soutien à la parentalité; sous-groupe de travail « visites à domicile » à mettre en place. (l’expérimentation PPEP’S de Clichy-sous-Bois)</a:t>
            </a:r>
          </a:p>
          <a:p>
            <a:pPr algn="just">
              <a:buFont typeface="+mj-lt"/>
              <a:buAutoNum type="arabicParenR"/>
            </a:pPr>
            <a:r>
              <a:rPr lang="fr-FR" dirty="0" smtClean="0"/>
              <a:t>Identifier les dispositifs de répit pour parents, enfants et famille en vue de les développer  </a:t>
            </a:r>
          </a:p>
          <a:p>
            <a:pPr algn="just">
              <a:buFont typeface="+mj-lt"/>
              <a:buAutoNum type="arabicParenR"/>
            </a:pPr>
            <a:r>
              <a:rPr lang="fr-FR" dirty="0" smtClean="0"/>
              <a:t>Revoir la note de cadrage </a:t>
            </a:r>
            <a:r>
              <a:rPr lang="fr-FR" dirty="0"/>
              <a:t>d</a:t>
            </a:r>
            <a:r>
              <a:rPr lang="fr-FR" dirty="0" smtClean="0"/>
              <a:t>es </a:t>
            </a:r>
            <a:r>
              <a:rPr lang="fr-FR" b="1" dirty="0" smtClean="0"/>
              <a:t>RPP</a:t>
            </a:r>
            <a:r>
              <a:rPr lang="fr-FR" dirty="0" smtClean="0"/>
              <a:t> avec présence de la pédopsychiatrie, pour les orienter « concertation et prévention »</a:t>
            </a:r>
          </a:p>
          <a:p>
            <a:pPr algn="just">
              <a:buFont typeface="+mj-lt"/>
              <a:buAutoNum type="arabicParenR"/>
            </a:pPr>
            <a:r>
              <a:rPr lang="fr-FR" dirty="0" smtClean="0"/>
              <a:t>Réfléchir à la mise en place de dispositifs de santé mentale et addictions pour les </a:t>
            </a:r>
            <a:r>
              <a:rPr lang="fr-FR" b="1" dirty="0" smtClean="0"/>
              <a:t>adolescents</a:t>
            </a:r>
            <a:endParaRPr lang="fr-FR" dirty="0" smtClean="0"/>
          </a:p>
          <a:p>
            <a:pPr algn="just"/>
            <a:endParaRPr lang="fr-FR" dirty="0" smtClean="0"/>
          </a:p>
          <a:p>
            <a:pPr algn="just"/>
            <a:endParaRPr lang="fr-FR" dirty="0"/>
          </a:p>
        </p:txBody>
      </p:sp>
    </p:spTree>
    <p:extLst>
      <p:ext uri="{BB962C8B-B14F-4D97-AF65-F5344CB8AC3E}">
        <p14:creationId xmlns:p14="http://schemas.microsoft.com/office/powerpoint/2010/main" val="480272407"/>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107</TotalTime>
  <Words>1900</Words>
  <Application>Microsoft Office PowerPoint</Application>
  <PresentationFormat>Grand écran</PresentationFormat>
  <Paragraphs>272</Paragraphs>
  <Slides>19</Slides>
  <Notes>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19</vt:i4>
      </vt:variant>
    </vt:vector>
  </HeadingPairs>
  <TitlesOfParts>
    <vt:vector size="27" baseType="lpstr">
      <vt:lpstr>Microsoft YaHei</vt:lpstr>
      <vt:lpstr>Arial</vt:lpstr>
      <vt:lpstr>Calibri</vt:lpstr>
      <vt:lpstr>Century Gothic</vt:lpstr>
      <vt:lpstr>Times New Roman</vt:lpstr>
      <vt:lpstr>Wingdings</vt:lpstr>
      <vt:lpstr>Wingdings 3</vt:lpstr>
      <vt:lpstr>Brin</vt:lpstr>
      <vt:lpstr>Projet territorial de santé mentale de Seine-Saint-Denis : point d’étape</vt:lpstr>
      <vt:lpstr>Encadrement législatif et réglementaire du PTSM</vt:lpstr>
      <vt:lpstr>Les étapes du PTSM : modélisation (ANAP)</vt:lpstr>
      <vt:lpstr>Mettre en place des groupes de travail  et désigner des pilotes</vt:lpstr>
      <vt:lpstr>Identifier et inviter les acteurs du territoire en l’absence d’annuaire disponible</vt:lpstr>
      <vt:lpstr>Proposer un déroulé des réunions</vt:lpstr>
      <vt:lpstr>Groupe 1 : L’enfance et la parentalité</vt:lpstr>
      <vt:lpstr>Principaux constats enfance et parentalité </vt:lpstr>
      <vt:lpstr>Pistes d’action enfance et parentalité</vt:lpstr>
      <vt:lpstr>Groupe 2 : Les transitions </vt:lpstr>
      <vt:lpstr>Pistes d’action transitions</vt:lpstr>
      <vt:lpstr>Pistes d’action : le public handicapé</vt:lpstr>
      <vt:lpstr>Groupe 3 : L’inclusion sociale</vt:lpstr>
      <vt:lpstr>Principaux constats </vt:lpstr>
      <vt:lpstr>Pistes d’action</vt:lpstr>
      <vt:lpstr>Groupe 4 : La recherche et la formation</vt:lpstr>
      <vt:lpstr>Principaux constats – recherche et formation </vt:lpstr>
      <vt:lpstr>Présentation PowerPoint</vt:lpstr>
      <vt:lpstr>Pistes d’action recherche et formation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territorial de santé mentale de Seine-Saint-Denis : point d’étape</dc:title>
  <dc:creator>Sophie, COHEN</dc:creator>
  <cp:lastModifiedBy>Sophie, COHEN</cp:lastModifiedBy>
  <cp:revision>17</cp:revision>
  <dcterms:created xsi:type="dcterms:W3CDTF">2019-09-11T14:31:24Z</dcterms:created>
  <dcterms:modified xsi:type="dcterms:W3CDTF">2019-09-17T07:55:44Z</dcterms:modified>
</cp:coreProperties>
</file>