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8"/>
  </p:notesMasterIdLst>
  <p:sldIdLst>
    <p:sldId id="257" r:id="rId2"/>
    <p:sldId id="293" r:id="rId3"/>
    <p:sldId id="272" r:id="rId4"/>
    <p:sldId id="281" r:id="rId5"/>
    <p:sldId id="289" r:id="rId6"/>
    <p:sldId id="274" r:id="rId7"/>
    <p:sldId id="275" r:id="rId8"/>
    <p:sldId id="294" r:id="rId9"/>
    <p:sldId id="284" r:id="rId10"/>
    <p:sldId id="285" r:id="rId11"/>
    <p:sldId id="286" r:id="rId12"/>
    <p:sldId id="287" r:id="rId13"/>
    <p:sldId id="269" r:id="rId14"/>
    <p:sldId id="292" r:id="rId15"/>
    <p:sldId id="291" r:id="rId16"/>
    <p:sldId id="261"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994" autoAdjust="0"/>
    <p:restoredTop sz="94660"/>
  </p:normalViewPr>
  <p:slideViewPr>
    <p:cSldViewPr snapToGrid="0">
      <p:cViewPr varScale="1">
        <p:scale>
          <a:sx n="92" d="100"/>
          <a:sy n="92" d="100"/>
        </p:scale>
        <p:origin x="498" y="66"/>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AC4462-C05E-43B9-B5D9-23C9DFE0FA54}" type="doc">
      <dgm:prSet loTypeId="urn:microsoft.com/office/officeart/2005/8/layout/hList3" loCatId="list" qsTypeId="urn:microsoft.com/office/officeart/2005/8/quickstyle/simple1" qsCatId="simple" csTypeId="urn:microsoft.com/office/officeart/2005/8/colors/colorful5" csCatId="colorful" phldr="1"/>
      <dgm:spPr/>
      <dgm:t>
        <a:bodyPr/>
        <a:lstStyle/>
        <a:p>
          <a:endParaRPr lang="fr-FR"/>
        </a:p>
      </dgm:t>
    </dgm:pt>
    <dgm:pt modelId="{2ABE63E3-5A79-430F-9A9D-F79F01F1A389}">
      <dgm:prSet phldrT="[Texte]" custT="1"/>
      <dgm:spPr/>
      <dgm:t>
        <a:bodyPr/>
        <a:lstStyle/>
        <a:p>
          <a:r>
            <a:rPr lang="fr-FR" sz="2800" b="1" dirty="0" smtClean="0"/>
            <a:t>Loi de modernisation du système </a:t>
          </a:r>
          <a:r>
            <a:rPr lang="fr-FR" sz="2400" b="1" dirty="0" smtClean="0"/>
            <a:t>de</a:t>
          </a:r>
          <a:r>
            <a:rPr lang="fr-FR" sz="2800" b="1" dirty="0" smtClean="0"/>
            <a:t> santé </a:t>
          </a:r>
        </a:p>
        <a:p>
          <a:r>
            <a:rPr lang="fr-FR" sz="2800" dirty="0" smtClean="0"/>
            <a:t>LMSS (2016)</a:t>
          </a:r>
          <a:endParaRPr lang="fr-FR" sz="2800" dirty="0"/>
        </a:p>
      </dgm:t>
    </dgm:pt>
    <dgm:pt modelId="{044357E8-9BED-49C4-A914-74C86CF4F452}" type="parTrans" cxnId="{394F5652-F631-4E35-858B-29DC3EDC1545}">
      <dgm:prSet/>
      <dgm:spPr/>
      <dgm:t>
        <a:bodyPr/>
        <a:lstStyle/>
        <a:p>
          <a:endParaRPr lang="fr-FR"/>
        </a:p>
      </dgm:t>
    </dgm:pt>
    <dgm:pt modelId="{A4D8A5E0-B58D-4767-BB05-0F4914FF45D7}" type="sibTrans" cxnId="{394F5652-F631-4E35-858B-29DC3EDC1545}">
      <dgm:prSet/>
      <dgm:spPr/>
      <dgm:t>
        <a:bodyPr/>
        <a:lstStyle/>
        <a:p>
          <a:endParaRPr lang="fr-FR"/>
        </a:p>
      </dgm:t>
    </dgm:pt>
    <dgm:pt modelId="{8B31F5E7-B8D8-4D45-ABE1-7F8E37AAF2B1}">
      <dgm:prSet phldrT="[Texte]" custT="1"/>
      <dgm:spPr/>
      <dgm:t>
        <a:bodyPr/>
        <a:lstStyle/>
        <a:p>
          <a:pPr>
            <a:lnSpc>
              <a:spcPct val="90000"/>
            </a:lnSpc>
            <a:spcAft>
              <a:spcPct val="35000"/>
            </a:spcAft>
          </a:pPr>
          <a:r>
            <a:rPr lang="fr-FR" sz="1500" b="1" dirty="0" smtClean="0">
              <a:solidFill>
                <a:srgbClr val="FF0000"/>
              </a:solidFill>
            </a:rPr>
            <a:t>Art 65</a:t>
          </a:r>
        </a:p>
        <a:p>
          <a:pPr>
            <a:lnSpc>
              <a:spcPct val="90000"/>
            </a:lnSpc>
            <a:spcAft>
              <a:spcPct val="35000"/>
            </a:spcAft>
          </a:pPr>
          <a:r>
            <a:rPr lang="fr-FR" sz="1500" b="1" dirty="0" smtClean="0"/>
            <a:t>Conseils territoriaux de santé </a:t>
          </a:r>
          <a:endParaRPr lang="fr-FR" sz="1500" dirty="0" smtClean="0"/>
        </a:p>
        <a:p>
          <a:pPr>
            <a:lnSpc>
              <a:spcPct val="90000"/>
            </a:lnSpc>
            <a:spcAft>
              <a:spcPct val="35000"/>
            </a:spcAft>
          </a:pPr>
          <a:r>
            <a:rPr lang="fr-FR" sz="1500" dirty="0" smtClean="0"/>
            <a:t>L’ARS définit ses territoires</a:t>
          </a:r>
        </a:p>
        <a:p>
          <a:pPr>
            <a:lnSpc>
              <a:spcPct val="90000"/>
            </a:lnSpc>
            <a:spcAft>
              <a:spcPct val="35000"/>
            </a:spcAft>
          </a:pPr>
          <a:r>
            <a:rPr lang="fr-FR" sz="1500" dirty="0" smtClean="0"/>
            <a:t>Chaque CTS se dote d’une commission santé mentale</a:t>
          </a:r>
        </a:p>
        <a:p>
          <a:pPr>
            <a:lnSpc>
              <a:spcPct val="90000"/>
            </a:lnSpc>
            <a:spcAft>
              <a:spcPct val="35000"/>
            </a:spcAft>
          </a:pPr>
          <a:r>
            <a:rPr lang="fr-FR" sz="1500" b="1" dirty="0" smtClean="0"/>
            <a:t>(CSSM)</a:t>
          </a:r>
          <a:endParaRPr lang="fr-FR" sz="1500" b="1" dirty="0"/>
        </a:p>
      </dgm:t>
    </dgm:pt>
    <dgm:pt modelId="{C6447AD8-6F88-49FE-B806-5AE98A1EE180}" type="parTrans" cxnId="{333C59E8-0CE6-4F13-93DB-F86A768603CB}">
      <dgm:prSet/>
      <dgm:spPr/>
      <dgm:t>
        <a:bodyPr/>
        <a:lstStyle/>
        <a:p>
          <a:endParaRPr lang="fr-FR"/>
        </a:p>
      </dgm:t>
    </dgm:pt>
    <dgm:pt modelId="{72846A84-EF8C-4B81-B9EA-B9B705898709}" type="sibTrans" cxnId="{333C59E8-0CE6-4F13-93DB-F86A768603CB}">
      <dgm:prSet/>
      <dgm:spPr/>
      <dgm:t>
        <a:bodyPr/>
        <a:lstStyle/>
        <a:p>
          <a:endParaRPr lang="fr-FR"/>
        </a:p>
      </dgm:t>
    </dgm:pt>
    <dgm:pt modelId="{F45D525C-4548-42EC-8F63-38F9DAE34B2A}">
      <dgm:prSet phldrT="[Texte]" custT="1"/>
      <dgm:spPr/>
      <dgm:t>
        <a:bodyPr/>
        <a:lstStyle/>
        <a:p>
          <a:r>
            <a:rPr lang="fr-FR" sz="1800" b="1" dirty="0" smtClean="0">
              <a:solidFill>
                <a:srgbClr val="FF0000"/>
              </a:solidFill>
            </a:rPr>
            <a:t>Art 69</a:t>
          </a:r>
        </a:p>
        <a:p>
          <a:r>
            <a:rPr lang="fr-FR" sz="2000" dirty="0" smtClean="0"/>
            <a:t>Décret </a:t>
          </a:r>
          <a:r>
            <a:rPr lang="fr-FR" sz="2000" b="1" dirty="0" smtClean="0"/>
            <a:t>PTSM</a:t>
          </a:r>
        </a:p>
        <a:p>
          <a:r>
            <a:rPr lang="fr-FR" sz="2000" dirty="0" smtClean="0"/>
            <a:t>(2017) </a:t>
          </a:r>
        </a:p>
        <a:p>
          <a:r>
            <a:rPr lang="fr-FR" sz="1800" dirty="0" smtClean="0"/>
            <a:t>Instruction DGOS</a:t>
          </a:r>
        </a:p>
        <a:p>
          <a:r>
            <a:rPr lang="fr-FR" sz="1800" dirty="0" smtClean="0"/>
            <a:t>(2018)</a:t>
          </a:r>
        </a:p>
        <a:p>
          <a:endParaRPr lang="fr-FR" sz="2000" dirty="0"/>
        </a:p>
      </dgm:t>
    </dgm:pt>
    <dgm:pt modelId="{2DA326A7-A797-46A1-878D-227FA13BA640}" type="parTrans" cxnId="{7ABB5A39-FE86-4253-A005-2094A8F90F3B}">
      <dgm:prSet/>
      <dgm:spPr/>
      <dgm:t>
        <a:bodyPr/>
        <a:lstStyle/>
        <a:p>
          <a:endParaRPr lang="fr-FR"/>
        </a:p>
      </dgm:t>
    </dgm:pt>
    <dgm:pt modelId="{51C987F6-CD96-4F04-A62A-D82EFF730B4C}" type="sibTrans" cxnId="{7ABB5A39-FE86-4253-A005-2094A8F90F3B}">
      <dgm:prSet/>
      <dgm:spPr/>
      <dgm:t>
        <a:bodyPr/>
        <a:lstStyle/>
        <a:p>
          <a:endParaRPr lang="fr-FR"/>
        </a:p>
      </dgm:t>
    </dgm:pt>
    <dgm:pt modelId="{6058C134-D924-4E13-82C3-19929D79C1A7}">
      <dgm:prSet phldrT="[Texte]" custT="1"/>
      <dgm:spPr/>
      <dgm:t>
        <a:bodyPr/>
        <a:lstStyle/>
        <a:p>
          <a:pPr>
            <a:lnSpc>
              <a:spcPct val="100000"/>
            </a:lnSpc>
          </a:pPr>
          <a:r>
            <a:rPr lang="fr-FR" sz="1600" b="1" dirty="0" smtClean="0">
              <a:solidFill>
                <a:srgbClr val="FF0000"/>
              </a:solidFill>
            </a:rPr>
            <a:t>Art 158</a:t>
          </a:r>
        </a:p>
        <a:p>
          <a:pPr>
            <a:lnSpc>
              <a:spcPct val="100000"/>
            </a:lnSpc>
          </a:pPr>
          <a:r>
            <a:rPr lang="fr-FR" sz="1600" i="0" dirty="0" smtClean="0"/>
            <a:t>L’ARS définit </a:t>
          </a:r>
          <a:r>
            <a:rPr lang="fr-FR" sz="1600" b="1" i="0" dirty="0" smtClean="0"/>
            <a:t>son projet régional de santé </a:t>
          </a:r>
          <a:r>
            <a:rPr lang="fr-FR" sz="1600" i="0" dirty="0" smtClean="0"/>
            <a:t>(PRS) </a:t>
          </a:r>
        </a:p>
        <a:p>
          <a:pPr>
            <a:lnSpc>
              <a:spcPct val="100000"/>
            </a:lnSpc>
          </a:pPr>
          <a:r>
            <a:rPr lang="fr-FR" sz="1600" i="1" dirty="0" smtClean="0"/>
            <a:t>–</a:t>
          </a:r>
        </a:p>
        <a:p>
          <a:pPr>
            <a:lnSpc>
              <a:spcPct val="100000"/>
            </a:lnSpc>
          </a:pPr>
          <a:r>
            <a:rPr lang="fr-FR" sz="1600" i="1" dirty="0" smtClean="0"/>
            <a:t> </a:t>
          </a:r>
          <a:r>
            <a:rPr lang="fr-FR" sz="1600" i="0" dirty="0" smtClean="0"/>
            <a:t>En cohérence avec la stratégie nationale de santé</a:t>
          </a:r>
          <a:endParaRPr lang="fr-FR" sz="1600" i="0" dirty="0"/>
        </a:p>
      </dgm:t>
    </dgm:pt>
    <dgm:pt modelId="{C0D94C31-0469-410E-8855-AFD9FEB8BA23}" type="parTrans" cxnId="{A3BC0019-2FB2-4E7E-8421-A5178910E22D}">
      <dgm:prSet/>
      <dgm:spPr/>
      <dgm:t>
        <a:bodyPr/>
        <a:lstStyle/>
        <a:p>
          <a:endParaRPr lang="fr-FR"/>
        </a:p>
      </dgm:t>
    </dgm:pt>
    <dgm:pt modelId="{9AE9AE49-35FE-4CDA-8C42-167931602F52}" type="sibTrans" cxnId="{A3BC0019-2FB2-4E7E-8421-A5178910E22D}">
      <dgm:prSet/>
      <dgm:spPr/>
      <dgm:t>
        <a:bodyPr/>
        <a:lstStyle/>
        <a:p>
          <a:endParaRPr lang="fr-FR"/>
        </a:p>
      </dgm:t>
    </dgm:pt>
    <dgm:pt modelId="{3B97B760-11FB-484E-80AC-66A7179BAA43}">
      <dgm:prSet custT="1"/>
      <dgm:spPr/>
      <dgm:t>
        <a:bodyPr/>
        <a:lstStyle/>
        <a:p>
          <a:r>
            <a:rPr lang="fr-FR" sz="1600" b="1" dirty="0" smtClean="0">
              <a:solidFill>
                <a:srgbClr val="FF0000"/>
              </a:solidFill>
            </a:rPr>
            <a:t>Art 107</a:t>
          </a:r>
        </a:p>
        <a:p>
          <a:r>
            <a:rPr lang="fr-FR" sz="2000" dirty="0" smtClean="0"/>
            <a:t>Groupe hospitalier de territoire</a:t>
          </a:r>
        </a:p>
        <a:p>
          <a:r>
            <a:rPr lang="fr-FR" sz="2000" dirty="0" smtClean="0"/>
            <a:t>(</a:t>
          </a:r>
          <a:r>
            <a:rPr lang="fr-FR" sz="2000" b="1" dirty="0" smtClean="0"/>
            <a:t>GHT</a:t>
          </a:r>
          <a:r>
            <a:rPr lang="fr-FR" sz="2000" dirty="0" smtClean="0"/>
            <a:t>)</a:t>
          </a:r>
          <a:endParaRPr lang="fr-FR" sz="2000" dirty="0"/>
        </a:p>
      </dgm:t>
    </dgm:pt>
    <dgm:pt modelId="{96FA2734-FDCE-4595-BBEA-547C2EF7E467}" type="parTrans" cxnId="{8A306184-8B39-42B4-9D7B-30B2CC497234}">
      <dgm:prSet/>
      <dgm:spPr/>
      <dgm:t>
        <a:bodyPr/>
        <a:lstStyle/>
        <a:p>
          <a:endParaRPr lang="fr-FR"/>
        </a:p>
      </dgm:t>
    </dgm:pt>
    <dgm:pt modelId="{B39A6E1A-6630-4E7C-AF50-12747B6FA812}" type="sibTrans" cxnId="{8A306184-8B39-42B4-9D7B-30B2CC497234}">
      <dgm:prSet/>
      <dgm:spPr/>
      <dgm:t>
        <a:bodyPr/>
        <a:lstStyle/>
        <a:p>
          <a:endParaRPr lang="fr-FR"/>
        </a:p>
      </dgm:t>
    </dgm:pt>
    <dgm:pt modelId="{D0956EE9-F9E9-40C2-8570-CF59D7F06382}">
      <dgm:prSet custT="1"/>
      <dgm:spPr/>
      <dgm:t>
        <a:bodyPr/>
        <a:lstStyle/>
        <a:p>
          <a:r>
            <a:rPr lang="fr-FR" sz="1800" b="1" dirty="0" smtClean="0">
              <a:solidFill>
                <a:srgbClr val="FF0000"/>
              </a:solidFill>
            </a:rPr>
            <a:t>Art 69</a:t>
          </a:r>
        </a:p>
        <a:p>
          <a:r>
            <a:rPr lang="fr-FR" sz="2000" dirty="0" smtClean="0"/>
            <a:t>Décret </a:t>
          </a:r>
          <a:r>
            <a:rPr lang="fr-FR" sz="2000" b="1" dirty="0" smtClean="0"/>
            <a:t>CPT</a:t>
          </a:r>
        </a:p>
        <a:p>
          <a:r>
            <a:rPr lang="fr-FR" sz="2000" dirty="0" smtClean="0"/>
            <a:t>(2016)</a:t>
          </a:r>
        </a:p>
        <a:p>
          <a:endParaRPr lang="fr-FR" sz="2000" dirty="0"/>
        </a:p>
      </dgm:t>
    </dgm:pt>
    <dgm:pt modelId="{EF02A24F-4D15-419E-B8F5-8A3C45E9C51A}" type="parTrans" cxnId="{D5C82728-3A16-43AB-B88F-2845F756DABC}">
      <dgm:prSet/>
      <dgm:spPr/>
      <dgm:t>
        <a:bodyPr/>
        <a:lstStyle/>
        <a:p>
          <a:endParaRPr lang="fr-FR"/>
        </a:p>
      </dgm:t>
    </dgm:pt>
    <dgm:pt modelId="{87D5D029-A21D-4C5B-9B56-B69BA32DF6BF}" type="sibTrans" cxnId="{D5C82728-3A16-43AB-B88F-2845F756DABC}">
      <dgm:prSet/>
      <dgm:spPr/>
      <dgm:t>
        <a:bodyPr/>
        <a:lstStyle/>
        <a:p>
          <a:endParaRPr lang="fr-FR"/>
        </a:p>
      </dgm:t>
    </dgm:pt>
    <dgm:pt modelId="{AD7B0B5B-9C9C-4280-B44C-9081ACA874D9}">
      <dgm:prSet phldrT="[Texte]" custLinFactNeighborX="7642" custLinFactNeighborY="5837"/>
      <dgm:spPr/>
      <dgm:t>
        <a:bodyPr/>
        <a:lstStyle/>
        <a:p>
          <a:endParaRPr lang="fr-FR"/>
        </a:p>
      </dgm:t>
    </dgm:pt>
    <dgm:pt modelId="{C281033E-D3AB-425D-9650-6D2CB7DA2254}" type="parTrans" cxnId="{451B82DA-DF2C-4BC3-BEDA-D94F8270823D}">
      <dgm:prSet/>
      <dgm:spPr/>
      <dgm:t>
        <a:bodyPr/>
        <a:lstStyle/>
        <a:p>
          <a:endParaRPr lang="fr-FR"/>
        </a:p>
      </dgm:t>
    </dgm:pt>
    <dgm:pt modelId="{5DB7320C-C023-4762-BA4D-0B5A5D206C84}" type="sibTrans" cxnId="{451B82DA-DF2C-4BC3-BEDA-D94F8270823D}">
      <dgm:prSet/>
      <dgm:spPr/>
      <dgm:t>
        <a:bodyPr/>
        <a:lstStyle/>
        <a:p>
          <a:endParaRPr lang="fr-FR"/>
        </a:p>
      </dgm:t>
    </dgm:pt>
    <dgm:pt modelId="{0D6BCA18-51C1-466E-9701-C6DA5201CA30}">
      <dgm:prSet phldrT="[Texte]" custLinFactNeighborX="7642" custLinFactNeighborY="5837"/>
      <dgm:spPr/>
      <dgm:t>
        <a:bodyPr/>
        <a:lstStyle/>
        <a:p>
          <a:endParaRPr lang="fr-FR"/>
        </a:p>
      </dgm:t>
    </dgm:pt>
    <dgm:pt modelId="{268AC429-2CDE-489E-859A-5D4662D04E92}" type="parTrans" cxnId="{BE62E87C-8AE1-4465-B8A2-9D534AB7A288}">
      <dgm:prSet/>
      <dgm:spPr/>
      <dgm:t>
        <a:bodyPr/>
        <a:lstStyle/>
        <a:p>
          <a:endParaRPr lang="fr-FR"/>
        </a:p>
      </dgm:t>
    </dgm:pt>
    <dgm:pt modelId="{D36D0AAD-2A0F-4D1A-8A6D-A49CAA39FEC0}" type="sibTrans" cxnId="{BE62E87C-8AE1-4465-B8A2-9D534AB7A288}">
      <dgm:prSet/>
      <dgm:spPr/>
      <dgm:t>
        <a:bodyPr/>
        <a:lstStyle/>
        <a:p>
          <a:endParaRPr lang="fr-FR"/>
        </a:p>
      </dgm:t>
    </dgm:pt>
    <dgm:pt modelId="{8D2CDEEB-3D4B-4CD0-BAB8-45C139E8902D}" type="pres">
      <dgm:prSet presAssocID="{4AAC4462-C05E-43B9-B5D9-23C9DFE0FA54}" presName="composite" presStyleCnt="0">
        <dgm:presLayoutVars>
          <dgm:chMax val="1"/>
          <dgm:dir/>
          <dgm:resizeHandles val="exact"/>
        </dgm:presLayoutVars>
      </dgm:prSet>
      <dgm:spPr/>
      <dgm:t>
        <a:bodyPr/>
        <a:lstStyle/>
        <a:p>
          <a:endParaRPr lang="fr-FR"/>
        </a:p>
      </dgm:t>
    </dgm:pt>
    <dgm:pt modelId="{E56AD74C-7ABC-4DA4-8D14-829532F72BBD}" type="pres">
      <dgm:prSet presAssocID="{2ABE63E3-5A79-430F-9A9D-F79F01F1A389}" presName="roof" presStyleLbl="dkBgShp" presStyleIdx="0" presStyleCnt="2" custScaleY="70887" custLinFactNeighborX="211" custLinFactNeighborY="12421"/>
      <dgm:spPr/>
      <dgm:t>
        <a:bodyPr/>
        <a:lstStyle/>
        <a:p>
          <a:endParaRPr lang="fr-FR"/>
        </a:p>
      </dgm:t>
    </dgm:pt>
    <dgm:pt modelId="{442E676F-76AC-4A61-9F79-8406995C387B}" type="pres">
      <dgm:prSet presAssocID="{2ABE63E3-5A79-430F-9A9D-F79F01F1A389}" presName="pillars" presStyleCnt="0"/>
      <dgm:spPr/>
      <dgm:t>
        <a:bodyPr/>
        <a:lstStyle/>
        <a:p>
          <a:endParaRPr lang="fr-FR"/>
        </a:p>
      </dgm:t>
    </dgm:pt>
    <dgm:pt modelId="{6BB4CD09-1194-4E54-83C8-D0BD34B80E83}" type="pres">
      <dgm:prSet presAssocID="{2ABE63E3-5A79-430F-9A9D-F79F01F1A389}" presName="pillar1" presStyleLbl="node1" presStyleIdx="0" presStyleCnt="5">
        <dgm:presLayoutVars>
          <dgm:bulletEnabled val="1"/>
        </dgm:presLayoutVars>
      </dgm:prSet>
      <dgm:spPr/>
      <dgm:t>
        <a:bodyPr/>
        <a:lstStyle/>
        <a:p>
          <a:endParaRPr lang="fr-FR"/>
        </a:p>
      </dgm:t>
    </dgm:pt>
    <dgm:pt modelId="{EBD45EE7-92DC-4C1B-8CBC-EA688C1A4D89}" type="pres">
      <dgm:prSet presAssocID="{3B97B760-11FB-484E-80AC-66A7179BAA43}" presName="pillarX" presStyleLbl="node1" presStyleIdx="1" presStyleCnt="5">
        <dgm:presLayoutVars>
          <dgm:bulletEnabled val="1"/>
        </dgm:presLayoutVars>
      </dgm:prSet>
      <dgm:spPr/>
      <dgm:t>
        <a:bodyPr/>
        <a:lstStyle/>
        <a:p>
          <a:endParaRPr lang="fr-FR"/>
        </a:p>
      </dgm:t>
    </dgm:pt>
    <dgm:pt modelId="{407535C3-9B11-4303-8FD1-889367B8043C}" type="pres">
      <dgm:prSet presAssocID="{D0956EE9-F9E9-40C2-8570-CF59D7F06382}" presName="pillarX" presStyleLbl="node1" presStyleIdx="2" presStyleCnt="5">
        <dgm:presLayoutVars>
          <dgm:bulletEnabled val="1"/>
        </dgm:presLayoutVars>
      </dgm:prSet>
      <dgm:spPr/>
      <dgm:t>
        <a:bodyPr/>
        <a:lstStyle/>
        <a:p>
          <a:endParaRPr lang="fr-FR"/>
        </a:p>
      </dgm:t>
    </dgm:pt>
    <dgm:pt modelId="{E1B4C98F-525C-4422-9293-9A74B5DA9847}" type="pres">
      <dgm:prSet presAssocID="{F45D525C-4548-42EC-8F63-38F9DAE34B2A}" presName="pillarX" presStyleLbl="node1" presStyleIdx="3" presStyleCnt="5" custScaleX="99857" custScaleY="100306" custLinFactNeighborY="-135">
        <dgm:presLayoutVars>
          <dgm:bulletEnabled val="1"/>
        </dgm:presLayoutVars>
      </dgm:prSet>
      <dgm:spPr/>
      <dgm:t>
        <a:bodyPr/>
        <a:lstStyle/>
        <a:p>
          <a:endParaRPr lang="fr-FR"/>
        </a:p>
      </dgm:t>
    </dgm:pt>
    <dgm:pt modelId="{CABE5748-3F39-442B-8221-83F6CB5521ED}" type="pres">
      <dgm:prSet presAssocID="{6058C134-D924-4E13-82C3-19929D79C1A7}" presName="pillarX" presStyleLbl="node1" presStyleIdx="4" presStyleCnt="5">
        <dgm:presLayoutVars>
          <dgm:bulletEnabled val="1"/>
        </dgm:presLayoutVars>
      </dgm:prSet>
      <dgm:spPr/>
      <dgm:t>
        <a:bodyPr/>
        <a:lstStyle/>
        <a:p>
          <a:endParaRPr lang="fr-FR"/>
        </a:p>
      </dgm:t>
    </dgm:pt>
    <dgm:pt modelId="{EA52D110-8F52-47BB-AA0C-68D0E908CF59}" type="pres">
      <dgm:prSet presAssocID="{2ABE63E3-5A79-430F-9A9D-F79F01F1A389}" presName="base" presStyleLbl="dkBgShp" presStyleIdx="1" presStyleCnt="2" custLinFactY="45553" custLinFactNeighborX="849" custLinFactNeighborY="100000"/>
      <dgm:spPr/>
      <dgm:t>
        <a:bodyPr/>
        <a:lstStyle/>
        <a:p>
          <a:endParaRPr lang="fr-FR"/>
        </a:p>
      </dgm:t>
    </dgm:pt>
  </dgm:ptLst>
  <dgm:cxnLst>
    <dgm:cxn modelId="{D5C82728-3A16-43AB-B88F-2845F756DABC}" srcId="{2ABE63E3-5A79-430F-9A9D-F79F01F1A389}" destId="{D0956EE9-F9E9-40C2-8570-CF59D7F06382}" srcOrd="2" destOrd="0" parTransId="{EF02A24F-4D15-419E-B8F5-8A3C45E9C51A}" sibTransId="{87D5D029-A21D-4C5B-9B56-B69BA32DF6BF}"/>
    <dgm:cxn modelId="{DBAF29F1-57EB-4F7E-B049-0F441D7BD9B3}" type="presOf" srcId="{6058C134-D924-4E13-82C3-19929D79C1A7}" destId="{CABE5748-3F39-442B-8221-83F6CB5521ED}" srcOrd="0" destOrd="0" presId="urn:microsoft.com/office/officeart/2005/8/layout/hList3"/>
    <dgm:cxn modelId="{8A306184-8B39-42B4-9D7B-30B2CC497234}" srcId="{2ABE63E3-5A79-430F-9A9D-F79F01F1A389}" destId="{3B97B760-11FB-484E-80AC-66A7179BAA43}" srcOrd="1" destOrd="0" parTransId="{96FA2734-FDCE-4595-BBEA-547C2EF7E467}" sibTransId="{B39A6E1A-6630-4E7C-AF50-12747B6FA812}"/>
    <dgm:cxn modelId="{333C59E8-0CE6-4F13-93DB-F86A768603CB}" srcId="{2ABE63E3-5A79-430F-9A9D-F79F01F1A389}" destId="{8B31F5E7-B8D8-4D45-ABE1-7F8E37AAF2B1}" srcOrd="0" destOrd="0" parTransId="{C6447AD8-6F88-49FE-B806-5AE98A1EE180}" sibTransId="{72846A84-EF8C-4B81-B9EA-B9B705898709}"/>
    <dgm:cxn modelId="{0874AFB5-1AE8-4D65-8090-E8A34668D1FA}" type="presOf" srcId="{2ABE63E3-5A79-430F-9A9D-F79F01F1A389}" destId="{E56AD74C-7ABC-4DA4-8D14-829532F72BBD}" srcOrd="0" destOrd="0" presId="urn:microsoft.com/office/officeart/2005/8/layout/hList3"/>
    <dgm:cxn modelId="{B4E8CE81-CF0D-430E-8D30-9290BA810377}" type="presOf" srcId="{3B97B760-11FB-484E-80AC-66A7179BAA43}" destId="{EBD45EE7-92DC-4C1B-8CBC-EA688C1A4D89}" srcOrd="0" destOrd="0" presId="urn:microsoft.com/office/officeart/2005/8/layout/hList3"/>
    <dgm:cxn modelId="{215D0003-9645-4666-9A1B-F16FD38DB9CD}" type="presOf" srcId="{8B31F5E7-B8D8-4D45-ABE1-7F8E37AAF2B1}" destId="{6BB4CD09-1194-4E54-83C8-D0BD34B80E83}" srcOrd="0" destOrd="0" presId="urn:microsoft.com/office/officeart/2005/8/layout/hList3"/>
    <dgm:cxn modelId="{394F5652-F631-4E35-858B-29DC3EDC1545}" srcId="{4AAC4462-C05E-43B9-B5D9-23C9DFE0FA54}" destId="{2ABE63E3-5A79-430F-9A9D-F79F01F1A389}" srcOrd="0" destOrd="0" parTransId="{044357E8-9BED-49C4-A914-74C86CF4F452}" sibTransId="{A4D8A5E0-B58D-4767-BB05-0F4914FF45D7}"/>
    <dgm:cxn modelId="{C9C8747B-E47C-427D-94F4-D54BE2DF8EAB}" type="presOf" srcId="{F45D525C-4548-42EC-8F63-38F9DAE34B2A}" destId="{E1B4C98F-525C-4422-9293-9A74B5DA9847}" srcOrd="0" destOrd="0" presId="urn:microsoft.com/office/officeart/2005/8/layout/hList3"/>
    <dgm:cxn modelId="{80EE3524-276F-4050-BF85-149BD435FBD6}" type="presOf" srcId="{4AAC4462-C05E-43B9-B5D9-23C9DFE0FA54}" destId="{8D2CDEEB-3D4B-4CD0-BAB8-45C139E8902D}" srcOrd="0" destOrd="0" presId="urn:microsoft.com/office/officeart/2005/8/layout/hList3"/>
    <dgm:cxn modelId="{451B82DA-DF2C-4BC3-BEDA-D94F8270823D}" srcId="{4AAC4462-C05E-43B9-B5D9-23C9DFE0FA54}" destId="{AD7B0B5B-9C9C-4280-B44C-9081ACA874D9}" srcOrd="2" destOrd="0" parTransId="{C281033E-D3AB-425D-9650-6D2CB7DA2254}" sibTransId="{5DB7320C-C023-4762-BA4D-0B5A5D206C84}"/>
    <dgm:cxn modelId="{A3BC0019-2FB2-4E7E-8421-A5178910E22D}" srcId="{2ABE63E3-5A79-430F-9A9D-F79F01F1A389}" destId="{6058C134-D924-4E13-82C3-19929D79C1A7}" srcOrd="4" destOrd="0" parTransId="{C0D94C31-0469-410E-8855-AFD9FEB8BA23}" sibTransId="{9AE9AE49-35FE-4CDA-8C42-167931602F52}"/>
    <dgm:cxn modelId="{7ABB5A39-FE86-4253-A005-2094A8F90F3B}" srcId="{2ABE63E3-5A79-430F-9A9D-F79F01F1A389}" destId="{F45D525C-4548-42EC-8F63-38F9DAE34B2A}" srcOrd="3" destOrd="0" parTransId="{2DA326A7-A797-46A1-878D-227FA13BA640}" sibTransId="{51C987F6-CD96-4F04-A62A-D82EFF730B4C}"/>
    <dgm:cxn modelId="{BE62E87C-8AE1-4465-B8A2-9D534AB7A288}" srcId="{4AAC4462-C05E-43B9-B5D9-23C9DFE0FA54}" destId="{0D6BCA18-51C1-466E-9701-C6DA5201CA30}" srcOrd="1" destOrd="0" parTransId="{268AC429-2CDE-489E-859A-5D4662D04E92}" sibTransId="{D36D0AAD-2A0F-4D1A-8A6D-A49CAA39FEC0}"/>
    <dgm:cxn modelId="{074B3B7F-B852-4DB3-9D77-9374486F4FF3}" type="presOf" srcId="{D0956EE9-F9E9-40C2-8570-CF59D7F06382}" destId="{407535C3-9B11-4303-8FD1-889367B8043C}" srcOrd="0" destOrd="0" presId="urn:microsoft.com/office/officeart/2005/8/layout/hList3"/>
    <dgm:cxn modelId="{15B53997-6248-4CB7-82FA-5A85A39A60CB}" type="presParOf" srcId="{8D2CDEEB-3D4B-4CD0-BAB8-45C139E8902D}" destId="{E56AD74C-7ABC-4DA4-8D14-829532F72BBD}" srcOrd="0" destOrd="0" presId="urn:microsoft.com/office/officeart/2005/8/layout/hList3"/>
    <dgm:cxn modelId="{979E77A8-4E86-4A50-84D7-BEADAAB750A7}" type="presParOf" srcId="{8D2CDEEB-3D4B-4CD0-BAB8-45C139E8902D}" destId="{442E676F-76AC-4A61-9F79-8406995C387B}" srcOrd="1" destOrd="0" presId="urn:microsoft.com/office/officeart/2005/8/layout/hList3"/>
    <dgm:cxn modelId="{FF7D2A3D-A957-4319-83CD-22224066BAA2}" type="presParOf" srcId="{442E676F-76AC-4A61-9F79-8406995C387B}" destId="{6BB4CD09-1194-4E54-83C8-D0BD34B80E83}" srcOrd="0" destOrd="0" presId="urn:microsoft.com/office/officeart/2005/8/layout/hList3"/>
    <dgm:cxn modelId="{E3512A5C-22FE-424F-B0D8-2871E0B40F3F}" type="presParOf" srcId="{442E676F-76AC-4A61-9F79-8406995C387B}" destId="{EBD45EE7-92DC-4C1B-8CBC-EA688C1A4D89}" srcOrd="1" destOrd="0" presId="urn:microsoft.com/office/officeart/2005/8/layout/hList3"/>
    <dgm:cxn modelId="{4796252C-65DE-4EB2-9D74-72535CA38E7C}" type="presParOf" srcId="{442E676F-76AC-4A61-9F79-8406995C387B}" destId="{407535C3-9B11-4303-8FD1-889367B8043C}" srcOrd="2" destOrd="0" presId="urn:microsoft.com/office/officeart/2005/8/layout/hList3"/>
    <dgm:cxn modelId="{4D940D0F-9865-4CA3-9B31-2D41C0B35F32}" type="presParOf" srcId="{442E676F-76AC-4A61-9F79-8406995C387B}" destId="{E1B4C98F-525C-4422-9293-9A74B5DA9847}" srcOrd="3" destOrd="0" presId="urn:microsoft.com/office/officeart/2005/8/layout/hList3"/>
    <dgm:cxn modelId="{960EBE5C-7E3C-48BD-962F-9B7BA1D01F03}" type="presParOf" srcId="{442E676F-76AC-4A61-9F79-8406995C387B}" destId="{CABE5748-3F39-442B-8221-83F6CB5521ED}" srcOrd="4" destOrd="0" presId="urn:microsoft.com/office/officeart/2005/8/layout/hList3"/>
    <dgm:cxn modelId="{2E6F1BE2-23F1-40B6-A896-2CB8AB742A23}" type="presParOf" srcId="{8D2CDEEB-3D4B-4CD0-BAB8-45C139E8902D}" destId="{EA52D110-8F52-47BB-AA0C-68D0E908CF59}"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AC4462-C05E-43B9-B5D9-23C9DFE0FA54}" type="doc">
      <dgm:prSet loTypeId="urn:microsoft.com/office/officeart/2005/8/layout/hList3" loCatId="list" qsTypeId="urn:microsoft.com/office/officeart/2005/8/quickstyle/simple1" qsCatId="simple" csTypeId="urn:microsoft.com/office/officeart/2005/8/colors/colorful5" csCatId="colorful" phldr="1"/>
      <dgm:spPr/>
      <dgm:t>
        <a:bodyPr/>
        <a:lstStyle/>
        <a:p>
          <a:endParaRPr lang="fr-FR"/>
        </a:p>
      </dgm:t>
    </dgm:pt>
    <dgm:pt modelId="{2ABE63E3-5A79-430F-9A9D-F79F01F1A389}">
      <dgm:prSet phldrT="[Texte]" custT="1"/>
      <dgm:spPr/>
      <dgm:t>
        <a:bodyPr/>
        <a:lstStyle/>
        <a:p>
          <a:r>
            <a:rPr lang="fr-FR" sz="2800" b="1" dirty="0" smtClean="0"/>
            <a:t>Loi de modernisation du système </a:t>
          </a:r>
          <a:r>
            <a:rPr lang="fr-FR" sz="2400" b="1" dirty="0" smtClean="0"/>
            <a:t>de</a:t>
          </a:r>
          <a:r>
            <a:rPr lang="fr-FR" sz="2800" b="1" dirty="0" smtClean="0"/>
            <a:t> santé </a:t>
          </a:r>
        </a:p>
        <a:p>
          <a:r>
            <a:rPr lang="fr-FR" sz="2800" dirty="0" smtClean="0"/>
            <a:t>LMSS (2016)</a:t>
          </a:r>
          <a:endParaRPr lang="fr-FR" sz="2800" dirty="0"/>
        </a:p>
      </dgm:t>
    </dgm:pt>
    <dgm:pt modelId="{044357E8-9BED-49C4-A914-74C86CF4F452}" type="parTrans" cxnId="{394F5652-F631-4E35-858B-29DC3EDC1545}">
      <dgm:prSet/>
      <dgm:spPr/>
      <dgm:t>
        <a:bodyPr/>
        <a:lstStyle/>
        <a:p>
          <a:endParaRPr lang="fr-FR"/>
        </a:p>
      </dgm:t>
    </dgm:pt>
    <dgm:pt modelId="{A4D8A5E0-B58D-4767-BB05-0F4914FF45D7}" type="sibTrans" cxnId="{394F5652-F631-4E35-858B-29DC3EDC1545}">
      <dgm:prSet/>
      <dgm:spPr/>
      <dgm:t>
        <a:bodyPr/>
        <a:lstStyle/>
        <a:p>
          <a:endParaRPr lang="fr-FR"/>
        </a:p>
      </dgm:t>
    </dgm:pt>
    <dgm:pt modelId="{8B31F5E7-B8D8-4D45-ABE1-7F8E37AAF2B1}">
      <dgm:prSet phldrT="[Texte]" custT="1"/>
      <dgm:spPr/>
      <dgm:t>
        <a:bodyPr/>
        <a:lstStyle/>
        <a:p>
          <a:pPr>
            <a:lnSpc>
              <a:spcPct val="90000"/>
            </a:lnSpc>
            <a:spcAft>
              <a:spcPct val="35000"/>
            </a:spcAft>
          </a:pPr>
          <a:r>
            <a:rPr lang="fr-FR" sz="1500" b="1" dirty="0" smtClean="0">
              <a:solidFill>
                <a:srgbClr val="FF0000"/>
              </a:solidFill>
            </a:rPr>
            <a:t>Art 65</a:t>
          </a:r>
        </a:p>
        <a:p>
          <a:pPr>
            <a:lnSpc>
              <a:spcPct val="90000"/>
            </a:lnSpc>
            <a:spcAft>
              <a:spcPct val="35000"/>
            </a:spcAft>
          </a:pPr>
          <a:r>
            <a:rPr lang="fr-FR" sz="1500" b="1" dirty="0" smtClean="0"/>
            <a:t>Conseils territoriaux de santé </a:t>
          </a:r>
          <a:endParaRPr lang="fr-FR" sz="1500" dirty="0" smtClean="0"/>
        </a:p>
        <a:p>
          <a:pPr>
            <a:lnSpc>
              <a:spcPct val="90000"/>
            </a:lnSpc>
            <a:spcAft>
              <a:spcPct val="35000"/>
            </a:spcAft>
          </a:pPr>
          <a:r>
            <a:rPr lang="fr-FR" sz="1500" dirty="0" smtClean="0"/>
            <a:t>L’ARS définit ses territoires</a:t>
          </a:r>
        </a:p>
        <a:p>
          <a:pPr>
            <a:lnSpc>
              <a:spcPct val="90000"/>
            </a:lnSpc>
            <a:spcAft>
              <a:spcPct val="35000"/>
            </a:spcAft>
          </a:pPr>
          <a:r>
            <a:rPr lang="fr-FR" sz="1500" dirty="0" smtClean="0"/>
            <a:t>Chaque CTS se dote d’une commission santé mentale</a:t>
          </a:r>
        </a:p>
        <a:p>
          <a:pPr>
            <a:lnSpc>
              <a:spcPct val="90000"/>
            </a:lnSpc>
            <a:spcAft>
              <a:spcPct val="35000"/>
            </a:spcAft>
          </a:pPr>
          <a:r>
            <a:rPr lang="fr-FR" sz="1500" b="1" dirty="0" smtClean="0"/>
            <a:t>(CSSM)</a:t>
          </a:r>
          <a:endParaRPr lang="fr-FR" sz="1500" b="1" dirty="0"/>
        </a:p>
      </dgm:t>
    </dgm:pt>
    <dgm:pt modelId="{C6447AD8-6F88-49FE-B806-5AE98A1EE180}" type="parTrans" cxnId="{333C59E8-0CE6-4F13-93DB-F86A768603CB}">
      <dgm:prSet/>
      <dgm:spPr/>
      <dgm:t>
        <a:bodyPr/>
        <a:lstStyle/>
        <a:p>
          <a:endParaRPr lang="fr-FR"/>
        </a:p>
      </dgm:t>
    </dgm:pt>
    <dgm:pt modelId="{72846A84-EF8C-4B81-B9EA-B9B705898709}" type="sibTrans" cxnId="{333C59E8-0CE6-4F13-93DB-F86A768603CB}">
      <dgm:prSet/>
      <dgm:spPr/>
      <dgm:t>
        <a:bodyPr/>
        <a:lstStyle/>
        <a:p>
          <a:endParaRPr lang="fr-FR"/>
        </a:p>
      </dgm:t>
    </dgm:pt>
    <dgm:pt modelId="{F45D525C-4548-42EC-8F63-38F9DAE34B2A}">
      <dgm:prSet phldrT="[Texte]" custT="1"/>
      <dgm:spPr/>
      <dgm:t>
        <a:bodyPr/>
        <a:lstStyle/>
        <a:p>
          <a:r>
            <a:rPr lang="fr-FR" sz="1800" b="1" dirty="0" smtClean="0">
              <a:solidFill>
                <a:srgbClr val="FF0000"/>
              </a:solidFill>
            </a:rPr>
            <a:t>Art 69</a:t>
          </a:r>
        </a:p>
        <a:p>
          <a:r>
            <a:rPr lang="fr-FR" sz="2000" dirty="0" smtClean="0"/>
            <a:t>Décret </a:t>
          </a:r>
          <a:r>
            <a:rPr lang="fr-FR" sz="2000" b="1" dirty="0" smtClean="0"/>
            <a:t>PTSM</a:t>
          </a:r>
        </a:p>
        <a:p>
          <a:r>
            <a:rPr lang="fr-FR" sz="2000" dirty="0" smtClean="0"/>
            <a:t>(2017) </a:t>
          </a:r>
        </a:p>
        <a:p>
          <a:r>
            <a:rPr lang="fr-FR" sz="1800" dirty="0" smtClean="0"/>
            <a:t>Instruction DGOS</a:t>
          </a:r>
        </a:p>
        <a:p>
          <a:r>
            <a:rPr lang="fr-FR" sz="1800" dirty="0" smtClean="0"/>
            <a:t>(2018)</a:t>
          </a:r>
        </a:p>
        <a:p>
          <a:endParaRPr lang="fr-FR" sz="2000" dirty="0"/>
        </a:p>
      </dgm:t>
    </dgm:pt>
    <dgm:pt modelId="{2DA326A7-A797-46A1-878D-227FA13BA640}" type="parTrans" cxnId="{7ABB5A39-FE86-4253-A005-2094A8F90F3B}">
      <dgm:prSet/>
      <dgm:spPr/>
      <dgm:t>
        <a:bodyPr/>
        <a:lstStyle/>
        <a:p>
          <a:endParaRPr lang="fr-FR"/>
        </a:p>
      </dgm:t>
    </dgm:pt>
    <dgm:pt modelId="{51C987F6-CD96-4F04-A62A-D82EFF730B4C}" type="sibTrans" cxnId="{7ABB5A39-FE86-4253-A005-2094A8F90F3B}">
      <dgm:prSet/>
      <dgm:spPr/>
      <dgm:t>
        <a:bodyPr/>
        <a:lstStyle/>
        <a:p>
          <a:endParaRPr lang="fr-FR"/>
        </a:p>
      </dgm:t>
    </dgm:pt>
    <dgm:pt modelId="{6058C134-D924-4E13-82C3-19929D79C1A7}">
      <dgm:prSet phldrT="[Texte]" custT="1"/>
      <dgm:spPr/>
      <dgm:t>
        <a:bodyPr/>
        <a:lstStyle/>
        <a:p>
          <a:pPr>
            <a:lnSpc>
              <a:spcPct val="100000"/>
            </a:lnSpc>
          </a:pPr>
          <a:r>
            <a:rPr lang="fr-FR" sz="1600" b="1" dirty="0" smtClean="0">
              <a:solidFill>
                <a:srgbClr val="FF0000"/>
              </a:solidFill>
            </a:rPr>
            <a:t>Art 158</a:t>
          </a:r>
        </a:p>
        <a:p>
          <a:pPr>
            <a:lnSpc>
              <a:spcPct val="100000"/>
            </a:lnSpc>
          </a:pPr>
          <a:r>
            <a:rPr lang="fr-FR" sz="1600" i="0" dirty="0" smtClean="0"/>
            <a:t>L’ARS définit </a:t>
          </a:r>
          <a:r>
            <a:rPr lang="fr-FR" sz="1600" b="1" i="0" dirty="0" smtClean="0"/>
            <a:t>son projet régional de santé </a:t>
          </a:r>
          <a:r>
            <a:rPr lang="fr-FR" sz="1600" i="0" dirty="0" smtClean="0"/>
            <a:t>(PRS) </a:t>
          </a:r>
        </a:p>
        <a:p>
          <a:pPr>
            <a:lnSpc>
              <a:spcPct val="100000"/>
            </a:lnSpc>
          </a:pPr>
          <a:r>
            <a:rPr lang="fr-FR" sz="1600" i="1" dirty="0" smtClean="0"/>
            <a:t>–</a:t>
          </a:r>
        </a:p>
        <a:p>
          <a:pPr>
            <a:lnSpc>
              <a:spcPct val="100000"/>
            </a:lnSpc>
          </a:pPr>
          <a:r>
            <a:rPr lang="fr-FR" sz="1600" i="1" dirty="0" smtClean="0"/>
            <a:t> </a:t>
          </a:r>
          <a:r>
            <a:rPr lang="fr-FR" sz="1600" i="0" dirty="0" smtClean="0"/>
            <a:t>En cohérence avec la stratégie nationale de santé</a:t>
          </a:r>
          <a:endParaRPr lang="fr-FR" sz="1600" i="0" dirty="0"/>
        </a:p>
      </dgm:t>
    </dgm:pt>
    <dgm:pt modelId="{C0D94C31-0469-410E-8855-AFD9FEB8BA23}" type="parTrans" cxnId="{A3BC0019-2FB2-4E7E-8421-A5178910E22D}">
      <dgm:prSet/>
      <dgm:spPr/>
      <dgm:t>
        <a:bodyPr/>
        <a:lstStyle/>
        <a:p>
          <a:endParaRPr lang="fr-FR"/>
        </a:p>
      </dgm:t>
    </dgm:pt>
    <dgm:pt modelId="{9AE9AE49-35FE-4CDA-8C42-167931602F52}" type="sibTrans" cxnId="{A3BC0019-2FB2-4E7E-8421-A5178910E22D}">
      <dgm:prSet/>
      <dgm:spPr/>
      <dgm:t>
        <a:bodyPr/>
        <a:lstStyle/>
        <a:p>
          <a:endParaRPr lang="fr-FR"/>
        </a:p>
      </dgm:t>
    </dgm:pt>
    <dgm:pt modelId="{3B97B760-11FB-484E-80AC-66A7179BAA43}">
      <dgm:prSet custT="1"/>
      <dgm:spPr/>
      <dgm:t>
        <a:bodyPr/>
        <a:lstStyle/>
        <a:p>
          <a:r>
            <a:rPr lang="fr-FR" sz="1600" b="1" dirty="0" smtClean="0">
              <a:solidFill>
                <a:srgbClr val="FF0000"/>
              </a:solidFill>
            </a:rPr>
            <a:t>Art 107</a:t>
          </a:r>
        </a:p>
        <a:p>
          <a:r>
            <a:rPr lang="fr-FR" sz="2000" dirty="0" smtClean="0"/>
            <a:t>Groupe hospitalier de territoire</a:t>
          </a:r>
        </a:p>
        <a:p>
          <a:r>
            <a:rPr lang="fr-FR" sz="2000" dirty="0" smtClean="0"/>
            <a:t>(</a:t>
          </a:r>
          <a:r>
            <a:rPr lang="fr-FR" sz="2000" b="1" dirty="0" smtClean="0"/>
            <a:t>GHT</a:t>
          </a:r>
          <a:r>
            <a:rPr lang="fr-FR" sz="2000" dirty="0" smtClean="0"/>
            <a:t>)</a:t>
          </a:r>
          <a:endParaRPr lang="fr-FR" sz="2000" dirty="0"/>
        </a:p>
      </dgm:t>
    </dgm:pt>
    <dgm:pt modelId="{96FA2734-FDCE-4595-BBEA-547C2EF7E467}" type="parTrans" cxnId="{8A306184-8B39-42B4-9D7B-30B2CC497234}">
      <dgm:prSet/>
      <dgm:spPr/>
      <dgm:t>
        <a:bodyPr/>
        <a:lstStyle/>
        <a:p>
          <a:endParaRPr lang="fr-FR"/>
        </a:p>
      </dgm:t>
    </dgm:pt>
    <dgm:pt modelId="{B39A6E1A-6630-4E7C-AF50-12747B6FA812}" type="sibTrans" cxnId="{8A306184-8B39-42B4-9D7B-30B2CC497234}">
      <dgm:prSet/>
      <dgm:spPr/>
      <dgm:t>
        <a:bodyPr/>
        <a:lstStyle/>
        <a:p>
          <a:endParaRPr lang="fr-FR"/>
        </a:p>
      </dgm:t>
    </dgm:pt>
    <dgm:pt modelId="{D0956EE9-F9E9-40C2-8570-CF59D7F06382}">
      <dgm:prSet custT="1"/>
      <dgm:spPr/>
      <dgm:t>
        <a:bodyPr/>
        <a:lstStyle/>
        <a:p>
          <a:r>
            <a:rPr lang="fr-FR" sz="1800" b="1" dirty="0" smtClean="0">
              <a:solidFill>
                <a:srgbClr val="FF0000"/>
              </a:solidFill>
            </a:rPr>
            <a:t>Art 69</a:t>
          </a:r>
        </a:p>
        <a:p>
          <a:r>
            <a:rPr lang="fr-FR" sz="2000" dirty="0" smtClean="0"/>
            <a:t>Décret </a:t>
          </a:r>
          <a:r>
            <a:rPr lang="fr-FR" sz="2000" b="1" dirty="0" smtClean="0"/>
            <a:t>CPT</a:t>
          </a:r>
        </a:p>
        <a:p>
          <a:r>
            <a:rPr lang="fr-FR" sz="2000" dirty="0" smtClean="0"/>
            <a:t>(2016)</a:t>
          </a:r>
        </a:p>
        <a:p>
          <a:endParaRPr lang="fr-FR" sz="2000" dirty="0"/>
        </a:p>
      </dgm:t>
    </dgm:pt>
    <dgm:pt modelId="{EF02A24F-4D15-419E-B8F5-8A3C45E9C51A}" type="parTrans" cxnId="{D5C82728-3A16-43AB-B88F-2845F756DABC}">
      <dgm:prSet/>
      <dgm:spPr/>
      <dgm:t>
        <a:bodyPr/>
        <a:lstStyle/>
        <a:p>
          <a:endParaRPr lang="fr-FR"/>
        </a:p>
      </dgm:t>
    </dgm:pt>
    <dgm:pt modelId="{87D5D029-A21D-4C5B-9B56-B69BA32DF6BF}" type="sibTrans" cxnId="{D5C82728-3A16-43AB-B88F-2845F756DABC}">
      <dgm:prSet/>
      <dgm:spPr/>
      <dgm:t>
        <a:bodyPr/>
        <a:lstStyle/>
        <a:p>
          <a:endParaRPr lang="fr-FR"/>
        </a:p>
      </dgm:t>
    </dgm:pt>
    <dgm:pt modelId="{AD7B0B5B-9C9C-4280-B44C-9081ACA874D9}">
      <dgm:prSet phldrT="[Texte]" custLinFactNeighborX="7642" custLinFactNeighborY="5837"/>
      <dgm:spPr/>
      <dgm:t>
        <a:bodyPr/>
        <a:lstStyle/>
        <a:p>
          <a:endParaRPr lang="fr-FR"/>
        </a:p>
      </dgm:t>
    </dgm:pt>
    <dgm:pt modelId="{C281033E-D3AB-425D-9650-6D2CB7DA2254}" type="parTrans" cxnId="{451B82DA-DF2C-4BC3-BEDA-D94F8270823D}">
      <dgm:prSet/>
      <dgm:spPr/>
      <dgm:t>
        <a:bodyPr/>
        <a:lstStyle/>
        <a:p>
          <a:endParaRPr lang="fr-FR"/>
        </a:p>
      </dgm:t>
    </dgm:pt>
    <dgm:pt modelId="{5DB7320C-C023-4762-BA4D-0B5A5D206C84}" type="sibTrans" cxnId="{451B82DA-DF2C-4BC3-BEDA-D94F8270823D}">
      <dgm:prSet/>
      <dgm:spPr/>
      <dgm:t>
        <a:bodyPr/>
        <a:lstStyle/>
        <a:p>
          <a:endParaRPr lang="fr-FR"/>
        </a:p>
      </dgm:t>
    </dgm:pt>
    <dgm:pt modelId="{0D6BCA18-51C1-466E-9701-C6DA5201CA30}">
      <dgm:prSet phldrT="[Texte]" custLinFactNeighborX="7642" custLinFactNeighborY="5837"/>
      <dgm:spPr/>
      <dgm:t>
        <a:bodyPr/>
        <a:lstStyle/>
        <a:p>
          <a:endParaRPr lang="fr-FR"/>
        </a:p>
      </dgm:t>
    </dgm:pt>
    <dgm:pt modelId="{268AC429-2CDE-489E-859A-5D4662D04E92}" type="parTrans" cxnId="{BE62E87C-8AE1-4465-B8A2-9D534AB7A288}">
      <dgm:prSet/>
      <dgm:spPr/>
      <dgm:t>
        <a:bodyPr/>
        <a:lstStyle/>
        <a:p>
          <a:endParaRPr lang="fr-FR"/>
        </a:p>
      </dgm:t>
    </dgm:pt>
    <dgm:pt modelId="{D36D0AAD-2A0F-4D1A-8A6D-A49CAA39FEC0}" type="sibTrans" cxnId="{BE62E87C-8AE1-4465-B8A2-9D534AB7A288}">
      <dgm:prSet/>
      <dgm:spPr/>
      <dgm:t>
        <a:bodyPr/>
        <a:lstStyle/>
        <a:p>
          <a:endParaRPr lang="fr-FR"/>
        </a:p>
      </dgm:t>
    </dgm:pt>
    <dgm:pt modelId="{8D2CDEEB-3D4B-4CD0-BAB8-45C139E8902D}" type="pres">
      <dgm:prSet presAssocID="{4AAC4462-C05E-43B9-B5D9-23C9DFE0FA54}" presName="composite" presStyleCnt="0">
        <dgm:presLayoutVars>
          <dgm:chMax val="1"/>
          <dgm:dir/>
          <dgm:resizeHandles val="exact"/>
        </dgm:presLayoutVars>
      </dgm:prSet>
      <dgm:spPr/>
      <dgm:t>
        <a:bodyPr/>
        <a:lstStyle/>
        <a:p>
          <a:endParaRPr lang="fr-FR"/>
        </a:p>
      </dgm:t>
    </dgm:pt>
    <dgm:pt modelId="{E56AD74C-7ABC-4DA4-8D14-829532F72BBD}" type="pres">
      <dgm:prSet presAssocID="{2ABE63E3-5A79-430F-9A9D-F79F01F1A389}" presName="roof" presStyleLbl="dkBgShp" presStyleIdx="0" presStyleCnt="2" custScaleY="70887" custLinFactNeighborX="211" custLinFactNeighborY="12421"/>
      <dgm:spPr/>
      <dgm:t>
        <a:bodyPr/>
        <a:lstStyle/>
        <a:p>
          <a:endParaRPr lang="fr-FR"/>
        </a:p>
      </dgm:t>
    </dgm:pt>
    <dgm:pt modelId="{442E676F-76AC-4A61-9F79-8406995C387B}" type="pres">
      <dgm:prSet presAssocID="{2ABE63E3-5A79-430F-9A9D-F79F01F1A389}" presName="pillars" presStyleCnt="0"/>
      <dgm:spPr/>
      <dgm:t>
        <a:bodyPr/>
        <a:lstStyle/>
        <a:p>
          <a:endParaRPr lang="fr-FR"/>
        </a:p>
      </dgm:t>
    </dgm:pt>
    <dgm:pt modelId="{6BB4CD09-1194-4E54-83C8-D0BD34B80E83}" type="pres">
      <dgm:prSet presAssocID="{2ABE63E3-5A79-430F-9A9D-F79F01F1A389}" presName="pillar1" presStyleLbl="node1" presStyleIdx="0" presStyleCnt="5">
        <dgm:presLayoutVars>
          <dgm:bulletEnabled val="1"/>
        </dgm:presLayoutVars>
      </dgm:prSet>
      <dgm:spPr/>
      <dgm:t>
        <a:bodyPr/>
        <a:lstStyle/>
        <a:p>
          <a:endParaRPr lang="fr-FR"/>
        </a:p>
      </dgm:t>
    </dgm:pt>
    <dgm:pt modelId="{EBD45EE7-92DC-4C1B-8CBC-EA688C1A4D89}" type="pres">
      <dgm:prSet presAssocID="{3B97B760-11FB-484E-80AC-66A7179BAA43}" presName="pillarX" presStyleLbl="node1" presStyleIdx="1" presStyleCnt="5">
        <dgm:presLayoutVars>
          <dgm:bulletEnabled val="1"/>
        </dgm:presLayoutVars>
      </dgm:prSet>
      <dgm:spPr/>
      <dgm:t>
        <a:bodyPr/>
        <a:lstStyle/>
        <a:p>
          <a:endParaRPr lang="fr-FR"/>
        </a:p>
      </dgm:t>
    </dgm:pt>
    <dgm:pt modelId="{407535C3-9B11-4303-8FD1-889367B8043C}" type="pres">
      <dgm:prSet presAssocID="{D0956EE9-F9E9-40C2-8570-CF59D7F06382}" presName="pillarX" presStyleLbl="node1" presStyleIdx="2" presStyleCnt="5">
        <dgm:presLayoutVars>
          <dgm:bulletEnabled val="1"/>
        </dgm:presLayoutVars>
      </dgm:prSet>
      <dgm:spPr/>
      <dgm:t>
        <a:bodyPr/>
        <a:lstStyle/>
        <a:p>
          <a:endParaRPr lang="fr-FR"/>
        </a:p>
      </dgm:t>
    </dgm:pt>
    <dgm:pt modelId="{E1B4C98F-525C-4422-9293-9A74B5DA9847}" type="pres">
      <dgm:prSet presAssocID="{F45D525C-4548-42EC-8F63-38F9DAE34B2A}" presName="pillarX" presStyleLbl="node1" presStyleIdx="3" presStyleCnt="5" custScaleX="99857" custScaleY="100306" custLinFactNeighborY="-135">
        <dgm:presLayoutVars>
          <dgm:bulletEnabled val="1"/>
        </dgm:presLayoutVars>
      </dgm:prSet>
      <dgm:spPr/>
      <dgm:t>
        <a:bodyPr/>
        <a:lstStyle/>
        <a:p>
          <a:endParaRPr lang="fr-FR"/>
        </a:p>
      </dgm:t>
    </dgm:pt>
    <dgm:pt modelId="{CABE5748-3F39-442B-8221-83F6CB5521ED}" type="pres">
      <dgm:prSet presAssocID="{6058C134-D924-4E13-82C3-19929D79C1A7}" presName="pillarX" presStyleLbl="node1" presStyleIdx="4" presStyleCnt="5">
        <dgm:presLayoutVars>
          <dgm:bulletEnabled val="1"/>
        </dgm:presLayoutVars>
      </dgm:prSet>
      <dgm:spPr/>
      <dgm:t>
        <a:bodyPr/>
        <a:lstStyle/>
        <a:p>
          <a:endParaRPr lang="fr-FR"/>
        </a:p>
      </dgm:t>
    </dgm:pt>
    <dgm:pt modelId="{EA52D110-8F52-47BB-AA0C-68D0E908CF59}" type="pres">
      <dgm:prSet presAssocID="{2ABE63E3-5A79-430F-9A9D-F79F01F1A389}" presName="base" presStyleLbl="dkBgShp" presStyleIdx="1" presStyleCnt="2" custLinFactY="45553" custLinFactNeighborX="849" custLinFactNeighborY="100000"/>
      <dgm:spPr/>
      <dgm:t>
        <a:bodyPr/>
        <a:lstStyle/>
        <a:p>
          <a:endParaRPr lang="fr-FR"/>
        </a:p>
      </dgm:t>
    </dgm:pt>
  </dgm:ptLst>
  <dgm:cxnLst>
    <dgm:cxn modelId="{2D3C8250-3600-4773-AFA0-5C6D4B1BB725}" type="presOf" srcId="{3B97B760-11FB-484E-80AC-66A7179BAA43}" destId="{EBD45EE7-92DC-4C1B-8CBC-EA688C1A4D89}" srcOrd="0" destOrd="0" presId="urn:microsoft.com/office/officeart/2005/8/layout/hList3"/>
    <dgm:cxn modelId="{6DAB8DAC-D1AF-4A0D-AB49-43A9015E0EDC}" type="presOf" srcId="{F45D525C-4548-42EC-8F63-38F9DAE34B2A}" destId="{E1B4C98F-525C-4422-9293-9A74B5DA9847}" srcOrd="0" destOrd="0" presId="urn:microsoft.com/office/officeart/2005/8/layout/hList3"/>
    <dgm:cxn modelId="{D5C82728-3A16-43AB-B88F-2845F756DABC}" srcId="{2ABE63E3-5A79-430F-9A9D-F79F01F1A389}" destId="{D0956EE9-F9E9-40C2-8570-CF59D7F06382}" srcOrd="2" destOrd="0" parTransId="{EF02A24F-4D15-419E-B8F5-8A3C45E9C51A}" sibTransId="{87D5D029-A21D-4C5B-9B56-B69BA32DF6BF}"/>
    <dgm:cxn modelId="{CC530924-FC7B-4A01-B3D6-6F42DFB9F2E3}" type="presOf" srcId="{2ABE63E3-5A79-430F-9A9D-F79F01F1A389}" destId="{E56AD74C-7ABC-4DA4-8D14-829532F72BBD}" srcOrd="0" destOrd="0" presId="urn:microsoft.com/office/officeart/2005/8/layout/hList3"/>
    <dgm:cxn modelId="{8A306184-8B39-42B4-9D7B-30B2CC497234}" srcId="{2ABE63E3-5A79-430F-9A9D-F79F01F1A389}" destId="{3B97B760-11FB-484E-80AC-66A7179BAA43}" srcOrd="1" destOrd="0" parTransId="{96FA2734-FDCE-4595-BBEA-547C2EF7E467}" sibTransId="{B39A6E1A-6630-4E7C-AF50-12747B6FA812}"/>
    <dgm:cxn modelId="{333C59E8-0CE6-4F13-93DB-F86A768603CB}" srcId="{2ABE63E3-5A79-430F-9A9D-F79F01F1A389}" destId="{8B31F5E7-B8D8-4D45-ABE1-7F8E37AAF2B1}" srcOrd="0" destOrd="0" parTransId="{C6447AD8-6F88-49FE-B806-5AE98A1EE180}" sibTransId="{72846A84-EF8C-4B81-B9EA-B9B705898709}"/>
    <dgm:cxn modelId="{1C4D4AAD-B272-4FE6-AEDE-9A02FC43A10A}" type="presOf" srcId="{4AAC4462-C05E-43B9-B5D9-23C9DFE0FA54}" destId="{8D2CDEEB-3D4B-4CD0-BAB8-45C139E8902D}" srcOrd="0" destOrd="0" presId="urn:microsoft.com/office/officeart/2005/8/layout/hList3"/>
    <dgm:cxn modelId="{394F5652-F631-4E35-858B-29DC3EDC1545}" srcId="{4AAC4462-C05E-43B9-B5D9-23C9DFE0FA54}" destId="{2ABE63E3-5A79-430F-9A9D-F79F01F1A389}" srcOrd="0" destOrd="0" parTransId="{044357E8-9BED-49C4-A914-74C86CF4F452}" sibTransId="{A4D8A5E0-B58D-4767-BB05-0F4914FF45D7}"/>
    <dgm:cxn modelId="{3C04C546-1D8A-4B2F-8527-825A1970B43E}" type="presOf" srcId="{8B31F5E7-B8D8-4D45-ABE1-7F8E37AAF2B1}" destId="{6BB4CD09-1194-4E54-83C8-D0BD34B80E83}" srcOrd="0" destOrd="0" presId="urn:microsoft.com/office/officeart/2005/8/layout/hList3"/>
    <dgm:cxn modelId="{451B82DA-DF2C-4BC3-BEDA-D94F8270823D}" srcId="{4AAC4462-C05E-43B9-B5D9-23C9DFE0FA54}" destId="{AD7B0B5B-9C9C-4280-B44C-9081ACA874D9}" srcOrd="2" destOrd="0" parTransId="{C281033E-D3AB-425D-9650-6D2CB7DA2254}" sibTransId="{5DB7320C-C023-4762-BA4D-0B5A5D206C84}"/>
    <dgm:cxn modelId="{FED079E2-9E0A-4CAD-94C8-0B9F0F21B1B9}" type="presOf" srcId="{D0956EE9-F9E9-40C2-8570-CF59D7F06382}" destId="{407535C3-9B11-4303-8FD1-889367B8043C}" srcOrd="0" destOrd="0" presId="urn:microsoft.com/office/officeart/2005/8/layout/hList3"/>
    <dgm:cxn modelId="{A3BC0019-2FB2-4E7E-8421-A5178910E22D}" srcId="{2ABE63E3-5A79-430F-9A9D-F79F01F1A389}" destId="{6058C134-D924-4E13-82C3-19929D79C1A7}" srcOrd="4" destOrd="0" parTransId="{C0D94C31-0469-410E-8855-AFD9FEB8BA23}" sibTransId="{9AE9AE49-35FE-4CDA-8C42-167931602F52}"/>
    <dgm:cxn modelId="{7ABB5A39-FE86-4253-A005-2094A8F90F3B}" srcId="{2ABE63E3-5A79-430F-9A9D-F79F01F1A389}" destId="{F45D525C-4548-42EC-8F63-38F9DAE34B2A}" srcOrd="3" destOrd="0" parTransId="{2DA326A7-A797-46A1-878D-227FA13BA640}" sibTransId="{51C987F6-CD96-4F04-A62A-D82EFF730B4C}"/>
    <dgm:cxn modelId="{BE62E87C-8AE1-4465-B8A2-9D534AB7A288}" srcId="{4AAC4462-C05E-43B9-B5D9-23C9DFE0FA54}" destId="{0D6BCA18-51C1-466E-9701-C6DA5201CA30}" srcOrd="1" destOrd="0" parTransId="{268AC429-2CDE-489E-859A-5D4662D04E92}" sibTransId="{D36D0AAD-2A0F-4D1A-8A6D-A49CAA39FEC0}"/>
    <dgm:cxn modelId="{C32B3C58-1C45-45B1-8181-9468B983958D}" type="presOf" srcId="{6058C134-D924-4E13-82C3-19929D79C1A7}" destId="{CABE5748-3F39-442B-8221-83F6CB5521ED}" srcOrd="0" destOrd="0" presId="urn:microsoft.com/office/officeart/2005/8/layout/hList3"/>
    <dgm:cxn modelId="{D0DD0E1E-2938-45F7-9B2C-9E3B13AABD97}" type="presParOf" srcId="{8D2CDEEB-3D4B-4CD0-BAB8-45C139E8902D}" destId="{E56AD74C-7ABC-4DA4-8D14-829532F72BBD}" srcOrd="0" destOrd="0" presId="urn:microsoft.com/office/officeart/2005/8/layout/hList3"/>
    <dgm:cxn modelId="{7B6D5F2D-046B-4038-BB0B-66BE47B9665B}" type="presParOf" srcId="{8D2CDEEB-3D4B-4CD0-BAB8-45C139E8902D}" destId="{442E676F-76AC-4A61-9F79-8406995C387B}" srcOrd="1" destOrd="0" presId="urn:microsoft.com/office/officeart/2005/8/layout/hList3"/>
    <dgm:cxn modelId="{64C837E8-3474-4F35-84C5-E7E4AA6C4A69}" type="presParOf" srcId="{442E676F-76AC-4A61-9F79-8406995C387B}" destId="{6BB4CD09-1194-4E54-83C8-D0BD34B80E83}" srcOrd="0" destOrd="0" presId="urn:microsoft.com/office/officeart/2005/8/layout/hList3"/>
    <dgm:cxn modelId="{34AF227A-F6A6-4989-B96F-E176048DF8E6}" type="presParOf" srcId="{442E676F-76AC-4A61-9F79-8406995C387B}" destId="{EBD45EE7-92DC-4C1B-8CBC-EA688C1A4D89}" srcOrd="1" destOrd="0" presId="urn:microsoft.com/office/officeart/2005/8/layout/hList3"/>
    <dgm:cxn modelId="{9D5D1C05-2837-4514-87C2-13E2727F998B}" type="presParOf" srcId="{442E676F-76AC-4A61-9F79-8406995C387B}" destId="{407535C3-9B11-4303-8FD1-889367B8043C}" srcOrd="2" destOrd="0" presId="urn:microsoft.com/office/officeart/2005/8/layout/hList3"/>
    <dgm:cxn modelId="{83892097-9F26-4AF1-8777-DDA2B88726F1}" type="presParOf" srcId="{442E676F-76AC-4A61-9F79-8406995C387B}" destId="{E1B4C98F-525C-4422-9293-9A74B5DA9847}" srcOrd="3" destOrd="0" presId="urn:microsoft.com/office/officeart/2005/8/layout/hList3"/>
    <dgm:cxn modelId="{C843DF87-B83A-444F-8D59-9E8ED2B7B8FA}" type="presParOf" srcId="{442E676F-76AC-4A61-9F79-8406995C387B}" destId="{CABE5748-3F39-442B-8221-83F6CB5521ED}" srcOrd="4" destOrd="0" presId="urn:microsoft.com/office/officeart/2005/8/layout/hList3"/>
    <dgm:cxn modelId="{3A26D124-3996-4C23-ADE7-60044EBA17D4}" type="presParOf" srcId="{8D2CDEEB-3D4B-4CD0-BAB8-45C139E8902D}" destId="{EA52D110-8F52-47BB-AA0C-68D0E908CF59}"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AC4462-C05E-43B9-B5D9-23C9DFE0FA54}" type="doc">
      <dgm:prSet loTypeId="urn:microsoft.com/office/officeart/2005/8/layout/hList3" loCatId="list" qsTypeId="urn:microsoft.com/office/officeart/2005/8/quickstyle/simple1" qsCatId="simple" csTypeId="urn:microsoft.com/office/officeart/2005/8/colors/colorful5" csCatId="colorful" phldr="1"/>
      <dgm:spPr/>
      <dgm:t>
        <a:bodyPr/>
        <a:lstStyle/>
        <a:p>
          <a:endParaRPr lang="fr-FR"/>
        </a:p>
      </dgm:t>
    </dgm:pt>
    <dgm:pt modelId="{2ABE63E3-5A79-430F-9A9D-F79F01F1A389}">
      <dgm:prSet phldrT="[Texte]" custT="1"/>
      <dgm:spPr/>
      <dgm:t>
        <a:bodyPr/>
        <a:lstStyle/>
        <a:p>
          <a:r>
            <a:rPr lang="fr-FR" sz="2800" b="1" dirty="0" smtClean="0"/>
            <a:t>Loi de modernisation du système </a:t>
          </a:r>
          <a:r>
            <a:rPr lang="fr-FR" sz="2400" b="1" dirty="0" smtClean="0"/>
            <a:t>de</a:t>
          </a:r>
          <a:r>
            <a:rPr lang="fr-FR" sz="2800" b="1" dirty="0" smtClean="0"/>
            <a:t> santé </a:t>
          </a:r>
        </a:p>
        <a:p>
          <a:r>
            <a:rPr lang="fr-FR" sz="2800" dirty="0" smtClean="0"/>
            <a:t>LMSS (2016)</a:t>
          </a:r>
          <a:endParaRPr lang="fr-FR" sz="2800" dirty="0"/>
        </a:p>
      </dgm:t>
    </dgm:pt>
    <dgm:pt modelId="{044357E8-9BED-49C4-A914-74C86CF4F452}" type="parTrans" cxnId="{394F5652-F631-4E35-858B-29DC3EDC1545}">
      <dgm:prSet/>
      <dgm:spPr/>
      <dgm:t>
        <a:bodyPr/>
        <a:lstStyle/>
        <a:p>
          <a:endParaRPr lang="fr-FR"/>
        </a:p>
      </dgm:t>
    </dgm:pt>
    <dgm:pt modelId="{A4D8A5E0-B58D-4767-BB05-0F4914FF45D7}" type="sibTrans" cxnId="{394F5652-F631-4E35-858B-29DC3EDC1545}">
      <dgm:prSet/>
      <dgm:spPr/>
      <dgm:t>
        <a:bodyPr/>
        <a:lstStyle/>
        <a:p>
          <a:endParaRPr lang="fr-FR"/>
        </a:p>
      </dgm:t>
    </dgm:pt>
    <dgm:pt modelId="{8B31F5E7-B8D8-4D45-ABE1-7F8E37AAF2B1}">
      <dgm:prSet phldrT="[Texte]" custT="1"/>
      <dgm:spPr/>
      <dgm:t>
        <a:bodyPr/>
        <a:lstStyle/>
        <a:p>
          <a:pPr>
            <a:lnSpc>
              <a:spcPct val="90000"/>
            </a:lnSpc>
            <a:spcAft>
              <a:spcPct val="35000"/>
            </a:spcAft>
          </a:pPr>
          <a:r>
            <a:rPr lang="fr-FR" sz="1500" b="1" dirty="0" smtClean="0">
              <a:solidFill>
                <a:srgbClr val="FF0000"/>
              </a:solidFill>
            </a:rPr>
            <a:t>Art 65</a:t>
          </a:r>
        </a:p>
        <a:p>
          <a:pPr>
            <a:lnSpc>
              <a:spcPct val="90000"/>
            </a:lnSpc>
            <a:spcAft>
              <a:spcPct val="35000"/>
            </a:spcAft>
          </a:pPr>
          <a:r>
            <a:rPr lang="fr-FR" sz="1500" b="1" dirty="0" smtClean="0"/>
            <a:t>Conseils territoriaux de santé </a:t>
          </a:r>
          <a:endParaRPr lang="fr-FR" sz="1500" dirty="0" smtClean="0"/>
        </a:p>
        <a:p>
          <a:pPr>
            <a:lnSpc>
              <a:spcPct val="90000"/>
            </a:lnSpc>
            <a:spcAft>
              <a:spcPct val="35000"/>
            </a:spcAft>
          </a:pPr>
          <a:r>
            <a:rPr lang="fr-FR" sz="1500" dirty="0" smtClean="0"/>
            <a:t>L’ARS définit ses territoires</a:t>
          </a:r>
        </a:p>
        <a:p>
          <a:pPr>
            <a:lnSpc>
              <a:spcPct val="90000"/>
            </a:lnSpc>
            <a:spcAft>
              <a:spcPct val="35000"/>
            </a:spcAft>
          </a:pPr>
          <a:r>
            <a:rPr lang="fr-FR" sz="1500" dirty="0" smtClean="0"/>
            <a:t>Chaque CTS se dote d’une commission santé mentale</a:t>
          </a:r>
        </a:p>
        <a:p>
          <a:pPr>
            <a:lnSpc>
              <a:spcPct val="90000"/>
            </a:lnSpc>
            <a:spcAft>
              <a:spcPct val="35000"/>
            </a:spcAft>
          </a:pPr>
          <a:r>
            <a:rPr lang="fr-FR" sz="1500" b="1" dirty="0" smtClean="0"/>
            <a:t>(CSSM)</a:t>
          </a:r>
          <a:endParaRPr lang="fr-FR" sz="1500" b="1" dirty="0"/>
        </a:p>
      </dgm:t>
    </dgm:pt>
    <dgm:pt modelId="{C6447AD8-6F88-49FE-B806-5AE98A1EE180}" type="parTrans" cxnId="{333C59E8-0CE6-4F13-93DB-F86A768603CB}">
      <dgm:prSet/>
      <dgm:spPr/>
      <dgm:t>
        <a:bodyPr/>
        <a:lstStyle/>
        <a:p>
          <a:endParaRPr lang="fr-FR"/>
        </a:p>
      </dgm:t>
    </dgm:pt>
    <dgm:pt modelId="{72846A84-EF8C-4B81-B9EA-B9B705898709}" type="sibTrans" cxnId="{333C59E8-0CE6-4F13-93DB-F86A768603CB}">
      <dgm:prSet/>
      <dgm:spPr/>
      <dgm:t>
        <a:bodyPr/>
        <a:lstStyle/>
        <a:p>
          <a:endParaRPr lang="fr-FR"/>
        </a:p>
      </dgm:t>
    </dgm:pt>
    <dgm:pt modelId="{F45D525C-4548-42EC-8F63-38F9DAE34B2A}">
      <dgm:prSet phldrT="[Texte]" custT="1"/>
      <dgm:spPr/>
      <dgm:t>
        <a:bodyPr/>
        <a:lstStyle/>
        <a:p>
          <a:r>
            <a:rPr lang="fr-FR" sz="1800" b="1" dirty="0" smtClean="0">
              <a:solidFill>
                <a:srgbClr val="FF0000"/>
              </a:solidFill>
            </a:rPr>
            <a:t>Art 69</a:t>
          </a:r>
        </a:p>
        <a:p>
          <a:r>
            <a:rPr lang="fr-FR" sz="2000" dirty="0" smtClean="0"/>
            <a:t>Décret </a:t>
          </a:r>
          <a:r>
            <a:rPr lang="fr-FR" sz="2000" b="1" dirty="0" smtClean="0"/>
            <a:t>PTSM</a:t>
          </a:r>
        </a:p>
        <a:p>
          <a:r>
            <a:rPr lang="fr-FR" sz="2000" dirty="0" smtClean="0"/>
            <a:t>(2017) </a:t>
          </a:r>
        </a:p>
        <a:p>
          <a:r>
            <a:rPr lang="fr-FR" sz="1800" dirty="0" smtClean="0"/>
            <a:t>Instruction DGOS</a:t>
          </a:r>
        </a:p>
        <a:p>
          <a:r>
            <a:rPr lang="fr-FR" sz="1800" dirty="0" smtClean="0"/>
            <a:t>(2018)</a:t>
          </a:r>
        </a:p>
        <a:p>
          <a:endParaRPr lang="fr-FR" sz="2000" dirty="0"/>
        </a:p>
      </dgm:t>
    </dgm:pt>
    <dgm:pt modelId="{2DA326A7-A797-46A1-878D-227FA13BA640}" type="parTrans" cxnId="{7ABB5A39-FE86-4253-A005-2094A8F90F3B}">
      <dgm:prSet/>
      <dgm:spPr/>
      <dgm:t>
        <a:bodyPr/>
        <a:lstStyle/>
        <a:p>
          <a:endParaRPr lang="fr-FR"/>
        </a:p>
      </dgm:t>
    </dgm:pt>
    <dgm:pt modelId="{51C987F6-CD96-4F04-A62A-D82EFF730B4C}" type="sibTrans" cxnId="{7ABB5A39-FE86-4253-A005-2094A8F90F3B}">
      <dgm:prSet/>
      <dgm:spPr/>
      <dgm:t>
        <a:bodyPr/>
        <a:lstStyle/>
        <a:p>
          <a:endParaRPr lang="fr-FR"/>
        </a:p>
      </dgm:t>
    </dgm:pt>
    <dgm:pt modelId="{6058C134-D924-4E13-82C3-19929D79C1A7}">
      <dgm:prSet phldrT="[Texte]" custT="1"/>
      <dgm:spPr/>
      <dgm:t>
        <a:bodyPr/>
        <a:lstStyle/>
        <a:p>
          <a:pPr>
            <a:lnSpc>
              <a:spcPct val="100000"/>
            </a:lnSpc>
          </a:pPr>
          <a:r>
            <a:rPr lang="fr-FR" sz="1600" b="1" dirty="0" smtClean="0">
              <a:solidFill>
                <a:srgbClr val="FF0000"/>
              </a:solidFill>
            </a:rPr>
            <a:t>Art 158</a:t>
          </a:r>
        </a:p>
        <a:p>
          <a:pPr>
            <a:lnSpc>
              <a:spcPct val="100000"/>
            </a:lnSpc>
          </a:pPr>
          <a:r>
            <a:rPr lang="fr-FR" sz="1600" i="0" dirty="0" smtClean="0"/>
            <a:t>L’ARS définit </a:t>
          </a:r>
          <a:r>
            <a:rPr lang="fr-FR" sz="1600" b="1" i="0" dirty="0" smtClean="0"/>
            <a:t>son projet régional de santé </a:t>
          </a:r>
          <a:r>
            <a:rPr lang="fr-FR" sz="1600" i="0" dirty="0" smtClean="0"/>
            <a:t>(PRS) </a:t>
          </a:r>
        </a:p>
        <a:p>
          <a:pPr>
            <a:lnSpc>
              <a:spcPct val="100000"/>
            </a:lnSpc>
          </a:pPr>
          <a:r>
            <a:rPr lang="fr-FR" sz="1600" i="1" dirty="0" smtClean="0"/>
            <a:t>–</a:t>
          </a:r>
        </a:p>
        <a:p>
          <a:pPr>
            <a:lnSpc>
              <a:spcPct val="100000"/>
            </a:lnSpc>
          </a:pPr>
          <a:r>
            <a:rPr lang="fr-FR" sz="1600" i="1" dirty="0" smtClean="0"/>
            <a:t> </a:t>
          </a:r>
          <a:r>
            <a:rPr lang="fr-FR" sz="1600" i="0" dirty="0" smtClean="0"/>
            <a:t>En cohérence avec la stratégie nationale de santé</a:t>
          </a:r>
          <a:endParaRPr lang="fr-FR" sz="1600" i="0" dirty="0"/>
        </a:p>
      </dgm:t>
    </dgm:pt>
    <dgm:pt modelId="{C0D94C31-0469-410E-8855-AFD9FEB8BA23}" type="parTrans" cxnId="{A3BC0019-2FB2-4E7E-8421-A5178910E22D}">
      <dgm:prSet/>
      <dgm:spPr/>
      <dgm:t>
        <a:bodyPr/>
        <a:lstStyle/>
        <a:p>
          <a:endParaRPr lang="fr-FR"/>
        </a:p>
      </dgm:t>
    </dgm:pt>
    <dgm:pt modelId="{9AE9AE49-35FE-4CDA-8C42-167931602F52}" type="sibTrans" cxnId="{A3BC0019-2FB2-4E7E-8421-A5178910E22D}">
      <dgm:prSet/>
      <dgm:spPr/>
      <dgm:t>
        <a:bodyPr/>
        <a:lstStyle/>
        <a:p>
          <a:endParaRPr lang="fr-FR"/>
        </a:p>
      </dgm:t>
    </dgm:pt>
    <dgm:pt modelId="{3B97B760-11FB-484E-80AC-66A7179BAA43}">
      <dgm:prSet custT="1"/>
      <dgm:spPr/>
      <dgm:t>
        <a:bodyPr/>
        <a:lstStyle/>
        <a:p>
          <a:r>
            <a:rPr lang="fr-FR" sz="1600" b="1" dirty="0" smtClean="0">
              <a:solidFill>
                <a:srgbClr val="FF0000"/>
              </a:solidFill>
            </a:rPr>
            <a:t>Art 107</a:t>
          </a:r>
        </a:p>
        <a:p>
          <a:r>
            <a:rPr lang="fr-FR" sz="2000" dirty="0" smtClean="0"/>
            <a:t>Groupe hospitalier de territoire</a:t>
          </a:r>
        </a:p>
        <a:p>
          <a:r>
            <a:rPr lang="fr-FR" sz="2000" dirty="0" smtClean="0"/>
            <a:t>(</a:t>
          </a:r>
          <a:r>
            <a:rPr lang="fr-FR" sz="2000" b="1" dirty="0" smtClean="0"/>
            <a:t>GHT</a:t>
          </a:r>
          <a:r>
            <a:rPr lang="fr-FR" sz="2000" dirty="0" smtClean="0"/>
            <a:t>)</a:t>
          </a:r>
          <a:endParaRPr lang="fr-FR" sz="2000" dirty="0"/>
        </a:p>
      </dgm:t>
    </dgm:pt>
    <dgm:pt modelId="{96FA2734-FDCE-4595-BBEA-547C2EF7E467}" type="parTrans" cxnId="{8A306184-8B39-42B4-9D7B-30B2CC497234}">
      <dgm:prSet/>
      <dgm:spPr/>
      <dgm:t>
        <a:bodyPr/>
        <a:lstStyle/>
        <a:p>
          <a:endParaRPr lang="fr-FR"/>
        </a:p>
      </dgm:t>
    </dgm:pt>
    <dgm:pt modelId="{B39A6E1A-6630-4E7C-AF50-12747B6FA812}" type="sibTrans" cxnId="{8A306184-8B39-42B4-9D7B-30B2CC497234}">
      <dgm:prSet/>
      <dgm:spPr/>
      <dgm:t>
        <a:bodyPr/>
        <a:lstStyle/>
        <a:p>
          <a:endParaRPr lang="fr-FR"/>
        </a:p>
      </dgm:t>
    </dgm:pt>
    <dgm:pt modelId="{D0956EE9-F9E9-40C2-8570-CF59D7F06382}">
      <dgm:prSet custT="1"/>
      <dgm:spPr/>
      <dgm:t>
        <a:bodyPr/>
        <a:lstStyle/>
        <a:p>
          <a:r>
            <a:rPr lang="fr-FR" sz="1800" b="1" dirty="0" smtClean="0">
              <a:solidFill>
                <a:srgbClr val="FF0000"/>
              </a:solidFill>
            </a:rPr>
            <a:t>Art 69</a:t>
          </a:r>
        </a:p>
        <a:p>
          <a:r>
            <a:rPr lang="fr-FR" sz="2000" dirty="0" smtClean="0"/>
            <a:t>Décret </a:t>
          </a:r>
          <a:r>
            <a:rPr lang="fr-FR" sz="2000" b="1" dirty="0" smtClean="0"/>
            <a:t>CPT</a:t>
          </a:r>
        </a:p>
        <a:p>
          <a:r>
            <a:rPr lang="fr-FR" sz="2000" dirty="0" smtClean="0"/>
            <a:t>(2016)</a:t>
          </a:r>
        </a:p>
        <a:p>
          <a:endParaRPr lang="fr-FR" sz="2000" dirty="0"/>
        </a:p>
      </dgm:t>
    </dgm:pt>
    <dgm:pt modelId="{EF02A24F-4D15-419E-B8F5-8A3C45E9C51A}" type="parTrans" cxnId="{D5C82728-3A16-43AB-B88F-2845F756DABC}">
      <dgm:prSet/>
      <dgm:spPr/>
      <dgm:t>
        <a:bodyPr/>
        <a:lstStyle/>
        <a:p>
          <a:endParaRPr lang="fr-FR"/>
        </a:p>
      </dgm:t>
    </dgm:pt>
    <dgm:pt modelId="{87D5D029-A21D-4C5B-9B56-B69BA32DF6BF}" type="sibTrans" cxnId="{D5C82728-3A16-43AB-B88F-2845F756DABC}">
      <dgm:prSet/>
      <dgm:spPr/>
      <dgm:t>
        <a:bodyPr/>
        <a:lstStyle/>
        <a:p>
          <a:endParaRPr lang="fr-FR"/>
        </a:p>
      </dgm:t>
    </dgm:pt>
    <dgm:pt modelId="{AD7B0B5B-9C9C-4280-B44C-9081ACA874D9}">
      <dgm:prSet phldrT="[Texte]" custLinFactNeighborX="7642" custLinFactNeighborY="5837"/>
      <dgm:spPr/>
      <dgm:t>
        <a:bodyPr/>
        <a:lstStyle/>
        <a:p>
          <a:endParaRPr lang="fr-FR"/>
        </a:p>
      </dgm:t>
    </dgm:pt>
    <dgm:pt modelId="{C281033E-D3AB-425D-9650-6D2CB7DA2254}" type="parTrans" cxnId="{451B82DA-DF2C-4BC3-BEDA-D94F8270823D}">
      <dgm:prSet/>
      <dgm:spPr/>
      <dgm:t>
        <a:bodyPr/>
        <a:lstStyle/>
        <a:p>
          <a:endParaRPr lang="fr-FR"/>
        </a:p>
      </dgm:t>
    </dgm:pt>
    <dgm:pt modelId="{5DB7320C-C023-4762-BA4D-0B5A5D206C84}" type="sibTrans" cxnId="{451B82DA-DF2C-4BC3-BEDA-D94F8270823D}">
      <dgm:prSet/>
      <dgm:spPr/>
      <dgm:t>
        <a:bodyPr/>
        <a:lstStyle/>
        <a:p>
          <a:endParaRPr lang="fr-FR"/>
        </a:p>
      </dgm:t>
    </dgm:pt>
    <dgm:pt modelId="{0D6BCA18-51C1-466E-9701-C6DA5201CA30}">
      <dgm:prSet phldrT="[Texte]" custLinFactNeighborX="7642" custLinFactNeighborY="5837"/>
      <dgm:spPr/>
      <dgm:t>
        <a:bodyPr/>
        <a:lstStyle/>
        <a:p>
          <a:endParaRPr lang="fr-FR"/>
        </a:p>
      </dgm:t>
    </dgm:pt>
    <dgm:pt modelId="{268AC429-2CDE-489E-859A-5D4662D04E92}" type="parTrans" cxnId="{BE62E87C-8AE1-4465-B8A2-9D534AB7A288}">
      <dgm:prSet/>
      <dgm:spPr/>
      <dgm:t>
        <a:bodyPr/>
        <a:lstStyle/>
        <a:p>
          <a:endParaRPr lang="fr-FR"/>
        </a:p>
      </dgm:t>
    </dgm:pt>
    <dgm:pt modelId="{D36D0AAD-2A0F-4D1A-8A6D-A49CAA39FEC0}" type="sibTrans" cxnId="{BE62E87C-8AE1-4465-B8A2-9D534AB7A288}">
      <dgm:prSet/>
      <dgm:spPr/>
      <dgm:t>
        <a:bodyPr/>
        <a:lstStyle/>
        <a:p>
          <a:endParaRPr lang="fr-FR"/>
        </a:p>
      </dgm:t>
    </dgm:pt>
    <dgm:pt modelId="{8D2CDEEB-3D4B-4CD0-BAB8-45C139E8902D}" type="pres">
      <dgm:prSet presAssocID="{4AAC4462-C05E-43B9-B5D9-23C9DFE0FA54}" presName="composite" presStyleCnt="0">
        <dgm:presLayoutVars>
          <dgm:chMax val="1"/>
          <dgm:dir/>
          <dgm:resizeHandles val="exact"/>
        </dgm:presLayoutVars>
      </dgm:prSet>
      <dgm:spPr/>
      <dgm:t>
        <a:bodyPr/>
        <a:lstStyle/>
        <a:p>
          <a:endParaRPr lang="fr-FR"/>
        </a:p>
      </dgm:t>
    </dgm:pt>
    <dgm:pt modelId="{E56AD74C-7ABC-4DA4-8D14-829532F72BBD}" type="pres">
      <dgm:prSet presAssocID="{2ABE63E3-5A79-430F-9A9D-F79F01F1A389}" presName="roof" presStyleLbl="dkBgShp" presStyleIdx="0" presStyleCnt="2" custScaleY="70887" custLinFactNeighborX="211" custLinFactNeighborY="12421"/>
      <dgm:spPr/>
      <dgm:t>
        <a:bodyPr/>
        <a:lstStyle/>
        <a:p>
          <a:endParaRPr lang="fr-FR"/>
        </a:p>
      </dgm:t>
    </dgm:pt>
    <dgm:pt modelId="{442E676F-76AC-4A61-9F79-8406995C387B}" type="pres">
      <dgm:prSet presAssocID="{2ABE63E3-5A79-430F-9A9D-F79F01F1A389}" presName="pillars" presStyleCnt="0"/>
      <dgm:spPr/>
      <dgm:t>
        <a:bodyPr/>
        <a:lstStyle/>
        <a:p>
          <a:endParaRPr lang="fr-FR"/>
        </a:p>
      </dgm:t>
    </dgm:pt>
    <dgm:pt modelId="{6BB4CD09-1194-4E54-83C8-D0BD34B80E83}" type="pres">
      <dgm:prSet presAssocID="{2ABE63E3-5A79-430F-9A9D-F79F01F1A389}" presName="pillar1" presStyleLbl="node1" presStyleIdx="0" presStyleCnt="5">
        <dgm:presLayoutVars>
          <dgm:bulletEnabled val="1"/>
        </dgm:presLayoutVars>
      </dgm:prSet>
      <dgm:spPr/>
      <dgm:t>
        <a:bodyPr/>
        <a:lstStyle/>
        <a:p>
          <a:endParaRPr lang="fr-FR"/>
        </a:p>
      </dgm:t>
    </dgm:pt>
    <dgm:pt modelId="{EBD45EE7-92DC-4C1B-8CBC-EA688C1A4D89}" type="pres">
      <dgm:prSet presAssocID="{3B97B760-11FB-484E-80AC-66A7179BAA43}" presName="pillarX" presStyleLbl="node1" presStyleIdx="1" presStyleCnt="5">
        <dgm:presLayoutVars>
          <dgm:bulletEnabled val="1"/>
        </dgm:presLayoutVars>
      </dgm:prSet>
      <dgm:spPr/>
      <dgm:t>
        <a:bodyPr/>
        <a:lstStyle/>
        <a:p>
          <a:endParaRPr lang="fr-FR"/>
        </a:p>
      </dgm:t>
    </dgm:pt>
    <dgm:pt modelId="{407535C3-9B11-4303-8FD1-889367B8043C}" type="pres">
      <dgm:prSet presAssocID="{D0956EE9-F9E9-40C2-8570-CF59D7F06382}" presName="pillarX" presStyleLbl="node1" presStyleIdx="2" presStyleCnt="5">
        <dgm:presLayoutVars>
          <dgm:bulletEnabled val="1"/>
        </dgm:presLayoutVars>
      </dgm:prSet>
      <dgm:spPr/>
      <dgm:t>
        <a:bodyPr/>
        <a:lstStyle/>
        <a:p>
          <a:endParaRPr lang="fr-FR"/>
        </a:p>
      </dgm:t>
    </dgm:pt>
    <dgm:pt modelId="{E1B4C98F-525C-4422-9293-9A74B5DA9847}" type="pres">
      <dgm:prSet presAssocID="{F45D525C-4548-42EC-8F63-38F9DAE34B2A}" presName="pillarX" presStyleLbl="node1" presStyleIdx="3" presStyleCnt="5" custScaleX="99857" custScaleY="100306" custLinFactNeighborY="-135">
        <dgm:presLayoutVars>
          <dgm:bulletEnabled val="1"/>
        </dgm:presLayoutVars>
      </dgm:prSet>
      <dgm:spPr/>
      <dgm:t>
        <a:bodyPr/>
        <a:lstStyle/>
        <a:p>
          <a:endParaRPr lang="fr-FR"/>
        </a:p>
      </dgm:t>
    </dgm:pt>
    <dgm:pt modelId="{CABE5748-3F39-442B-8221-83F6CB5521ED}" type="pres">
      <dgm:prSet presAssocID="{6058C134-D924-4E13-82C3-19929D79C1A7}" presName="pillarX" presStyleLbl="node1" presStyleIdx="4" presStyleCnt="5">
        <dgm:presLayoutVars>
          <dgm:bulletEnabled val="1"/>
        </dgm:presLayoutVars>
      </dgm:prSet>
      <dgm:spPr/>
      <dgm:t>
        <a:bodyPr/>
        <a:lstStyle/>
        <a:p>
          <a:endParaRPr lang="fr-FR"/>
        </a:p>
      </dgm:t>
    </dgm:pt>
    <dgm:pt modelId="{EA52D110-8F52-47BB-AA0C-68D0E908CF59}" type="pres">
      <dgm:prSet presAssocID="{2ABE63E3-5A79-430F-9A9D-F79F01F1A389}" presName="base" presStyleLbl="dkBgShp" presStyleIdx="1" presStyleCnt="2" custLinFactY="45553" custLinFactNeighborX="849" custLinFactNeighborY="100000"/>
      <dgm:spPr/>
      <dgm:t>
        <a:bodyPr/>
        <a:lstStyle/>
        <a:p>
          <a:endParaRPr lang="fr-FR"/>
        </a:p>
      </dgm:t>
    </dgm:pt>
  </dgm:ptLst>
  <dgm:cxnLst>
    <dgm:cxn modelId="{D5C82728-3A16-43AB-B88F-2845F756DABC}" srcId="{2ABE63E3-5A79-430F-9A9D-F79F01F1A389}" destId="{D0956EE9-F9E9-40C2-8570-CF59D7F06382}" srcOrd="2" destOrd="0" parTransId="{EF02A24F-4D15-419E-B8F5-8A3C45E9C51A}" sibTransId="{87D5D029-A21D-4C5B-9B56-B69BA32DF6BF}"/>
    <dgm:cxn modelId="{799E363E-7740-4585-81FC-6E26F103F1AF}" type="presOf" srcId="{6058C134-D924-4E13-82C3-19929D79C1A7}" destId="{CABE5748-3F39-442B-8221-83F6CB5521ED}" srcOrd="0" destOrd="0" presId="urn:microsoft.com/office/officeart/2005/8/layout/hList3"/>
    <dgm:cxn modelId="{8A306184-8B39-42B4-9D7B-30B2CC497234}" srcId="{2ABE63E3-5A79-430F-9A9D-F79F01F1A389}" destId="{3B97B760-11FB-484E-80AC-66A7179BAA43}" srcOrd="1" destOrd="0" parTransId="{96FA2734-FDCE-4595-BBEA-547C2EF7E467}" sibTransId="{B39A6E1A-6630-4E7C-AF50-12747B6FA812}"/>
    <dgm:cxn modelId="{333C59E8-0CE6-4F13-93DB-F86A768603CB}" srcId="{2ABE63E3-5A79-430F-9A9D-F79F01F1A389}" destId="{8B31F5E7-B8D8-4D45-ABE1-7F8E37AAF2B1}" srcOrd="0" destOrd="0" parTransId="{C6447AD8-6F88-49FE-B806-5AE98A1EE180}" sibTransId="{72846A84-EF8C-4B81-B9EA-B9B705898709}"/>
    <dgm:cxn modelId="{6E88A75D-DC20-4AB5-8C96-EFAE4CCDE9BB}" type="presOf" srcId="{2ABE63E3-5A79-430F-9A9D-F79F01F1A389}" destId="{E56AD74C-7ABC-4DA4-8D14-829532F72BBD}" srcOrd="0" destOrd="0" presId="urn:microsoft.com/office/officeart/2005/8/layout/hList3"/>
    <dgm:cxn modelId="{8A9B81A6-492C-4AF8-B593-39A8F2C8159A}" type="presOf" srcId="{3B97B760-11FB-484E-80AC-66A7179BAA43}" destId="{EBD45EE7-92DC-4C1B-8CBC-EA688C1A4D89}" srcOrd="0" destOrd="0" presId="urn:microsoft.com/office/officeart/2005/8/layout/hList3"/>
    <dgm:cxn modelId="{CEB4BE01-3C4A-4134-9375-AD6F97D1CEB7}" type="presOf" srcId="{D0956EE9-F9E9-40C2-8570-CF59D7F06382}" destId="{407535C3-9B11-4303-8FD1-889367B8043C}" srcOrd="0" destOrd="0" presId="urn:microsoft.com/office/officeart/2005/8/layout/hList3"/>
    <dgm:cxn modelId="{394F5652-F631-4E35-858B-29DC3EDC1545}" srcId="{4AAC4462-C05E-43B9-B5D9-23C9DFE0FA54}" destId="{2ABE63E3-5A79-430F-9A9D-F79F01F1A389}" srcOrd="0" destOrd="0" parTransId="{044357E8-9BED-49C4-A914-74C86CF4F452}" sibTransId="{A4D8A5E0-B58D-4767-BB05-0F4914FF45D7}"/>
    <dgm:cxn modelId="{EBAB6865-26FA-4742-8242-3597FA3A67DA}" type="presOf" srcId="{8B31F5E7-B8D8-4D45-ABE1-7F8E37AAF2B1}" destId="{6BB4CD09-1194-4E54-83C8-D0BD34B80E83}" srcOrd="0" destOrd="0" presId="urn:microsoft.com/office/officeart/2005/8/layout/hList3"/>
    <dgm:cxn modelId="{451B82DA-DF2C-4BC3-BEDA-D94F8270823D}" srcId="{4AAC4462-C05E-43B9-B5D9-23C9DFE0FA54}" destId="{AD7B0B5B-9C9C-4280-B44C-9081ACA874D9}" srcOrd="2" destOrd="0" parTransId="{C281033E-D3AB-425D-9650-6D2CB7DA2254}" sibTransId="{5DB7320C-C023-4762-BA4D-0B5A5D206C84}"/>
    <dgm:cxn modelId="{A3BC0019-2FB2-4E7E-8421-A5178910E22D}" srcId="{2ABE63E3-5A79-430F-9A9D-F79F01F1A389}" destId="{6058C134-D924-4E13-82C3-19929D79C1A7}" srcOrd="4" destOrd="0" parTransId="{C0D94C31-0469-410E-8855-AFD9FEB8BA23}" sibTransId="{9AE9AE49-35FE-4CDA-8C42-167931602F52}"/>
    <dgm:cxn modelId="{09957329-FD53-42F8-875D-8B9AE4E49A95}" type="presOf" srcId="{4AAC4462-C05E-43B9-B5D9-23C9DFE0FA54}" destId="{8D2CDEEB-3D4B-4CD0-BAB8-45C139E8902D}" srcOrd="0" destOrd="0" presId="urn:microsoft.com/office/officeart/2005/8/layout/hList3"/>
    <dgm:cxn modelId="{61671790-A731-4DA6-B397-10349E625D0B}" type="presOf" srcId="{F45D525C-4548-42EC-8F63-38F9DAE34B2A}" destId="{E1B4C98F-525C-4422-9293-9A74B5DA9847}" srcOrd="0" destOrd="0" presId="urn:microsoft.com/office/officeart/2005/8/layout/hList3"/>
    <dgm:cxn modelId="{7ABB5A39-FE86-4253-A005-2094A8F90F3B}" srcId="{2ABE63E3-5A79-430F-9A9D-F79F01F1A389}" destId="{F45D525C-4548-42EC-8F63-38F9DAE34B2A}" srcOrd="3" destOrd="0" parTransId="{2DA326A7-A797-46A1-878D-227FA13BA640}" sibTransId="{51C987F6-CD96-4F04-A62A-D82EFF730B4C}"/>
    <dgm:cxn modelId="{BE62E87C-8AE1-4465-B8A2-9D534AB7A288}" srcId="{4AAC4462-C05E-43B9-B5D9-23C9DFE0FA54}" destId="{0D6BCA18-51C1-466E-9701-C6DA5201CA30}" srcOrd="1" destOrd="0" parTransId="{268AC429-2CDE-489E-859A-5D4662D04E92}" sibTransId="{D36D0AAD-2A0F-4D1A-8A6D-A49CAA39FEC0}"/>
    <dgm:cxn modelId="{191CFFCC-0FF1-4DE7-B8F7-523BEEDDAEC7}" type="presParOf" srcId="{8D2CDEEB-3D4B-4CD0-BAB8-45C139E8902D}" destId="{E56AD74C-7ABC-4DA4-8D14-829532F72BBD}" srcOrd="0" destOrd="0" presId="urn:microsoft.com/office/officeart/2005/8/layout/hList3"/>
    <dgm:cxn modelId="{61FDECD1-F493-44D3-9D55-C9BB83562D42}" type="presParOf" srcId="{8D2CDEEB-3D4B-4CD0-BAB8-45C139E8902D}" destId="{442E676F-76AC-4A61-9F79-8406995C387B}" srcOrd="1" destOrd="0" presId="urn:microsoft.com/office/officeart/2005/8/layout/hList3"/>
    <dgm:cxn modelId="{86063031-57BD-45BD-B8A3-18D52A1E883B}" type="presParOf" srcId="{442E676F-76AC-4A61-9F79-8406995C387B}" destId="{6BB4CD09-1194-4E54-83C8-D0BD34B80E83}" srcOrd="0" destOrd="0" presId="urn:microsoft.com/office/officeart/2005/8/layout/hList3"/>
    <dgm:cxn modelId="{88DB4F4E-F23B-4A6E-ADCF-F262D3B63770}" type="presParOf" srcId="{442E676F-76AC-4A61-9F79-8406995C387B}" destId="{EBD45EE7-92DC-4C1B-8CBC-EA688C1A4D89}" srcOrd="1" destOrd="0" presId="urn:microsoft.com/office/officeart/2005/8/layout/hList3"/>
    <dgm:cxn modelId="{3D5471FA-585E-4AC5-926B-395E3F4E3483}" type="presParOf" srcId="{442E676F-76AC-4A61-9F79-8406995C387B}" destId="{407535C3-9B11-4303-8FD1-889367B8043C}" srcOrd="2" destOrd="0" presId="urn:microsoft.com/office/officeart/2005/8/layout/hList3"/>
    <dgm:cxn modelId="{F46CF033-9DF7-4619-825F-071BDEB003EA}" type="presParOf" srcId="{442E676F-76AC-4A61-9F79-8406995C387B}" destId="{E1B4C98F-525C-4422-9293-9A74B5DA9847}" srcOrd="3" destOrd="0" presId="urn:microsoft.com/office/officeart/2005/8/layout/hList3"/>
    <dgm:cxn modelId="{757EFDAD-DFF1-45C5-BDB2-A4939FE64E9C}" type="presParOf" srcId="{442E676F-76AC-4A61-9F79-8406995C387B}" destId="{CABE5748-3F39-442B-8221-83F6CB5521ED}" srcOrd="4" destOrd="0" presId="urn:microsoft.com/office/officeart/2005/8/layout/hList3"/>
    <dgm:cxn modelId="{AABE7AF3-EFF4-44EA-AD0F-5F2C503F7C58}" type="presParOf" srcId="{8D2CDEEB-3D4B-4CD0-BAB8-45C139E8902D}" destId="{EA52D110-8F52-47BB-AA0C-68D0E908CF59}"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75782C5-A570-4BA2-AA40-373C40CE6402}" type="doc">
      <dgm:prSet loTypeId="urn:microsoft.com/office/officeart/2005/8/layout/hProcess9" loCatId="process" qsTypeId="urn:microsoft.com/office/officeart/2005/8/quickstyle/simple5" qsCatId="simple" csTypeId="urn:microsoft.com/office/officeart/2005/8/colors/accent1_2" csCatId="accent1" phldr="1"/>
      <dgm:spPr/>
      <dgm:t>
        <a:bodyPr/>
        <a:lstStyle/>
        <a:p>
          <a:endParaRPr lang="fr-FR"/>
        </a:p>
      </dgm:t>
    </dgm:pt>
    <dgm:pt modelId="{74E4A4D2-3D55-4A31-BA31-E4F2136CFFFB}">
      <dgm:prSet phldrT="[Texte]" custT="1"/>
      <dgm:spPr>
        <a:solidFill>
          <a:schemeClr val="accent2"/>
        </a:solidFill>
      </dgm:spPr>
      <dgm:t>
        <a:bodyPr/>
        <a:lstStyle/>
        <a:p>
          <a:r>
            <a:rPr lang="fr-FR" sz="1800" dirty="0" smtClean="0"/>
            <a:t>Mise en place d’un comité de pilotage</a:t>
          </a:r>
          <a:endParaRPr lang="fr-FR" sz="1800" dirty="0"/>
        </a:p>
      </dgm:t>
    </dgm:pt>
    <dgm:pt modelId="{167A2B79-E04F-4020-8231-56BA68728597}" type="parTrans" cxnId="{60205464-9A41-405D-A239-C0AA0E7B00DB}">
      <dgm:prSet/>
      <dgm:spPr/>
      <dgm:t>
        <a:bodyPr/>
        <a:lstStyle/>
        <a:p>
          <a:endParaRPr lang="fr-FR"/>
        </a:p>
      </dgm:t>
    </dgm:pt>
    <dgm:pt modelId="{DEBD9758-BD66-4B4B-9FFE-F891EB0C0BFD}" type="sibTrans" cxnId="{60205464-9A41-405D-A239-C0AA0E7B00DB}">
      <dgm:prSet/>
      <dgm:spPr/>
      <dgm:t>
        <a:bodyPr/>
        <a:lstStyle/>
        <a:p>
          <a:endParaRPr lang="fr-FR"/>
        </a:p>
      </dgm:t>
    </dgm:pt>
    <dgm:pt modelId="{4699B88E-3450-42BF-9F30-EDB4E3C1D119}">
      <dgm:prSet phldrT="[Texte]" custT="1"/>
      <dgm:spPr>
        <a:solidFill>
          <a:schemeClr val="accent2"/>
        </a:solidFill>
      </dgm:spPr>
      <dgm:t>
        <a:bodyPr/>
        <a:lstStyle/>
        <a:p>
          <a:r>
            <a:rPr lang="fr-FR" sz="2000" dirty="0" smtClean="0"/>
            <a:t>Lancement </a:t>
          </a:r>
        </a:p>
        <a:p>
          <a:r>
            <a:rPr lang="fr-FR" sz="1600" b="1" dirty="0" smtClean="0">
              <a:solidFill>
                <a:srgbClr val="FF0000"/>
              </a:solidFill>
            </a:rPr>
            <a:t>25 mars 2019</a:t>
          </a:r>
          <a:endParaRPr lang="fr-FR" sz="1600" b="1" dirty="0">
            <a:solidFill>
              <a:srgbClr val="FF0000"/>
            </a:solidFill>
          </a:endParaRPr>
        </a:p>
      </dgm:t>
    </dgm:pt>
    <dgm:pt modelId="{EB9774E3-5F1B-4881-9D20-0597AD911C68}" type="parTrans" cxnId="{0603A185-EDAA-4A57-9A1F-8F92459D2DDC}">
      <dgm:prSet/>
      <dgm:spPr/>
      <dgm:t>
        <a:bodyPr/>
        <a:lstStyle/>
        <a:p>
          <a:endParaRPr lang="fr-FR"/>
        </a:p>
      </dgm:t>
    </dgm:pt>
    <dgm:pt modelId="{E42DE93B-4C38-4E20-ABF7-5597F2E0372E}" type="sibTrans" cxnId="{0603A185-EDAA-4A57-9A1F-8F92459D2DDC}">
      <dgm:prSet/>
      <dgm:spPr/>
      <dgm:t>
        <a:bodyPr/>
        <a:lstStyle/>
        <a:p>
          <a:endParaRPr lang="fr-FR"/>
        </a:p>
      </dgm:t>
    </dgm:pt>
    <dgm:pt modelId="{0F94945A-B9D6-4A65-BF8C-5133C3B92857}">
      <dgm:prSet phldrT="[Texte]" custT="1"/>
      <dgm:spPr>
        <a:solidFill>
          <a:schemeClr val="accent2"/>
        </a:solidFill>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fr-FR" sz="1800" dirty="0" smtClean="0"/>
            <a:t>Diagnostic territorial</a:t>
          </a:r>
        </a:p>
        <a:p>
          <a:pPr marL="0" marR="0" indent="0" algn="ctr" defTabSz="914400" eaLnBrk="1" fontAlgn="auto" latinLnBrk="0" hangingPunct="1">
            <a:lnSpc>
              <a:spcPct val="100000"/>
            </a:lnSpc>
            <a:spcBef>
              <a:spcPts val="0"/>
            </a:spcBef>
            <a:spcAft>
              <a:spcPts val="0"/>
            </a:spcAft>
            <a:buClrTx/>
            <a:buSzTx/>
            <a:buFontTx/>
            <a:buNone/>
            <a:tabLst/>
            <a:defRPr/>
          </a:pPr>
          <a:r>
            <a:rPr lang="fr-FR" sz="1800" dirty="0" smtClean="0"/>
            <a:t>Partagé</a:t>
          </a:r>
        </a:p>
        <a:p>
          <a:pPr marL="0" marR="0" indent="0" algn="ctr" defTabSz="914400" eaLnBrk="1" fontAlgn="auto" latinLnBrk="0" hangingPunct="1">
            <a:lnSpc>
              <a:spcPct val="100000"/>
            </a:lnSpc>
            <a:spcBef>
              <a:spcPts val="0"/>
            </a:spcBef>
            <a:spcAft>
              <a:spcPts val="0"/>
            </a:spcAft>
            <a:buClrTx/>
            <a:buSzTx/>
            <a:buFontTx/>
            <a:buNone/>
            <a:tabLst/>
            <a:defRPr/>
          </a:pPr>
          <a:r>
            <a:rPr lang="fr-FR" sz="1400" b="1" dirty="0" smtClean="0">
              <a:solidFill>
                <a:srgbClr val="FF0000"/>
              </a:solidFill>
            </a:rPr>
            <a:t>Juin-juillet 2019</a:t>
          </a:r>
        </a:p>
      </dgm:t>
    </dgm:pt>
    <dgm:pt modelId="{8596051D-1E93-4C26-A5C5-00D0734F6478}" type="parTrans" cxnId="{4BE32D32-8185-41C5-8B46-DC64F10680BB}">
      <dgm:prSet/>
      <dgm:spPr/>
      <dgm:t>
        <a:bodyPr/>
        <a:lstStyle/>
        <a:p>
          <a:endParaRPr lang="fr-FR"/>
        </a:p>
      </dgm:t>
    </dgm:pt>
    <dgm:pt modelId="{FC321EDA-0F2E-4A21-B4A6-36861BFF2D1A}" type="sibTrans" cxnId="{4BE32D32-8185-41C5-8B46-DC64F10680BB}">
      <dgm:prSet/>
      <dgm:spPr/>
      <dgm:t>
        <a:bodyPr/>
        <a:lstStyle/>
        <a:p>
          <a:endParaRPr lang="fr-FR"/>
        </a:p>
      </dgm:t>
    </dgm:pt>
    <dgm:pt modelId="{B8DDD885-0DD2-4282-A4E3-C1BC4CE946C2}">
      <dgm:prSet custT="1"/>
      <dgm:spPr>
        <a:solidFill>
          <a:schemeClr val="accent2"/>
        </a:solidFill>
      </dgm:spPr>
      <dgm:t>
        <a:bodyPr/>
        <a:lstStyle/>
        <a:p>
          <a:r>
            <a:rPr lang="fr-FR" sz="1800" dirty="0" smtClean="0"/>
            <a:t>Feuille de route</a:t>
          </a:r>
        </a:p>
        <a:p>
          <a:r>
            <a:rPr lang="fr-FR" sz="1800" dirty="0" smtClean="0"/>
            <a:t>Projets</a:t>
          </a:r>
        </a:p>
        <a:p>
          <a:r>
            <a:rPr lang="fr-FR" sz="1400" b="1" dirty="0" smtClean="0">
              <a:solidFill>
                <a:srgbClr val="FF0000"/>
              </a:solidFill>
            </a:rPr>
            <a:t>Avril- mai 2020</a:t>
          </a:r>
          <a:endParaRPr lang="fr-FR" sz="1400" b="1" dirty="0">
            <a:solidFill>
              <a:srgbClr val="FF0000"/>
            </a:solidFill>
          </a:endParaRPr>
        </a:p>
      </dgm:t>
    </dgm:pt>
    <dgm:pt modelId="{08A6988A-530E-4628-9FFB-682CEFC678F3}" type="parTrans" cxnId="{B5DCAB2A-97C8-4EB6-8D7D-49AC64BA1C97}">
      <dgm:prSet/>
      <dgm:spPr/>
      <dgm:t>
        <a:bodyPr/>
        <a:lstStyle/>
        <a:p>
          <a:endParaRPr lang="fr-FR"/>
        </a:p>
      </dgm:t>
    </dgm:pt>
    <dgm:pt modelId="{D4055BB6-769D-46CD-BCEB-63E7D0131FB6}" type="sibTrans" cxnId="{B5DCAB2A-97C8-4EB6-8D7D-49AC64BA1C97}">
      <dgm:prSet/>
      <dgm:spPr/>
      <dgm:t>
        <a:bodyPr/>
        <a:lstStyle/>
        <a:p>
          <a:endParaRPr lang="fr-FR"/>
        </a:p>
      </dgm:t>
    </dgm:pt>
    <dgm:pt modelId="{C7C2D0CF-20F2-418A-8144-8C4201713BC4}">
      <dgm:prSet custT="1"/>
      <dgm:spPr>
        <a:solidFill>
          <a:schemeClr val="accent2"/>
        </a:solidFill>
      </dgm:spPr>
      <dgm:t>
        <a:bodyPr/>
        <a:lstStyle/>
        <a:p>
          <a:r>
            <a:rPr lang="fr-FR" sz="1800" dirty="0" smtClean="0"/>
            <a:t>Mise en œuvre</a:t>
          </a:r>
        </a:p>
        <a:p>
          <a:r>
            <a:rPr lang="fr-FR" sz="1800" dirty="0" smtClean="0"/>
            <a:t>Contrat territorial</a:t>
          </a:r>
          <a:endParaRPr lang="fr-FR" sz="1800" dirty="0"/>
        </a:p>
      </dgm:t>
    </dgm:pt>
    <dgm:pt modelId="{FAEBB731-EAA1-49B8-87F6-5BC41DA04CDE}" type="parTrans" cxnId="{2BFFCC1B-E166-4A3B-946F-70AA79EF8E84}">
      <dgm:prSet/>
      <dgm:spPr/>
      <dgm:t>
        <a:bodyPr/>
        <a:lstStyle/>
        <a:p>
          <a:endParaRPr lang="fr-FR"/>
        </a:p>
      </dgm:t>
    </dgm:pt>
    <dgm:pt modelId="{2B8B23FB-609D-4FDD-A44E-7621CAA0B64A}" type="sibTrans" cxnId="{2BFFCC1B-E166-4A3B-946F-70AA79EF8E84}">
      <dgm:prSet/>
      <dgm:spPr/>
      <dgm:t>
        <a:bodyPr/>
        <a:lstStyle/>
        <a:p>
          <a:endParaRPr lang="fr-FR"/>
        </a:p>
      </dgm:t>
    </dgm:pt>
    <dgm:pt modelId="{30004A64-A8C4-40A2-8EFD-6DFC8F28305E}" type="pres">
      <dgm:prSet presAssocID="{575782C5-A570-4BA2-AA40-373C40CE6402}" presName="CompostProcess" presStyleCnt="0">
        <dgm:presLayoutVars>
          <dgm:dir/>
          <dgm:resizeHandles val="exact"/>
        </dgm:presLayoutVars>
      </dgm:prSet>
      <dgm:spPr/>
      <dgm:t>
        <a:bodyPr/>
        <a:lstStyle/>
        <a:p>
          <a:endParaRPr lang="fr-FR"/>
        </a:p>
      </dgm:t>
    </dgm:pt>
    <dgm:pt modelId="{E465DF90-EC15-4500-A9CE-712715B4D681}" type="pres">
      <dgm:prSet presAssocID="{575782C5-A570-4BA2-AA40-373C40CE6402}" presName="arrow" presStyleLbl="bgShp" presStyleIdx="0" presStyleCnt="1"/>
      <dgm:spPr/>
    </dgm:pt>
    <dgm:pt modelId="{04684EBB-508C-46EF-93E7-1A160CECDDBF}" type="pres">
      <dgm:prSet presAssocID="{575782C5-A570-4BA2-AA40-373C40CE6402}" presName="linearProcess" presStyleCnt="0"/>
      <dgm:spPr/>
    </dgm:pt>
    <dgm:pt modelId="{C026B4B4-A61F-4520-BE45-28716F74C938}" type="pres">
      <dgm:prSet presAssocID="{74E4A4D2-3D55-4A31-BA31-E4F2136CFFFB}" presName="textNode" presStyleLbl="node1" presStyleIdx="0" presStyleCnt="5">
        <dgm:presLayoutVars>
          <dgm:bulletEnabled val="1"/>
        </dgm:presLayoutVars>
      </dgm:prSet>
      <dgm:spPr/>
      <dgm:t>
        <a:bodyPr/>
        <a:lstStyle/>
        <a:p>
          <a:endParaRPr lang="fr-FR"/>
        </a:p>
      </dgm:t>
    </dgm:pt>
    <dgm:pt modelId="{7EAAB2C1-3AB3-4F19-842C-B44C581DDC6A}" type="pres">
      <dgm:prSet presAssocID="{DEBD9758-BD66-4B4B-9FFE-F891EB0C0BFD}" presName="sibTrans" presStyleCnt="0"/>
      <dgm:spPr/>
    </dgm:pt>
    <dgm:pt modelId="{5AF9540C-FA48-42B0-85CB-0B154BA40A88}" type="pres">
      <dgm:prSet presAssocID="{4699B88E-3450-42BF-9F30-EDB4E3C1D119}" presName="textNode" presStyleLbl="node1" presStyleIdx="1" presStyleCnt="5">
        <dgm:presLayoutVars>
          <dgm:bulletEnabled val="1"/>
        </dgm:presLayoutVars>
      </dgm:prSet>
      <dgm:spPr/>
      <dgm:t>
        <a:bodyPr/>
        <a:lstStyle/>
        <a:p>
          <a:endParaRPr lang="fr-FR"/>
        </a:p>
      </dgm:t>
    </dgm:pt>
    <dgm:pt modelId="{D8A1C531-33CA-402A-B8B0-D66BCE963E6F}" type="pres">
      <dgm:prSet presAssocID="{E42DE93B-4C38-4E20-ABF7-5597F2E0372E}" presName="sibTrans" presStyleCnt="0"/>
      <dgm:spPr/>
    </dgm:pt>
    <dgm:pt modelId="{119C84F3-70FF-4132-8150-BE9679B76CB5}" type="pres">
      <dgm:prSet presAssocID="{0F94945A-B9D6-4A65-BF8C-5133C3B92857}" presName="textNode" presStyleLbl="node1" presStyleIdx="2" presStyleCnt="5">
        <dgm:presLayoutVars>
          <dgm:bulletEnabled val="1"/>
        </dgm:presLayoutVars>
      </dgm:prSet>
      <dgm:spPr/>
      <dgm:t>
        <a:bodyPr/>
        <a:lstStyle/>
        <a:p>
          <a:endParaRPr lang="fr-FR"/>
        </a:p>
      </dgm:t>
    </dgm:pt>
    <dgm:pt modelId="{BF5E013D-9705-4052-9A6E-976514B41285}" type="pres">
      <dgm:prSet presAssocID="{FC321EDA-0F2E-4A21-B4A6-36861BFF2D1A}" presName="sibTrans" presStyleCnt="0"/>
      <dgm:spPr/>
    </dgm:pt>
    <dgm:pt modelId="{6F5F5C97-B3B3-41A1-8F37-D57AF67E13C2}" type="pres">
      <dgm:prSet presAssocID="{B8DDD885-0DD2-4282-A4E3-C1BC4CE946C2}" presName="textNode" presStyleLbl="node1" presStyleIdx="3" presStyleCnt="5">
        <dgm:presLayoutVars>
          <dgm:bulletEnabled val="1"/>
        </dgm:presLayoutVars>
      </dgm:prSet>
      <dgm:spPr/>
      <dgm:t>
        <a:bodyPr/>
        <a:lstStyle/>
        <a:p>
          <a:endParaRPr lang="fr-FR"/>
        </a:p>
      </dgm:t>
    </dgm:pt>
    <dgm:pt modelId="{4C821951-D9B3-4018-A405-257E91DBEEC9}" type="pres">
      <dgm:prSet presAssocID="{D4055BB6-769D-46CD-BCEB-63E7D0131FB6}" presName="sibTrans" presStyleCnt="0"/>
      <dgm:spPr/>
    </dgm:pt>
    <dgm:pt modelId="{C0F40B36-22A9-4B6B-A029-12157E5093D8}" type="pres">
      <dgm:prSet presAssocID="{C7C2D0CF-20F2-418A-8144-8C4201713BC4}" presName="textNode" presStyleLbl="node1" presStyleIdx="4" presStyleCnt="5">
        <dgm:presLayoutVars>
          <dgm:bulletEnabled val="1"/>
        </dgm:presLayoutVars>
      </dgm:prSet>
      <dgm:spPr/>
      <dgm:t>
        <a:bodyPr/>
        <a:lstStyle/>
        <a:p>
          <a:endParaRPr lang="fr-FR"/>
        </a:p>
      </dgm:t>
    </dgm:pt>
  </dgm:ptLst>
  <dgm:cxnLst>
    <dgm:cxn modelId="{4BE32D32-8185-41C5-8B46-DC64F10680BB}" srcId="{575782C5-A570-4BA2-AA40-373C40CE6402}" destId="{0F94945A-B9D6-4A65-BF8C-5133C3B92857}" srcOrd="2" destOrd="0" parTransId="{8596051D-1E93-4C26-A5C5-00D0734F6478}" sibTransId="{FC321EDA-0F2E-4A21-B4A6-36861BFF2D1A}"/>
    <dgm:cxn modelId="{A2DCB369-422D-4D1E-A094-0DD9B21E79D6}" type="presOf" srcId="{C7C2D0CF-20F2-418A-8144-8C4201713BC4}" destId="{C0F40B36-22A9-4B6B-A029-12157E5093D8}" srcOrd="0" destOrd="0" presId="urn:microsoft.com/office/officeart/2005/8/layout/hProcess9"/>
    <dgm:cxn modelId="{60205464-9A41-405D-A239-C0AA0E7B00DB}" srcId="{575782C5-A570-4BA2-AA40-373C40CE6402}" destId="{74E4A4D2-3D55-4A31-BA31-E4F2136CFFFB}" srcOrd="0" destOrd="0" parTransId="{167A2B79-E04F-4020-8231-56BA68728597}" sibTransId="{DEBD9758-BD66-4B4B-9FFE-F891EB0C0BFD}"/>
    <dgm:cxn modelId="{3F187A1F-D9FE-4B43-AA47-221BFBA5B8F4}" type="presOf" srcId="{575782C5-A570-4BA2-AA40-373C40CE6402}" destId="{30004A64-A8C4-40A2-8EFD-6DFC8F28305E}" srcOrd="0" destOrd="0" presId="urn:microsoft.com/office/officeart/2005/8/layout/hProcess9"/>
    <dgm:cxn modelId="{4F38A5FD-968A-4644-9DF5-A372AE044CF4}" type="presOf" srcId="{0F94945A-B9D6-4A65-BF8C-5133C3B92857}" destId="{119C84F3-70FF-4132-8150-BE9679B76CB5}" srcOrd="0" destOrd="0" presId="urn:microsoft.com/office/officeart/2005/8/layout/hProcess9"/>
    <dgm:cxn modelId="{D70BC551-9314-43E6-8BFC-4926A4349559}" type="presOf" srcId="{74E4A4D2-3D55-4A31-BA31-E4F2136CFFFB}" destId="{C026B4B4-A61F-4520-BE45-28716F74C938}" srcOrd="0" destOrd="0" presId="urn:microsoft.com/office/officeart/2005/8/layout/hProcess9"/>
    <dgm:cxn modelId="{769950B4-C896-4B75-8574-5D1E4CB6CCDB}" type="presOf" srcId="{B8DDD885-0DD2-4282-A4E3-C1BC4CE946C2}" destId="{6F5F5C97-B3B3-41A1-8F37-D57AF67E13C2}" srcOrd="0" destOrd="0" presId="urn:microsoft.com/office/officeart/2005/8/layout/hProcess9"/>
    <dgm:cxn modelId="{0603A185-EDAA-4A57-9A1F-8F92459D2DDC}" srcId="{575782C5-A570-4BA2-AA40-373C40CE6402}" destId="{4699B88E-3450-42BF-9F30-EDB4E3C1D119}" srcOrd="1" destOrd="0" parTransId="{EB9774E3-5F1B-4881-9D20-0597AD911C68}" sibTransId="{E42DE93B-4C38-4E20-ABF7-5597F2E0372E}"/>
    <dgm:cxn modelId="{B5DCAB2A-97C8-4EB6-8D7D-49AC64BA1C97}" srcId="{575782C5-A570-4BA2-AA40-373C40CE6402}" destId="{B8DDD885-0DD2-4282-A4E3-C1BC4CE946C2}" srcOrd="3" destOrd="0" parTransId="{08A6988A-530E-4628-9FFB-682CEFC678F3}" sibTransId="{D4055BB6-769D-46CD-BCEB-63E7D0131FB6}"/>
    <dgm:cxn modelId="{2BFFCC1B-E166-4A3B-946F-70AA79EF8E84}" srcId="{575782C5-A570-4BA2-AA40-373C40CE6402}" destId="{C7C2D0CF-20F2-418A-8144-8C4201713BC4}" srcOrd="4" destOrd="0" parTransId="{FAEBB731-EAA1-49B8-87F6-5BC41DA04CDE}" sibTransId="{2B8B23FB-609D-4FDD-A44E-7621CAA0B64A}"/>
    <dgm:cxn modelId="{B417BF07-FF24-4249-B231-7C7C3ADD8C17}" type="presOf" srcId="{4699B88E-3450-42BF-9F30-EDB4E3C1D119}" destId="{5AF9540C-FA48-42B0-85CB-0B154BA40A88}" srcOrd="0" destOrd="0" presId="urn:microsoft.com/office/officeart/2005/8/layout/hProcess9"/>
    <dgm:cxn modelId="{7981673A-5ADD-4A9A-9AD3-C3159C9FAABB}" type="presParOf" srcId="{30004A64-A8C4-40A2-8EFD-6DFC8F28305E}" destId="{E465DF90-EC15-4500-A9CE-712715B4D681}" srcOrd="0" destOrd="0" presId="urn:microsoft.com/office/officeart/2005/8/layout/hProcess9"/>
    <dgm:cxn modelId="{2892D9D0-42A0-4A90-B0D8-C7FCAA78377D}" type="presParOf" srcId="{30004A64-A8C4-40A2-8EFD-6DFC8F28305E}" destId="{04684EBB-508C-46EF-93E7-1A160CECDDBF}" srcOrd="1" destOrd="0" presId="urn:microsoft.com/office/officeart/2005/8/layout/hProcess9"/>
    <dgm:cxn modelId="{C61B0CAC-2637-43C6-8B02-E546BFF9600A}" type="presParOf" srcId="{04684EBB-508C-46EF-93E7-1A160CECDDBF}" destId="{C026B4B4-A61F-4520-BE45-28716F74C938}" srcOrd="0" destOrd="0" presId="urn:microsoft.com/office/officeart/2005/8/layout/hProcess9"/>
    <dgm:cxn modelId="{D3062D41-BCE3-4C0D-BEB3-37F601C5E7F4}" type="presParOf" srcId="{04684EBB-508C-46EF-93E7-1A160CECDDBF}" destId="{7EAAB2C1-3AB3-4F19-842C-B44C581DDC6A}" srcOrd="1" destOrd="0" presId="urn:microsoft.com/office/officeart/2005/8/layout/hProcess9"/>
    <dgm:cxn modelId="{25A9AB5E-E32A-4534-A30C-EF0028C6663B}" type="presParOf" srcId="{04684EBB-508C-46EF-93E7-1A160CECDDBF}" destId="{5AF9540C-FA48-42B0-85CB-0B154BA40A88}" srcOrd="2" destOrd="0" presId="urn:microsoft.com/office/officeart/2005/8/layout/hProcess9"/>
    <dgm:cxn modelId="{CBF36252-9571-4E6A-8A70-D535C3FF679E}" type="presParOf" srcId="{04684EBB-508C-46EF-93E7-1A160CECDDBF}" destId="{D8A1C531-33CA-402A-B8B0-D66BCE963E6F}" srcOrd="3" destOrd="0" presId="urn:microsoft.com/office/officeart/2005/8/layout/hProcess9"/>
    <dgm:cxn modelId="{982D979A-E25F-4100-8B8B-1AEF730B8002}" type="presParOf" srcId="{04684EBB-508C-46EF-93E7-1A160CECDDBF}" destId="{119C84F3-70FF-4132-8150-BE9679B76CB5}" srcOrd="4" destOrd="0" presId="urn:microsoft.com/office/officeart/2005/8/layout/hProcess9"/>
    <dgm:cxn modelId="{8994CA43-E9DC-4CB8-B6CF-A76AB7A0619E}" type="presParOf" srcId="{04684EBB-508C-46EF-93E7-1A160CECDDBF}" destId="{BF5E013D-9705-4052-9A6E-976514B41285}" srcOrd="5" destOrd="0" presId="urn:microsoft.com/office/officeart/2005/8/layout/hProcess9"/>
    <dgm:cxn modelId="{82664793-7FFD-4D92-9A70-0774977AA893}" type="presParOf" srcId="{04684EBB-508C-46EF-93E7-1A160CECDDBF}" destId="{6F5F5C97-B3B3-41A1-8F37-D57AF67E13C2}" srcOrd="6" destOrd="0" presId="urn:microsoft.com/office/officeart/2005/8/layout/hProcess9"/>
    <dgm:cxn modelId="{BBEA9AF9-A985-49DD-A55A-CBD2321A552B}" type="presParOf" srcId="{04684EBB-508C-46EF-93E7-1A160CECDDBF}" destId="{4C821951-D9B3-4018-A405-257E91DBEEC9}" srcOrd="7" destOrd="0" presId="urn:microsoft.com/office/officeart/2005/8/layout/hProcess9"/>
    <dgm:cxn modelId="{A3C97ED4-9DF7-4ADB-9DB2-C11692E29985}" type="presParOf" srcId="{04684EBB-508C-46EF-93E7-1A160CECDDBF}" destId="{C0F40B36-22A9-4B6B-A029-12157E5093D8}"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8080AB5-4A04-4A81-AFD1-241F42A5F629}" type="doc">
      <dgm:prSet loTypeId="urn:microsoft.com/office/officeart/2005/8/layout/matrix3" loCatId="matrix" qsTypeId="urn:microsoft.com/office/officeart/2005/8/quickstyle/simple3" qsCatId="simple" csTypeId="urn:microsoft.com/office/officeart/2005/8/colors/accent1_2" csCatId="accent1" phldr="1"/>
      <dgm:spPr/>
      <dgm:t>
        <a:bodyPr/>
        <a:lstStyle/>
        <a:p>
          <a:endParaRPr lang="fr-FR"/>
        </a:p>
      </dgm:t>
    </dgm:pt>
    <dgm:pt modelId="{F7D1CBD8-66FC-40D3-A9D9-C07A0046C63F}">
      <dgm:prSet phldrT="[Texte]" custT="1"/>
      <dgm:spPr>
        <a:solidFill>
          <a:schemeClr val="accent6">
            <a:lumMod val="60000"/>
            <a:lumOff val="40000"/>
          </a:schemeClr>
        </a:solidFill>
      </dgm:spPr>
      <dgm:t>
        <a:bodyPr/>
        <a:lstStyle/>
        <a:p>
          <a:r>
            <a:rPr lang="fr-FR" sz="2400" b="1" dirty="0" smtClean="0"/>
            <a:t>1</a:t>
          </a:r>
        </a:p>
        <a:p>
          <a:r>
            <a:rPr lang="fr-FR" sz="1800" dirty="0" smtClean="0"/>
            <a:t>Promouvoir les compétences et la santé mentale des enfants, parents, famille</a:t>
          </a:r>
          <a:endParaRPr lang="fr-FR" sz="1800" dirty="0"/>
        </a:p>
      </dgm:t>
    </dgm:pt>
    <dgm:pt modelId="{18CC1DDB-ADF4-404A-B9D0-471BAFA5F3D7}" type="parTrans" cxnId="{D967D9B5-E10A-4062-AB20-965D372918F7}">
      <dgm:prSet/>
      <dgm:spPr/>
      <dgm:t>
        <a:bodyPr/>
        <a:lstStyle/>
        <a:p>
          <a:endParaRPr lang="fr-FR"/>
        </a:p>
      </dgm:t>
    </dgm:pt>
    <dgm:pt modelId="{E3790265-C512-48CE-8350-DEBD76E02673}" type="sibTrans" cxnId="{D967D9B5-E10A-4062-AB20-965D372918F7}">
      <dgm:prSet/>
      <dgm:spPr/>
      <dgm:t>
        <a:bodyPr/>
        <a:lstStyle/>
        <a:p>
          <a:endParaRPr lang="fr-FR"/>
        </a:p>
      </dgm:t>
    </dgm:pt>
    <dgm:pt modelId="{96FB489E-7087-431E-834B-D7BBF4F48B85}">
      <dgm:prSet phldrT="[Texte]" custT="1"/>
      <dgm:spPr>
        <a:solidFill>
          <a:schemeClr val="accent6">
            <a:lumMod val="60000"/>
            <a:lumOff val="40000"/>
          </a:schemeClr>
        </a:solidFill>
      </dgm:spPr>
      <dgm:t>
        <a:bodyPr/>
        <a:lstStyle/>
        <a:p>
          <a:r>
            <a:rPr lang="fr-FR" sz="1800" b="1" dirty="0" smtClean="0"/>
            <a:t>2</a:t>
          </a:r>
        </a:p>
        <a:p>
          <a:r>
            <a:rPr lang="fr-FR" sz="1800" dirty="0" smtClean="0"/>
            <a:t>Réduire les risques aux phases critiques des transitions de vie et de parcours</a:t>
          </a:r>
          <a:endParaRPr lang="fr-FR" sz="1800" dirty="0"/>
        </a:p>
      </dgm:t>
    </dgm:pt>
    <dgm:pt modelId="{20DBD003-D7CD-46CA-8A65-FFE3F19E411B}" type="parTrans" cxnId="{980330F0-6B27-4DC0-B553-D5223B203C46}">
      <dgm:prSet/>
      <dgm:spPr/>
      <dgm:t>
        <a:bodyPr/>
        <a:lstStyle/>
        <a:p>
          <a:endParaRPr lang="fr-FR"/>
        </a:p>
      </dgm:t>
    </dgm:pt>
    <dgm:pt modelId="{52A65097-50E9-4199-9821-B59BBB236D12}" type="sibTrans" cxnId="{980330F0-6B27-4DC0-B553-D5223B203C46}">
      <dgm:prSet/>
      <dgm:spPr/>
      <dgm:t>
        <a:bodyPr/>
        <a:lstStyle/>
        <a:p>
          <a:endParaRPr lang="fr-FR"/>
        </a:p>
      </dgm:t>
    </dgm:pt>
    <dgm:pt modelId="{A249E606-0AE7-42FA-BB46-2D2F724868C9}">
      <dgm:prSet phldrT="[Texte]" custT="1"/>
      <dgm:spPr>
        <a:solidFill>
          <a:schemeClr val="accent6">
            <a:lumMod val="60000"/>
            <a:lumOff val="40000"/>
          </a:schemeClr>
        </a:solidFill>
      </dgm:spPr>
      <dgm:t>
        <a:bodyPr/>
        <a:lstStyle/>
        <a:p>
          <a:r>
            <a:rPr lang="fr-FR" sz="2000" b="1" dirty="0" smtClean="0"/>
            <a:t>3</a:t>
          </a:r>
        </a:p>
        <a:p>
          <a:r>
            <a:rPr lang="fr-FR" sz="1700" dirty="0" smtClean="0"/>
            <a:t>Assurer une politique d’inclusion sociale et de </a:t>
          </a:r>
          <a:r>
            <a:rPr lang="fr-FR" sz="1700" dirty="0" err="1" smtClean="0"/>
            <a:t>déstigmatisation</a:t>
          </a:r>
          <a:endParaRPr lang="fr-FR" sz="1700" dirty="0"/>
        </a:p>
      </dgm:t>
    </dgm:pt>
    <dgm:pt modelId="{7C2F0ABC-95F8-41DB-9E6D-E3CE9C12A70D}" type="parTrans" cxnId="{9FD5EE66-69CD-4023-BD89-AADF8B36F695}">
      <dgm:prSet/>
      <dgm:spPr/>
      <dgm:t>
        <a:bodyPr/>
        <a:lstStyle/>
        <a:p>
          <a:endParaRPr lang="fr-FR"/>
        </a:p>
      </dgm:t>
    </dgm:pt>
    <dgm:pt modelId="{BBC95ED3-5F0B-4629-B1F0-A187D3A7F21F}" type="sibTrans" cxnId="{9FD5EE66-69CD-4023-BD89-AADF8B36F695}">
      <dgm:prSet/>
      <dgm:spPr/>
      <dgm:t>
        <a:bodyPr/>
        <a:lstStyle/>
        <a:p>
          <a:endParaRPr lang="fr-FR"/>
        </a:p>
      </dgm:t>
    </dgm:pt>
    <dgm:pt modelId="{837058CC-EC95-45B5-8B78-0C33C7032B66}">
      <dgm:prSet phldrT="[Texte]" custT="1"/>
      <dgm:spPr>
        <a:solidFill>
          <a:schemeClr val="accent6">
            <a:lumMod val="60000"/>
            <a:lumOff val="40000"/>
          </a:schemeClr>
        </a:solidFill>
      </dgm:spPr>
      <dgm:t>
        <a:bodyPr/>
        <a:lstStyle/>
        <a:p>
          <a:r>
            <a:rPr lang="fr-FR" sz="2000" b="1" dirty="0" smtClean="0"/>
            <a:t>4</a:t>
          </a:r>
        </a:p>
        <a:p>
          <a:r>
            <a:rPr lang="fr-FR" sz="1700" dirty="0" smtClean="0"/>
            <a:t>Caractériser les déterminants de la santé mentale dans le département à tous les âges de la vie</a:t>
          </a:r>
          <a:endParaRPr lang="fr-FR" sz="1700" dirty="0"/>
        </a:p>
      </dgm:t>
    </dgm:pt>
    <dgm:pt modelId="{B7566E73-F846-4111-9994-2978097BCB70}" type="parTrans" cxnId="{1A8A448F-5C90-4434-897E-699761801B39}">
      <dgm:prSet/>
      <dgm:spPr/>
      <dgm:t>
        <a:bodyPr/>
        <a:lstStyle/>
        <a:p>
          <a:endParaRPr lang="fr-FR"/>
        </a:p>
      </dgm:t>
    </dgm:pt>
    <dgm:pt modelId="{1C278E92-B809-478C-BBCF-A9344119F302}" type="sibTrans" cxnId="{1A8A448F-5C90-4434-897E-699761801B39}">
      <dgm:prSet/>
      <dgm:spPr/>
      <dgm:t>
        <a:bodyPr/>
        <a:lstStyle/>
        <a:p>
          <a:endParaRPr lang="fr-FR"/>
        </a:p>
      </dgm:t>
    </dgm:pt>
    <dgm:pt modelId="{7B9684ED-F4BF-42FF-9C40-865BA79EB82A}" type="pres">
      <dgm:prSet presAssocID="{B8080AB5-4A04-4A81-AFD1-241F42A5F629}" presName="matrix" presStyleCnt="0">
        <dgm:presLayoutVars>
          <dgm:chMax val="1"/>
          <dgm:dir/>
          <dgm:resizeHandles val="exact"/>
        </dgm:presLayoutVars>
      </dgm:prSet>
      <dgm:spPr/>
      <dgm:t>
        <a:bodyPr/>
        <a:lstStyle/>
        <a:p>
          <a:endParaRPr lang="fr-FR"/>
        </a:p>
      </dgm:t>
    </dgm:pt>
    <dgm:pt modelId="{245881C2-91AD-4264-B438-EBD5DF6DDF2F}" type="pres">
      <dgm:prSet presAssocID="{B8080AB5-4A04-4A81-AFD1-241F42A5F629}" presName="diamond" presStyleLbl="bgShp" presStyleIdx="0" presStyleCnt="1"/>
      <dgm:spPr/>
      <dgm:t>
        <a:bodyPr/>
        <a:lstStyle/>
        <a:p>
          <a:endParaRPr lang="fr-FR"/>
        </a:p>
      </dgm:t>
    </dgm:pt>
    <dgm:pt modelId="{0804AB79-A1E8-48A4-9C63-1632B332AE5F}" type="pres">
      <dgm:prSet presAssocID="{B8080AB5-4A04-4A81-AFD1-241F42A5F629}" presName="quad1" presStyleLbl="node1" presStyleIdx="0" presStyleCnt="4" custLinFactNeighborY="1603">
        <dgm:presLayoutVars>
          <dgm:chMax val="0"/>
          <dgm:chPref val="0"/>
          <dgm:bulletEnabled val="1"/>
        </dgm:presLayoutVars>
      </dgm:prSet>
      <dgm:spPr/>
      <dgm:t>
        <a:bodyPr/>
        <a:lstStyle/>
        <a:p>
          <a:endParaRPr lang="fr-FR"/>
        </a:p>
      </dgm:t>
    </dgm:pt>
    <dgm:pt modelId="{F89A677A-201B-42AC-9D15-6BAF59DE3DA1}" type="pres">
      <dgm:prSet presAssocID="{B8080AB5-4A04-4A81-AFD1-241F42A5F629}" presName="quad2" presStyleLbl="node1" presStyleIdx="1" presStyleCnt="4">
        <dgm:presLayoutVars>
          <dgm:chMax val="0"/>
          <dgm:chPref val="0"/>
          <dgm:bulletEnabled val="1"/>
        </dgm:presLayoutVars>
      </dgm:prSet>
      <dgm:spPr/>
      <dgm:t>
        <a:bodyPr/>
        <a:lstStyle/>
        <a:p>
          <a:endParaRPr lang="fr-FR"/>
        </a:p>
      </dgm:t>
    </dgm:pt>
    <dgm:pt modelId="{A595B5D7-0A12-4B33-994F-DE89E1061CD0}" type="pres">
      <dgm:prSet presAssocID="{B8080AB5-4A04-4A81-AFD1-241F42A5F629}" presName="quad3" presStyleLbl="node1" presStyleIdx="2" presStyleCnt="4">
        <dgm:presLayoutVars>
          <dgm:chMax val="0"/>
          <dgm:chPref val="0"/>
          <dgm:bulletEnabled val="1"/>
        </dgm:presLayoutVars>
      </dgm:prSet>
      <dgm:spPr/>
      <dgm:t>
        <a:bodyPr/>
        <a:lstStyle/>
        <a:p>
          <a:endParaRPr lang="fr-FR"/>
        </a:p>
      </dgm:t>
    </dgm:pt>
    <dgm:pt modelId="{1C87B33C-F8F0-46AA-A4D1-969AADA33AF1}" type="pres">
      <dgm:prSet presAssocID="{B8080AB5-4A04-4A81-AFD1-241F42A5F629}" presName="quad4" presStyleLbl="node1" presStyleIdx="3" presStyleCnt="4">
        <dgm:presLayoutVars>
          <dgm:chMax val="0"/>
          <dgm:chPref val="0"/>
          <dgm:bulletEnabled val="1"/>
        </dgm:presLayoutVars>
      </dgm:prSet>
      <dgm:spPr/>
      <dgm:t>
        <a:bodyPr/>
        <a:lstStyle/>
        <a:p>
          <a:endParaRPr lang="fr-FR"/>
        </a:p>
      </dgm:t>
    </dgm:pt>
  </dgm:ptLst>
  <dgm:cxnLst>
    <dgm:cxn modelId="{CAF25F0D-1836-4E27-A673-7BCF441BD8E4}" type="presOf" srcId="{96FB489E-7087-431E-834B-D7BBF4F48B85}" destId="{F89A677A-201B-42AC-9D15-6BAF59DE3DA1}" srcOrd="0" destOrd="0" presId="urn:microsoft.com/office/officeart/2005/8/layout/matrix3"/>
    <dgm:cxn modelId="{1A8A448F-5C90-4434-897E-699761801B39}" srcId="{B8080AB5-4A04-4A81-AFD1-241F42A5F629}" destId="{837058CC-EC95-45B5-8B78-0C33C7032B66}" srcOrd="3" destOrd="0" parTransId="{B7566E73-F846-4111-9994-2978097BCB70}" sibTransId="{1C278E92-B809-478C-BBCF-A9344119F302}"/>
    <dgm:cxn modelId="{D967D9B5-E10A-4062-AB20-965D372918F7}" srcId="{B8080AB5-4A04-4A81-AFD1-241F42A5F629}" destId="{F7D1CBD8-66FC-40D3-A9D9-C07A0046C63F}" srcOrd="0" destOrd="0" parTransId="{18CC1DDB-ADF4-404A-B9D0-471BAFA5F3D7}" sibTransId="{E3790265-C512-48CE-8350-DEBD76E02673}"/>
    <dgm:cxn modelId="{C9699AA5-FFF0-4E0B-AF6A-81421C466D33}" type="presOf" srcId="{B8080AB5-4A04-4A81-AFD1-241F42A5F629}" destId="{7B9684ED-F4BF-42FF-9C40-865BA79EB82A}" srcOrd="0" destOrd="0" presId="urn:microsoft.com/office/officeart/2005/8/layout/matrix3"/>
    <dgm:cxn modelId="{4877B7DF-CCCB-4A42-8550-7F45578F9A5E}" type="presOf" srcId="{837058CC-EC95-45B5-8B78-0C33C7032B66}" destId="{1C87B33C-F8F0-46AA-A4D1-969AADA33AF1}" srcOrd="0" destOrd="0" presId="urn:microsoft.com/office/officeart/2005/8/layout/matrix3"/>
    <dgm:cxn modelId="{980330F0-6B27-4DC0-B553-D5223B203C46}" srcId="{B8080AB5-4A04-4A81-AFD1-241F42A5F629}" destId="{96FB489E-7087-431E-834B-D7BBF4F48B85}" srcOrd="1" destOrd="0" parTransId="{20DBD003-D7CD-46CA-8A65-FFE3F19E411B}" sibTransId="{52A65097-50E9-4199-9821-B59BBB236D12}"/>
    <dgm:cxn modelId="{DFEF3F48-89DD-4D3B-9BA1-D7B233EC5CE3}" type="presOf" srcId="{F7D1CBD8-66FC-40D3-A9D9-C07A0046C63F}" destId="{0804AB79-A1E8-48A4-9C63-1632B332AE5F}" srcOrd="0" destOrd="0" presId="urn:microsoft.com/office/officeart/2005/8/layout/matrix3"/>
    <dgm:cxn modelId="{9FD5EE66-69CD-4023-BD89-AADF8B36F695}" srcId="{B8080AB5-4A04-4A81-AFD1-241F42A5F629}" destId="{A249E606-0AE7-42FA-BB46-2D2F724868C9}" srcOrd="2" destOrd="0" parTransId="{7C2F0ABC-95F8-41DB-9E6D-E3CE9C12A70D}" sibTransId="{BBC95ED3-5F0B-4629-B1F0-A187D3A7F21F}"/>
    <dgm:cxn modelId="{373BDB37-7B49-4F01-9E52-F61852A3BC15}" type="presOf" srcId="{A249E606-0AE7-42FA-BB46-2D2F724868C9}" destId="{A595B5D7-0A12-4B33-994F-DE89E1061CD0}" srcOrd="0" destOrd="0" presId="urn:microsoft.com/office/officeart/2005/8/layout/matrix3"/>
    <dgm:cxn modelId="{6D6168E8-6CE6-4D3C-8C1D-1FA362822483}" type="presParOf" srcId="{7B9684ED-F4BF-42FF-9C40-865BA79EB82A}" destId="{245881C2-91AD-4264-B438-EBD5DF6DDF2F}" srcOrd="0" destOrd="0" presId="urn:microsoft.com/office/officeart/2005/8/layout/matrix3"/>
    <dgm:cxn modelId="{CE83BF5D-D43F-42C1-B891-5D1257E3EEEF}" type="presParOf" srcId="{7B9684ED-F4BF-42FF-9C40-865BA79EB82A}" destId="{0804AB79-A1E8-48A4-9C63-1632B332AE5F}" srcOrd="1" destOrd="0" presId="urn:microsoft.com/office/officeart/2005/8/layout/matrix3"/>
    <dgm:cxn modelId="{947A24BB-B39B-4FD9-9743-AABBA931EF4B}" type="presParOf" srcId="{7B9684ED-F4BF-42FF-9C40-865BA79EB82A}" destId="{F89A677A-201B-42AC-9D15-6BAF59DE3DA1}" srcOrd="2" destOrd="0" presId="urn:microsoft.com/office/officeart/2005/8/layout/matrix3"/>
    <dgm:cxn modelId="{0731AA95-3F99-4164-8FC7-45D9BA936E85}" type="presParOf" srcId="{7B9684ED-F4BF-42FF-9C40-865BA79EB82A}" destId="{A595B5D7-0A12-4B33-994F-DE89E1061CD0}" srcOrd="3" destOrd="0" presId="urn:microsoft.com/office/officeart/2005/8/layout/matrix3"/>
    <dgm:cxn modelId="{277C6413-AC63-40A3-90C9-05CD35054A79}" type="presParOf" srcId="{7B9684ED-F4BF-42FF-9C40-865BA79EB82A}" destId="{1C87B33C-F8F0-46AA-A4D1-969AADA33AF1}"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AAC4462-C05E-43B9-B5D9-23C9DFE0FA54}" type="doc">
      <dgm:prSet loTypeId="urn:microsoft.com/office/officeart/2005/8/layout/hList3" loCatId="list" qsTypeId="urn:microsoft.com/office/officeart/2005/8/quickstyle/simple1" qsCatId="simple" csTypeId="urn:microsoft.com/office/officeart/2005/8/colors/accent6_5" csCatId="accent6" phldr="1"/>
      <dgm:spPr/>
      <dgm:t>
        <a:bodyPr/>
        <a:lstStyle/>
        <a:p>
          <a:endParaRPr lang="fr-FR"/>
        </a:p>
      </dgm:t>
    </dgm:pt>
    <dgm:pt modelId="{8B31F5E7-B8D8-4D45-ABE1-7F8E37AAF2B1}">
      <dgm:prSet phldrT="[Texte]" custT="1"/>
      <dgm:spPr/>
      <dgm:t>
        <a:bodyPr/>
        <a:lstStyle/>
        <a:p>
          <a:pPr>
            <a:lnSpc>
              <a:spcPct val="90000"/>
            </a:lnSpc>
            <a:spcAft>
              <a:spcPct val="35000"/>
            </a:spcAft>
          </a:pPr>
          <a:r>
            <a:rPr lang="fr-FR" sz="2800" b="0" dirty="0" smtClean="0"/>
            <a:t>Stratégie nationale de santé (2018 – 2022)</a:t>
          </a:r>
          <a:endParaRPr lang="fr-FR" sz="1400" b="0" dirty="0" smtClean="0"/>
        </a:p>
        <a:p>
          <a:pPr>
            <a:lnSpc>
              <a:spcPct val="90000"/>
            </a:lnSpc>
            <a:spcAft>
              <a:spcPct val="35000"/>
            </a:spcAft>
          </a:pPr>
          <a:r>
            <a:rPr lang="fr-FR" sz="1800" b="0" dirty="0" smtClean="0"/>
            <a:t>4 axes – 11 domaines d’action prioritaires – </a:t>
          </a:r>
        </a:p>
        <a:p>
          <a:pPr>
            <a:lnSpc>
              <a:spcPct val="90000"/>
            </a:lnSpc>
            <a:spcAft>
              <a:spcPct val="35000"/>
            </a:spcAft>
          </a:pPr>
          <a:r>
            <a:rPr lang="fr-FR" sz="1800" b="0" dirty="0" smtClean="0"/>
            <a:t>43 objectifs nationaux d’amélioration de la santé </a:t>
          </a:r>
          <a:endParaRPr lang="fr-FR" sz="1800" b="0" dirty="0"/>
        </a:p>
      </dgm:t>
    </dgm:pt>
    <dgm:pt modelId="{C6447AD8-6F88-49FE-B806-5AE98A1EE180}" type="parTrans" cxnId="{333C59E8-0CE6-4F13-93DB-F86A768603CB}">
      <dgm:prSet/>
      <dgm:spPr/>
      <dgm:t>
        <a:bodyPr/>
        <a:lstStyle/>
        <a:p>
          <a:endParaRPr lang="fr-FR"/>
        </a:p>
      </dgm:t>
    </dgm:pt>
    <dgm:pt modelId="{72846A84-EF8C-4B81-B9EA-B9B705898709}" type="sibTrans" cxnId="{333C59E8-0CE6-4F13-93DB-F86A768603CB}">
      <dgm:prSet/>
      <dgm:spPr/>
      <dgm:t>
        <a:bodyPr/>
        <a:lstStyle/>
        <a:p>
          <a:endParaRPr lang="fr-FR"/>
        </a:p>
      </dgm:t>
    </dgm:pt>
    <dgm:pt modelId="{F45D525C-4548-42EC-8F63-38F9DAE34B2A}">
      <dgm:prSet phldrT="[Texte]" custT="1"/>
      <dgm:spPr/>
      <dgm:t>
        <a:bodyPr/>
        <a:lstStyle/>
        <a:p>
          <a:r>
            <a:rPr lang="fr-FR" sz="1800" b="1" i="0" dirty="0" err="1" smtClean="0">
              <a:solidFill>
                <a:srgbClr val="FF0000"/>
              </a:solidFill>
            </a:rPr>
            <a:t>Nov</a:t>
          </a:r>
          <a:r>
            <a:rPr lang="fr-FR" sz="1800" b="1" i="0" dirty="0" smtClean="0">
              <a:solidFill>
                <a:srgbClr val="FF0000"/>
              </a:solidFill>
            </a:rPr>
            <a:t> 2018 </a:t>
          </a:r>
        </a:p>
        <a:p>
          <a:r>
            <a:rPr lang="fr-FR" sz="1800" b="0" i="0" dirty="0" smtClean="0"/>
            <a:t>-</a:t>
          </a:r>
        </a:p>
        <a:p>
          <a:r>
            <a:rPr lang="fr-FR" sz="1800" b="0" i="0" dirty="0" smtClean="0"/>
            <a:t>Projet régional de santé </a:t>
          </a:r>
          <a:r>
            <a:rPr lang="fr-FR" sz="1800" i="0" dirty="0" smtClean="0"/>
            <a:t>(PRS) d’Ile-de-France </a:t>
          </a:r>
          <a:r>
            <a:rPr lang="fr-FR" sz="1800" i="0" dirty="0" smtClean="0">
              <a:sym typeface="Wingdings" panose="05000000000000000000" pitchFamily="2" charset="2"/>
            </a:rPr>
            <a:t></a:t>
          </a:r>
        </a:p>
        <a:p>
          <a:r>
            <a:rPr lang="fr-FR" sz="1800" i="0" dirty="0" smtClean="0"/>
            <a:t> </a:t>
          </a:r>
          <a:r>
            <a:rPr lang="fr-FR" sz="1800" b="1" i="0" dirty="0" smtClean="0"/>
            <a:t>Plan d’action santé mentale </a:t>
          </a:r>
        </a:p>
        <a:p>
          <a:r>
            <a:rPr lang="fr-FR" sz="1800" i="0" dirty="0" smtClean="0"/>
            <a:t>-</a:t>
          </a:r>
        </a:p>
        <a:p>
          <a:r>
            <a:rPr lang="fr-FR" sz="1800" b="1" i="0" dirty="0" smtClean="0">
              <a:solidFill>
                <a:srgbClr val="FF0000"/>
              </a:solidFill>
            </a:rPr>
            <a:t>24 fiches actions à décliner dans le cadre du PTSM   </a:t>
          </a:r>
          <a:endParaRPr lang="fr-FR" sz="2000" b="1" dirty="0">
            <a:solidFill>
              <a:srgbClr val="FF0000"/>
            </a:solidFill>
          </a:endParaRPr>
        </a:p>
      </dgm:t>
    </dgm:pt>
    <dgm:pt modelId="{2DA326A7-A797-46A1-878D-227FA13BA640}" type="parTrans" cxnId="{7ABB5A39-FE86-4253-A005-2094A8F90F3B}">
      <dgm:prSet/>
      <dgm:spPr/>
      <dgm:t>
        <a:bodyPr/>
        <a:lstStyle/>
        <a:p>
          <a:endParaRPr lang="fr-FR"/>
        </a:p>
      </dgm:t>
    </dgm:pt>
    <dgm:pt modelId="{51C987F6-CD96-4F04-A62A-D82EFF730B4C}" type="sibTrans" cxnId="{7ABB5A39-FE86-4253-A005-2094A8F90F3B}">
      <dgm:prSet/>
      <dgm:spPr/>
      <dgm:t>
        <a:bodyPr/>
        <a:lstStyle/>
        <a:p>
          <a:endParaRPr lang="fr-FR"/>
        </a:p>
      </dgm:t>
    </dgm:pt>
    <dgm:pt modelId="{3B97B760-11FB-484E-80AC-66A7179BAA43}">
      <dgm:prSet custT="1"/>
      <dgm:spPr/>
      <dgm:t>
        <a:bodyPr/>
        <a:lstStyle/>
        <a:p>
          <a:r>
            <a:rPr lang="fr-FR" sz="2000" b="1" dirty="0" smtClean="0">
              <a:solidFill>
                <a:srgbClr val="FF0000"/>
              </a:solidFill>
            </a:rPr>
            <a:t>Juillet 2018</a:t>
          </a:r>
        </a:p>
        <a:p>
          <a:r>
            <a:rPr lang="fr-FR" sz="2000" dirty="0" smtClean="0"/>
            <a:t>-</a:t>
          </a:r>
        </a:p>
        <a:p>
          <a:r>
            <a:rPr lang="fr-FR" sz="2000" dirty="0" smtClean="0"/>
            <a:t>Feuille de route santé mentale et psychiatrie </a:t>
          </a:r>
        </a:p>
        <a:p>
          <a:r>
            <a:rPr lang="fr-FR" sz="2000" dirty="0" smtClean="0"/>
            <a:t>-</a:t>
          </a:r>
        </a:p>
        <a:p>
          <a:r>
            <a:rPr lang="fr-FR" sz="2000" dirty="0" smtClean="0"/>
            <a:t>37 actions</a:t>
          </a:r>
          <a:endParaRPr lang="fr-FR" sz="2000" dirty="0"/>
        </a:p>
      </dgm:t>
    </dgm:pt>
    <dgm:pt modelId="{96FA2734-FDCE-4595-BBEA-547C2EF7E467}" type="parTrans" cxnId="{8A306184-8B39-42B4-9D7B-30B2CC497234}">
      <dgm:prSet/>
      <dgm:spPr/>
      <dgm:t>
        <a:bodyPr/>
        <a:lstStyle/>
        <a:p>
          <a:endParaRPr lang="fr-FR"/>
        </a:p>
      </dgm:t>
    </dgm:pt>
    <dgm:pt modelId="{B39A6E1A-6630-4E7C-AF50-12747B6FA812}" type="sibTrans" cxnId="{8A306184-8B39-42B4-9D7B-30B2CC497234}">
      <dgm:prSet/>
      <dgm:spPr/>
      <dgm:t>
        <a:bodyPr/>
        <a:lstStyle/>
        <a:p>
          <a:endParaRPr lang="fr-FR"/>
        </a:p>
      </dgm:t>
    </dgm:pt>
    <dgm:pt modelId="{D0956EE9-F9E9-40C2-8570-CF59D7F06382}">
      <dgm:prSet custT="1"/>
      <dgm:spPr/>
      <dgm:t>
        <a:bodyPr/>
        <a:lstStyle/>
        <a:p>
          <a:r>
            <a:rPr lang="fr-FR" sz="1800" b="1" dirty="0" smtClean="0">
              <a:solidFill>
                <a:srgbClr val="FF0000"/>
              </a:solidFill>
            </a:rPr>
            <a:t>Sept 2018</a:t>
          </a:r>
        </a:p>
        <a:p>
          <a:r>
            <a:rPr lang="fr-FR" sz="1500" dirty="0" smtClean="0"/>
            <a:t>-</a:t>
          </a:r>
        </a:p>
        <a:p>
          <a:r>
            <a:rPr lang="fr-FR" sz="2000" dirty="0" smtClean="0"/>
            <a:t> « </a:t>
          </a:r>
          <a:r>
            <a:rPr lang="fr-FR" sz="2000" b="1" dirty="0" smtClean="0"/>
            <a:t>Ma santé 2022</a:t>
          </a:r>
          <a:r>
            <a:rPr lang="fr-FR" sz="2000" dirty="0" smtClean="0"/>
            <a:t> »</a:t>
          </a:r>
        </a:p>
        <a:p>
          <a:r>
            <a:rPr lang="fr-FR" sz="1800" dirty="0" smtClean="0"/>
            <a:t>-</a:t>
          </a:r>
        </a:p>
        <a:p>
          <a:r>
            <a:rPr lang="fr-FR" sz="1800" u="sng" dirty="0" smtClean="0"/>
            <a:t>Objectifs</a:t>
          </a:r>
          <a:r>
            <a:rPr lang="fr-FR" sz="1800" dirty="0" smtClean="0"/>
            <a:t> : </a:t>
          </a:r>
          <a:r>
            <a:rPr lang="fr-FR" sz="2000" dirty="0" smtClean="0"/>
            <a:t>décloisonner</a:t>
          </a:r>
          <a:r>
            <a:rPr lang="fr-FR" sz="1800" dirty="0" smtClean="0"/>
            <a:t> le financement, l'organisation des soins, les exercices professionnels et les formations</a:t>
          </a:r>
        </a:p>
      </dgm:t>
    </dgm:pt>
    <dgm:pt modelId="{EF02A24F-4D15-419E-B8F5-8A3C45E9C51A}" type="parTrans" cxnId="{D5C82728-3A16-43AB-B88F-2845F756DABC}">
      <dgm:prSet/>
      <dgm:spPr/>
      <dgm:t>
        <a:bodyPr/>
        <a:lstStyle/>
        <a:p>
          <a:endParaRPr lang="fr-FR"/>
        </a:p>
      </dgm:t>
    </dgm:pt>
    <dgm:pt modelId="{87D5D029-A21D-4C5B-9B56-B69BA32DF6BF}" type="sibTrans" cxnId="{D5C82728-3A16-43AB-B88F-2845F756DABC}">
      <dgm:prSet/>
      <dgm:spPr/>
      <dgm:t>
        <a:bodyPr/>
        <a:lstStyle/>
        <a:p>
          <a:endParaRPr lang="fr-FR"/>
        </a:p>
      </dgm:t>
    </dgm:pt>
    <dgm:pt modelId="{AD7B0B5B-9C9C-4280-B44C-9081ACA874D9}">
      <dgm:prSet phldrT="[Texte]" custLinFactNeighborX="7642" custLinFactNeighborY="5837"/>
      <dgm:spPr/>
      <dgm:t>
        <a:bodyPr/>
        <a:lstStyle/>
        <a:p>
          <a:endParaRPr lang="fr-FR"/>
        </a:p>
      </dgm:t>
    </dgm:pt>
    <dgm:pt modelId="{C281033E-D3AB-425D-9650-6D2CB7DA2254}" type="parTrans" cxnId="{451B82DA-DF2C-4BC3-BEDA-D94F8270823D}">
      <dgm:prSet/>
      <dgm:spPr/>
      <dgm:t>
        <a:bodyPr/>
        <a:lstStyle/>
        <a:p>
          <a:endParaRPr lang="fr-FR"/>
        </a:p>
      </dgm:t>
    </dgm:pt>
    <dgm:pt modelId="{5DB7320C-C023-4762-BA4D-0B5A5D206C84}" type="sibTrans" cxnId="{451B82DA-DF2C-4BC3-BEDA-D94F8270823D}">
      <dgm:prSet/>
      <dgm:spPr/>
      <dgm:t>
        <a:bodyPr/>
        <a:lstStyle/>
        <a:p>
          <a:endParaRPr lang="fr-FR"/>
        </a:p>
      </dgm:t>
    </dgm:pt>
    <dgm:pt modelId="{0D6BCA18-51C1-466E-9701-C6DA5201CA30}">
      <dgm:prSet phldrT="[Texte]" custLinFactNeighborX="7642" custLinFactNeighborY="5837"/>
      <dgm:spPr/>
      <dgm:t>
        <a:bodyPr/>
        <a:lstStyle/>
        <a:p>
          <a:endParaRPr lang="fr-FR"/>
        </a:p>
      </dgm:t>
    </dgm:pt>
    <dgm:pt modelId="{268AC429-2CDE-489E-859A-5D4662D04E92}" type="parTrans" cxnId="{BE62E87C-8AE1-4465-B8A2-9D534AB7A288}">
      <dgm:prSet/>
      <dgm:spPr/>
      <dgm:t>
        <a:bodyPr/>
        <a:lstStyle/>
        <a:p>
          <a:endParaRPr lang="fr-FR"/>
        </a:p>
      </dgm:t>
    </dgm:pt>
    <dgm:pt modelId="{D36D0AAD-2A0F-4D1A-8A6D-A49CAA39FEC0}" type="sibTrans" cxnId="{BE62E87C-8AE1-4465-B8A2-9D534AB7A288}">
      <dgm:prSet/>
      <dgm:spPr/>
      <dgm:t>
        <a:bodyPr/>
        <a:lstStyle/>
        <a:p>
          <a:endParaRPr lang="fr-FR"/>
        </a:p>
      </dgm:t>
    </dgm:pt>
    <dgm:pt modelId="{4F001D5B-A310-4456-B08E-73E06A9F5364}">
      <dgm:prSet phldrT="[Texte]" custScaleX="53504" custScaleY="67918" custLinFactNeighborX="-23542" custLinFactNeighborY="13044"/>
      <dgm:spPr/>
      <dgm:t>
        <a:bodyPr/>
        <a:lstStyle/>
        <a:p>
          <a:endParaRPr lang="fr-FR"/>
        </a:p>
      </dgm:t>
    </dgm:pt>
    <dgm:pt modelId="{0C02B92C-00E4-487C-A58B-571D6B11731E}" type="parTrans" cxnId="{0D6FABC9-5BFF-4026-943C-6A7D3C3620BB}">
      <dgm:prSet/>
      <dgm:spPr/>
      <dgm:t>
        <a:bodyPr/>
        <a:lstStyle/>
        <a:p>
          <a:endParaRPr lang="fr-FR"/>
        </a:p>
      </dgm:t>
    </dgm:pt>
    <dgm:pt modelId="{6D9EE0B7-93A3-4385-BFC7-EF9809A8768E}" type="sibTrans" cxnId="{0D6FABC9-5BFF-4026-943C-6A7D3C3620BB}">
      <dgm:prSet/>
      <dgm:spPr/>
      <dgm:t>
        <a:bodyPr/>
        <a:lstStyle/>
        <a:p>
          <a:endParaRPr lang="fr-FR"/>
        </a:p>
      </dgm:t>
    </dgm:pt>
    <dgm:pt modelId="{8D2CDEEB-3D4B-4CD0-BAB8-45C139E8902D}" type="pres">
      <dgm:prSet presAssocID="{4AAC4462-C05E-43B9-B5D9-23C9DFE0FA54}" presName="composite" presStyleCnt="0">
        <dgm:presLayoutVars>
          <dgm:chMax val="1"/>
          <dgm:dir/>
          <dgm:resizeHandles val="exact"/>
        </dgm:presLayoutVars>
      </dgm:prSet>
      <dgm:spPr/>
      <dgm:t>
        <a:bodyPr/>
        <a:lstStyle/>
        <a:p>
          <a:endParaRPr lang="fr-FR"/>
        </a:p>
      </dgm:t>
    </dgm:pt>
    <dgm:pt modelId="{B633953F-AB46-40D1-9848-02AEE4B4B03F}" type="pres">
      <dgm:prSet presAssocID="{8B31F5E7-B8D8-4D45-ABE1-7F8E37AAF2B1}" presName="roof" presStyleLbl="dkBgShp" presStyleIdx="0" presStyleCnt="2" custScaleX="98839" custScaleY="96895" custLinFactNeighborX="-97" custLinFactNeighborY="-10435"/>
      <dgm:spPr/>
      <dgm:t>
        <a:bodyPr/>
        <a:lstStyle/>
        <a:p>
          <a:endParaRPr lang="fr-FR"/>
        </a:p>
      </dgm:t>
    </dgm:pt>
    <dgm:pt modelId="{6270F3EA-7B05-41C0-86A2-CBDD5F965A39}" type="pres">
      <dgm:prSet presAssocID="{8B31F5E7-B8D8-4D45-ABE1-7F8E37AAF2B1}" presName="pillars" presStyleCnt="0"/>
      <dgm:spPr/>
      <dgm:t>
        <a:bodyPr/>
        <a:lstStyle/>
        <a:p>
          <a:endParaRPr lang="fr-FR"/>
        </a:p>
      </dgm:t>
    </dgm:pt>
    <dgm:pt modelId="{4DED4840-631D-4B98-8B18-747265365D05}" type="pres">
      <dgm:prSet presAssocID="{8B31F5E7-B8D8-4D45-ABE1-7F8E37AAF2B1}" presName="pillar1" presStyleLbl="node1" presStyleIdx="0" presStyleCnt="3">
        <dgm:presLayoutVars>
          <dgm:bulletEnabled val="1"/>
        </dgm:presLayoutVars>
      </dgm:prSet>
      <dgm:spPr/>
      <dgm:t>
        <a:bodyPr/>
        <a:lstStyle/>
        <a:p>
          <a:endParaRPr lang="fr-FR"/>
        </a:p>
      </dgm:t>
    </dgm:pt>
    <dgm:pt modelId="{407535C3-9B11-4303-8FD1-889367B8043C}" type="pres">
      <dgm:prSet presAssocID="{D0956EE9-F9E9-40C2-8570-CF59D7F06382}" presName="pillarX" presStyleLbl="node1" presStyleIdx="1" presStyleCnt="3">
        <dgm:presLayoutVars>
          <dgm:bulletEnabled val="1"/>
        </dgm:presLayoutVars>
      </dgm:prSet>
      <dgm:spPr/>
      <dgm:t>
        <a:bodyPr/>
        <a:lstStyle/>
        <a:p>
          <a:endParaRPr lang="fr-FR"/>
        </a:p>
      </dgm:t>
    </dgm:pt>
    <dgm:pt modelId="{E1B4C98F-525C-4422-9293-9A74B5DA9847}" type="pres">
      <dgm:prSet presAssocID="{F45D525C-4548-42EC-8F63-38F9DAE34B2A}" presName="pillarX" presStyleLbl="node1" presStyleIdx="2" presStyleCnt="3" custScaleX="99857" custScaleY="100306" custLinFactNeighborY="-135">
        <dgm:presLayoutVars>
          <dgm:bulletEnabled val="1"/>
        </dgm:presLayoutVars>
      </dgm:prSet>
      <dgm:spPr/>
      <dgm:t>
        <a:bodyPr/>
        <a:lstStyle/>
        <a:p>
          <a:endParaRPr lang="fr-FR"/>
        </a:p>
      </dgm:t>
    </dgm:pt>
    <dgm:pt modelId="{0010F788-B3C4-4F23-A2CF-AFE040FF61FE}" type="pres">
      <dgm:prSet presAssocID="{8B31F5E7-B8D8-4D45-ABE1-7F8E37AAF2B1}" presName="base" presStyleLbl="dkBgShp" presStyleIdx="1" presStyleCnt="2"/>
      <dgm:spPr/>
      <dgm:t>
        <a:bodyPr/>
        <a:lstStyle/>
        <a:p>
          <a:endParaRPr lang="fr-FR"/>
        </a:p>
      </dgm:t>
    </dgm:pt>
  </dgm:ptLst>
  <dgm:cxnLst>
    <dgm:cxn modelId="{AFEF80D6-DD78-4B78-BB2C-19E42606CDB9}" type="presOf" srcId="{8B31F5E7-B8D8-4D45-ABE1-7F8E37AAF2B1}" destId="{B633953F-AB46-40D1-9848-02AEE4B4B03F}" srcOrd="0" destOrd="0" presId="urn:microsoft.com/office/officeart/2005/8/layout/hList3"/>
    <dgm:cxn modelId="{0D6FABC9-5BFF-4026-943C-6A7D3C3620BB}" srcId="{4AAC4462-C05E-43B9-B5D9-23C9DFE0FA54}" destId="{4F001D5B-A310-4456-B08E-73E06A9F5364}" srcOrd="1" destOrd="0" parTransId="{0C02B92C-00E4-487C-A58B-571D6B11731E}" sibTransId="{6D9EE0B7-93A3-4385-BFC7-EF9809A8768E}"/>
    <dgm:cxn modelId="{8A306184-8B39-42B4-9D7B-30B2CC497234}" srcId="{8B31F5E7-B8D8-4D45-ABE1-7F8E37AAF2B1}" destId="{3B97B760-11FB-484E-80AC-66A7179BAA43}" srcOrd="0" destOrd="0" parTransId="{96FA2734-FDCE-4595-BBEA-547C2EF7E467}" sibTransId="{B39A6E1A-6630-4E7C-AF50-12747B6FA812}"/>
    <dgm:cxn modelId="{333C59E8-0CE6-4F13-93DB-F86A768603CB}" srcId="{4AAC4462-C05E-43B9-B5D9-23C9DFE0FA54}" destId="{8B31F5E7-B8D8-4D45-ABE1-7F8E37AAF2B1}" srcOrd="0" destOrd="0" parTransId="{C6447AD8-6F88-49FE-B806-5AE98A1EE180}" sibTransId="{72846A84-EF8C-4B81-B9EA-B9B705898709}"/>
    <dgm:cxn modelId="{CEBD6951-9979-412D-BFDF-6CAABF7CAE88}" type="presOf" srcId="{3B97B760-11FB-484E-80AC-66A7179BAA43}" destId="{4DED4840-631D-4B98-8B18-747265365D05}" srcOrd="0" destOrd="0" presId="urn:microsoft.com/office/officeart/2005/8/layout/hList3"/>
    <dgm:cxn modelId="{0D7BC190-EE2E-4D7A-9D95-8336C9337D7A}" type="presOf" srcId="{4AAC4462-C05E-43B9-B5D9-23C9DFE0FA54}" destId="{8D2CDEEB-3D4B-4CD0-BAB8-45C139E8902D}" srcOrd="0" destOrd="0" presId="urn:microsoft.com/office/officeart/2005/8/layout/hList3"/>
    <dgm:cxn modelId="{7ABB5A39-FE86-4253-A005-2094A8F90F3B}" srcId="{8B31F5E7-B8D8-4D45-ABE1-7F8E37AAF2B1}" destId="{F45D525C-4548-42EC-8F63-38F9DAE34B2A}" srcOrd="2" destOrd="0" parTransId="{2DA326A7-A797-46A1-878D-227FA13BA640}" sibTransId="{51C987F6-CD96-4F04-A62A-D82EFF730B4C}"/>
    <dgm:cxn modelId="{2A1E2EE5-A7E2-4832-9FAA-7DBA3845D97F}" type="presOf" srcId="{D0956EE9-F9E9-40C2-8570-CF59D7F06382}" destId="{407535C3-9B11-4303-8FD1-889367B8043C}" srcOrd="0" destOrd="0" presId="urn:microsoft.com/office/officeart/2005/8/layout/hList3"/>
    <dgm:cxn modelId="{BE62E87C-8AE1-4465-B8A2-9D534AB7A288}" srcId="{4AAC4462-C05E-43B9-B5D9-23C9DFE0FA54}" destId="{0D6BCA18-51C1-466E-9701-C6DA5201CA30}" srcOrd="2" destOrd="0" parTransId="{268AC429-2CDE-489E-859A-5D4662D04E92}" sibTransId="{D36D0AAD-2A0F-4D1A-8A6D-A49CAA39FEC0}"/>
    <dgm:cxn modelId="{F7E2F89E-8E3D-4661-9576-2493EEE89F8A}" type="presOf" srcId="{F45D525C-4548-42EC-8F63-38F9DAE34B2A}" destId="{E1B4C98F-525C-4422-9293-9A74B5DA9847}" srcOrd="0" destOrd="0" presId="urn:microsoft.com/office/officeart/2005/8/layout/hList3"/>
    <dgm:cxn modelId="{451B82DA-DF2C-4BC3-BEDA-D94F8270823D}" srcId="{4AAC4462-C05E-43B9-B5D9-23C9DFE0FA54}" destId="{AD7B0B5B-9C9C-4280-B44C-9081ACA874D9}" srcOrd="3" destOrd="0" parTransId="{C281033E-D3AB-425D-9650-6D2CB7DA2254}" sibTransId="{5DB7320C-C023-4762-BA4D-0B5A5D206C84}"/>
    <dgm:cxn modelId="{D5C82728-3A16-43AB-B88F-2845F756DABC}" srcId="{8B31F5E7-B8D8-4D45-ABE1-7F8E37AAF2B1}" destId="{D0956EE9-F9E9-40C2-8570-CF59D7F06382}" srcOrd="1" destOrd="0" parTransId="{EF02A24F-4D15-419E-B8F5-8A3C45E9C51A}" sibTransId="{87D5D029-A21D-4C5B-9B56-B69BA32DF6BF}"/>
    <dgm:cxn modelId="{8D9CD845-4D49-4A0F-AB1F-FCC6730C4D94}" type="presParOf" srcId="{8D2CDEEB-3D4B-4CD0-BAB8-45C139E8902D}" destId="{B633953F-AB46-40D1-9848-02AEE4B4B03F}" srcOrd="0" destOrd="0" presId="urn:microsoft.com/office/officeart/2005/8/layout/hList3"/>
    <dgm:cxn modelId="{47B32357-79C0-4D15-94EF-35F7FB373390}" type="presParOf" srcId="{8D2CDEEB-3D4B-4CD0-BAB8-45C139E8902D}" destId="{6270F3EA-7B05-41C0-86A2-CBDD5F965A39}" srcOrd="1" destOrd="0" presId="urn:microsoft.com/office/officeart/2005/8/layout/hList3"/>
    <dgm:cxn modelId="{C9F9C5EB-7372-4DA5-B59A-B421EB4ACF81}" type="presParOf" srcId="{6270F3EA-7B05-41C0-86A2-CBDD5F965A39}" destId="{4DED4840-631D-4B98-8B18-747265365D05}" srcOrd="0" destOrd="0" presId="urn:microsoft.com/office/officeart/2005/8/layout/hList3"/>
    <dgm:cxn modelId="{C15225A9-3556-4C79-B365-04BF77E32C63}" type="presParOf" srcId="{6270F3EA-7B05-41C0-86A2-CBDD5F965A39}" destId="{407535C3-9B11-4303-8FD1-889367B8043C}" srcOrd="1" destOrd="0" presId="urn:microsoft.com/office/officeart/2005/8/layout/hList3"/>
    <dgm:cxn modelId="{DF61D5B0-90B9-4CA4-8667-A5E218082216}" type="presParOf" srcId="{6270F3EA-7B05-41C0-86A2-CBDD5F965A39}" destId="{E1B4C98F-525C-4422-9293-9A74B5DA9847}" srcOrd="2" destOrd="0" presId="urn:microsoft.com/office/officeart/2005/8/layout/hList3"/>
    <dgm:cxn modelId="{9B6784B7-9525-4DB8-BF85-9969B6061676}" type="presParOf" srcId="{8D2CDEEB-3D4B-4CD0-BAB8-45C139E8902D}" destId="{0010F788-B3C4-4F23-A2CF-AFE040FF61FE}"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6AD74C-7ABC-4DA4-8D14-829532F72BBD}">
      <dsp:nvSpPr>
        <dsp:cNvPr id="0" name=""/>
        <dsp:cNvSpPr/>
      </dsp:nvSpPr>
      <dsp:spPr>
        <a:xfrm>
          <a:off x="0" y="272743"/>
          <a:ext cx="8794151" cy="981458"/>
        </a:xfrm>
        <a:prstGeom prst="rect">
          <a:avLst/>
        </a:prstGeom>
        <a:solidFill>
          <a:schemeClr val="accent5">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r-FR" sz="2800" b="1" kern="1200" dirty="0" smtClean="0"/>
            <a:t>Loi de modernisation du système </a:t>
          </a:r>
          <a:r>
            <a:rPr lang="fr-FR" sz="2400" b="1" kern="1200" dirty="0" smtClean="0"/>
            <a:t>de</a:t>
          </a:r>
          <a:r>
            <a:rPr lang="fr-FR" sz="2800" b="1" kern="1200" dirty="0" smtClean="0"/>
            <a:t> santé </a:t>
          </a:r>
        </a:p>
        <a:p>
          <a:pPr lvl="0" algn="ctr" defTabSz="1244600">
            <a:lnSpc>
              <a:spcPct val="90000"/>
            </a:lnSpc>
            <a:spcBef>
              <a:spcPct val="0"/>
            </a:spcBef>
            <a:spcAft>
              <a:spcPct val="35000"/>
            </a:spcAft>
          </a:pPr>
          <a:r>
            <a:rPr lang="fr-FR" sz="2800" kern="1200" dirty="0" smtClean="0"/>
            <a:t>LMSS (2016)</a:t>
          </a:r>
          <a:endParaRPr lang="fr-FR" sz="2800" kern="1200" dirty="0"/>
        </a:p>
      </dsp:txBody>
      <dsp:txXfrm>
        <a:off x="0" y="272743"/>
        <a:ext cx="8794151" cy="981458"/>
      </dsp:txXfrm>
    </dsp:sp>
    <dsp:sp modelId="{6BB4CD09-1194-4E54-83C8-D0BD34B80E83}">
      <dsp:nvSpPr>
        <dsp:cNvPr id="0" name=""/>
        <dsp:cNvSpPr/>
      </dsp:nvSpPr>
      <dsp:spPr>
        <a:xfrm>
          <a:off x="2330" y="1283769"/>
          <a:ext cx="1758400" cy="2907533"/>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fr-FR" sz="1500" b="1" kern="1200" dirty="0" smtClean="0">
              <a:solidFill>
                <a:srgbClr val="FF0000"/>
              </a:solidFill>
            </a:rPr>
            <a:t>Art 65</a:t>
          </a:r>
        </a:p>
        <a:p>
          <a:pPr lvl="0" algn="ctr" defTabSz="666750">
            <a:lnSpc>
              <a:spcPct val="90000"/>
            </a:lnSpc>
            <a:spcBef>
              <a:spcPct val="0"/>
            </a:spcBef>
            <a:spcAft>
              <a:spcPct val="35000"/>
            </a:spcAft>
          </a:pPr>
          <a:r>
            <a:rPr lang="fr-FR" sz="1500" b="1" kern="1200" dirty="0" smtClean="0"/>
            <a:t>Conseils territoriaux de santé </a:t>
          </a:r>
          <a:endParaRPr lang="fr-FR" sz="1500" kern="1200" dirty="0" smtClean="0"/>
        </a:p>
        <a:p>
          <a:pPr lvl="0" algn="ctr" defTabSz="666750">
            <a:lnSpc>
              <a:spcPct val="90000"/>
            </a:lnSpc>
            <a:spcBef>
              <a:spcPct val="0"/>
            </a:spcBef>
            <a:spcAft>
              <a:spcPct val="35000"/>
            </a:spcAft>
          </a:pPr>
          <a:r>
            <a:rPr lang="fr-FR" sz="1500" kern="1200" dirty="0" smtClean="0"/>
            <a:t>L’ARS définit ses territoires</a:t>
          </a:r>
        </a:p>
        <a:p>
          <a:pPr lvl="0" algn="ctr" defTabSz="666750">
            <a:lnSpc>
              <a:spcPct val="90000"/>
            </a:lnSpc>
            <a:spcBef>
              <a:spcPct val="0"/>
            </a:spcBef>
            <a:spcAft>
              <a:spcPct val="35000"/>
            </a:spcAft>
          </a:pPr>
          <a:r>
            <a:rPr lang="fr-FR" sz="1500" kern="1200" dirty="0" smtClean="0"/>
            <a:t>Chaque CTS se dote d’une commission santé mentale</a:t>
          </a:r>
        </a:p>
        <a:p>
          <a:pPr lvl="0" algn="ctr" defTabSz="666750">
            <a:lnSpc>
              <a:spcPct val="90000"/>
            </a:lnSpc>
            <a:spcBef>
              <a:spcPct val="0"/>
            </a:spcBef>
            <a:spcAft>
              <a:spcPct val="35000"/>
            </a:spcAft>
          </a:pPr>
          <a:r>
            <a:rPr lang="fr-FR" sz="1500" b="1" kern="1200" dirty="0" smtClean="0"/>
            <a:t>(CSSM)</a:t>
          </a:r>
          <a:endParaRPr lang="fr-FR" sz="1500" b="1" kern="1200" dirty="0"/>
        </a:p>
      </dsp:txBody>
      <dsp:txXfrm>
        <a:off x="2330" y="1283769"/>
        <a:ext cx="1758400" cy="2907533"/>
      </dsp:txXfrm>
    </dsp:sp>
    <dsp:sp modelId="{EBD45EE7-92DC-4C1B-8CBC-EA688C1A4D89}">
      <dsp:nvSpPr>
        <dsp:cNvPr id="0" name=""/>
        <dsp:cNvSpPr/>
      </dsp:nvSpPr>
      <dsp:spPr>
        <a:xfrm>
          <a:off x="1760731" y="1283769"/>
          <a:ext cx="1758400" cy="2907533"/>
        </a:xfrm>
        <a:prstGeom prst="rect">
          <a:avLst/>
        </a:prstGeom>
        <a:solidFill>
          <a:schemeClr val="accent5">
            <a:hueOff val="1202033"/>
            <a:satOff val="-2441"/>
            <a:lumOff val="156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b="1" kern="1200" dirty="0" smtClean="0">
              <a:solidFill>
                <a:srgbClr val="FF0000"/>
              </a:solidFill>
            </a:rPr>
            <a:t>Art 107</a:t>
          </a:r>
        </a:p>
        <a:p>
          <a:pPr lvl="0" algn="ctr" defTabSz="711200">
            <a:lnSpc>
              <a:spcPct val="90000"/>
            </a:lnSpc>
            <a:spcBef>
              <a:spcPct val="0"/>
            </a:spcBef>
            <a:spcAft>
              <a:spcPct val="35000"/>
            </a:spcAft>
          </a:pPr>
          <a:r>
            <a:rPr lang="fr-FR" sz="2000" kern="1200" dirty="0" smtClean="0"/>
            <a:t>Groupe hospitalier de territoire</a:t>
          </a:r>
        </a:p>
        <a:p>
          <a:pPr lvl="0" algn="ctr" defTabSz="711200">
            <a:lnSpc>
              <a:spcPct val="90000"/>
            </a:lnSpc>
            <a:spcBef>
              <a:spcPct val="0"/>
            </a:spcBef>
            <a:spcAft>
              <a:spcPct val="35000"/>
            </a:spcAft>
          </a:pPr>
          <a:r>
            <a:rPr lang="fr-FR" sz="2000" kern="1200" dirty="0" smtClean="0"/>
            <a:t>(</a:t>
          </a:r>
          <a:r>
            <a:rPr lang="fr-FR" sz="2000" b="1" kern="1200" dirty="0" smtClean="0"/>
            <a:t>GHT</a:t>
          </a:r>
          <a:r>
            <a:rPr lang="fr-FR" sz="2000" kern="1200" dirty="0" smtClean="0"/>
            <a:t>)</a:t>
          </a:r>
          <a:endParaRPr lang="fr-FR" sz="2000" kern="1200" dirty="0"/>
        </a:p>
      </dsp:txBody>
      <dsp:txXfrm>
        <a:off x="1760731" y="1283769"/>
        <a:ext cx="1758400" cy="2907533"/>
      </dsp:txXfrm>
    </dsp:sp>
    <dsp:sp modelId="{407535C3-9B11-4303-8FD1-889367B8043C}">
      <dsp:nvSpPr>
        <dsp:cNvPr id="0" name=""/>
        <dsp:cNvSpPr/>
      </dsp:nvSpPr>
      <dsp:spPr>
        <a:xfrm>
          <a:off x="3519132" y="1283769"/>
          <a:ext cx="1758400" cy="2907533"/>
        </a:xfrm>
        <a:prstGeom prst="rect">
          <a:avLst/>
        </a:prstGeom>
        <a:solidFill>
          <a:schemeClr val="accent5">
            <a:hueOff val="2404066"/>
            <a:satOff val="-4882"/>
            <a:lumOff val="313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rgbClr val="FF0000"/>
              </a:solidFill>
            </a:rPr>
            <a:t>Art 69</a:t>
          </a:r>
        </a:p>
        <a:p>
          <a:pPr lvl="0" algn="ctr" defTabSz="800100">
            <a:lnSpc>
              <a:spcPct val="90000"/>
            </a:lnSpc>
            <a:spcBef>
              <a:spcPct val="0"/>
            </a:spcBef>
            <a:spcAft>
              <a:spcPct val="35000"/>
            </a:spcAft>
          </a:pPr>
          <a:r>
            <a:rPr lang="fr-FR" sz="2000" kern="1200" dirty="0" smtClean="0"/>
            <a:t>Décret </a:t>
          </a:r>
          <a:r>
            <a:rPr lang="fr-FR" sz="2000" b="1" kern="1200" dirty="0" smtClean="0"/>
            <a:t>CPT</a:t>
          </a:r>
        </a:p>
        <a:p>
          <a:pPr lvl="0" algn="ctr" defTabSz="800100">
            <a:lnSpc>
              <a:spcPct val="90000"/>
            </a:lnSpc>
            <a:spcBef>
              <a:spcPct val="0"/>
            </a:spcBef>
            <a:spcAft>
              <a:spcPct val="35000"/>
            </a:spcAft>
          </a:pPr>
          <a:r>
            <a:rPr lang="fr-FR" sz="2000" kern="1200" dirty="0" smtClean="0"/>
            <a:t>(2016)</a:t>
          </a:r>
        </a:p>
        <a:p>
          <a:pPr lvl="0" algn="ctr" defTabSz="800100">
            <a:lnSpc>
              <a:spcPct val="90000"/>
            </a:lnSpc>
            <a:spcBef>
              <a:spcPct val="0"/>
            </a:spcBef>
            <a:spcAft>
              <a:spcPct val="35000"/>
            </a:spcAft>
          </a:pPr>
          <a:endParaRPr lang="fr-FR" sz="2000" kern="1200" dirty="0"/>
        </a:p>
      </dsp:txBody>
      <dsp:txXfrm>
        <a:off x="3519132" y="1283769"/>
        <a:ext cx="1758400" cy="2907533"/>
      </dsp:txXfrm>
    </dsp:sp>
    <dsp:sp modelId="{E1B4C98F-525C-4422-9293-9A74B5DA9847}">
      <dsp:nvSpPr>
        <dsp:cNvPr id="0" name=""/>
        <dsp:cNvSpPr/>
      </dsp:nvSpPr>
      <dsp:spPr>
        <a:xfrm>
          <a:off x="5277533" y="1275395"/>
          <a:ext cx="1755886" cy="2916430"/>
        </a:xfrm>
        <a:prstGeom prst="rect">
          <a:avLst/>
        </a:prstGeom>
        <a:solidFill>
          <a:schemeClr val="accent5">
            <a:hueOff val="3606099"/>
            <a:satOff val="-7323"/>
            <a:lumOff val="470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rgbClr val="FF0000"/>
              </a:solidFill>
            </a:rPr>
            <a:t>Art 69</a:t>
          </a:r>
        </a:p>
        <a:p>
          <a:pPr lvl="0" algn="ctr" defTabSz="800100">
            <a:lnSpc>
              <a:spcPct val="90000"/>
            </a:lnSpc>
            <a:spcBef>
              <a:spcPct val="0"/>
            </a:spcBef>
            <a:spcAft>
              <a:spcPct val="35000"/>
            </a:spcAft>
          </a:pPr>
          <a:r>
            <a:rPr lang="fr-FR" sz="2000" kern="1200" dirty="0" smtClean="0"/>
            <a:t>Décret </a:t>
          </a:r>
          <a:r>
            <a:rPr lang="fr-FR" sz="2000" b="1" kern="1200" dirty="0" smtClean="0"/>
            <a:t>PTSM</a:t>
          </a:r>
        </a:p>
        <a:p>
          <a:pPr lvl="0" algn="ctr" defTabSz="800100">
            <a:lnSpc>
              <a:spcPct val="90000"/>
            </a:lnSpc>
            <a:spcBef>
              <a:spcPct val="0"/>
            </a:spcBef>
            <a:spcAft>
              <a:spcPct val="35000"/>
            </a:spcAft>
          </a:pPr>
          <a:r>
            <a:rPr lang="fr-FR" sz="2000" kern="1200" dirty="0" smtClean="0"/>
            <a:t>(2017) </a:t>
          </a:r>
        </a:p>
        <a:p>
          <a:pPr lvl="0" algn="ctr" defTabSz="800100">
            <a:lnSpc>
              <a:spcPct val="90000"/>
            </a:lnSpc>
            <a:spcBef>
              <a:spcPct val="0"/>
            </a:spcBef>
            <a:spcAft>
              <a:spcPct val="35000"/>
            </a:spcAft>
          </a:pPr>
          <a:r>
            <a:rPr lang="fr-FR" sz="1800" kern="1200" dirty="0" smtClean="0"/>
            <a:t>Instruction DGOS</a:t>
          </a:r>
        </a:p>
        <a:p>
          <a:pPr lvl="0" algn="ctr" defTabSz="800100">
            <a:lnSpc>
              <a:spcPct val="90000"/>
            </a:lnSpc>
            <a:spcBef>
              <a:spcPct val="0"/>
            </a:spcBef>
            <a:spcAft>
              <a:spcPct val="35000"/>
            </a:spcAft>
          </a:pPr>
          <a:r>
            <a:rPr lang="fr-FR" sz="1800" kern="1200" dirty="0" smtClean="0"/>
            <a:t>(2018)</a:t>
          </a:r>
        </a:p>
        <a:p>
          <a:pPr lvl="0" algn="ctr" defTabSz="800100">
            <a:lnSpc>
              <a:spcPct val="90000"/>
            </a:lnSpc>
            <a:spcBef>
              <a:spcPct val="0"/>
            </a:spcBef>
            <a:spcAft>
              <a:spcPct val="35000"/>
            </a:spcAft>
          </a:pPr>
          <a:endParaRPr lang="fr-FR" sz="2000" kern="1200" dirty="0"/>
        </a:p>
      </dsp:txBody>
      <dsp:txXfrm>
        <a:off x="5277533" y="1275395"/>
        <a:ext cx="1755886" cy="2916430"/>
      </dsp:txXfrm>
    </dsp:sp>
    <dsp:sp modelId="{CABE5748-3F39-442B-8221-83F6CB5521ED}">
      <dsp:nvSpPr>
        <dsp:cNvPr id="0" name=""/>
        <dsp:cNvSpPr/>
      </dsp:nvSpPr>
      <dsp:spPr>
        <a:xfrm>
          <a:off x="7033419" y="1283769"/>
          <a:ext cx="1758400" cy="2907533"/>
        </a:xfrm>
        <a:prstGeom prst="rect">
          <a:avLst/>
        </a:prstGeom>
        <a:solidFill>
          <a:schemeClr val="accent5">
            <a:hueOff val="4808133"/>
            <a:satOff val="-9764"/>
            <a:lumOff val="627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100000"/>
            </a:lnSpc>
            <a:spcBef>
              <a:spcPct val="0"/>
            </a:spcBef>
            <a:spcAft>
              <a:spcPct val="35000"/>
            </a:spcAft>
          </a:pPr>
          <a:r>
            <a:rPr lang="fr-FR" sz="1600" b="1" kern="1200" dirty="0" smtClean="0">
              <a:solidFill>
                <a:srgbClr val="FF0000"/>
              </a:solidFill>
            </a:rPr>
            <a:t>Art 158</a:t>
          </a:r>
        </a:p>
        <a:p>
          <a:pPr lvl="0" algn="ctr" defTabSz="711200">
            <a:lnSpc>
              <a:spcPct val="100000"/>
            </a:lnSpc>
            <a:spcBef>
              <a:spcPct val="0"/>
            </a:spcBef>
            <a:spcAft>
              <a:spcPct val="35000"/>
            </a:spcAft>
          </a:pPr>
          <a:r>
            <a:rPr lang="fr-FR" sz="1600" i="0" kern="1200" dirty="0" smtClean="0"/>
            <a:t>L’ARS définit </a:t>
          </a:r>
          <a:r>
            <a:rPr lang="fr-FR" sz="1600" b="1" i="0" kern="1200" dirty="0" smtClean="0"/>
            <a:t>son projet régional de santé </a:t>
          </a:r>
          <a:r>
            <a:rPr lang="fr-FR" sz="1600" i="0" kern="1200" dirty="0" smtClean="0"/>
            <a:t>(PRS) </a:t>
          </a:r>
        </a:p>
        <a:p>
          <a:pPr lvl="0" algn="ctr" defTabSz="711200">
            <a:lnSpc>
              <a:spcPct val="100000"/>
            </a:lnSpc>
            <a:spcBef>
              <a:spcPct val="0"/>
            </a:spcBef>
            <a:spcAft>
              <a:spcPct val="35000"/>
            </a:spcAft>
          </a:pPr>
          <a:r>
            <a:rPr lang="fr-FR" sz="1600" i="1" kern="1200" dirty="0" smtClean="0"/>
            <a:t>–</a:t>
          </a:r>
        </a:p>
        <a:p>
          <a:pPr lvl="0" algn="ctr" defTabSz="711200">
            <a:lnSpc>
              <a:spcPct val="100000"/>
            </a:lnSpc>
            <a:spcBef>
              <a:spcPct val="0"/>
            </a:spcBef>
            <a:spcAft>
              <a:spcPct val="35000"/>
            </a:spcAft>
          </a:pPr>
          <a:r>
            <a:rPr lang="fr-FR" sz="1600" i="1" kern="1200" dirty="0" smtClean="0"/>
            <a:t> </a:t>
          </a:r>
          <a:r>
            <a:rPr lang="fr-FR" sz="1600" i="0" kern="1200" dirty="0" smtClean="0"/>
            <a:t>En cohérence avec la stratégie nationale de santé</a:t>
          </a:r>
          <a:endParaRPr lang="fr-FR" sz="1600" i="0" kern="1200" dirty="0"/>
        </a:p>
      </dsp:txBody>
      <dsp:txXfrm>
        <a:off x="7033419" y="1283769"/>
        <a:ext cx="1758400" cy="2907533"/>
      </dsp:txXfrm>
    </dsp:sp>
    <dsp:sp modelId="{EA52D110-8F52-47BB-AA0C-68D0E908CF59}">
      <dsp:nvSpPr>
        <dsp:cNvPr id="0" name=""/>
        <dsp:cNvSpPr/>
      </dsp:nvSpPr>
      <dsp:spPr>
        <a:xfrm>
          <a:off x="0" y="4292073"/>
          <a:ext cx="8794151" cy="323059"/>
        </a:xfrm>
        <a:prstGeom prst="rect">
          <a:avLst/>
        </a:prstGeom>
        <a:solidFill>
          <a:schemeClr val="accent5">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6AD74C-7ABC-4DA4-8D14-829532F72BBD}">
      <dsp:nvSpPr>
        <dsp:cNvPr id="0" name=""/>
        <dsp:cNvSpPr/>
      </dsp:nvSpPr>
      <dsp:spPr>
        <a:xfrm>
          <a:off x="0" y="272743"/>
          <a:ext cx="8794151" cy="981458"/>
        </a:xfrm>
        <a:prstGeom prst="rect">
          <a:avLst/>
        </a:prstGeom>
        <a:solidFill>
          <a:schemeClr val="accent5">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r-FR" sz="2800" b="1" kern="1200" dirty="0" smtClean="0"/>
            <a:t>Loi de modernisation du système </a:t>
          </a:r>
          <a:r>
            <a:rPr lang="fr-FR" sz="2400" b="1" kern="1200" dirty="0" smtClean="0"/>
            <a:t>de</a:t>
          </a:r>
          <a:r>
            <a:rPr lang="fr-FR" sz="2800" b="1" kern="1200" dirty="0" smtClean="0"/>
            <a:t> santé </a:t>
          </a:r>
        </a:p>
        <a:p>
          <a:pPr lvl="0" algn="ctr" defTabSz="1244600">
            <a:lnSpc>
              <a:spcPct val="90000"/>
            </a:lnSpc>
            <a:spcBef>
              <a:spcPct val="0"/>
            </a:spcBef>
            <a:spcAft>
              <a:spcPct val="35000"/>
            </a:spcAft>
          </a:pPr>
          <a:r>
            <a:rPr lang="fr-FR" sz="2800" kern="1200" dirty="0" smtClean="0"/>
            <a:t>LMSS (2016)</a:t>
          </a:r>
          <a:endParaRPr lang="fr-FR" sz="2800" kern="1200" dirty="0"/>
        </a:p>
      </dsp:txBody>
      <dsp:txXfrm>
        <a:off x="0" y="272743"/>
        <a:ext cx="8794151" cy="981458"/>
      </dsp:txXfrm>
    </dsp:sp>
    <dsp:sp modelId="{6BB4CD09-1194-4E54-83C8-D0BD34B80E83}">
      <dsp:nvSpPr>
        <dsp:cNvPr id="0" name=""/>
        <dsp:cNvSpPr/>
      </dsp:nvSpPr>
      <dsp:spPr>
        <a:xfrm>
          <a:off x="2330" y="1283769"/>
          <a:ext cx="1758400" cy="2907533"/>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fr-FR" sz="1500" b="1" kern="1200" dirty="0" smtClean="0">
              <a:solidFill>
                <a:srgbClr val="FF0000"/>
              </a:solidFill>
            </a:rPr>
            <a:t>Art 65</a:t>
          </a:r>
        </a:p>
        <a:p>
          <a:pPr lvl="0" algn="ctr" defTabSz="666750">
            <a:lnSpc>
              <a:spcPct val="90000"/>
            </a:lnSpc>
            <a:spcBef>
              <a:spcPct val="0"/>
            </a:spcBef>
            <a:spcAft>
              <a:spcPct val="35000"/>
            </a:spcAft>
          </a:pPr>
          <a:r>
            <a:rPr lang="fr-FR" sz="1500" b="1" kern="1200" dirty="0" smtClean="0"/>
            <a:t>Conseils territoriaux de santé </a:t>
          </a:r>
          <a:endParaRPr lang="fr-FR" sz="1500" kern="1200" dirty="0" smtClean="0"/>
        </a:p>
        <a:p>
          <a:pPr lvl="0" algn="ctr" defTabSz="666750">
            <a:lnSpc>
              <a:spcPct val="90000"/>
            </a:lnSpc>
            <a:spcBef>
              <a:spcPct val="0"/>
            </a:spcBef>
            <a:spcAft>
              <a:spcPct val="35000"/>
            </a:spcAft>
          </a:pPr>
          <a:r>
            <a:rPr lang="fr-FR" sz="1500" kern="1200" dirty="0" smtClean="0"/>
            <a:t>L’ARS définit ses territoires</a:t>
          </a:r>
        </a:p>
        <a:p>
          <a:pPr lvl="0" algn="ctr" defTabSz="666750">
            <a:lnSpc>
              <a:spcPct val="90000"/>
            </a:lnSpc>
            <a:spcBef>
              <a:spcPct val="0"/>
            </a:spcBef>
            <a:spcAft>
              <a:spcPct val="35000"/>
            </a:spcAft>
          </a:pPr>
          <a:r>
            <a:rPr lang="fr-FR" sz="1500" kern="1200" dirty="0" smtClean="0"/>
            <a:t>Chaque CTS se dote d’une commission santé mentale</a:t>
          </a:r>
        </a:p>
        <a:p>
          <a:pPr lvl="0" algn="ctr" defTabSz="666750">
            <a:lnSpc>
              <a:spcPct val="90000"/>
            </a:lnSpc>
            <a:spcBef>
              <a:spcPct val="0"/>
            </a:spcBef>
            <a:spcAft>
              <a:spcPct val="35000"/>
            </a:spcAft>
          </a:pPr>
          <a:r>
            <a:rPr lang="fr-FR" sz="1500" b="1" kern="1200" dirty="0" smtClean="0"/>
            <a:t>(CSSM)</a:t>
          </a:r>
          <a:endParaRPr lang="fr-FR" sz="1500" b="1" kern="1200" dirty="0"/>
        </a:p>
      </dsp:txBody>
      <dsp:txXfrm>
        <a:off x="2330" y="1283769"/>
        <a:ext cx="1758400" cy="2907533"/>
      </dsp:txXfrm>
    </dsp:sp>
    <dsp:sp modelId="{EBD45EE7-92DC-4C1B-8CBC-EA688C1A4D89}">
      <dsp:nvSpPr>
        <dsp:cNvPr id="0" name=""/>
        <dsp:cNvSpPr/>
      </dsp:nvSpPr>
      <dsp:spPr>
        <a:xfrm>
          <a:off x="1760731" y="1283769"/>
          <a:ext cx="1758400" cy="2907533"/>
        </a:xfrm>
        <a:prstGeom prst="rect">
          <a:avLst/>
        </a:prstGeom>
        <a:solidFill>
          <a:schemeClr val="accent5">
            <a:hueOff val="1202033"/>
            <a:satOff val="-2441"/>
            <a:lumOff val="156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b="1" kern="1200" dirty="0" smtClean="0">
              <a:solidFill>
                <a:srgbClr val="FF0000"/>
              </a:solidFill>
            </a:rPr>
            <a:t>Art 107</a:t>
          </a:r>
        </a:p>
        <a:p>
          <a:pPr lvl="0" algn="ctr" defTabSz="711200">
            <a:lnSpc>
              <a:spcPct val="90000"/>
            </a:lnSpc>
            <a:spcBef>
              <a:spcPct val="0"/>
            </a:spcBef>
            <a:spcAft>
              <a:spcPct val="35000"/>
            </a:spcAft>
          </a:pPr>
          <a:r>
            <a:rPr lang="fr-FR" sz="2000" kern="1200" dirty="0" smtClean="0"/>
            <a:t>Groupe hospitalier de territoire</a:t>
          </a:r>
        </a:p>
        <a:p>
          <a:pPr lvl="0" algn="ctr" defTabSz="711200">
            <a:lnSpc>
              <a:spcPct val="90000"/>
            </a:lnSpc>
            <a:spcBef>
              <a:spcPct val="0"/>
            </a:spcBef>
            <a:spcAft>
              <a:spcPct val="35000"/>
            </a:spcAft>
          </a:pPr>
          <a:r>
            <a:rPr lang="fr-FR" sz="2000" kern="1200" dirty="0" smtClean="0"/>
            <a:t>(</a:t>
          </a:r>
          <a:r>
            <a:rPr lang="fr-FR" sz="2000" b="1" kern="1200" dirty="0" smtClean="0"/>
            <a:t>GHT</a:t>
          </a:r>
          <a:r>
            <a:rPr lang="fr-FR" sz="2000" kern="1200" dirty="0" smtClean="0"/>
            <a:t>)</a:t>
          </a:r>
          <a:endParaRPr lang="fr-FR" sz="2000" kern="1200" dirty="0"/>
        </a:p>
      </dsp:txBody>
      <dsp:txXfrm>
        <a:off x="1760731" y="1283769"/>
        <a:ext cx="1758400" cy="2907533"/>
      </dsp:txXfrm>
    </dsp:sp>
    <dsp:sp modelId="{407535C3-9B11-4303-8FD1-889367B8043C}">
      <dsp:nvSpPr>
        <dsp:cNvPr id="0" name=""/>
        <dsp:cNvSpPr/>
      </dsp:nvSpPr>
      <dsp:spPr>
        <a:xfrm>
          <a:off x="3519132" y="1283769"/>
          <a:ext cx="1758400" cy="2907533"/>
        </a:xfrm>
        <a:prstGeom prst="rect">
          <a:avLst/>
        </a:prstGeom>
        <a:solidFill>
          <a:schemeClr val="accent5">
            <a:hueOff val="2404066"/>
            <a:satOff val="-4882"/>
            <a:lumOff val="313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rgbClr val="FF0000"/>
              </a:solidFill>
            </a:rPr>
            <a:t>Art 69</a:t>
          </a:r>
        </a:p>
        <a:p>
          <a:pPr lvl="0" algn="ctr" defTabSz="800100">
            <a:lnSpc>
              <a:spcPct val="90000"/>
            </a:lnSpc>
            <a:spcBef>
              <a:spcPct val="0"/>
            </a:spcBef>
            <a:spcAft>
              <a:spcPct val="35000"/>
            </a:spcAft>
          </a:pPr>
          <a:r>
            <a:rPr lang="fr-FR" sz="2000" kern="1200" dirty="0" smtClean="0"/>
            <a:t>Décret </a:t>
          </a:r>
          <a:r>
            <a:rPr lang="fr-FR" sz="2000" b="1" kern="1200" dirty="0" smtClean="0"/>
            <a:t>CPT</a:t>
          </a:r>
        </a:p>
        <a:p>
          <a:pPr lvl="0" algn="ctr" defTabSz="800100">
            <a:lnSpc>
              <a:spcPct val="90000"/>
            </a:lnSpc>
            <a:spcBef>
              <a:spcPct val="0"/>
            </a:spcBef>
            <a:spcAft>
              <a:spcPct val="35000"/>
            </a:spcAft>
          </a:pPr>
          <a:r>
            <a:rPr lang="fr-FR" sz="2000" kern="1200" dirty="0" smtClean="0"/>
            <a:t>(2016)</a:t>
          </a:r>
        </a:p>
        <a:p>
          <a:pPr lvl="0" algn="ctr" defTabSz="800100">
            <a:lnSpc>
              <a:spcPct val="90000"/>
            </a:lnSpc>
            <a:spcBef>
              <a:spcPct val="0"/>
            </a:spcBef>
            <a:spcAft>
              <a:spcPct val="35000"/>
            </a:spcAft>
          </a:pPr>
          <a:endParaRPr lang="fr-FR" sz="2000" kern="1200" dirty="0"/>
        </a:p>
      </dsp:txBody>
      <dsp:txXfrm>
        <a:off x="3519132" y="1283769"/>
        <a:ext cx="1758400" cy="2907533"/>
      </dsp:txXfrm>
    </dsp:sp>
    <dsp:sp modelId="{E1B4C98F-525C-4422-9293-9A74B5DA9847}">
      <dsp:nvSpPr>
        <dsp:cNvPr id="0" name=""/>
        <dsp:cNvSpPr/>
      </dsp:nvSpPr>
      <dsp:spPr>
        <a:xfrm>
          <a:off x="5277533" y="1275395"/>
          <a:ext cx="1755886" cy="2916430"/>
        </a:xfrm>
        <a:prstGeom prst="rect">
          <a:avLst/>
        </a:prstGeom>
        <a:solidFill>
          <a:schemeClr val="accent5">
            <a:hueOff val="3606099"/>
            <a:satOff val="-7323"/>
            <a:lumOff val="470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rgbClr val="FF0000"/>
              </a:solidFill>
            </a:rPr>
            <a:t>Art 69</a:t>
          </a:r>
        </a:p>
        <a:p>
          <a:pPr lvl="0" algn="ctr" defTabSz="800100">
            <a:lnSpc>
              <a:spcPct val="90000"/>
            </a:lnSpc>
            <a:spcBef>
              <a:spcPct val="0"/>
            </a:spcBef>
            <a:spcAft>
              <a:spcPct val="35000"/>
            </a:spcAft>
          </a:pPr>
          <a:r>
            <a:rPr lang="fr-FR" sz="2000" kern="1200" dirty="0" smtClean="0"/>
            <a:t>Décret </a:t>
          </a:r>
          <a:r>
            <a:rPr lang="fr-FR" sz="2000" b="1" kern="1200" dirty="0" smtClean="0"/>
            <a:t>PTSM</a:t>
          </a:r>
        </a:p>
        <a:p>
          <a:pPr lvl="0" algn="ctr" defTabSz="800100">
            <a:lnSpc>
              <a:spcPct val="90000"/>
            </a:lnSpc>
            <a:spcBef>
              <a:spcPct val="0"/>
            </a:spcBef>
            <a:spcAft>
              <a:spcPct val="35000"/>
            </a:spcAft>
          </a:pPr>
          <a:r>
            <a:rPr lang="fr-FR" sz="2000" kern="1200" dirty="0" smtClean="0"/>
            <a:t>(2017) </a:t>
          </a:r>
        </a:p>
        <a:p>
          <a:pPr lvl="0" algn="ctr" defTabSz="800100">
            <a:lnSpc>
              <a:spcPct val="90000"/>
            </a:lnSpc>
            <a:spcBef>
              <a:spcPct val="0"/>
            </a:spcBef>
            <a:spcAft>
              <a:spcPct val="35000"/>
            </a:spcAft>
          </a:pPr>
          <a:r>
            <a:rPr lang="fr-FR" sz="1800" kern="1200" dirty="0" smtClean="0"/>
            <a:t>Instruction DGOS</a:t>
          </a:r>
        </a:p>
        <a:p>
          <a:pPr lvl="0" algn="ctr" defTabSz="800100">
            <a:lnSpc>
              <a:spcPct val="90000"/>
            </a:lnSpc>
            <a:spcBef>
              <a:spcPct val="0"/>
            </a:spcBef>
            <a:spcAft>
              <a:spcPct val="35000"/>
            </a:spcAft>
          </a:pPr>
          <a:r>
            <a:rPr lang="fr-FR" sz="1800" kern="1200" dirty="0" smtClean="0"/>
            <a:t>(2018)</a:t>
          </a:r>
        </a:p>
        <a:p>
          <a:pPr lvl="0" algn="ctr" defTabSz="800100">
            <a:lnSpc>
              <a:spcPct val="90000"/>
            </a:lnSpc>
            <a:spcBef>
              <a:spcPct val="0"/>
            </a:spcBef>
            <a:spcAft>
              <a:spcPct val="35000"/>
            </a:spcAft>
          </a:pPr>
          <a:endParaRPr lang="fr-FR" sz="2000" kern="1200" dirty="0"/>
        </a:p>
      </dsp:txBody>
      <dsp:txXfrm>
        <a:off x="5277533" y="1275395"/>
        <a:ext cx="1755886" cy="2916430"/>
      </dsp:txXfrm>
    </dsp:sp>
    <dsp:sp modelId="{CABE5748-3F39-442B-8221-83F6CB5521ED}">
      <dsp:nvSpPr>
        <dsp:cNvPr id="0" name=""/>
        <dsp:cNvSpPr/>
      </dsp:nvSpPr>
      <dsp:spPr>
        <a:xfrm>
          <a:off x="7033419" y="1283769"/>
          <a:ext cx="1758400" cy="2907533"/>
        </a:xfrm>
        <a:prstGeom prst="rect">
          <a:avLst/>
        </a:prstGeom>
        <a:solidFill>
          <a:schemeClr val="accent5">
            <a:hueOff val="4808133"/>
            <a:satOff val="-9764"/>
            <a:lumOff val="627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100000"/>
            </a:lnSpc>
            <a:spcBef>
              <a:spcPct val="0"/>
            </a:spcBef>
            <a:spcAft>
              <a:spcPct val="35000"/>
            </a:spcAft>
          </a:pPr>
          <a:r>
            <a:rPr lang="fr-FR" sz="1600" b="1" kern="1200" dirty="0" smtClean="0">
              <a:solidFill>
                <a:srgbClr val="FF0000"/>
              </a:solidFill>
            </a:rPr>
            <a:t>Art 158</a:t>
          </a:r>
        </a:p>
        <a:p>
          <a:pPr lvl="0" algn="ctr" defTabSz="711200">
            <a:lnSpc>
              <a:spcPct val="100000"/>
            </a:lnSpc>
            <a:spcBef>
              <a:spcPct val="0"/>
            </a:spcBef>
            <a:spcAft>
              <a:spcPct val="35000"/>
            </a:spcAft>
          </a:pPr>
          <a:r>
            <a:rPr lang="fr-FR" sz="1600" i="0" kern="1200" dirty="0" smtClean="0"/>
            <a:t>L’ARS définit </a:t>
          </a:r>
          <a:r>
            <a:rPr lang="fr-FR" sz="1600" b="1" i="0" kern="1200" dirty="0" smtClean="0"/>
            <a:t>son projet régional de santé </a:t>
          </a:r>
          <a:r>
            <a:rPr lang="fr-FR" sz="1600" i="0" kern="1200" dirty="0" smtClean="0"/>
            <a:t>(PRS) </a:t>
          </a:r>
        </a:p>
        <a:p>
          <a:pPr lvl="0" algn="ctr" defTabSz="711200">
            <a:lnSpc>
              <a:spcPct val="100000"/>
            </a:lnSpc>
            <a:spcBef>
              <a:spcPct val="0"/>
            </a:spcBef>
            <a:spcAft>
              <a:spcPct val="35000"/>
            </a:spcAft>
          </a:pPr>
          <a:r>
            <a:rPr lang="fr-FR" sz="1600" i="1" kern="1200" dirty="0" smtClean="0"/>
            <a:t>–</a:t>
          </a:r>
        </a:p>
        <a:p>
          <a:pPr lvl="0" algn="ctr" defTabSz="711200">
            <a:lnSpc>
              <a:spcPct val="100000"/>
            </a:lnSpc>
            <a:spcBef>
              <a:spcPct val="0"/>
            </a:spcBef>
            <a:spcAft>
              <a:spcPct val="35000"/>
            </a:spcAft>
          </a:pPr>
          <a:r>
            <a:rPr lang="fr-FR" sz="1600" i="1" kern="1200" dirty="0" smtClean="0"/>
            <a:t> </a:t>
          </a:r>
          <a:r>
            <a:rPr lang="fr-FR" sz="1600" i="0" kern="1200" dirty="0" smtClean="0"/>
            <a:t>En cohérence avec la stratégie nationale de santé</a:t>
          </a:r>
          <a:endParaRPr lang="fr-FR" sz="1600" i="0" kern="1200" dirty="0"/>
        </a:p>
      </dsp:txBody>
      <dsp:txXfrm>
        <a:off x="7033419" y="1283769"/>
        <a:ext cx="1758400" cy="2907533"/>
      </dsp:txXfrm>
    </dsp:sp>
    <dsp:sp modelId="{EA52D110-8F52-47BB-AA0C-68D0E908CF59}">
      <dsp:nvSpPr>
        <dsp:cNvPr id="0" name=""/>
        <dsp:cNvSpPr/>
      </dsp:nvSpPr>
      <dsp:spPr>
        <a:xfrm>
          <a:off x="0" y="4292073"/>
          <a:ext cx="8794151" cy="323059"/>
        </a:xfrm>
        <a:prstGeom prst="rect">
          <a:avLst/>
        </a:prstGeom>
        <a:solidFill>
          <a:schemeClr val="accent5">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6AD74C-7ABC-4DA4-8D14-829532F72BBD}">
      <dsp:nvSpPr>
        <dsp:cNvPr id="0" name=""/>
        <dsp:cNvSpPr/>
      </dsp:nvSpPr>
      <dsp:spPr>
        <a:xfrm>
          <a:off x="0" y="272743"/>
          <a:ext cx="8794151" cy="981458"/>
        </a:xfrm>
        <a:prstGeom prst="rect">
          <a:avLst/>
        </a:prstGeom>
        <a:solidFill>
          <a:schemeClr val="accent5">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r-FR" sz="2800" b="1" kern="1200" dirty="0" smtClean="0"/>
            <a:t>Loi de modernisation du système </a:t>
          </a:r>
          <a:r>
            <a:rPr lang="fr-FR" sz="2400" b="1" kern="1200" dirty="0" smtClean="0"/>
            <a:t>de</a:t>
          </a:r>
          <a:r>
            <a:rPr lang="fr-FR" sz="2800" b="1" kern="1200" dirty="0" smtClean="0"/>
            <a:t> santé </a:t>
          </a:r>
        </a:p>
        <a:p>
          <a:pPr lvl="0" algn="ctr" defTabSz="1244600">
            <a:lnSpc>
              <a:spcPct val="90000"/>
            </a:lnSpc>
            <a:spcBef>
              <a:spcPct val="0"/>
            </a:spcBef>
            <a:spcAft>
              <a:spcPct val="35000"/>
            </a:spcAft>
          </a:pPr>
          <a:r>
            <a:rPr lang="fr-FR" sz="2800" kern="1200" dirty="0" smtClean="0"/>
            <a:t>LMSS (2016)</a:t>
          </a:r>
          <a:endParaRPr lang="fr-FR" sz="2800" kern="1200" dirty="0"/>
        </a:p>
      </dsp:txBody>
      <dsp:txXfrm>
        <a:off x="0" y="272743"/>
        <a:ext cx="8794151" cy="981458"/>
      </dsp:txXfrm>
    </dsp:sp>
    <dsp:sp modelId="{6BB4CD09-1194-4E54-83C8-D0BD34B80E83}">
      <dsp:nvSpPr>
        <dsp:cNvPr id="0" name=""/>
        <dsp:cNvSpPr/>
      </dsp:nvSpPr>
      <dsp:spPr>
        <a:xfrm>
          <a:off x="2330" y="1283769"/>
          <a:ext cx="1758400" cy="2907533"/>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fr-FR" sz="1500" b="1" kern="1200" dirty="0" smtClean="0">
              <a:solidFill>
                <a:srgbClr val="FF0000"/>
              </a:solidFill>
            </a:rPr>
            <a:t>Art 65</a:t>
          </a:r>
        </a:p>
        <a:p>
          <a:pPr lvl="0" algn="ctr" defTabSz="666750">
            <a:lnSpc>
              <a:spcPct val="90000"/>
            </a:lnSpc>
            <a:spcBef>
              <a:spcPct val="0"/>
            </a:spcBef>
            <a:spcAft>
              <a:spcPct val="35000"/>
            </a:spcAft>
          </a:pPr>
          <a:r>
            <a:rPr lang="fr-FR" sz="1500" b="1" kern="1200" dirty="0" smtClean="0"/>
            <a:t>Conseils territoriaux de santé </a:t>
          </a:r>
          <a:endParaRPr lang="fr-FR" sz="1500" kern="1200" dirty="0" smtClean="0"/>
        </a:p>
        <a:p>
          <a:pPr lvl="0" algn="ctr" defTabSz="666750">
            <a:lnSpc>
              <a:spcPct val="90000"/>
            </a:lnSpc>
            <a:spcBef>
              <a:spcPct val="0"/>
            </a:spcBef>
            <a:spcAft>
              <a:spcPct val="35000"/>
            </a:spcAft>
          </a:pPr>
          <a:r>
            <a:rPr lang="fr-FR" sz="1500" kern="1200" dirty="0" smtClean="0"/>
            <a:t>L’ARS définit ses territoires</a:t>
          </a:r>
        </a:p>
        <a:p>
          <a:pPr lvl="0" algn="ctr" defTabSz="666750">
            <a:lnSpc>
              <a:spcPct val="90000"/>
            </a:lnSpc>
            <a:spcBef>
              <a:spcPct val="0"/>
            </a:spcBef>
            <a:spcAft>
              <a:spcPct val="35000"/>
            </a:spcAft>
          </a:pPr>
          <a:r>
            <a:rPr lang="fr-FR" sz="1500" kern="1200" dirty="0" smtClean="0"/>
            <a:t>Chaque CTS se dote d’une commission santé mentale</a:t>
          </a:r>
        </a:p>
        <a:p>
          <a:pPr lvl="0" algn="ctr" defTabSz="666750">
            <a:lnSpc>
              <a:spcPct val="90000"/>
            </a:lnSpc>
            <a:spcBef>
              <a:spcPct val="0"/>
            </a:spcBef>
            <a:spcAft>
              <a:spcPct val="35000"/>
            </a:spcAft>
          </a:pPr>
          <a:r>
            <a:rPr lang="fr-FR" sz="1500" b="1" kern="1200" dirty="0" smtClean="0"/>
            <a:t>(CSSM)</a:t>
          </a:r>
          <a:endParaRPr lang="fr-FR" sz="1500" b="1" kern="1200" dirty="0"/>
        </a:p>
      </dsp:txBody>
      <dsp:txXfrm>
        <a:off x="2330" y="1283769"/>
        <a:ext cx="1758400" cy="2907533"/>
      </dsp:txXfrm>
    </dsp:sp>
    <dsp:sp modelId="{EBD45EE7-92DC-4C1B-8CBC-EA688C1A4D89}">
      <dsp:nvSpPr>
        <dsp:cNvPr id="0" name=""/>
        <dsp:cNvSpPr/>
      </dsp:nvSpPr>
      <dsp:spPr>
        <a:xfrm>
          <a:off x="1760731" y="1283769"/>
          <a:ext cx="1758400" cy="2907533"/>
        </a:xfrm>
        <a:prstGeom prst="rect">
          <a:avLst/>
        </a:prstGeom>
        <a:solidFill>
          <a:schemeClr val="accent5">
            <a:hueOff val="1202033"/>
            <a:satOff val="-2441"/>
            <a:lumOff val="156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b="1" kern="1200" dirty="0" smtClean="0">
              <a:solidFill>
                <a:srgbClr val="FF0000"/>
              </a:solidFill>
            </a:rPr>
            <a:t>Art 107</a:t>
          </a:r>
        </a:p>
        <a:p>
          <a:pPr lvl="0" algn="ctr" defTabSz="711200">
            <a:lnSpc>
              <a:spcPct val="90000"/>
            </a:lnSpc>
            <a:spcBef>
              <a:spcPct val="0"/>
            </a:spcBef>
            <a:spcAft>
              <a:spcPct val="35000"/>
            </a:spcAft>
          </a:pPr>
          <a:r>
            <a:rPr lang="fr-FR" sz="2000" kern="1200" dirty="0" smtClean="0"/>
            <a:t>Groupe hospitalier de territoire</a:t>
          </a:r>
        </a:p>
        <a:p>
          <a:pPr lvl="0" algn="ctr" defTabSz="711200">
            <a:lnSpc>
              <a:spcPct val="90000"/>
            </a:lnSpc>
            <a:spcBef>
              <a:spcPct val="0"/>
            </a:spcBef>
            <a:spcAft>
              <a:spcPct val="35000"/>
            </a:spcAft>
          </a:pPr>
          <a:r>
            <a:rPr lang="fr-FR" sz="2000" kern="1200" dirty="0" smtClean="0"/>
            <a:t>(</a:t>
          </a:r>
          <a:r>
            <a:rPr lang="fr-FR" sz="2000" b="1" kern="1200" dirty="0" smtClean="0"/>
            <a:t>GHT</a:t>
          </a:r>
          <a:r>
            <a:rPr lang="fr-FR" sz="2000" kern="1200" dirty="0" smtClean="0"/>
            <a:t>)</a:t>
          </a:r>
          <a:endParaRPr lang="fr-FR" sz="2000" kern="1200" dirty="0"/>
        </a:p>
      </dsp:txBody>
      <dsp:txXfrm>
        <a:off x="1760731" y="1283769"/>
        <a:ext cx="1758400" cy="2907533"/>
      </dsp:txXfrm>
    </dsp:sp>
    <dsp:sp modelId="{407535C3-9B11-4303-8FD1-889367B8043C}">
      <dsp:nvSpPr>
        <dsp:cNvPr id="0" name=""/>
        <dsp:cNvSpPr/>
      </dsp:nvSpPr>
      <dsp:spPr>
        <a:xfrm>
          <a:off x="3519132" y="1283769"/>
          <a:ext cx="1758400" cy="2907533"/>
        </a:xfrm>
        <a:prstGeom prst="rect">
          <a:avLst/>
        </a:prstGeom>
        <a:solidFill>
          <a:schemeClr val="accent5">
            <a:hueOff val="2404066"/>
            <a:satOff val="-4882"/>
            <a:lumOff val="313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rgbClr val="FF0000"/>
              </a:solidFill>
            </a:rPr>
            <a:t>Art 69</a:t>
          </a:r>
        </a:p>
        <a:p>
          <a:pPr lvl="0" algn="ctr" defTabSz="800100">
            <a:lnSpc>
              <a:spcPct val="90000"/>
            </a:lnSpc>
            <a:spcBef>
              <a:spcPct val="0"/>
            </a:spcBef>
            <a:spcAft>
              <a:spcPct val="35000"/>
            </a:spcAft>
          </a:pPr>
          <a:r>
            <a:rPr lang="fr-FR" sz="2000" kern="1200" dirty="0" smtClean="0"/>
            <a:t>Décret </a:t>
          </a:r>
          <a:r>
            <a:rPr lang="fr-FR" sz="2000" b="1" kern="1200" dirty="0" smtClean="0"/>
            <a:t>CPT</a:t>
          </a:r>
        </a:p>
        <a:p>
          <a:pPr lvl="0" algn="ctr" defTabSz="800100">
            <a:lnSpc>
              <a:spcPct val="90000"/>
            </a:lnSpc>
            <a:spcBef>
              <a:spcPct val="0"/>
            </a:spcBef>
            <a:spcAft>
              <a:spcPct val="35000"/>
            </a:spcAft>
          </a:pPr>
          <a:r>
            <a:rPr lang="fr-FR" sz="2000" kern="1200" dirty="0" smtClean="0"/>
            <a:t>(2016)</a:t>
          </a:r>
        </a:p>
        <a:p>
          <a:pPr lvl="0" algn="ctr" defTabSz="800100">
            <a:lnSpc>
              <a:spcPct val="90000"/>
            </a:lnSpc>
            <a:spcBef>
              <a:spcPct val="0"/>
            </a:spcBef>
            <a:spcAft>
              <a:spcPct val="35000"/>
            </a:spcAft>
          </a:pPr>
          <a:endParaRPr lang="fr-FR" sz="2000" kern="1200" dirty="0"/>
        </a:p>
      </dsp:txBody>
      <dsp:txXfrm>
        <a:off x="3519132" y="1283769"/>
        <a:ext cx="1758400" cy="2907533"/>
      </dsp:txXfrm>
    </dsp:sp>
    <dsp:sp modelId="{E1B4C98F-525C-4422-9293-9A74B5DA9847}">
      <dsp:nvSpPr>
        <dsp:cNvPr id="0" name=""/>
        <dsp:cNvSpPr/>
      </dsp:nvSpPr>
      <dsp:spPr>
        <a:xfrm>
          <a:off x="5277533" y="1275395"/>
          <a:ext cx="1755886" cy="2916430"/>
        </a:xfrm>
        <a:prstGeom prst="rect">
          <a:avLst/>
        </a:prstGeom>
        <a:solidFill>
          <a:schemeClr val="accent5">
            <a:hueOff val="3606099"/>
            <a:satOff val="-7323"/>
            <a:lumOff val="470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rgbClr val="FF0000"/>
              </a:solidFill>
            </a:rPr>
            <a:t>Art 69</a:t>
          </a:r>
        </a:p>
        <a:p>
          <a:pPr lvl="0" algn="ctr" defTabSz="800100">
            <a:lnSpc>
              <a:spcPct val="90000"/>
            </a:lnSpc>
            <a:spcBef>
              <a:spcPct val="0"/>
            </a:spcBef>
            <a:spcAft>
              <a:spcPct val="35000"/>
            </a:spcAft>
          </a:pPr>
          <a:r>
            <a:rPr lang="fr-FR" sz="2000" kern="1200" dirty="0" smtClean="0"/>
            <a:t>Décret </a:t>
          </a:r>
          <a:r>
            <a:rPr lang="fr-FR" sz="2000" b="1" kern="1200" dirty="0" smtClean="0"/>
            <a:t>PTSM</a:t>
          </a:r>
        </a:p>
        <a:p>
          <a:pPr lvl="0" algn="ctr" defTabSz="800100">
            <a:lnSpc>
              <a:spcPct val="90000"/>
            </a:lnSpc>
            <a:spcBef>
              <a:spcPct val="0"/>
            </a:spcBef>
            <a:spcAft>
              <a:spcPct val="35000"/>
            </a:spcAft>
          </a:pPr>
          <a:r>
            <a:rPr lang="fr-FR" sz="2000" kern="1200" dirty="0" smtClean="0"/>
            <a:t>(2017) </a:t>
          </a:r>
        </a:p>
        <a:p>
          <a:pPr lvl="0" algn="ctr" defTabSz="800100">
            <a:lnSpc>
              <a:spcPct val="90000"/>
            </a:lnSpc>
            <a:spcBef>
              <a:spcPct val="0"/>
            </a:spcBef>
            <a:spcAft>
              <a:spcPct val="35000"/>
            </a:spcAft>
          </a:pPr>
          <a:r>
            <a:rPr lang="fr-FR" sz="1800" kern="1200" dirty="0" smtClean="0"/>
            <a:t>Instruction DGOS</a:t>
          </a:r>
        </a:p>
        <a:p>
          <a:pPr lvl="0" algn="ctr" defTabSz="800100">
            <a:lnSpc>
              <a:spcPct val="90000"/>
            </a:lnSpc>
            <a:spcBef>
              <a:spcPct val="0"/>
            </a:spcBef>
            <a:spcAft>
              <a:spcPct val="35000"/>
            </a:spcAft>
          </a:pPr>
          <a:r>
            <a:rPr lang="fr-FR" sz="1800" kern="1200" dirty="0" smtClean="0"/>
            <a:t>(2018)</a:t>
          </a:r>
        </a:p>
        <a:p>
          <a:pPr lvl="0" algn="ctr" defTabSz="800100">
            <a:lnSpc>
              <a:spcPct val="90000"/>
            </a:lnSpc>
            <a:spcBef>
              <a:spcPct val="0"/>
            </a:spcBef>
            <a:spcAft>
              <a:spcPct val="35000"/>
            </a:spcAft>
          </a:pPr>
          <a:endParaRPr lang="fr-FR" sz="2000" kern="1200" dirty="0"/>
        </a:p>
      </dsp:txBody>
      <dsp:txXfrm>
        <a:off x="5277533" y="1275395"/>
        <a:ext cx="1755886" cy="2916430"/>
      </dsp:txXfrm>
    </dsp:sp>
    <dsp:sp modelId="{CABE5748-3F39-442B-8221-83F6CB5521ED}">
      <dsp:nvSpPr>
        <dsp:cNvPr id="0" name=""/>
        <dsp:cNvSpPr/>
      </dsp:nvSpPr>
      <dsp:spPr>
        <a:xfrm>
          <a:off x="7033419" y="1283769"/>
          <a:ext cx="1758400" cy="2907533"/>
        </a:xfrm>
        <a:prstGeom prst="rect">
          <a:avLst/>
        </a:prstGeom>
        <a:solidFill>
          <a:schemeClr val="accent5">
            <a:hueOff val="4808133"/>
            <a:satOff val="-9764"/>
            <a:lumOff val="627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100000"/>
            </a:lnSpc>
            <a:spcBef>
              <a:spcPct val="0"/>
            </a:spcBef>
            <a:spcAft>
              <a:spcPct val="35000"/>
            </a:spcAft>
          </a:pPr>
          <a:r>
            <a:rPr lang="fr-FR" sz="1600" b="1" kern="1200" dirty="0" smtClean="0">
              <a:solidFill>
                <a:srgbClr val="FF0000"/>
              </a:solidFill>
            </a:rPr>
            <a:t>Art 158</a:t>
          </a:r>
        </a:p>
        <a:p>
          <a:pPr lvl="0" algn="ctr" defTabSz="711200">
            <a:lnSpc>
              <a:spcPct val="100000"/>
            </a:lnSpc>
            <a:spcBef>
              <a:spcPct val="0"/>
            </a:spcBef>
            <a:spcAft>
              <a:spcPct val="35000"/>
            </a:spcAft>
          </a:pPr>
          <a:r>
            <a:rPr lang="fr-FR" sz="1600" i="0" kern="1200" dirty="0" smtClean="0"/>
            <a:t>L’ARS définit </a:t>
          </a:r>
          <a:r>
            <a:rPr lang="fr-FR" sz="1600" b="1" i="0" kern="1200" dirty="0" smtClean="0"/>
            <a:t>son projet régional de santé </a:t>
          </a:r>
          <a:r>
            <a:rPr lang="fr-FR" sz="1600" i="0" kern="1200" dirty="0" smtClean="0"/>
            <a:t>(PRS) </a:t>
          </a:r>
        </a:p>
        <a:p>
          <a:pPr lvl="0" algn="ctr" defTabSz="711200">
            <a:lnSpc>
              <a:spcPct val="100000"/>
            </a:lnSpc>
            <a:spcBef>
              <a:spcPct val="0"/>
            </a:spcBef>
            <a:spcAft>
              <a:spcPct val="35000"/>
            </a:spcAft>
          </a:pPr>
          <a:r>
            <a:rPr lang="fr-FR" sz="1600" i="1" kern="1200" dirty="0" smtClean="0"/>
            <a:t>–</a:t>
          </a:r>
        </a:p>
        <a:p>
          <a:pPr lvl="0" algn="ctr" defTabSz="711200">
            <a:lnSpc>
              <a:spcPct val="100000"/>
            </a:lnSpc>
            <a:spcBef>
              <a:spcPct val="0"/>
            </a:spcBef>
            <a:spcAft>
              <a:spcPct val="35000"/>
            </a:spcAft>
          </a:pPr>
          <a:r>
            <a:rPr lang="fr-FR" sz="1600" i="1" kern="1200" dirty="0" smtClean="0"/>
            <a:t> </a:t>
          </a:r>
          <a:r>
            <a:rPr lang="fr-FR" sz="1600" i="0" kern="1200" dirty="0" smtClean="0"/>
            <a:t>En cohérence avec la stratégie nationale de santé</a:t>
          </a:r>
          <a:endParaRPr lang="fr-FR" sz="1600" i="0" kern="1200" dirty="0"/>
        </a:p>
      </dsp:txBody>
      <dsp:txXfrm>
        <a:off x="7033419" y="1283769"/>
        <a:ext cx="1758400" cy="2907533"/>
      </dsp:txXfrm>
    </dsp:sp>
    <dsp:sp modelId="{EA52D110-8F52-47BB-AA0C-68D0E908CF59}">
      <dsp:nvSpPr>
        <dsp:cNvPr id="0" name=""/>
        <dsp:cNvSpPr/>
      </dsp:nvSpPr>
      <dsp:spPr>
        <a:xfrm>
          <a:off x="0" y="4292073"/>
          <a:ext cx="8794151" cy="323059"/>
        </a:xfrm>
        <a:prstGeom prst="rect">
          <a:avLst/>
        </a:prstGeom>
        <a:solidFill>
          <a:schemeClr val="accent5">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65DF90-EC15-4500-A9CE-712715B4D681}">
      <dsp:nvSpPr>
        <dsp:cNvPr id="0" name=""/>
        <dsp:cNvSpPr/>
      </dsp:nvSpPr>
      <dsp:spPr>
        <a:xfrm>
          <a:off x="828135" y="0"/>
          <a:ext cx="9385540" cy="4249833"/>
        </a:xfrm>
        <a:prstGeom prst="rightArrow">
          <a:avLst/>
        </a:prstGeom>
        <a:solidFill>
          <a:schemeClr val="accent1">
            <a:tint val="40000"/>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sp>
    <dsp:sp modelId="{C026B4B4-A61F-4520-BE45-28716F74C938}">
      <dsp:nvSpPr>
        <dsp:cNvPr id="0" name=""/>
        <dsp:cNvSpPr/>
      </dsp:nvSpPr>
      <dsp:spPr>
        <a:xfrm>
          <a:off x="3234" y="1274949"/>
          <a:ext cx="1947413" cy="1699933"/>
        </a:xfrm>
        <a:prstGeom prst="roundRect">
          <a:avLst/>
        </a:prstGeom>
        <a:solidFill>
          <a:schemeClr val="accent2"/>
        </a:soli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kern="1200" dirty="0" smtClean="0"/>
            <a:t>Mise en place d’un comité de pilotage</a:t>
          </a:r>
          <a:endParaRPr lang="fr-FR" sz="1800" kern="1200" dirty="0"/>
        </a:p>
      </dsp:txBody>
      <dsp:txXfrm>
        <a:off x="86218" y="1357933"/>
        <a:ext cx="1781445" cy="1533965"/>
      </dsp:txXfrm>
    </dsp:sp>
    <dsp:sp modelId="{5AF9540C-FA48-42B0-85CB-0B154BA40A88}">
      <dsp:nvSpPr>
        <dsp:cNvPr id="0" name=""/>
        <dsp:cNvSpPr/>
      </dsp:nvSpPr>
      <dsp:spPr>
        <a:xfrm>
          <a:off x="2275217" y="1274949"/>
          <a:ext cx="1947413" cy="1699933"/>
        </a:xfrm>
        <a:prstGeom prst="roundRect">
          <a:avLst/>
        </a:prstGeom>
        <a:solidFill>
          <a:schemeClr val="accent2"/>
        </a:soli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t>Lancement </a:t>
          </a:r>
        </a:p>
        <a:p>
          <a:pPr lvl="0" algn="ctr" defTabSz="889000">
            <a:lnSpc>
              <a:spcPct val="90000"/>
            </a:lnSpc>
            <a:spcBef>
              <a:spcPct val="0"/>
            </a:spcBef>
            <a:spcAft>
              <a:spcPct val="35000"/>
            </a:spcAft>
          </a:pPr>
          <a:r>
            <a:rPr lang="fr-FR" sz="1600" b="1" kern="1200" dirty="0" smtClean="0">
              <a:solidFill>
                <a:srgbClr val="FF0000"/>
              </a:solidFill>
            </a:rPr>
            <a:t>25 mars 2019</a:t>
          </a:r>
          <a:endParaRPr lang="fr-FR" sz="1600" b="1" kern="1200" dirty="0">
            <a:solidFill>
              <a:srgbClr val="FF0000"/>
            </a:solidFill>
          </a:endParaRPr>
        </a:p>
      </dsp:txBody>
      <dsp:txXfrm>
        <a:off x="2358201" y="1357933"/>
        <a:ext cx="1781445" cy="1533965"/>
      </dsp:txXfrm>
    </dsp:sp>
    <dsp:sp modelId="{119C84F3-70FF-4132-8150-BE9679B76CB5}">
      <dsp:nvSpPr>
        <dsp:cNvPr id="0" name=""/>
        <dsp:cNvSpPr/>
      </dsp:nvSpPr>
      <dsp:spPr>
        <a:xfrm>
          <a:off x="4547199" y="1274949"/>
          <a:ext cx="1947413" cy="1699933"/>
        </a:xfrm>
        <a:prstGeom prst="roundRect">
          <a:avLst/>
        </a:prstGeom>
        <a:solidFill>
          <a:schemeClr val="accent2"/>
        </a:soli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fr-FR" sz="1800" kern="1200" dirty="0" smtClean="0"/>
            <a:t>Diagnostic territorial</a:t>
          </a:r>
        </a:p>
        <a:p>
          <a:pPr marL="0" marR="0" lvl="0" indent="0" algn="ctr" defTabSz="914400" eaLnBrk="1" fontAlgn="auto" latinLnBrk="0" hangingPunct="1">
            <a:lnSpc>
              <a:spcPct val="100000"/>
            </a:lnSpc>
            <a:spcBef>
              <a:spcPct val="0"/>
            </a:spcBef>
            <a:spcAft>
              <a:spcPts val="0"/>
            </a:spcAft>
            <a:buClrTx/>
            <a:buSzTx/>
            <a:buFontTx/>
            <a:buNone/>
            <a:tabLst/>
            <a:defRPr/>
          </a:pPr>
          <a:r>
            <a:rPr lang="fr-FR" sz="1800" kern="1200" dirty="0" smtClean="0"/>
            <a:t>Partagé</a:t>
          </a:r>
        </a:p>
        <a:p>
          <a:pPr marL="0" marR="0" lvl="0" indent="0" algn="ctr" defTabSz="914400" eaLnBrk="1" fontAlgn="auto" latinLnBrk="0" hangingPunct="1">
            <a:lnSpc>
              <a:spcPct val="100000"/>
            </a:lnSpc>
            <a:spcBef>
              <a:spcPct val="0"/>
            </a:spcBef>
            <a:spcAft>
              <a:spcPts val="0"/>
            </a:spcAft>
            <a:buClrTx/>
            <a:buSzTx/>
            <a:buFontTx/>
            <a:buNone/>
            <a:tabLst/>
            <a:defRPr/>
          </a:pPr>
          <a:r>
            <a:rPr lang="fr-FR" sz="1400" b="1" kern="1200" dirty="0" smtClean="0">
              <a:solidFill>
                <a:srgbClr val="FF0000"/>
              </a:solidFill>
            </a:rPr>
            <a:t>Juin-juillet 2019</a:t>
          </a:r>
        </a:p>
      </dsp:txBody>
      <dsp:txXfrm>
        <a:off x="4630183" y="1357933"/>
        <a:ext cx="1781445" cy="1533965"/>
      </dsp:txXfrm>
    </dsp:sp>
    <dsp:sp modelId="{6F5F5C97-B3B3-41A1-8F37-D57AF67E13C2}">
      <dsp:nvSpPr>
        <dsp:cNvPr id="0" name=""/>
        <dsp:cNvSpPr/>
      </dsp:nvSpPr>
      <dsp:spPr>
        <a:xfrm>
          <a:off x="6819181" y="1274949"/>
          <a:ext cx="1947413" cy="1699933"/>
        </a:xfrm>
        <a:prstGeom prst="roundRect">
          <a:avLst/>
        </a:prstGeom>
        <a:solidFill>
          <a:schemeClr val="accent2"/>
        </a:soli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kern="1200" dirty="0" smtClean="0"/>
            <a:t>Feuille de route</a:t>
          </a:r>
        </a:p>
        <a:p>
          <a:pPr lvl="0" algn="ctr" defTabSz="800100">
            <a:lnSpc>
              <a:spcPct val="90000"/>
            </a:lnSpc>
            <a:spcBef>
              <a:spcPct val="0"/>
            </a:spcBef>
            <a:spcAft>
              <a:spcPct val="35000"/>
            </a:spcAft>
          </a:pPr>
          <a:r>
            <a:rPr lang="fr-FR" sz="1800" kern="1200" dirty="0" smtClean="0"/>
            <a:t>Projets</a:t>
          </a:r>
        </a:p>
        <a:p>
          <a:pPr lvl="0" algn="ctr" defTabSz="800100">
            <a:lnSpc>
              <a:spcPct val="90000"/>
            </a:lnSpc>
            <a:spcBef>
              <a:spcPct val="0"/>
            </a:spcBef>
            <a:spcAft>
              <a:spcPct val="35000"/>
            </a:spcAft>
          </a:pPr>
          <a:r>
            <a:rPr lang="fr-FR" sz="1400" b="1" kern="1200" dirty="0" smtClean="0">
              <a:solidFill>
                <a:srgbClr val="FF0000"/>
              </a:solidFill>
            </a:rPr>
            <a:t>Avril- mai 2020</a:t>
          </a:r>
          <a:endParaRPr lang="fr-FR" sz="1400" b="1" kern="1200" dirty="0">
            <a:solidFill>
              <a:srgbClr val="FF0000"/>
            </a:solidFill>
          </a:endParaRPr>
        </a:p>
      </dsp:txBody>
      <dsp:txXfrm>
        <a:off x="6902165" y="1357933"/>
        <a:ext cx="1781445" cy="1533965"/>
      </dsp:txXfrm>
    </dsp:sp>
    <dsp:sp modelId="{C0F40B36-22A9-4B6B-A029-12157E5093D8}">
      <dsp:nvSpPr>
        <dsp:cNvPr id="0" name=""/>
        <dsp:cNvSpPr/>
      </dsp:nvSpPr>
      <dsp:spPr>
        <a:xfrm>
          <a:off x="9091163" y="1274949"/>
          <a:ext cx="1947413" cy="1699933"/>
        </a:xfrm>
        <a:prstGeom prst="roundRect">
          <a:avLst/>
        </a:prstGeom>
        <a:solidFill>
          <a:schemeClr val="accent2"/>
        </a:soli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kern="1200" dirty="0" smtClean="0"/>
            <a:t>Mise en œuvre</a:t>
          </a:r>
        </a:p>
        <a:p>
          <a:pPr lvl="0" algn="ctr" defTabSz="800100">
            <a:lnSpc>
              <a:spcPct val="90000"/>
            </a:lnSpc>
            <a:spcBef>
              <a:spcPct val="0"/>
            </a:spcBef>
            <a:spcAft>
              <a:spcPct val="35000"/>
            </a:spcAft>
          </a:pPr>
          <a:r>
            <a:rPr lang="fr-FR" sz="1800" kern="1200" dirty="0" smtClean="0"/>
            <a:t>Contrat territorial</a:t>
          </a:r>
          <a:endParaRPr lang="fr-FR" sz="1800" kern="1200" dirty="0"/>
        </a:p>
      </dsp:txBody>
      <dsp:txXfrm>
        <a:off x="9174147" y="1357933"/>
        <a:ext cx="1781445" cy="15339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5881C2-91AD-4264-B438-EBD5DF6DDF2F}">
      <dsp:nvSpPr>
        <dsp:cNvPr id="0" name=""/>
        <dsp:cNvSpPr/>
      </dsp:nvSpPr>
      <dsp:spPr>
        <a:xfrm>
          <a:off x="1354666" y="0"/>
          <a:ext cx="5418667" cy="5418667"/>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0804AB79-A1E8-48A4-9C63-1632B332AE5F}">
      <dsp:nvSpPr>
        <dsp:cNvPr id="0" name=""/>
        <dsp:cNvSpPr/>
      </dsp:nvSpPr>
      <dsp:spPr>
        <a:xfrm>
          <a:off x="1869439" y="548649"/>
          <a:ext cx="2113280" cy="2113280"/>
        </a:xfrm>
        <a:prstGeom prst="roundRect">
          <a:avLst/>
        </a:prstGeom>
        <a:solidFill>
          <a:schemeClr val="accent6">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fr-FR" sz="2400" b="1" kern="1200" dirty="0" smtClean="0"/>
            <a:t>1</a:t>
          </a:r>
        </a:p>
        <a:p>
          <a:pPr lvl="0" algn="ctr" defTabSz="1066800">
            <a:lnSpc>
              <a:spcPct val="90000"/>
            </a:lnSpc>
            <a:spcBef>
              <a:spcPct val="0"/>
            </a:spcBef>
            <a:spcAft>
              <a:spcPct val="35000"/>
            </a:spcAft>
          </a:pPr>
          <a:r>
            <a:rPr lang="fr-FR" sz="1800" kern="1200" dirty="0" smtClean="0"/>
            <a:t>Promouvoir les compétences et la santé mentale des enfants, parents, famille</a:t>
          </a:r>
          <a:endParaRPr lang="fr-FR" sz="1800" kern="1200" dirty="0"/>
        </a:p>
      </dsp:txBody>
      <dsp:txXfrm>
        <a:off x="1972601" y="651811"/>
        <a:ext cx="1906956" cy="1906956"/>
      </dsp:txXfrm>
    </dsp:sp>
    <dsp:sp modelId="{F89A677A-201B-42AC-9D15-6BAF59DE3DA1}">
      <dsp:nvSpPr>
        <dsp:cNvPr id="0" name=""/>
        <dsp:cNvSpPr/>
      </dsp:nvSpPr>
      <dsp:spPr>
        <a:xfrm>
          <a:off x="4145280" y="514773"/>
          <a:ext cx="2113280" cy="2113280"/>
        </a:xfrm>
        <a:prstGeom prst="roundRect">
          <a:avLst/>
        </a:prstGeom>
        <a:solidFill>
          <a:schemeClr val="accent6">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t>2</a:t>
          </a:r>
        </a:p>
        <a:p>
          <a:pPr lvl="0" algn="ctr" defTabSz="800100">
            <a:lnSpc>
              <a:spcPct val="90000"/>
            </a:lnSpc>
            <a:spcBef>
              <a:spcPct val="0"/>
            </a:spcBef>
            <a:spcAft>
              <a:spcPct val="35000"/>
            </a:spcAft>
          </a:pPr>
          <a:r>
            <a:rPr lang="fr-FR" sz="1800" kern="1200" dirty="0" smtClean="0"/>
            <a:t>Réduire les risques aux phases critiques des transitions de vie et de parcours</a:t>
          </a:r>
          <a:endParaRPr lang="fr-FR" sz="1800" kern="1200" dirty="0"/>
        </a:p>
      </dsp:txBody>
      <dsp:txXfrm>
        <a:off x="4248442" y="617935"/>
        <a:ext cx="1906956" cy="1906956"/>
      </dsp:txXfrm>
    </dsp:sp>
    <dsp:sp modelId="{A595B5D7-0A12-4B33-994F-DE89E1061CD0}">
      <dsp:nvSpPr>
        <dsp:cNvPr id="0" name=""/>
        <dsp:cNvSpPr/>
      </dsp:nvSpPr>
      <dsp:spPr>
        <a:xfrm>
          <a:off x="1869439" y="2790613"/>
          <a:ext cx="2113280" cy="2113280"/>
        </a:xfrm>
        <a:prstGeom prst="roundRect">
          <a:avLst/>
        </a:prstGeom>
        <a:solidFill>
          <a:schemeClr val="accent6">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b="1" kern="1200" dirty="0" smtClean="0"/>
            <a:t>3</a:t>
          </a:r>
        </a:p>
        <a:p>
          <a:pPr lvl="0" algn="ctr" defTabSz="889000">
            <a:lnSpc>
              <a:spcPct val="90000"/>
            </a:lnSpc>
            <a:spcBef>
              <a:spcPct val="0"/>
            </a:spcBef>
            <a:spcAft>
              <a:spcPct val="35000"/>
            </a:spcAft>
          </a:pPr>
          <a:r>
            <a:rPr lang="fr-FR" sz="1700" kern="1200" dirty="0" smtClean="0"/>
            <a:t>Assurer une politique d’inclusion sociale et de </a:t>
          </a:r>
          <a:r>
            <a:rPr lang="fr-FR" sz="1700" kern="1200" dirty="0" err="1" smtClean="0"/>
            <a:t>déstigmatisation</a:t>
          </a:r>
          <a:endParaRPr lang="fr-FR" sz="1700" kern="1200" dirty="0"/>
        </a:p>
      </dsp:txBody>
      <dsp:txXfrm>
        <a:off x="1972601" y="2893775"/>
        <a:ext cx="1906956" cy="1906956"/>
      </dsp:txXfrm>
    </dsp:sp>
    <dsp:sp modelId="{1C87B33C-F8F0-46AA-A4D1-969AADA33AF1}">
      <dsp:nvSpPr>
        <dsp:cNvPr id="0" name=""/>
        <dsp:cNvSpPr/>
      </dsp:nvSpPr>
      <dsp:spPr>
        <a:xfrm>
          <a:off x="4145280" y="2790613"/>
          <a:ext cx="2113280" cy="2113280"/>
        </a:xfrm>
        <a:prstGeom prst="roundRect">
          <a:avLst/>
        </a:prstGeom>
        <a:solidFill>
          <a:schemeClr val="accent6">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b="1" kern="1200" dirty="0" smtClean="0"/>
            <a:t>4</a:t>
          </a:r>
        </a:p>
        <a:p>
          <a:pPr lvl="0" algn="ctr" defTabSz="889000">
            <a:lnSpc>
              <a:spcPct val="90000"/>
            </a:lnSpc>
            <a:spcBef>
              <a:spcPct val="0"/>
            </a:spcBef>
            <a:spcAft>
              <a:spcPct val="35000"/>
            </a:spcAft>
          </a:pPr>
          <a:r>
            <a:rPr lang="fr-FR" sz="1700" kern="1200" dirty="0" smtClean="0"/>
            <a:t>Caractériser les déterminants de la santé mentale dans le département à tous les âges de la vie</a:t>
          </a:r>
          <a:endParaRPr lang="fr-FR" sz="1700" kern="1200" dirty="0"/>
        </a:p>
      </dsp:txBody>
      <dsp:txXfrm>
        <a:off x="4248442" y="2893775"/>
        <a:ext cx="1906956" cy="190695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33953F-AB46-40D1-9848-02AEE4B4B03F}">
      <dsp:nvSpPr>
        <dsp:cNvPr id="0" name=""/>
        <dsp:cNvSpPr/>
      </dsp:nvSpPr>
      <dsp:spPr>
        <a:xfrm>
          <a:off x="43103" y="0"/>
          <a:ext cx="8811419" cy="1441852"/>
        </a:xfrm>
        <a:prstGeom prst="rect">
          <a:avLst/>
        </a:prstGeom>
        <a:solidFill>
          <a:schemeClr val="accent6">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r-FR" sz="2800" b="0" kern="1200" dirty="0" smtClean="0"/>
            <a:t>Stratégie nationale de santé (2018 – 2022)</a:t>
          </a:r>
          <a:endParaRPr lang="fr-FR" sz="1400" b="0" kern="1200" dirty="0" smtClean="0"/>
        </a:p>
        <a:p>
          <a:pPr lvl="0" algn="ctr" defTabSz="1244600">
            <a:lnSpc>
              <a:spcPct val="90000"/>
            </a:lnSpc>
            <a:spcBef>
              <a:spcPct val="0"/>
            </a:spcBef>
            <a:spcAft>
              <a:spcPct val="35000"/>
            </a:spcAft>
          </a:pPr>
          <a:r>
            <a:rPr lang="fr-FR" sz="1800" b="0" kern="1200" dirty="0" smtClean="0"/>
            <a:t>4 axes – 11 domaines d’action prioritaires – </a:t>
          </a:r>
        </a:p>
        <a:p>
          <a:pPr lvl="0" algn="ctr" defTabSz="1244600">
            <a:lnSpc>
              <a:spcPct val="90000"/>
            </a:lnSpc>
            <a:spcBef>
              <a:spcPct val="0"/>
            </a:spcBef>
            <a:spcAft>
              <a:spcPct val="35000"/>
            </a:spcAft>
          </a:pPr>
          <a:r>
            <a:rPr lang="fr-FR" sz="1800" b="0" kern="1200" dirty="0" smtClean="0"/>
            <a:t>43 objectifs nationaux d’amélioration de la santé </a:t>
          </a:r>
          <a:endParaRPr lang="fr-FR" sz="1800" b="0" kern="1200" dirty="0"/>
        </a:p>
      </dsp:txBody>
      <dsp:txXfrm>
        <a:off x="43103" y="0"/>
        <a:ext cx="8811419" cy="1441852"/>
      </dsp:txXfrm>
    </dsp:sp>
    <dsp:sp modelId="{4DED4840-631D-4B98-8B18-747265365D05}">
      <dsp:nvSpPr>
        <dsp:cNvPr id="0" name=""/>
        <dsp:cNvSpPr/>
      </dsp:nvSpPr>
      <dsp:spPr>
        <a:xfrm>
          <a:off x="6475" y="1476505"/>
          <a:ext cx="2968738" cy="3124919"/>
        </a:xfrm>
        <a:prstGeom prst="rect">
          <a:avLst/>
        </a:prstGeom>
        <a:solidFill>
          <a:schemeClr val="accent6">
            <a:alpha val="9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b="1" kern="1200" dirty="0" smtClean="0">
              <a:solidFill>
                <a:srgbClr val="FF0000"/>
              </a:solidFill>
            </a:rPr>
            <a:t>Juillet 2018</a:t>
          </a:r>
        </a:p>
        <a:p>
          <a:pPr lvl="0" algn="ctr" defTabSz="889000">
            <a:lnSpc>
              <a:spcPct val="90000"/>
            </a:lnSpc>
            <a:spcBef>
              <a:spcPct val="0"/>
            </a:spcBef>
            <a:spcAft>
              <a:spcPct val="35000"/>
            </a:spcAft>
          </a:pPr>
          <a:r>
            <a:rPr lang="fr-FR" sz="2000" kern="1200" dirty="0" smtClean="0"/>
            <a:t>-</a:t>
          </a:r>
        </a:p>
        <a:p>
          <a:pPr lvl="0" algn="ctr" defTabSz="889000">
            <a:lnSpc>
              <a:spcPct val="90000"/>
            </a:lnSpc>
            <a:spcBef>
              <a:spcPct val="0"/>
            </a:spcBef>
            <a:spcAft>
              <a:spcPct val="35000"/>
            </a:spcAft>
          </a:pPr>
          <a:r>
            <a:rPr lang="fr-FR" sz="2000" kern="1200" dirty="0" smtClean="0"/>
            <a:t>Feuille de route santé mentale et psychiatrie </a:t>
          </a:r>
        </a:p>
        <a:p>
          <a:pPr lvl="0" algn="ctr" defTabSz="889000">
            <a:lnSpc>
              <a:spcPct val="90000"/>
            </a:lnSpc>
            <a:spcBef>
              <a:spcPct val="0"/>
            </a:spcBef>
            <a:spcAft>
              <a:spcPct val="35000"/>
            </a:spcAft>
          </a:pPr>
          <a:r>
            <a:rPr lang="fr-FR" sz="2000" kern="1200" dirty="0" smtClean="0"/>
            <a:t>-</a:t>
          </a:r>
        </a:p>
        <a:p>
          <a:pPr lvl="0" algn="ctr" defTabSz="889000">
            <a:lnSpc>
              <a:spcPct val="90000"/>
            </a:lnSpc>
            <a:spcBef>
              <a:spcPct val="0"/>
            </a:spcBef>
            <a:spcAft>
              <a:spcPct val="35000"/>
            </a:spcAft>
          </a:pPr>
          <a:r>
            <a:rPr lang="fr-FR" sz="2000" kern="1200" dirty="0" smtClean="0"/>
            <a:t>37 actions</a:t>
          </a:r>
          <a:endParaRPr lang="fr-FR" sz="2000" kern="1200" dirty="0"/>
        </a:p>
      </dsp:txBody>
      <dsp:txXfrm>
        <a:off x="6475" y="1476505"/>
        <a:ext cx="2968738" cy="3124919"/>
      </dsp:txXfrm>
    </dsp:sp>
    <dsp:sp modelId="{407535C3-9B11-4303-8FD1-889367B8043C}">
      <dsp:nvSpPr>
        <dsp:cNvPr id="0" name=""/>
        <dsp:cNvSpPr/>
      </dsp:nvSpPr>
      <dsp:spPr>
        <a:xfrm>
          <a:off x="2975214" y="1476505"/>
          <a:ext cx="2968738" cy="3124919"/>
        </a:xfrm>
        <a:prstGeom prst="rect">
          <a:avLst/>
        </a:prstGeom>
        <a:solidFill>
          <a:schemeClr val="accent6">
            <a:alpha val="90000"/>
            <a:hueOff val="0"/>
            <a:satOff val="0"/>
            <a:lumOff val="0"/>
            <a:alphaOff val="-2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kern="1200" dirty="0" smtClean="0">
              <a:solidFill>
                <a:srgbClr val="FF0000"/>
              </a:solidFill>
            </a:rPr>
            <a:t>Sept 2018</a:t>
          </a:r>
        </a:p>
        <a:p>
          <a:pPr lvl="0" algn="ctr" defTabSz="800100">
            <a:lnSpc>
              <a:spcPct val="90000"/>
            </a:lnSpc>
            <a:spcBef>
              <a:spcPct val="0"/>
            </a:spcBef>
            <a:spcAft>
              <a:spcPct val="35000"/>
            </a:spcAft>
          </a:pPr>
          <a:r>
            <a:rPr lang="fr-FR" sz="1500" kern="1200" dirty="0" smtClean="0"/>
            <a:t>-</a:t>
          </a:r>
        </a:p>
        <a:p>
          <a:pPr lvl="0" algn="ctr" defTabSz="800100">
            <a:lnSpc>
              <a:spcPct val="90000"/>
            </a:lnSpc>
            <a:spcBef>
              <a:spcPct val="0"/>
            </a:spcBef>
            <a:spcAft>
              <a:spcPct val="35000"/>
            </a:spcAft>
          </a:pPr>
          <a:r>
            <a:rPr lang="fr-FR" sz="2000" kern="1200" dirty="0" smtClean="0"/>
            <a:t> « </a:t>
          </a:r>
          <a:r>
            <a:rPr lang="fr-FR" sz="2000" b="1" kern="1200" dirty="0" smtClean="0"/>
            <a:t>Ma santé 2022</a:t>
          </a:r>
          <a:r>
            <a:rPr lang="fr-FR" sz="2000" kern="1200" dirty="0" smtClean="0"/>
            <a:t> »</a:t>
          </a:r>
        </a:p>
        <a:p>
          <a:pPr lvl="0" algn="ctr" defTabSz="800100">
            <a:lnSpc>
              <a:spcPct val="90000"/>
            </a:lnSpc>
            <a:spcBef>
              <a:spcPct val="0"/>
            </a:spcBef>
            <a:spcAft>
              <a:spcPct val="35000"/>
            </a:spcAft>
          </a:pPr>
          <a:r>
            <a:rPr lang="fr-FR" sz="1800" kern="1200" dirty="0" smtClean="0"/>
            <a:t>-</a:t>
          </a:r>
        </a:p>
        <a:p>
          <a:pPr lvl="0" algn="ctr" defTabSz="800100">
            <a:lnSpc>
              <a:spcPct val="90000"/>
            </a:lnSpc>
            <a:spcBef>
              <a:spcPct val="0"/>
            </a:spcBef>
            <a:spcAft>
              <a:spcPct val="35000"/>
            </a:spcAft>
          </a:pPr>
          <a:r>
            <a:rPr lang="fr-FR" sz="1800" u="sng" kern="1200" dirty="0" smtClean="0"/>
            <a:t>Objectifs</a:t>
          </a:r>
          <a:r>
            <a:rPr lang="fr-FR" sz="1800" kern="1200" dirty="0" smtClean="0"/>
            <a:t> : </a:t>
          </a:r>
          <a:r>
            <a:rPr lang="fr-FR" sz="2000" kern="1200" dirty="0" smtClean="0"/>
            <a:t>décloisonner</a:t>
          </a:r>
          <a:r>
            <a:rPr lang="fr-FR" sz="1800" kern="1200" dirty="0" smtClean="0"/>
            <a:t> le financement, l'organisation des soins, les exercices professionnels et les formations</a:t>
          </a:r>
        </a:p>
      </dsp:txBody>
      <dsp:txXfrm>
        <a:off x="2975214" y="1476505"/>
        <a:ext cx="2968738" cy="3124919"/>
      </dsp:txXfrm>
    </dsp:sp>
    <dsp:sp modelId="{E1B4C98F-525C-4422-9293-9A74B5DA9847}">
      <dsp:nvSpPr>
        <dsp:cNvPr id="0" name=""/>
        <dsp:cNvSpPr/>
      </dsp:nvSpPr>
      <dsp:spPr>
        <a:xfrm>
          <a:off x="5943952" y="1467505"/>
          <a:ext cx="2964493" cy="3134481"/>
        </a:xfrm>
        <a:prstGeom prst="rect">
          <a:avLst/>
        </a:prstGeom>
        <a:solidFill>
          <a:schemeClr val="accent6">
            <a:alpha val="90000"/>
            <a:hueOff val="0"/>
            <a:satOff val="0"/>
            <a:lumOff val="0"/>
            <a:alphaOff val="-4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b="1" i="0" kern="1200" dirty="0" err="1" smtClean="0">
              <a:solidFill>
                <a:srgbClr val="FF0000"/>
              </a:solidFill>
            </a:rPr>
            <a:t>Nov</a:t>
          </a:r>
          <a:r>
            <a:rPr lang="fr-FR" sz="1800" b="1" i="0" kern="1200" dirty="0" smtClean="0">
              <a:solidFill>
                <a:srgbClr val="FF0000"/>
              </a:solidFill>
            </a:rPr>
            <a:t> 2018 </a:t>
          </a:r>
        </a:p>
        <a:p>
          <a:pPr lvl="0" algn="ctr" defTabSz="800100">
            <a:lnSpc>
              <a:spcPct val="90000"/>
            </a:lnSpc>
            <a:spcBef>
              <a:spcPct val="0"/>
            </a:spcBef>
            <a:spcAft>
              <a:spcPct val="35000"/>
            </a:spcAft>
          </a:pPr>
          <a:r>
            <a:rPr lang="fr-FR" sz="1800" b="0" i="0" kern="1200" dirty="0" smtClean="0"/>
            <a:t>-</a:t>
          </a:r>
        </a:p>
        <a:p>
          <a:pPr lvl="0" algn="ctr" defTabSz="800100">
            <a:lnSpc>
              <a:spcPct val="90000"/>
            </a:lnSpc>
            <a:spcBef>
              <a:spcPct val="0"/>
            </a:spcBef>
            <a:spcAft>
              <a:spcPct val="35000"/>
            </a:spcAft>
          </a:pPr>
          <a:r>
            <a:rPr lang="fr-FR" sz="1800" b="0" i="0" kern="1200" dirty="0" smtClean="0"/>
            <a:t>Projet régional de santé </a:t>
          </a:r>
          <a:r>
            <a:rPr lang="fr-FR" sz="1800" i="0" kern="1200" dirty="0" smtClean="0"/>
            <a:t>(PRS) d’Ile-de-France </a:t>
          </a:r>
          <a:r>
            <a:rPr lang="fr-FR" sz="1800" i="0" kern="1200" dirty="0" smtClean="0">
              <a:sym typeface="Wingdings" panose="05000000000000000000" pitchFamily="2" charset="2"/>
            </a:rPr>
            <a:t></a:t>
          </a:r>
        </a:p>
        <a:p>
          <a:pPr lvl="0" algn="ctr" defTabSz="800100">
            <a:lnSpc>
              <a:spcPct val="90000"/>
            </a:lnSpc>
            <a:spcBef>
              <a:spcPct val="0"/>
            </a:spcBef>
            <a:spcAft>
              <a:spcPct val="35000"/>
            </a:spcAft>
          </a:pPr>
          <a:r>
            <a:rPr lang="fr-FR" sz="1800" i="0" kern="1200" dirty="0" smtClean="0"/>
            <a:t> </a:t>
          </a:r>
          <a:r>
            <a:rPr lang="fr-FR" sz="1800" b="1" i="0" kern="1200" dirty="0" smtClean="0"/>
            <a:t>Plan d’action santé mentale </a:t>
          </a:r>
        </a:p>
        <a:p>
          <a:pPr lvl="0" algn="ctr" defTabSz="800100">
            <a:lnSpc>
              <a:spcPct val="90000"/>
            </a:lnSpc>
            <a:spcBef>
              <a:spcPct val="0"/>
            </a:spcBef>
            <a:spcAft>
              <a:spcPct val="35000"/>
            </a:spcAft>
          </a:pPr>
          <a:r>
            <a:rPr lang="fr-FR" sz="1800" i="0" kern="1200" dirty="0" smtClean="0"/>
            <a:t>-</a:t>
          </a:r>
        </a:p>
        <a:p>
          <a:pPr lvl="0" algn="ctr" defTabSz="800100">
            <a:lnSpc>
              <a:spcPct val="90000"/>
            </a:lnSpc>
            <a:spcBef>
              <a:spcPct val="0"/>
            </a:spcBef>
            <a:spcAft>
              <a:spcPct val="35000"/>
            </a:spcAft>
          </a:pPr>
          <a:r>
            <a:rPr lang="fr-FR" sz="1800" b="1" i="0" kern="1200" dirty="0" smtClean="0">
              <a:solidFill>
                <a:srgbClr val="FF0000"/>
              </a:solidFill>
            </a:rPr>
            <a:t>24 fiches actions à décliner dans le cadre du PTSM   </a:t>
          </a:r>
          <a:endParaRPr lang="fr-FR" sz="2000" b="1" kern="1200" dirty="0">
            <a:solidFill>
              <a:srgbClr val="FF0000"/>
            </a:solidFill>
          </a:endParaRPr>
        </a:p>
      </dsp:txBody>
      <dsp:txXfrm>
        <a:off x="5943952" y="1467505"/>
        <a:ext cx="2964493" cy="3134481"/>
      </dsp:txXfrm>
    </dsp:sp>
    <dsp:sp modelId="{0010F788-B3C4-4F23-A2CF-AFE040FF61FE}">
      <dsp:nvSpPr>
        <dsp:cNvPr id="0" name=""/>
        <dsp:cNvSpPr/>
      </dsp:nvSpPr>
      <dsp:spPr>
        <a:xfrm>
          <a:off x="0" y="4601424"/>
          <a:ext cx="8914922" cy="347213"/>
        </a:xfrm>
        <a:prstGeom prst="rect">
          <a:avLst/>
        </a:prstGeom>
        <a:solidFill>
          <a:schemeClr val="accent6">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CECAA-A31D-4BBA-B964-2C53FFC9DF9C}" type="datetimeFigureOut">
              <a:rPr lang="fr-FR" smtClean="0"/>
              <a:t>17/04/2019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EA4809-68E6-454B-9EBA-9CC097FBB161}" type="slidenum">
              <a:rPr lang="fr-FR" smtClean="0"/>
              <a:t>‹N°›</a:t>
            </a:fld>
            <a:endParaRPr lang="fr-FR"/>
          </a:p>
        </p:txBody>
      </p:sp>
    </p:spTree>
    <p:extLst>
      <p:ext uri="{BB962C8B-B14F-4D97-AF65-F5344CB8AC3E}">
        <p14:creationId xmlns:p14="http://schemas.microsoft.com/office/powerpoint/2010/main" val="1294384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3.png"/><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1.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BC485DF-5AE8-4980-9624-7F79F26BF08F}" type="datetimeFigureOut">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2150873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BC485DF-5AE8-4980-9624-7F79F26BF08F}" type="datetimeFigureOut">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594986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BC485DF-5AE8-4980-9624-7F79F26BF08F}" type="datetimeFigureOut">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8BEB01-FDEC-4E59-BAA0-F313F6A5EE4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74369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7BC485DF-5AE8-4980-9624-7F79F26BF08F}" type="datetimeFigureOut">
              <a:rPr lang="fr-FR" smtClean="0"/>
              <a:t>17/04/2019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307947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7BC485DF-5AE8-4980-9624-7F79F26BF08F}" type="datetimeFigureOut">
              <a:rPr lang="fr-FR" smtClean="0"/>
              <a:t>17/04/2019</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8BEB01-FDEC-4E59-BAA0-F313F6A5EE4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36159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7BC485DF-5AE8-4980-9624-7F79F26BF08F}" type="datetimeFigureOut">
              <a:rPr lang="fr-FR" smtClean="0"/>
              <a:t>17/04/2019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20662625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BC485DF-5AE8-4980-9624-7F79F26BF08F}" type="datetimeFigureOut">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2175425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BC485DF-5AE8-4980-9624-7F79F26BF08F}" type="datetimeFigureOut">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33180519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graphicFrame>
        <p:nvGraphicFramePr>
          <p:cNvPr id="2" name="Objet 1" hidden="1"/>
          <p:cNvGraphicFramePr>
            <a:graphicFrameLocks noChangeAspect="1"/>
          </p:cNvGraphicFramePr>
          <p:nvPr userDrawn="1">
            <p:custDataLst>
              <p:tags r:id="rId2"/>
            </p:custDataLst>
            <p:extLst/>
          </p:nvPr>
        </p:nvGraphicFramePr>
        <p:xfrm>
          <a:off x="1811" y="1441"/>
          <a:ext cx="1809" cy="1439"/>
        </p:xfrm>
        <a:graphic>
          <a:graphicData uri="http://schemas.openxmlformats.org/presentationml/2006/ole">
            <mc:AlternateContent xmlns:mc="http://schemas.openxmlformats.org/markup-compatibility/2006">
              <mc:Choice xmlns:v="urn:schemas-microsoft-com:vml" Requires="v">
                <p:oleObj spid="_x0000_s1060" name="Diapositive think-cell" r:id="rId4" imgW="216" imgH="216" progId="TCLayout.ActiveDocument.1">
                  <p:embed/>
                </p:oleObj>
              </mc:Choice>
              <mc:Fallback>
                <p:oleObj name="Diapositive think-cell" r:id="rId4" imgW="216" imgH="216" progId="TCLayout.ActiveDocument.1">
                  <p:embed/>
                  <p:pic>
                    <p:nvPicPr>
                      <p:cNvPr id="0" name=""/>
                      <p:cNvPicPr/>
                      <p:nvPr/>
                    </p:nvPicPr>
                    <p:blipFill>
                      <a:blip r:embed="rId5"/>
                      <a:stretch>
                        <a:fillRect/>
                      </a:stretch>
                    </p:blipFill>
                    <p:spPr>
                      <a:xfrm>
                        <a:off x="1811" y="1441"/>
                        <a:ext cx="1809" cy="1439"/>
                      </a:xfrm>
                      <a:prstGeom prst="rect">
                        <a:avLst/>
                      </a:prstGeom>
                    </p:spPr>
                  </p:pic>
                </p:oleObj>
              </mc:Fallback>
            </mc:AlternateContent>
          </a:graphicData>
        </a:graphic>
      </p:graphicFrame>
      <p:pic>
        <p:nvPicPr>
          <p:cNvPr id="2050" name="Picture 2" descr="C:\Users\pierre.maurel\Documents\Crea a ranger\CABINET SANTE\Transformation Système de Santé\Fichier 11.pn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5914834" y="6367980"/>
            <a:ext cx="345366" cy="274741"/>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5"/>
          <p:cNvSpPr>
            <a:spLocks noGrp="1"/>
          </p:cNvSpPr>
          <p:nvPr>
            <p:ph type="sldNum" sz="quarter" idx="12"/>
          </p:nvPr>
        </p:nvSpPr>
        <p:spPr>
          <a:xfrm>
            <a:off x="4646890" y="6329408"/>
            <a:ext cx="2844800" cy="365125"/>
          </a:xfrm>
          <a:prstGeom prst="rect">
            <a:avLst/>
          </a:prstGeom>
        </p:spPr>
        <p:txBody>
          <a:bodyPr anchor="ctr"/>
          <a:lstStyle>
            <a:lvl1pPr algn="ctr">
              <a:defRPr sz="998">
                <a:solidFill>
                  <a:schemeClr val="bg1"/>
                </a:solidFill>
                <a:latin typeface="Carlito" panose="020F0502020204030204" pitchFamily="34" charset="0"/>
                <a:cs typeface="Carlito" panose="020F0502020204030204" pitchFamily="34" charset="0"/>
              </a:defRPr>
            </a:lvl1pPr>
          </a:lstStyle>
          <a:p>
            <a:fld id="{4A2C694A-E8B2-429C-86F0-734E0D8DB8D6}" type="slidenum">
              <a:rPr lang="fr-FR" smtClean="0"/>
              <a:pPr/>
              <a:t>‹N°›</a:t>
            </a:fld>
            <a:endParaRPr lang="fr-FR" dirty="0"/>
          </a:p>
        </p:txBody>
      </p:sp>
      <p:sp>
        <p:nvSpPr>
          <p:cNvPr id="4" name="Espace réservé du pied de page 5"/>
          <p:cNvSpPr>
            <a:spLocks noGrp="1"/>
          </p:cNvSpPr>
          <p:nvPr>
            <p:ph type="ftr" sz="quarter" idx="11"/>
          </p:nvPr>
        </p:nvSpPr>
        <p:spPr>
          <a:xfrm>
            <a:off x="757412" y="6356352"/>
            <a:ext cx="3860800" cy="365125"/>
          </a:xfrm>
          <a:prstGeom prst="rect">
            <a:avLst/>
          </a:prstGeom>
        </p:spPr>
        <p:txBody>
          <a:bodyPr/>
          <a:lstStyle/>
          <a:p>
            <a:r>
              <a:rPr lang="fr-FR" dirty="0" smtClean="0"/>
              <a:t>STSS - 03/05/2018</a:t>
            </a:r>
            <a:endParaRPr lang="fr-FR" dirty="0"/>
          </a:p>
        </p:txBody>
      </p:sp>
      <p:pic>
        <p:nvPicPr>
          <p:cNvPr id="7" name="Image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54905" y="46821"/>
            <a:ext cx="3178627" cy="1307403"/>
          </a:xfrm>
          <a:prstGeom prst="rect">
            <a:avLst/>
          </a:prstGeom>
        </p:spPr>
      </p:pic>
    </p:spTree>
    <p:extLst>
      <p:ext uri="{BB962C8B-B14F-4D97-AF65-F5344CB8AC3E}">
        <p14:creationId xmlns:p14="http://schemas.microsoft.com/office/powerpoint/2010/main" val="138905596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BC485DF-5AE8-4980-9624-7F79F26BF08F}" type="datetimeFigureOut">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1049331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BC485DF-5AE8-4980-9624-7F79F26BF08F}" type="datetimeFigureOut">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3104394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BC485DF-5AE8-4980-9624-7F79F26BF08F}" type="datetimeFigureOut">
              <a:rPr lang="fr-FR" smtClean="0"/>
              <a:t>17/04/2019</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431433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BC485DF-5AE8-4980-9624-7F79F26BF08F}" type="datetimeFigureOut">
              <a:rPr lang="fr-FR" smtClean="0"/>
              <a:t>17/04/2019</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3502016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BC485DF-5AE8-4980-9624-7F79F26BF08F}" type="datetimeFigureOut">
              <a:rPr lang="fr-FR" smtClean="0"/>
              <a:t>17/04/2019</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491749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C485DF-5AE8-4980-9624-7F79F26BF08F}" type="datetimeFigureOut">
              <a:rPr lang="fr-FR" smtClean="0"/>
              <a:t>17/04/2019</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2212127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BC485DF-5AE8-4980-9624-7F79F26BF08F}" type="datetimeFigureOut">
              <a:rPr lang="fr-FR" smtClean="0"/>
              <a:t>17/04/2019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4078876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BC485DF-5AE8-4980-9624-7F79F26BF08F}" type="datetimeFigureOut">
              <a:rPr lang="fr-FR" smtClean="0"/>
              <a:t>17/04/2019</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8BEB01-FDEC-4E59-BAA0-F313F6A5EE4E}" type="slidenum">
              <a:rPr lang="fr-FR" smtClean="0"/>
              <a:t>‹N°›</a:t>
            </a:fld>
            <a:endParaRPr lang="fr-FR"/>
          </a:p>
        </p:txBody>
      </p:sp>
    </p:spTree>
    <p:extLst>
      <p:ext uri="{BB962C8B-B14F-4D97-AF65-F5344CB8AC3E}">
        <p14:creationId xmlns:p14="http://schemas.microsoft.com/office/powerpoint/2010/main" val="3536245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BC485DF-5AE8-4980-9624-7F79F26BF08F}" type="datetimeFigureOut">
              <a:rPr lang="fr-FR" smtClean="0"/>
              <a:t>17/04/2019</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98BEB01-FDEC-4E59-BAA0-F313F6A5EE4E}" type="slidenum">
              <a:rPr lang="fr-FR" smtClean="0"/>
              <a:t>‹N°›</a:t>
            </a:fld>
            <a:endParaRPr lang="fr-FR"/>
          </a:p>
        </p:txBody>
      </p:sp>
    </p:spTree>
    <p:extLst>
      <p:ext uri="{BB962C8B-B14F-4D97-AF65-F5344CB8AC3E}">
        <p14:creationId xmlns:p14="http://schemas.microsoft.com/office/powerpoint/2010/main" val="121891766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slideLayout" Target="../slideLayouts/slideLayout17.xml"/><Relationship Id="rId7" Type="http://schemas.openxmlformats.org/officeDocument/2006/relationships/image" Target="../media/image7.png"/><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6.jpeg"/><Relationship Id="rId5" Type="http://schemas.openxmlformats.org/officeDocument/2006/relationships/image" Target="../media/image1.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677928" y="2759813"/>
            <a:ext cx="8915399" cy="2262781"/>
          </a:xfrm>
        </p:spPr>
        <p:txBody>
          <a:bodyPr>
            <a:normAutofit fontScale="90000"/>
          </a:bodyPr>
          <a:lstStyle/>
          <a:p>
            <a:r>
              <a:rPr lang="fr-FR" dirty="0" smtClean="0"/>
              <a:t>Projet </a:t>
            </a:r>
            <a:r>
              <a:rPr lang="fr-FR" dirty="0" smtClean="0">
                <a:solidFill>
                  <a:srgbClr val="FF0000"/>
                </a:solidFill>
              </a:rPr>
              <a:t>territorial</a:t>
            </a:r>
            <a:r>
              <a:rPr lang="fr-FR" dirty="0" smtClean="0"/>
              <a:t> de santé mentale (PTSM) : </a:t>
            </a:r>
            <a:br>
              <a:rPr lang="fr-FR" dirty="0" smtClean="0"/>
            </a:br>
            <a:r>
              <a:rPr lang="fr-FR" dirty="0" smtClean="0"/>
              <a:t>dans quel territoire?</a:t>
            </a:r>
            <a:br>
              <a:rPr lang="fr-FR" dirty="0" smtClean="0"/>
            </a:br>
            <a:r>
              <a:rPr lang="fr-FR" dirty="0" smtClean="0"/>
              <a:t>dans quel cadre ?</a:t>
            </a:r>
            <a:br>
              <a:rPr lang="fr-FR" dirty="0" smtClean="0"/>
            </a:br>
            <a:endParaRPr lang="fr-FR" dirty="0"/>
          </a:p>
        </p:txBody>
      </p:sp>
    </p:spTree>
    <p:extLst>
      <p:ext uri="{BB962C8B-B14F-4D97-AF65-F5344CB8AC3E}">
        <p14:creationId xmlns:p14="http://schemas.microsoft.com/office/powerpoint/2010/main" val="647346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978563" y="233945"/>
            <a:ext cx="5612681" cy="723587"/>
          </a:xfrm>
        </p:spPr>
        <p:txBody>
          <a:bodyPr>
            <a:normAutofit fontScale="90000"/>
          </a:bodyPr>
          <a:lstStyle/>
          <a:p>
            <a:r>
              <a:rPr lang="fr-FR" b="1" dirty="0" smtClean="0"/>
              <a:t>La méthodologie du PTSM </a:t>
            </a:r>
            <a:r>
              <a:rPr lang="fr-FR" b="1" dirty="0"/>
              <a:t>:</a:t>
            </a:r>
          </a:p>
        </p:txBody>
      </p:sp>
      <p:graphicFrame>
        <p:nvGraphicFramePr>
          <p:cNvPr id="9" name="Espace réservé du contenu 8"/>
          <p:cNvGraphicFramePr>
            <a:graphicFrameLocks noGrp="1"/>
          </p:cNvGraphicFramePr>
          <p:nvPr>
            <p:ph idx="1"/>
            <p:extLst>
              <p:ext uri="{D42A27DB-BD31-4B8C-83A1-F6EECF244321}">
                <p14:modId xmlns:p14="http://schemas.microsoft.com/office/powerpoint/2010/main" val="556781915"/>
              </p:ext>
            </p:extLst>
          </p:nvPr>
        </p:nvGraphicFramePr>
        <p:xfrm>
          <a:off x="966158" y="1311997"/>
          <a:ext cx="11041812" cy="4249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ZoneTexte 10"/>
          <p:cNvSpPr txBox="1"/>
          <p:nvPr/>
        </p:nvSpPr>
        <p:spPr>
          <a:xfrm>
            <a:off x="5926666" y="1116069"/>
            <a:ext cx="4579908" cy="461665"/>
          </a:xfrm>
          <a:prstGeom prst="rect">
            <a:avLst/>
          </a:prstGeom>
          <a:noFill/>
        </p:spPr>
        <p:txBody>
          <a:bodyPr wrap="none" rtlCol="0">
            <a:spAutoFit/>
          </a:bodyPr>
          <a:lstStyle/>
          <a:p>
            <a:r>
              <a:rPr lang="fr-FR" sz="2400" dirty="0" smtClean="0">
                <a:solidFill>
                  <a:schemeClr val="accent4"/>
                </a:solidFill>
              </a:rPr>
              <a:t>Validation par DG ARS (juillet 2020)</a:t>
            </a:r>
            <a:endParaRPr lang="fr-FR" sz="2400" dirty="0">
              <a:solidFill>
                <a:schemeClr val="accent4"/>
              </a:solidFill>
            </a:endParaRPr>
          </a:p>
        </p:txBody>
      </p:sp>
      <p:sp>
        <p:nvSpPr>
          <p:cNvPr id="12" name="Flèche vers le bas 11"/>
          <p:cNvSpPr/>
          <p:nvPr/>
        </p:nvSpPr>
        <p:spPr>
          <a:xfrm>
            <a:off x="6468533" y="1564790"/>
            <a:ext cx="338667" cy="531757"/>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solidFill>
                <a:schemeClr val="accent4"/>
              </a:solidFill>
            </a:endParaRPr>
          </a:p>
        </p:txBody>
      </p:sp>
      <p:sp>
        <p:nvSpPr>
          <p:cNvPr id="13" name="Flèche vers le bas 12"/>
          <p:cNvSpPr/>
          <p:nvPr/>
        </p:nvSpPr>
        <p:spPr>
          <a:xfrm>
            <a:off x="8319909" y="1537207"/>
            <a:ext cx="338667" cy="531757"/>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solidFill>
                <a:schemeClr val="accent4"/>
              </a:solidFill>
            </a:endParaRPr>
          </a:p>
        </p:txBody>
      </p:sp>
      <p:sp>
        <p:nvSpPr>
          <p:cNvPr id="14" name="Rectangle 13"/>
          <p:cNvSpPr/>
          <p:nvPr/>
        </p:nvSpPr>
        <p:spPr>
          <a:xfrm>
            <a:off x="1330917" y="5007832"/>
            <a:ext cx="1840089" cy="1446550"/>
          </a:xfrm>
          <a:prstGeom prst="rect">
            <a:avLst/>
          </a:prstGeom>
        </p:spPr>
        <p:txBody>
          <a:bodyPr wrap="square">
            <a:spAutoFit/>
          </a:bodyPr>
          <a:lstStyle/>
          <a:p>
            <a:pPr algn="ctr"/>
            <a:r>
              <a:rPr lang="fr-FR" sz="1600" b="1" dirty="0" smtClean="0">
                <a:solidFill>
                  <a:schemeClr val="accent2"/>
                </a:solidFill>
                <a:latin typeface="+mj-lt"/>
              </a:rPr>
              <a:t>COPIL</a:t>
            </a:r>
          </a:p>
          <a:p>
            <a:r>
              <a:rPr lang="fr-FR" sz="1200" b="1" dirty="0" smtClean="0">
                <a:latin typeface="+mj-lt"/>
              </a:rPr>
              <a:t>Mme Magalie </a:t>
            </a:r>
            <a:r>
              <a:rPr lang="fr-FR" sz="1200" b="1" dirty="0">
                <a:latin typeface="+mj-lt"/>
              </a:rPr>
              <a:t>Thibaut </a:t>
            </a:r>
            <a:endParaRPr lang="fr-FR" sz="1200" b="1" dirty="0" smtClean="0">
              <a:latin typeface="+mj-lt"/>
            </a:endParaRPr>
          </a:p>
          <a:p>
            <a:r>
              <a:rPr lang="fr-FR" sz="1200" b="1" dirty="0" smtClean="0">
                <a:latin typeface="+mj-lt"/>
              </a:rPr>
              <a:t>Mme Sophie </a:t>
            </a:r>
            <a:r>
              <a:rPr lang="fr-FR" sz="1200" b="1" dirty="0">
                <a:latin typeface="+mj-lt"/>
              </a:rPr>
              <a:t>Albert </a:t>
            </a:r>
          </a:p>
          <a:p>
            <a:r>
              <a:rPr lang="fr-FR" sz="1200" b="1" dirty="0" smtClean="0">
                <a:latin typeface="+mj-lt"/>
              </a:rPr>
              <a:t>M. Paul </a:t>
            </a:r>
            <a:r>
              <a:rPr lang="fr-FR" sz="1200" b="1" dirty="0">
                <a:latin typeface="+mj-lt"/>
              </a:rPr>
              <a:t>Lambert </a:t>
            </a:r>
          </a:p>
          <a:p>
            <a:r>
              <a:rPr lang="fr-FR" sz="1200" b="1" dirty="0" smtClean="0">
                <a:latin typeface="+mj-lt"/>
              </a:rPr>
              <a:t>M. Jean-Jacques Merlin</a:t>
            </a:r>
          </a:p>
          <a:p>
            <a:r>
              <a:rPr lang="fr-FR" sz="1200" b="1" dirty="0" smtClean="0">
                <a:latin typeface="+mj-lt"/>
              </a:rPr>
              <a:t>M. Noel </a:t>
            </a:r>
            <a:r>
              <a:rPr lang="fr-FR" sz="1200" b="1" dirty="0" err="1" smtClean="0">
                <a:latin typeface="+mj-lt"/>
              </a:rPr>
              <a:t>Pommepuy</a:t>
            </a:r>
            <a:endParaRPr lang="fr-FR" sz="1200" b="1" dirty="0">
              <a:latin typeface="+mj-lt"/>
            </a:endParaRPr>
          </a:p>
        </p:txBody>
      </p:sp>
      <p:sp>
        <p:nvSpPr>
          <p:cNvPr id="15" name="Flèche vers le bas 14"/>
          <p:cNvSpPr/>
          <p:nvPr/>
        </p:nvSpPr>
        <p:spPr>
          <a:xfrm>
            <a:off x="1978564" y="4374977"/>
            <a:ext cx="316089" cy="60492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6" name="Flèche vers le bas 15"/>
          <p:cNvSpPr/>
          <p:nvPr/>
        </p:nvSpPr>
        <p:spPr>
          <a:xfrm>
            <a:off x="4173025" y="4374977"/>
            <a:ext cx="316089" cy="60492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7" name="Rectangle 16"/>
          <p:cNvSpPr/>
          <p:nvPr/>
        </p:nvSpPr>
        <p:spPr>
          <a:xfrm>
            <a:off x="3306832" y="4979903"/>
            <a:ext cx="3883377" cy="1415772"/>
          </a:xfrm>
          <a:prstGeom prst="rect">
            <a:avLst/>
          </a:prstGeom>
        </p:spPr>
        <p:txBody>
          <a:bodyPr wrap="square">
            <a:spAutoFit/>
          </a:bodyPr>
          <a:lstStyle/>
          <a:p>
            <a:r>
              <a:rPr lang="fr-FR" sz="1600" b="1" dirty="0" smtClean="0">
                <a:solidFill>
                  <a:schemeClr val="accent2"/>
                </a:solidFill>
                <a:latin typeface="+mj-lt"/>
              </a:rPr>
              <a:t>	4 groupes de travail  </a:t>
            </a:r>
            <a:r>
              <a:rPr lang="fr-FR" sz="1400" b="1" dirty="0" smtClean="0">
                <a:latin typeface="+mj-lt"/>
              </a:rPr>
              <a:t> </a:t>
            </a:r>
          </a:p>
          <a:p>
            <a:pPr algn="just"/>
            <a:r>
              <a:rPr lang="fr-FR" sz="1400" b="1" dirty="0" smtClean="0">
                <a:latin typeface="+mj-lt"/>
              </a:rPr>
              <a:t>Un binôme de pilotage ; </a:t>
            </a:r>
            <a:r>
              <a:rPr lang="fr-FR" sz="1400" b="1" dirty="0" smtClean="0"/>
              <a:t>Mise </a:t>
            </a:r>
            <a:r>
              <a:rPr lang="fr-FR" sz="1400" b="1" dirty="0"/>
              <a:t>à disposition de la documentation : </a:t>
            </a:r>
            <a:r>
              <a:rPr lang="fr-FR" sz="1400" b="1" dirty="0" smtClean="0"/>
              <a:t>Caractéristiques </a:t>
            </a:r>
            <a:r>
              <a:rPr lang="fr-FR" sz="1400" b="1" dirty="0"/>
              <a:t>et offre sur le territoire, synthèse de la CSSM93, notes de </a:t>
            </a:r>
            <a:r>
              <a:rPr lang="fr-FR" sz="1400" b="1" dirty="0" smtClean="0"/>
              <a:t>problématiques…</a:t>
            </a:r>
            <a:endParaRPr lang="fr-FR" sz="1400" b="1" dirty="0"/>
          </a:p>
          <a:p>
            <a:endParaRPr lang="fr-FR" sz="1400" b="1" dirty="0">
              <a:latin typeface="+mj-lt"/>
            </a:endParaRPr>
          </a:p>
        </p:txBody>
      </p:sp>
      <p:sp>
        <p:nvSpPr>
          <p:cNvPr id="18" name="Flèche vers le bas 17"/>
          <p:cNvSpPr/>
          <p:nvPr/>
        </p:nvSpPr>
        <p:spPr>
          <a:xfrm>
            <a:off x="6197383" y="4374977"/>
            <a:ext cx="316089" cy="60492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9" name="Flèche vers le bas 18"/>
          <p:cNvSpPr/>
          <p:nvPr/>
        </p:nvSpPr>
        <p:spPr>
          <a:xfrm>
            <a:off x="9072400" y="4374977"/>
            <a:ext cx="316089" cy="60492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20" name="Rectangle 19"/>
          <p:cNvSpPr/>
          <p:nvPr/>
        </p:nvSpPr>
        <p:spPr>
          <a:xfrm>
            <a:off x="8038722" y="5007832"/>
            <a:ext cx="2753451" cy="553998"/>
          </a:xfrm>
          <a:prstGeom prst="rect">
            <a:avLst/>
          </a:prstGeom>
        </p:spPr>
        <p:txBody>
          <a:bodyPr wrap="square">
            <a:spAutoFit/>
          </a:bodyPr>
          <a:lstStyle/>
          <a:p>
            <a:pPr algn="ctr"/>
            <a:r>
              <a:rPr lang="fr-FR" sz="1600" b="1" dirty="0" smtClean="0">
                <a:solidFill>
                  <a:schemeClr val="accent2"/>
                </a:solidFill>
                <a:latin typeface="+mj-lt"/>
              </a:rPr>
              <a:t>4 groupes de travail  </a:t>
            </a:r>
            <a:r>
              <a:rPr lang="fr-FR" sz="1400" b="1" dirty="0" smtClean="0">
                <a:latin typeface="+mj-lt"/>
              </a:rPr>
              <a:t> </a:t>
            </a:r>
          </a:p>
          <a:p>
            <a:r>
              <a:rPr lang="fr-FR" sz="1400" b="1" dirty="0" smtClean="0">
                <a:latin typeface="+mj-lt"/>
              </a:rPr>
              <a:t>1 à 3 projets par Groupe</a:t>
            </a:r>
            <a:endParaRPr lang="fr-FR" sz="1400" b="1" dirty="0">
              <a:latin typeface="+mj-lt"/>
            </a:endParaRPr>
          </a:p>
        </p:txBody>
      </p:sp>
    </p:spTree>
    <p:extLst>
      <p:ext uri="{BB962C8B-B14F-4D97-AF65-F5344CB8AC3E}">
        <p14:creationId xmlns:p14="http://schemas.microsoft.com/office/powerpoint/2010/main" val="22358191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43267" y="373944"/>
            <a:ext cx="8911687" cy="1280890"/>
          </a:xfrm>
        </p:spPr>
        <p:txBody>
          <a:bodyPr>
            <a:normAutofit/>
          </a:bodyPr>
          <a:lstStyle/>
          <a:p>
            <a:r>
              <a:rPr lang="fr-FR" dirty="0" smtClean="0"/>
              <a:t>Quels sont les objectifs et les enjeux du diagnostic territorial partagé ?</a:t>
            </a:r>
            <a:endParaRPr lang="fr-FR" dirty="0"/>
          </a:p>
        </p:txBody>
      </p:sp>
      <p:sp>
        <p:nvSpPr>
          <p:cNvPr id="3" name="Espace réservé du contenu 2"/>
          <p:cNvSpPr>
            <a:spLocks noGrp="1"/>
          </p:cNvSpPr>
          <p:nvPr>
            <p:ph idx="1"/>
          </p:nvPr>
        </p:nvSpPr>
        <p:spPr>
          <a:xfrm>
            <a:off x="1806222" y="1904999"/>
            <a:ext cx="10385778" cy="4710289"/>
          </a:xfrm>
        </p:spPr>
        <p:txBody>
          <a:bodyPr>
            <a:noAutofit/>
          </a:bodyPr>
          <a:lstStyle/>
          <a:p>
            <a:r>
              <a:rPr lang="fr-FR" sz="2400" b="1" dirty="0" smtClean="0"/>
              <a:t>Analyser les causes </a:t>
            </a:r>
            <a:r>
              <a:rPr lang="fr-FR" sz="2400" dirty="0" smtClean="0"/>
              <a:t>de rupture de parcours et élaborer des solutions pour améliorer l’accès à la prévention, aux soins et aux dispositifs</a:t>
            </a:r>
          </a:p>
          <a:p>
            <a:r>
              <a:rPr lang="fr-FR" sz="2400" dirty="0" smtClean="0"/>
              <a:t>S’appuyer sur les diagnostics existants pour dresser l’état des lieux du territoire (CLSM..)</a:t>
            </a:r>
          </a:p>
          <a:p>
            <a:r>
              <a:rPr lang="fr-FR" sz="2400" dirty="0" smtClean="0"/>
              <a:t>Démarche </a:t>
            </a:r>
            <a:r>
              <a:rPr lang="fr-FR" sz="2400" b="1" dirty="0" smtClean="0"/>
              <a:t>partenariale et participative </a:t>
            </a:r>
            <a:r>
              <a:rPr lang="fr-FR" sz="2400" dirty="0" smtClean="0"/>
              <a:t>pour construire ensemble une réponse adaptée aux besoins du territoire</a:t>
            </a:r>
          </a:p>
          <a:p>
            <a:r>
              <a:rPr lang="fr-FR" sz="2400" dirty="0" smtClean="0"/>
              <a:t>Identification et implication de l’ensemble des acteurs concernés (usagers, familles, institutionnels, professionnels etc…)</a:t>
            </a:r>
            <a:endParaRPr lang="fr-FR" sz="2400" dirty="0"/>
          </a:p>
        </p:txBody>
      </p:sp>
    </p:spTree>
    <p:extLst>
      <p:ext uri="{BB962C8B-B14F-4D97-AF65-F5344CB8AC3E}">
        <p14:creationId xmlns:p14="http://schemas.microsoft.com/office/powerpoint/2010/main" val="923347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41508" y="135467"/>
            <a:ext cx="5740404" cy="639586"/>
          </a:xfrm>
        </p:spPr>
        <p:txBody>
          <a:bodyPr>
            <a:normAutofit fontScale="90000"/>
          </a:bodyPr>
          <a:lstStyle/>
          <a:p>
            <a:r>
              <a:rPr lang="fr-FR" b="1" dirty="0" smtClean="0"/>
              <a:t>Groupes de travail PTSM 93</a:t>
            </a:r>
            <a:endParaRPr lang="fr-FR" b="1" dirty="0"/>
          </a:p>
        </p:txBody>
      </p:sp>
      <p:graphicFrame>
        <p:nvGraphicFramePr>
          <p:cNvPr id="4" name="Diagramme 3"/>
          <p:cNvGraphicFramePr/>
          <p:nvPr>
            <p:extLst>
              <p:ext uri="{D42A27DB-BD31-4B8C-83A1-F6EECF244321}">
                <p14:modId xmlns:p14="http://schemas.microsoft.com/office/powerpoint/2010/main" val="303416131"/>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8963486" y="3701177"/>
            <a:ext cx="1953084" cy="2025253"/>
          </a:xfrm>
          <a:prstGeom prst="roundRect">
            <a:avLst/>
          </a:prstGeom>
          <a:solidFill>
            <a:schemeClr val="accent6">
              <a:lumMod val="40000"/>
              <a:lumOff val="6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dirty="0" smtClean="0"/>
              <a:t>Pilotes</a:t>
            </a:r>
          </a:p>
          <a:p>
            <a:r>
              <a:rPr lang="fr-FR" sz="1200" b="1" dirty="0" smtClean="0"/>
              <a:t>Pascale Molinier </a:t>
            </a:r>
            <a:r>
              <a:rPr lang="fr-FR" sz="1200" dirty="0" smtClean="0"/>
              <a:t>psychologie sociale, Paris 13</a:t>
            </a:r>
            <a:endParaRPr lang="fr-FR" sz="1200" b="1" dirty="0" smtClean="0"/>
          </a:p>
          <a:p>
            <a:r>
              <a:rPr lang="fr-FR" sz="1200" b="1" dirty="0" smtClean="0"/>
              <a:t>Marie-Carmen Castillo</a:t>
            </a:r>
            <a:r>
              <a:rPr lang="fr-FR" sz="1200" dirty="0" smtClean="0"/>
              <a:t>, psychologue, Paris 8</a:t>
            </a:r>
          </a:p>
          <a:p>
            <a:r>
              <a:rPr lang="fr-FR" sz="1200" b="1" dirty="0" smtClean="0"/>
              <a:t>Dominique Januel</a:t>
            </a:r>
            <a:r>
              <a:rPr lang="fr-FR" sz="1200" dirty="0" smtClean="0"/>
              <a:t>, psychiatre, URC VE</a:t>
            </a:r>
            <a:endParaRPr lang="fr-FR" sz="1200" dirty="0"/>
          </a:p>
        </p:txBody>
      </p:sp>
      <p:sp>
        <p:nvSpPr>
          <p:cNvPr id="9" name="ZoneTexte 8"/>
          <p:cNvSpPr txBox="1"/>
          <p:nvPr/>
        </p:nvSpPr>
        <p:spPr>
          <a:xfrm>
            <a:off x="1354240" y="3896559"/>
            <a:ext cx="2181354" cy="1634490"/>
          </a:xfrm>
          <a:prstGeom prst="roundRect">
            <a:avLst/>
          </a:prstGeom>
          <a:solidFill>
            <a:schemeClr val="tx2">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dirty="0" smtClean="0"/>
              <a:t>Pilotes</a:t>
            </a:r>
          </a:p>
          <a:p>
            <a:r>
              <a:rPr lang="fr-FR" sz="1200" b="1" dirty="0" smtClean="0"/>
              <a:t>Clarisse Monsaingeon </a:t>
            </a:r>
            <a:r>
              <a:rPr lang="fr-FR" sz="1200" dirty="0" smtClean="0"/>
              <a:t>La Trame, </a:t>
            </a:r>
          </a:p>
          <a:p>
            <a:r>
              <a:rPr lang="fr-FR" sz="1200" b="1" dirty="0" smtClean="0"/>
              <a:t>Deborah Touati </a:t>
            </a:r>
            <a:r>
              <a:rPr lang="fr-FR" sz="1200" dirty="0" smtClean="0"/>
              <a:t>CLSM Epinay/Pierrefitte, </a:t>
            </a:r>
            <a:r>
              <a:rPr lang="fr-FR" sz="1200" b="1" dirty="0" smtClean="0"/>
              <a:t>Bernard Topuz </a:t>
            </a:r>
            <a:r>
              <a:rPr lang="fr-FR" sz="1200" dirty="0" smtClean="0"/>
              <a:t>CLSM Montreuil</a:t>
            </a:r>
            <a:endParaRPr lang="fr-FR" sz="1200" dirty="0"/>
          </a:p>
        </p:txBody>
      </p:sp>
      <p:sp>
        <p:nvSpPr>
          <p:cNvPr id="10" name="ZoneTexte 9"/>
          <p:cNvSpPr txBox="1"/>
          <p:nvPr/>
        </p:nvSpPr>
        <p:spPr>
          <a:xfrm>
            <a:off x="1424145" y="1537181"/>
            <a:ext cx="2041544" cy="1225868"/>
          </a:xfrm>
          <a:prstGeom prst="round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dirty="0" smtClean="0"/>
              <a:t>Pilotes</a:t>
            </a:r>
          </a:p>
          <a:p>
            <a:r>
              <a:rPr lang="fr-FR" sz="1200" b="1" dirty="0" smtClean="0"/>
              <a:t>Clémentine Rappaport </a:t>
            </a:r>
            <a:r>
              <a:rPr lang="fr-FR" sz="1200" dirty="0" smtClean="0"/>
              <a:t>pédopsychiatre,</a:t>
            </a:r>
          </a:p>
          <a:p>
            <a:r>
              <a:rPr lang="fr-FR" sz="1200" b="1" dirty="0" smtClean="0"/>
              <a:t>Ro</a:t>
            </a:r>
            <a:r>
              <a:rPr lang="fr-FR" sz="1200" b="1" dirty="0"/>
              <a:t>s</a:t>
            </a:r>
            <a:r>
              <a:rPr lang="fr-FR" sz="1200" b="1" dirty="0" smtClean="0"/>
              <a:t>elyne Masson </a:t>
            </a:r>
            <a:r>
              <a:rPr lang="fr-FR" sz="1200" dirty="0" smtClean="0"/>
              <a:t>conseil départemental</a:t>
            </a:r>
            <a:endParaRPr lang="fr-FR" sz="1200" dirty="0"/>
          </a:p>
        </p:txBody>
      </p:sp>
      <p:sp>
        <p:nvSpPr>
          <p:cNvPr id="11" name="ZoneTexte 10"/>
          <p:cNvSpPr txBox="1"/>
          <p:nvPr/>
        </p:nvSpPr>
        <p:spPr>
          <a:xfrm>
            <a:off x="8963486" y="1332870"/>
            <a:ext cx="2195687" cy="1634490"/>
          </a:xfrm>
          <a:prstGeom prst="roundRect">
            <a:avLst/>
          </a:prstGeom>
          <a:solidFill>
            <a:schemeClr val="accent4">
              <a:lumMod val="40000"/>
              <a:lumOff val="6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dirty="0" smtClean="0"/>
              <a:t>Pilotes</a:t>
            </a:r>
          </a:p>
          <a:p>
            <a:r>
              <a:rPr lang="fr-FR" sz="1200" b="1" dirty="0" smtClean="0"/>
              <a:t>Raymond Mendy</a:t>
            </a:r>
            <a:r>
              <a:rPr lang="fr-FR" sz="1200" dirty="0" smtClean="0"/>
              <a:t>, Conseil Départemental </a:t>
            </a:r>
            <a:r>
              <a:rPr lang="fr-FR" sz="1200" b="1" dirty="0" smtClean="0"/>
              <a:t>Thibaut Ernourf </a:t>
            </a:r>
            <a:r>
              <a:rPr lang="fr-FR" sz="1200" dirty="0" smtClean="0"/>
              <a:t>psychiatre, </a:t>
            </a:r>
          </a:p>
          <a:p>
            <a:r>
              <a:rPr lang="fr-FR" sz="1200" b="1" dirty="0" smtClean="0"/>
              <a:t>Bao Hoa Dang</a:t>
            </a:r>
            <a:r>
              <a:rPr lang="fr-FR" sz="1200" dirty="0" smtClean="0"/>
              <a:t> pilote MAIA Nord</a:t>
            </a:r>
            <a:endParaRPr lang="fr-FR" sz="1200" dirty="0"/>
          </a:p>
        </p:txBody>
      </p:sp>
      <p:sp>
        <p:nvSpPr>
          <p:cNvPr id="3" name="Rectangle à coins arrondis 2"/>
          <p:cNvSpPr/>
          <p:nvPr/>
        </p:nvSpPr>
        <p:spPr>
          <a:xfrm>
            <a:off x="4535310" y="6107288"/>
            <a:ext cx="3352800" cy="47413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smtClean="0"/>
              <a:t>Une chargée de mission : </a:t>
            </a:r>
            <a:r>
              <a:rPr lang="fr-FR" sz="1400" dirty="0" smtClean="0"/>
              <a:t>Floriane Payet </a:t>
            </a:r>
            <a:endParaRPr lang="fr-FR" sz="1400" dirty="0"/>
          </a:p>
        </p:txBody>
      </p:sp>
    </p:spTree>
    <p:extLst>
      <p:ext uri="{BB962C8B-B14F-4D97-AF65-F5344CB8AC3E}">
        <p14:creationId xmlns:p14="http://schemas.microsoft.com/office/powerpoint/2010/main" val="2407933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0998" y="1295768"/>
            <a:ext cx="5285183" cy="1016112"/>
          </a:xfrm>
        </p:spPr>
        <p:txBody>
          <a:bodyPr>
            <a:normAutofit/>
          </a:bodyPr>
          <a:lstStyle/>
          <a:p>
            <a:pPr marL="342900" lvl="1" indent="-342900" algn="just"/>
            <a:r>
              <a:rPr lang="fr-FR" sz="1800" dirty="0" smtClean="0"/>
              <a:t>Le PRS Ile-de-France (2018-2022) décline </a:t>
            </a:r>
            <a:r>
              <a:rPr lang="fr-FR" sz="1800" b="1" dirty="0"/>
              <a:t>8</a:t>
            </a:r>
            <a:r>
              <a:rPr lang="fr-FR" sz="1800" b="1" dirty="0" smtClean="0"/>
              <a:t> priorités</a:t>
            </a:r>
            <a:r>
              <a:rPr lang="fr-FR" sz="1800" dirty="0" smtClean="0"/>
              <a:t>, dont la santé mentale </a:t>
            </a:r>
            <a:r>
              <a:rPr lang="fr-FR" sz="1800" dirty="0"/>
              <a:t>(pages 132-136</a:t>
            </a:r>
            <a:r>
              <a:rPr lang="fr-FR" sz="1800" dirty="0" smtClean="0"/>
              <a:t>) </a:t>
            </a:r>
          </a:p>
        </p:txBody>
      </p:sp>
      <p:graphicFrame>
        <p:nvGraphicFramePr>
          <p:cNvPr id="9" name="Tableau 8"/>
          <p:cNvGraphicFramePr>
            <a:graphicFrameLocks noGrp="1"/>
          </p:cNvGraphicFramePr>
          <p:nvPr>
            <p:extLst>
              <p:ext uri="{D42A27DB-BD31-4B8C-83A1-F6EECF244321}">
                <p14:modId xmlns:p14="http://schemas.microsoft.com/office/powerpoint/2010/main" val="3983978488"/>
              </p:ext>
            </p:extLst>
          </p:nvPr>
        </p:nvGraphicFramePr>
        <p:xfrm>
          <a:off x="638629" y="2147976"/>
          <a:ext cx="4882277" cy="4520414"/>
        </p:xfrm>
        <a:graphic>
          <a:graphicData uri="http://schemas.openxmlformats.org/drawingml/2006/table">
            <a:tbl>
              <a:tblPr firstRow="1" bandRow="1">
                <a:tableStyleId>{21E4AEA4-8DFA-4A89-87EB-49C32662AFE0}</a:tableStyleId>
              </a:tblPr>
              <a:tblGrid>
                <a:gridCol w="4882277">
                  <a:extLst>
                    <a:ext uri="{9D8B030D-6E8A-4147-A177-3AD203B41FA5}">
                      <a16:colId xmlns:a16="http://schemas.microsoft.com/office/drawing/2014/main" val="20000"/>
                    </a:ext>
                  </a:extLst>
                </a:gridCol>
              </a:tblGrid>
              <a:tr h="386683">
                <a:tc>
                  <a:txBody>
                    <a:bodyPr/>
                    <a:lstStyle/>
                    <a:p>
                      <a:r>
                        <a:rPr lang="fr-FR" sz="1800" dirty="0" smtClean="0"/>
                        <a:t>Priorités de santé dans le PRS</a:t>
                      </a:r>
                      <a:endParaRPr lang="fr-FR" sz="1800" dirty="0"/>
                    </a:p>
                  </a:txBody>
                  <a:tcPr/>
                </a:tc>
                <a:extLst>
                  <a:ext uri="{0D108BD9-81ED-4DB2-BD59-A6C34878D82A}">
                    <a16:rowId xmlns:a16="http://schemas.microsoft.com/office/drawing/2014/main" val="10000"/>
                  </a:ext>
                </a:extLst>
              </a:tr>
              <a:tr h="565058">
                <a:tc>
                  <a:txBody>
                    <a:bodyPr/>
                    <a:lstStyle/>
                    <a:p>
                      <a:r>
                        <a:rPr lang="fr-FR" sz="1800" dirty="0" smtClean="0"/>
                        <a:t>Périnatalité et santé des enfants jusqu’à 6 ans</a:t>
                      </a:r>
                      <a:endParaRPr lang="fr-FR" sz="1800" dirty="0"/>
                    </a:p>
                  </a:txBody>
                  <a:tcPr/>
                </a:tc>
                <a:extLst>
                  <a:ext uri="{0D108BD9-81ED-4DB2-BD59-A6C34878D82A}">
                    <a16:rowId xmlns:a16="http://schemas.microsoft.com/office/drawing/2014/main" val="10001"/>
                  </a:ext>
                </a:extLst>
              </a:tr>
              <a:tr h="488384">
                <a:tc>
                  <a:txBody>
                    <a:bodyPr/>
                    <a:lstStyle/>
                    <a:p>
                      <a:r>
                        <a:rPr lang="fr-FR" sz="1800" dirty="0" smtClean="0"/>
                        <a:t>Santé des adolescents</a:t>
                      </a:r>
                      <a:r>
                        <a:rPr lang="fr-FR" sz="1800" baseline="0" dirty="0" smtClean="0"/>
                        <a:t> et jeunes adultes</a:t>
                      </a:r>
                      <a:endParaRPr lang="fr-FR" sz="1800" dirty="0"/>
                    </a:p>
                  </a:txBody>
                  <a:tcPr/>
                </a:tc>
                <a:extLst>
                  <a:ext uri="{0D108BD9-81ED-4DB2-BD59-A6C34878D82A}">
                    <a16:rowId xmlns:a16="http://schemas.microsoft.com/office/drawing/2014/main" val="10002"/>
                  </a:ext>
                </a:extLst>
              </a:tr>
              <a:tr h="565058">
                <a:tc>
                  <a:txBody>
                    <a:bodyPr/>
                    <a:lstStyle/>
                    <a:p>
                      <a:r>
                        <a:rPr lang="fr-FR" sz="1800" dirty="0" smtClean="0"/>
                        <a:t>Santé et autonomie des personnes âgées</a:t>
                      </a:r>
                      <a:endParaRPr lang="fr-FR" sz="1800" dirty="0"/>
                    </a:p>
                  </a:txBody>
                  <a:tcPr/>
                </a:tc>
                <a:extLst>
                  <a:ext uri="{0D108BD9-81ED-4DB2-BD59-A6C34878D82A}">
                    <a16:rowId xmlns:a16="http://schemas.microsoft.com/office/drawing/2014/main" val="10003"/>
                  </a:ext>
                </a:extLst>
              </a:tr>
              <a:tr h="565058">
                <a:tc>
                  <a:txBody>
                    <a:bodyPr/>
                    <a:lstStyle/>
                    <a:p>
                      <a:r>
                        <a:rPr lang="fr-FR" sz="1800" dirty="0" smtClean="0"/>
                        <a:t>Santé, autonomie et insertion des personnes handicapées</a:t>
                      </a:r>
                      <a:endParaRPr lang="fr-FR" sz="1800" dirty="0"/>
                    </a:p>
                  </a:txBody>
                  <a:tcPr/>
                </a:tc>
                <a:extLst>
                  <a:ext uri="{0D108BD9-81ED-4DB2-BD59-A6C34878D82A}">
                    <a16:rowId xmlns:a16="http://schemas.microsoft.com/office/drawing/2014/main" val="10004"/>
                  </a:ext>
                </a:extLst>
              </a:tr>
              <a:tr h="386683">
                <a:tc>
                  <a:txBody>
                    <a:bodyPr/>
                    <a:lstStyle/>
                    <a:p>
                      <a:r>
                        <a:rPr lang="fr-FR" sz="1800" dirty="0" smtClean="0"/>
                        <a:t>Cancer</a:t>
                      </a:r>
                      <a:endParaRPr lang="fr-FR" sz="1800" dirty="0"/>
                    </a:p>
                  </a:txBody>
                  <a:tcPr/>
                </a:tc>
                <a:extLst>
                  <a:ext uri="{0D108BD9-81ED-4DB2-BD59-A6C34878D82A}">
                    <a16:rowId xmlns:a16="http://schemas.microsoft.com/office/drawing/2014/main" val="10005"/>
                  </a:ext>
                </a:extLst>
              </a:tr>
              <a:tr h="386683">
                <a:tc>
                  <a:txBody>
                    <a:bodyPr/>
                    <a:lstStyle/>
                    <a:p>
                      <a:r>
                        <a:rPr lang="fr-FR" sz="1800" dirty="0" smtClean="0"/>
                        <a:t>Maladies neurodégénératives</a:t>
                      </a:r>
                      <a:endParaRPr lang="fr-FR" sz="1800" dirty="0"/>
                    </a:p>
                  </a:txBody>
                  <a:tcPr/>
                </a:tc>
                <a:extLst>
                  <a:ext uri="{0D108BD9-81ED-4DB2-BD59-A6C34878D82A}">
                    <a16:rowId xmlns:a16="http://schemas.microsoft.com/office/drawing/2014/main" val="10006"/>
                  </a:ext>
                </a:extLst>
              </a:tr>
              <a:tr h="386683">
                <a:tc>
                  <a:txBody>
                    <a:bodyPr/>
                    <a:lstStyle/>
                    <a:p>
                      <a:r>
                        <a:rPr lang="fr-FR" sz="1800" b="1" dirty="0" smtClean="0">
                          <a:solidFill>
                            <a:srgbClr val="FF0000"/>
                          </a:solidFill>
                        </a:rPr>
                        <a:t>Santé mentale</a:t>
                      </a:r>
                      <a:endParaRPr lang="fr-FR" sz="1800" b="1" dirty="0">
                        <a:solidFill>
                          <a:srgbClr val="FF0000"/>
                        </a:solidFill>
                      </a:endParaRPr>
                    </a:p>
                  </a:txBody>
                  <a:tcPr/>
                </a:tc>
                <a:extLst>
                  <a:ext uri="{0D108BD9-81ED-4DB2-BD59-A6C34878D82A}">
                    <a16:rowId xmlns:a16="http://schemas.microsoft.com/office/drawing/2014/main" val="10007"/>
                  </a:ext>
                </a:extLst>
              </a:tr>
              <a:tr h="565058">
                <a:tc>
                  <a:txBody>
                    <a:bodyPr/>
                    <a:lstStyle/>
                    <a:p>
                      <a:r>
                        <a:rPr lang="fr-FR" sz="1800" dirty="0" smtClean="0"/>
                        <a:t>Maladies chroniques cardiovasculaires et métaboliques</a:t>
                      </a:r>
                      <a:endParaRPr lang="fr-FR" sz="1800" dirty="0"/>
                    </a:p>
                  </a:txBody>
                  <a:tcPr/>
                </a:tc>
                <a:extLst>
                  <a:ext uri="{0D108BD9-81ED-4DB2-BD59-A6C34878D82A}">
                    <a16:rowId xmlns:a16="http://schemas.microsoft.com/office/drawing/2014/main" val="10008"/>
                  </a:ext>
                </a:extLst>
              </a:tr>
            </a:tbl>
          </a:graphicData>
        </a:graphic>
      </p:graphicFrame>
      <p:sp>
        <p:nvSpPr>
          <p:cNvPr id="5" name="Espace réservé du contenu 2"/>
          <p:cNvSpPr txBox="1">
            <a:spLocks/>
          </p:cNvSpPr>
          <p:nvPr/>
        </p:nvSpPr>
        <p:spPr>
          <a:xfrm>
            <a:off x="6193764" y="2147976"/>
            <a:ext cx="5764407" cy="452553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just">
              <a:spcBef>
                <a:spcPts val="0"/>
              </a:spcBef>
              <a:buFont typeface="Arial" panose="020B0604020202020204" pitchFamily="34" charset="0"/>
              <a:buChar char="•"/>
            </a:pPr>
            <a:endParaRPr lang="fr-FR" sz="1200" dirty="0" smtClean="0"/>
          </a:p>
          <a:p>
            <a:pPr algn="just">
              <a:spcBef>
                <a:spcPts val="0"/>
              </a:spcBef>
              <a:buFont typeface="Arial" panose="020B0604020202020204" pitchFamily="34" charset="0"/>
              <a:buChar char="•"/>
            </a:pPr>
            <a:r>
              <a:rPr lang="fr-FR" dirty="0" smtClean="0"/>
              <a:t>Faire de l’intervention </a:t>
            </a:r>
            <a:r>
              <a:rPr lang="fr-FR" b="1" dirty="0" smtClean="0">
                <a:solidFill>
                  <a:srgbClr val="FF0000"/>
                </a:solidFill>
              </a:rPr>
              <a:t>précoce</a:t>
            </a:r>
            <a:r>
              <a:rPr lang="fr-FR" dirty="0" smtClean="0"/>
              <a:t> le fil conducteur des organisations </a:t>
            </a:r>
            <a:endParaRPr lang="fr-FR" dirty="0"/>
          </a:p>
          <a:p>
            <a:pPr algn="just">
              <a:spcBef>
                <a:spcPts val="0"/>
              </a:spcBef>
              <a:buFont typeface="Arial" panose="020B0604020202020204" pitchFamily="34" charset="0"/>
              <a:buChar char="•"/>
            </a:pPr>
            <a:r>
              <a:rPr lang="fr-FR" dirty="0" smtClean="0"/>
              <a:t>Faire du </a:t>
            </a:r>
            <a:r>
              <a:rPr lang="fr-FR" b="1" dirty="0" smtClean="0">
                <a:solidFill>
                  <a:srgbClr val="FF0000"/>
                </a:solidFill>
              </a:rPr>
              <a:t>domicile</a:t>
            </a:r>
            <a:r>
              <a:rPr lang="fr-FR" dirty="0" smtClean="0"/>
              <a:t> le centre de gravité du parcours </a:t>
            </a:r>
            <a:endParaRPr lang="fr-FR" dirty="0"/>
          </a:p>
          <a:p>
            <a:pPr algn="just">
              <a:spcBef>
                <a:spcPts val="0"/>
              </a:spcBef>
              <a:buFont typeface="Arial" panose="020B0604020202020204" pitchFamily="34" charset="0"/>
              <a:buChar char="•"/>
            </a:pPr>
            <a:r>
              <a:rPr lang="fr-FR" dirty="0" smtClean="0"/>
              <a:t>Faire de la </a:t>
            </a:r>
            <a:r>
              <a:rPr lang="fr-FR" b="1" dirty="0" smtClean="0">
                <a:solidFill>
                  <a:srgbClr val="FF0000"/>
                </a:solidFill>
              </a:rPr>
              <a:t>continuité des parcours </a:t>
            </a:r>
            <a:r>
              <a:rPr lang="fr-FR" dirty="0" smtClean="0"/>
              <a:t>le critère premier d’évaluation des organisations et des pratiques </a:t>
            </a:r>
            <a:endParaRPr lang="fr-FR" dirty="0"/>
          </a:p>
          <a:p>
            <a:pPr algn="just">
              <a:spcBef>
                <a:spcPts val="0"/>
              </a:spcBef>
              <a:buFont typeface="Arial" panose="020B0604020202020204" pitchFamily="34" charset="0"/>
              <a:buChar char="•"/>
            </a:pPr>
            <a:r>
              <a:rPr lang="fr-FR" dirty="0" smtClean="0"/>
              <a:t>Agir pour des pratiques « orientées </a:t>
            </a:r>
            <a:r>
              <a:rPr lang="fr-FR" b="1" dirty="0" smtClean="0">
                <a:solidFill>
                  <a:srgbClr val="FF0000"/>
                </a:solidFill>
              </a:rPr>
              <a:t>rétablissement</a:t>
            </a:r>
            <a:r>
              <a:rPr lang="fr-FR" dirty="0" smtClean="0"/>
              <a:t> » </a:t>
            </a:r>
            <a:endParaRPr lang="fr-FR" dirty="0"/>
          </a:p>
          <a:p>
            <a:pPr algn="just">
              <a:spcBef>
                <a:spcPts val="0"/>
              </a:spcBef>
              <a:buFont typeface="Arial" panose="020B0604020202020204" pitchFamily="34" charset="0"/>
              <a:buChar char="•"/>
            </a:pPr>
            <a:r>
              <a:rPr lang="fr-FR" dirty="0" smtClean="0"/>
              <a:t>Mobiliser pour inventer la psychiatrie de demain </a:t>
            </a:r>
            <a:endParaRPr lang="fr-FR" dirty="0"/>
          </a:p>
          <a:p>
            <a:pPr algn="just">
              <a:spcBef>
                <a:spcPts val="0"/>
              </a:spcBef>
              <a:buFont typeface="Arial" panose="020B0604020202020204" pitchFamily="34" charset="0"/>
              <a:buChar char="•"/>
            </a:pPr>
            <a:r>
              <a:rPr lang="fr-FR" dirty="0" smtClean="0"/>
              <a:t>Soutenir la Cité promotrice de santé et renforcer la </a:t>
            </a:r>
            <a:r>
              <a:rPr lang="fr-FR" b="1" dirty="0" smtClean="0">
                <a:solidFill>
                  <a:srgbClr val="FF0000"/>
                </a:solidFill>
              </a:rPr>
              <a:t>citoyenneté </a:t>
            </a:r>
            <a:r>
              <a:rPr lang="fr-FR" dirty="0" smtClean="0"/>
              <a:t>des personnes </a:t>
            </a:r>
            <a:endParaRPr lang="fr-FR" dirty="0"/>
          </a:p>
          <a:p>
            <a:pPr algn="just">
              <a:spcBef>
                <a:spcPts val="0"/>
              </a:spcBef>
              <a:buFont typeface="Arial" panose="020B0604020202020204" pitchFamily="34" charset="0"/>
              <a:buChar char="•"/>
            </a:pPr>
            <a:r>
              <a:rPr lang="fr-FR" dirty="0" smtClean="0"/>
              <a:t>Rééquilibrer les ressources en vue de favoriser un accès plus égal aux soins </a:t>
            </a:r>
          </a:p>
          <a:p>
            <a:pPr algn="just">
              <a:spcBef>
                <a:spcPts val="0"/>
              </a:spcBef>
              <a:buFont typeface="Arial" panose="020B0604020202020204" pitchFamily="34" charset="0"/>
              <a:buChar char="•"/>
            </a:pPr>
            <a:endParaRPr lang="fr-FR" sz="1200" dirty="0"/>
          </a:p>
        </p:txBody>
      </p:sp>
      <p:sp>
        <p:nvSpPr>
          <p:cNvPr id="7" name="Espace réservé du contenu 2"/>
          <p:cNvSpPr txBox="1">
            <a:spLocks/>
          </p:cNvSpPr>
          <p:nvPr/>
        </p:nvSpPr>
        <p:spPr>
          <a:xfrm>
            <a:off x="6433377" y="1295767"/>
            <a:ext cx="5285183" cy="85221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342900" lvl="1" indent="-342900" algn="just"/>
            <a:r>
              <a:rPr lang="fr-FR" sz="2000" dirty="0" smtClean="0"/>
              <a:t>Pour la santé mentale, le PRS présente </a:t>
            </a:r>
            <a:r>
              <a:rPr lang="fr-FR" sz="2000" b="1" dirty="0" smtClean="0"/>
              <a:t>7 principes </a:t>
            </a:r>
            <a:r>
              <a:rPr lang="fr-FR" sz="2000" dirty="0" smtClean="0"/>
              <a:t>généraux :</a:t>
            </a:r>
          </a:p>
        </p:txBody>
      </p:sp>
      <p:sp>
        <p:nvSpPr>
          <p:cNvPr id="8" name="Titre 1"/>
          <p:cNvSpPr>
            <a:spLocks noGrp="1"/>
          </p:cNvSpPr>
          <p:nvPr>
            <p:ph type="title"/>
          </p:nvPr>
        </p:nvSpPr>
        <p:spPr>
          <a:xfrm>
            <a:off x="1690777" y="131200"/>
            <a:ext cx="10161917" cy="1164566"/>
          </a:xfrm>
        </p:spPr>
        <p:txBody>
          <a:bodyPr>
            <a:noAutofit/>
          </a:bodyPr>
          <a:lstStyle/>
          <a:p>
            <a:pPr algn="ctr"/>
            <a:r>
              <a:rPr lang="fr-FR" sz="2800" b="1" dirty="0" smtClean="0"/>
              <a:t>Un PTSM qui s’inscrit dans la </a:t>
            </a:r>
            <a:r>
              <a:rPr lang="fr-FR" sz="2800" b="1" dirty="0"/>
              <a:t>stratégie </a:t>
            </a:r>
            <a:r>
              <a:rPr lang="fr-FR" sz="2800" b="1" dirty="0" smtClean="0"/>
              <a:t>de l’ARS et de son </a:t>
            </a:r>
            <a:r>
              <a:rPr lang="fr-FR" sz="2800" b="1" dirty="0"/>
              <a:t>projet régional de santé (PRS</a:t>
            </a:r>
            <a:r>
              <a:rPr lang="fr-FR" sz="2800" b="1" dirty="0" smtClean="0"/>
              <a:t>)…</a:t>
            </a:r>
            <a:r>
              <a:rPr lang="fr-FR" sz="2800" b="1" dirty="0"/>
              <a:t/>
            </a:r>
            <a:br>
              <a:rPr lang="fr-FR" sz="2800" b="1" dirty="0"/>
            </a:br>
            <a:endParaRPr lang="fr-FR" sz="2800" b="1" dirty="0"/>
          </a:p>
        </p:txBody>
      </p:sp>
    </p:spTree>
    <p:extLst>
      <p:ext uri="{BB962C8B-B14F-4D97-AF65-F5344CB8AC3E}">
        <p14:creationId xmlns:p14="http://schemas.microsoft.com/office/powerpoint/2010/main" val="39389870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98476" y="0"/>
            <a:ext cx="8402594" cy="6857999"/>
          </a:xfrm>
        </p:spPr>
      </p:pic>
    </p:spTree>
    <p:extLst>
      <p:ext uri="{BB962C8B-B14F-4D97-AF65-F5344CB8AC3E}">
        <p14:creationId xmlns:p14="http://schemas.microsoft.com/office/powerpoint/2010/main" val="16827519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99627" y="195156"/>
            <a:ext cx="9000977" cy="615727"/>
          </a:xfrm>
        </p:spPr>
        <p:txBody>
          <a:bodyPr>
            <a:normAutofit fontScale="90000"/>
          </a:bodyPr>
          <a:lstStyle/>
          <a:p>
            <a:r>
              <a:rPr lang="fr-FR" dirty="0" smtClean="0"/>
              <a:t>Le PTSM de la Seine-Saint-Denis reste à écrire</a:t>
            </a:r>
            <a:endParaRPr lang="fr-FR" dirty="0"/>
          </a:p>
        </p:txBody>
      </p:sp>
      <p:graphicFrame>
        <p:nvGraphicFramePr>
          <p:cNvPr id="4" name="Diagramme 3"/>
          <p:cNvGraphicFramePr/>
          <p:nvPr>
            <p:extLst>
              <p:ext uri="{D42A27DB-BD31-4B8C-83A1-F6EECF244321}">
                <p14:modId xmlns:p14="http://schemas.microsoft.com/office/powerpoint/2010/main" val="373404107"/>
              </p:ext>
            </p:extLst>
          </p:nvPr>
        </p:nvGraphicFramePr>
        <p:xfrm>
          <a:off x="2040625" y="1500996"/>
          <a:ext cx="8914922" cy="49601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42999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t 2" hidden="1"/>
          <p:cNvGraphicFramePr>
            <a:graphicFrameLocks noChangeAspect="1"/>
          </p:cNvGraphicFramePr>
          <p:nvPr>
            <p:custDataLst>
              <p:tags r:id="rId2"/>
            </p:custDataLst>
            <p:extLst/>
          </p:nvPr>
        </p:nvGraphicFramePr>
        <p:xfrm>
          <a:off x="1248030" y="1441"/>
          <a:ext cx="1439" cy="1439"/>
        </p:xfrm>
        <a:graphic>
          <a:graphicData uri="http://schemas.openxmlformats.org/presentationml/2006/ole">
            <mc:AlternateContent xmlns:mc="http://schemas.openxmlformats.org/markup-compatibility/2006">
              <mc:Choice xmlns:v="urn:schemas-microsoft-com:vml" Requires="v">
                <p:oleObj spid="_x0000_s2084" name="Diapositive think-cell" r:id="rId4" imgW="216" imgH="216" progId="TCLayout.ActiveDocument.1">
                  <p:embed/>
                </p:oleObj>
              </mc:Choice>
              <mc:Fallback>
                <p:oleObj name="Diapositive think-cell" r:id="rId4" imgW="216" imgH="216" progId="TCLayout.ActiveDocument.1">
                  <p:embed/>
                  <p:pic>
                    <p:nvPicPr>
                      <p:cNvPr id="0" name=""/>
                      <p:cNvPicPr/>
                      <p:nvPr/>
                    </p:nvPicPr>
                    <p:blipFill>
                      <a:blip r:embed="rId5"/>
                      <a:stretch>
                        <a:fillRect/>
                      </a:stretch>
                    </p:blipFill>
                    <p:spPr>
                      <a:xfrm>
                        <a:off x="1248030" y="1441"/>
                        <a:ext cx="1439" cy="1439"/>
                      </a:xfrm>
                      <a:prstGeom prst="rect">
                        <a:avLst/>
                      </a:prstGeom>
                    </p:spPr>
                  </p:pic>
                </p:oleObj>
              </mc:Fallback>
            </mc:AlternateContent>
          </a:graphicData>
        </a:graphic>
      </p:graphicFrame>
      <p:sp>
        <p:nvSpPr>
          <p:cNvPr id="31" name="AutoShape 4" descr="https://thumbs.dreamstime.com/z/connexion-r%C3%A9seau-de-lien-de-diagramme-d-atomes-46096018.jpg"/>
          <p:cNvSpPr>
            <a:spLocks noChangeAspect="1" noChangeArrowheads="1"/>
          </p:cNvSpPr>
          <p:nvPr/>
        </p:nvSpPr>
        <p:spPr bwMode="auto">
          <a:xfrm>
            <a:off x="1502545" y="333266"/>
            <a:ext cx="276451" cy="27645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935" tIns="41468" rIns="82935" bIns="41468" numCol="1" anchor="t" anchorCtr="0" compatLnSpc="1">
            <a:prstTxWarp prst="textNoShape">
              <a:avLst/>
            </a:prstTxWarp>
          </a:bodyPr>
          <a:lstStyle/>
          <a:p>
            <a:pPr defTabSz="945992">
              <a:defRPr/>
            </a:pPr>
            <a:endParaRPr lang="fr-FR" sz="1905">
              <a:solidFill>
                <a:prstClr val="black"/>
              </a:solidFill>
              <a:latin typeface="Calibri"/>
            </a:endParaRPr>
          </a:p>
        </p:txBody>
      </p:sp>
      <p:sp>
        <p:nvSpPr>
          <p:cNvPr id="6" name="Espace réservé du numéro de diapositive 5"/>
          <p:cNvSpPr>
            <a:spLocks noGrp="1"/>
          </p:cNvSpPr>
          <p:nvPr>
            <p:ph type="sldNum" sz="quarter" idx="12"/>
          </p:nvPr>
        </p:nvSpPr>
        <p:spPr>
          <a:xfrm>
            <a:off x="4943222" y="6329407"/>
            <a:ext cx="2263059" cy="365125"/>
          </a:xfrm>
        </p:spPr>
        <p:txBody>
          <a:bodyPr/>
          <a:lstStyle/>
          <a:p>
            <a:pPr defTabSz="945992">
              <a:defRPr/>
            </a:pPr>
            <a:fld id="{4A2C694A-E8B2-429C-86F0-734E0D8DB8D6}" type="slidenum">
              <a:rPr lang="fr-FR">
                <a:solidFill>
                  <a:prstClr val="white"/>
                </a:solidFill>
              </a:rPr>
              <a:pPr defTabSz="945992">
                <a:defRPr/>
              </a:pPr>
              <a:t>16</a:t>
            </a:fld>
            <a:endParaRPr lang="fr-FR" dirty="0">
              <a:solidFill>
                <a:prstClr val="white"/>
              </a:solidFill>
            </a:endParaRPr>
          </a:p>
        </p:txBody>
      </p:sp>
      <p:grpSp>
        <p:nvGrpSpPr>
          <p:cNvPr id="15" name="Groupe 14"/>
          <p:cNvGrpSpPr/>
          <p:nvPr/>
        </p:nvGrpSpPr>
        <p:grpSpPr>
          <a:xfrm>
            <a:off x="1246589" y="0"/>
            <a:ext cx="11315164" cy="10873013"/>
            <a:chOff x="0" y="0"/>
            <a:chExt cx="12475492" cy="11988000"/>
          </a:xfrm>
        </p:grpSpPr>
        <p:grpSp>
          <p:nvGrpSpPr>
            <p:cNvPr id="14" name="Groupe 13"/>
            <p:cNvGrpSpPr/>
            <p:nvPr/>
          </p:nvGrpSpPr>
          <p:grpSpPr>
            <a:xfrm>
              <a:off x="0" y="0"/>
              <a:ext cx="12475492" cy="11988000"/>
              <a:chOff x="0" y="0"/>
              <a:chExt cx="12475492" cy="11988000"/>
            </a:xfrm>
          </p:grpSpPr>
          <p:sp>
            <p:nvSpPr>
              <p:cNvPr id="11" name="Ellipse 10"/>
              <p:cNvSpPr/>
              <p:nvPr/>
            </p:nvSpPr>
            <p:spPr>
              <a:xfrm>
                <a:off x="2035492" y="1548000"/>
                <a:ext cx="10440000" cy="10440000"/>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p>
            </p:txBody>
          </p:sp>
          <p:sp>
            <p:nvSpPr>
              <p:cNvPr id="2" name="Rectangle 1"/>
              <p:cNvSpPr/>
              <p:nvPr/>
            </p:nvSpPr>
            <p:spPr>
              <a:xfrm>
                <a:off x="0" y="0"/>
                <a:ext cx="5605200" cy="1112400"/>
              </a:xfrm>
              <a:prstGeom prst="rect">
                <a:avLst/>
              </a:prstGeom>
              <a:solidFill>
                <a:srgbClr val="006699"/>
              </a:solidFill>
              <a:ln>
                <a:noFill/>
              </a:ln>
            </p:spPr>
            <p:style>
              <a:lnRef idx="2">
                <a:schemeClr val="dk1"/>
              </a:lnRef>
              <a:fillRef idx="1">
                <a:schemeClr val="lt1"/>
              </a:fillRef>
              <a:effectRef idx="0">
                <a:schemeClr val="dk1"/>
              </a:effectRef>
              <a:fontRef idx="minor">
                <a:schemeClr val="dk1"/>
              </a:fontRef>
            </p:style>
            <p:txBody>
              <a:bodyPr rtlCol="0" anchor="ctr"/>
              <a:lstStyle/>
              <a:p>
                <a:pPr algn="ctr" defTabSz="945992">
                  <a:defRPr/>
                </a:pPr>
                <a:r>
                  <a:rPr lang="fr-FR" sz="1723" b="1" cap="small" dirty="0">
                    <a:solidFill>
                      <a:prstClr val="white"/>
                    </a:solidFill>
                    <a:latin typeface="Carlito" panose="020F0502020204030204" pitchFamily="34" charset="0"/>
                    <a:cs typeface="Carlito" panose="020F0502020204030204" pitchFamily="34" charset="0"/>
                  </a:rPr>
                  <a:t>Focus : la psychiatrie et la santé mentale,                         élevées au rang de priorité</a:t>
                </a:r>
              </a:p>
            </p:txBody>
          </p:sp>
          <p:grpSp>
            <p:nvGrpSpPr>
              <p:cNvPr id="7" name="Groupe 6"/>
              <p:cNvGrpSpPr/>
              <p:nvPr/>
            </p:nvGrpSpPr>
            <p:grpSpPr>
              <a:xfrm>
                <a:off x="345600" y="1227600"/>
                <a:ext cx="9897644" cy="6153431"/>
                <a:chOff x="750764" y="1227600"/>
                <a:chExt cx="9897644" cy="6153431"/>
              </a:xfrm>
            </p:grpSpPr>
            <p:sp>
              <p:nvSpPr>
                <p:cNvPr id="5" name="ZoneTexte 4"/>
                <p:cNvSpPr txBox="1"/>
                <p:nvPr/>
              </p:nvSpPr>
              <p:spPr>
                <a:xfrm>
                  <a:off x="1026220" y="1227600"/>
                  <a:ext cx="4437612" cy="886733"/>
                </a:xfrm>
                <a:prstGeom prst="rect">
                  <a:avLst/>
                </a:prstGeom>
                <a:noFill/>
              </p:spPr>
              <p:txBody>
                <a:bodyPr wrap="square" rtlCol="0">
                  <a:spAutoFit/>
                </a:bodyPr>
                <a:lstStyle/>
                <a:p>
                  <a:pPr lvl="0">
                    <a:defRPr/>
                  </a:pPr>
                  <a:r>
                    <a:rPr lang="fr-FR" sz="1542" b="1" dirty="0">
                      <a:solidFill>
                        <a:schemeClr val="tx1">
                          <a:lumMod val="75000"/>
                          <a:lumOff val="25000"/>
                        </a:schemeClr>
                      </a:solidFill>
                      <a:latin typeface="Carlito" panose="020F0502020204030204" pitchFamily="34" charset="0"/>
                      <a:cs typeface="Carlito" panose="020F0502020204030204" pitchFamily="34" charset="0"/>
                    </a:rPr>
                    <a:t>Dans la continuité des mesures                                    de la feuille de route psychiatrie et santé mentale présentée le 28 juin 2018</a:t>
                  </a:r>
                </a:p>
              </p:txBody>
            </p:sp>
            <p:sp>
              <p:nvSpPr>
                <p:cNvPr id="4" name="ZoneTexte 3"/>
                <p:cNvSpPr txBox="1"/>
                <p:nvPr/>
              </p:nvSpPr>
              <p:spPr>
                <a:xfrm>
                  <a:off x="750764" y="2318107"/>
                  <a:ext cx="9897644" cy="5062924"/>
                </a:xfrm>
                <a:prstGeom prst="rect">
                  <a:avLst/>
                </a:prstGeom>
                <a:noFill/>
                <a:ln>
                  <a:noFill/>
                </a:ln>
              </p:spPr>
              <p:txBody>
                <a:bodyPr wrap="square" numCol="2" rtlCol="0">
                  <a:spAutoFit/>
                </a:bodyPr>
                <a:lstStyle/>
                <a:p>
                  <a:pPr marL="259175" indent="-259175">
                    <a:buClr>
                      <a:schemeClr val="tx1">
                        <a:lumMod val="75000"/>
                        <a:lumOff val="25000"/>
                      </a:schemeClr>
                    </a:buClr>
                    <a:buFont typeface="Carlito" panose="020F0502020204030204" pitchFamily="34" charset="0"/>
                    <a:buChar char="○"/>
                    <a:defRPr/>
                  </a:pPr>
                  <a:r>
                    <a:rPr lang="fr-FR" sz="1542" dirty="0">
                      <a:solidFill>
                        <a:schemeClr val="tx1">
                          <a:lumMod val="75000"/>
                          <a:lumOff val="25000"/>
                        </a:schemeClr>
                      </a:solidFill>
                      <a:latin typeface="Carlito" panose="020F0502020204030204" pitchFamily="34" charset="0"/>
                      <a:cs typeface="Carlito" panose="020F0502020204030204" pitchFamily="34" charset="0"/>
                    </a:rPr>
                    <a:t>Obligation d’ici juillet 2020 de mettre en œuvre              les projets territoriaux de santé mentale                   (PTSM) dans les territoires</a:t>
                  </a:r>
                </a:p>
                <a:p>
                  <a:pPr lvl="0">
                    <a:buClr>
                      <a:schemeClr val="tx1">
                        <a:lumMod val="75000"/>
                        <a:lumOff val="25000"/>
                      </a:schemeClr>
                    </a:buClr>
                    <a:defRPr/>
                  </a:pPr>
                  <a:endParaRPr lang="fr-FR" sz="1179" dirty="0">
                    <a:solidFill>
                      <a:schemeClr val="tx1">
                        <a:lumMod val="75000"/>
                        <a:lumOff val="25000"/>
                      </a:schemeClr>
                    </a:solidFill>
                    <a:latin typeface="Carlito" panose="020F0502020204030204" pitchFamily="34" charset="0"/>
                    <a:cs typeface="Carlito" panose="020F0502020204030204" pitchFamily="34" charset="0"/>
                  </a:endParaRPr>
                </a:p>
                <a:p>
                  <a:pPr marL="259175" indent="-259175">
                    <a:buClr>
                      <a:schemeClr val="tx1">
                        <a:lumMod val="75000"/>
                        <a:lumOff val="25000"/>
                      </a:schemeClr>
                    </a:buClr>
                    <a:buFont typeface="Carlito" panose="020F0502020204030204" pitchFamily="34" charset="0"/>
                    <a:buChar char="○"/>
                    <a:defRPr/>
                  </a:pPr>
                  <a:r>
                    <a:rPr lang="fr-FR" sz="1542" dirty="0">
                      <a:solidFill>
                        <a:schemeClr val="tx1">
                          <a:lumMod val="75000"/>
                          <a:lumOff val="25000"/>
                        </a:schemeClr>
                      </a:solidFill>
                      <a:latin typeface="Carlito" panose="020F0502020204030204" pitchFamily="34" charset="0"/>
                      <a:cs typeface="Carlito" panose="020F0502020204030204" pitchFamily="34" charset="0"/>
                    </a:rPr>
                    <a:t>Augmentation  du nombre de stages en                santé mentale pendant les études de           médecine générale pour qu’à terme, chaque étudiant en médecine générale ait eu une expérience dans le champ de la psychiatrie              et de la santé mentale</a:t>
                  </a:r>
                </a:p>
                <a:p>
                  <a:pPr lvl="0">
                    <a:buClr>
                      <a:schemeClr val="tx1">
                        <a:lumMod val="75000"/>
                        <a:lumOff val="25000"/>
                      </a:schemeClr>
                    </a:buClr>
                    <a:defRPr/>
                  </a:pPr>
                  <a:endParaRPr lang="fr-FR" sz="1179" dirty="0">
                    <a:solidFill>
                      <a:schemeClr val="tx1">
                        <a:lumMod val="75000"/>
                        <a:lumOff val="25000"/>
                      </a:schemeClr>
                    </a:solidFill>
                    <a:latin typeface="Carlito" panose="020F0502020204030204" pitchFamily="34" charset="0"/>
                    <a:cs typeface="Carlito" panose="020F0502020204030204" pitchFamily="34" charset="0"/>
                  </a:endParaRPr>
                </a:p>
                <a:p>
                  <a:pPr marL="259175" indent="-259175">
                    <a:buClr>
                      <a:schemeClr val="tx1">
                        <a:lumMod val="75000"/>
                        <a:lumOff val="25000"/>
                      </a:schemeClr>
                    </a:buClr>
                    <a:buFont typeface="Carlito" panose="020F0502020204030204" pitchFamily="34" charset="0"/>
                    <a:buChar char="○"/>
                    <a:defRPr/>
                  </a:pPr>
                  <a:r>
                    <a:rPr lang="fr-FR" sz="1542" dirty="0">
                      <a:solidFill>
                        <a:schemeClr val="tx1">
                          <a:lumMod val="75000"/>
                          <a:lumOff val="25000"/>
                        </a:schemeClr>
                      </a:solidFill>
                      <a:latin typeface="Carlito" panose="020F0502020204030204" pitchFamily="34" charset="0"/>
                      <a:cs typeface="Carlito" panose="020F0502020204030204" pitchFamily="34" charset="0"/>
                    </a:rPr>
                    <a:t>Développement renforcé de la réhabilitation psychosociale en lançant un appel à projet avec  des financements pour les lauréats </a:t>
                  </a:r>
                </a:p>
                <a:p>
                  <a:pPr lvl="0">
                    <a:buClr>
                      <a:schemeClr val="tx1">
                        <a:lumMod val="75000"/>
                        <a:lumOff val="25000"/>
                      </a:schemeClr>
                    </a:buClr>
                    <a:defRPr/>
                  </a:pPr>
                  <a:endParaRPr lang="fr-FR" sz="1542" dirty="0">
                    <a:solidFill>
                      <a:schemeClr val="tx1">
                        <a:lumMod val="75000"/>
                        <a:lumOff val="25000"/>
                      </a:schemeClr>
                    </a:solidFill>
                    <a:latin typeface="Carlito" panose="020F0502020204030204" pitchFamily="34" charset="0"/>
                    <a:cs typeface="Carlito" panose="020F0502020204030204" pitchFamily="34" charset="0"/>
                  </a:endParaRPr>
                </a:p>
                <a:p>
                  <a:pPr marL="259175" indent="-259175">
                    <a:buClr>
                      <a:schemeClr val="tx1">
                        <a:lumMod val="75000"/>
                        <a:lumOff val="25000"/>
                      </a:schemeClr>
                    </a:buClr>
                    <a:buFont typeface="Carlito" panose="020F0502020204030204" pitchFamily="34" charset="0"/>
                    <a:buChar char="○"/>
                    <a:defRPr/>
                  </a:pPr>
                  <a:endParaRPr lang="fr-FR" sz="1542" dirty="0">
                    <a:solidFill>
                      <a:schemeClr val="tx1">
                        <a:lumMod val="75000"/>
                        <a:lumOff val="25000"/>
                      </a:schemeClr>
                    </a:solidFill>
                    <a:latin typeface="Carlito" panose="020F0502020204030204" pitchFamily="34" charset="0"/>
                    <a:cs typeface="Carlito" panose="020F0502020204030204" pitchFamily="34" charset="0"/>
                  </a:endParaRPr>
                </a:p>
                <a:p>
                  <a:pPr marL="259175" indent="-259175">
                    <a:buClr>
                      <a:schemeClr val="tx1">
                        <a:lumMod val="75000"/>
                        <a:lumOff val="25000"/>
                      </a:schemeClr>
                    </a:buClr>
                    <a:buFont typeface="Carlito" panose="020F0502020204030204" pitchFamily="34" charset="0"/>
                    <a:buChar char="○"/>
                    <a:defRPr/>
                  </a:pPr>
                  <a:endParaRPr lang="fr-FR" sz="1542" dirty="0">
                    <a:solidFill>
                      <a:schemeClr val="tx1">
                        <a:lumMod val="75000"/>
                        <a:lumOff val="25000"/>
                      </a:schemeClr>
                    </a:solidFill>
                    <a:latin typeface="Carlito" panose="020F0502020204030204" pitchFamily="34" charset="0"/>
                    <a:cs typeface="Carlito" panose="020F0502020204030204" pitchFamily="34" charset="0"/>
                  </a:endParaRPr>
                </a:p>
                <a:p>
                  <a:pPr marL="259175" indent="-259175">
                    <a:buClr>
                      <a:schemeClr val="tx1">
                        <a:lumMod val="75000"/>
                        <a:lumOff val="25000"/>
                      </a:schemeClr>
                    </a:buClr>
                    <a:buFont typeface="Carlito" panose="020F0502020204030204" pitchFamily="34" charset="0"/>
                    <a:buChar char="○"/>
                    <a:defRPr/>
                  </a:pPr>
                  <a:endParaRPr lang="fr-FR" sz="1542" dirty="0">
                    <a:solidFill>
                      <a:schemeClr val="tx1">
                        <a:lumMod val="75000"/>
                        <a:lumOff val="25000"/>
                      </a:schemeClr>
                    </a:solidFill>
                    <a:latin typeface="Carlito" panose="020F0502020204030204" pitchFamily="34" charset="0"/>
                    <a:cs typeface="Carlito" panose="020F0502020204030204" pitchFamily="34" charset="0"/>
                  </a:endParaRPr>
                </a:p>
                <a:p>
                  <a:pPr marL="259175" indent="-259175">
                    <a:buClr>
                      <a:schemeClr val="tx1">
                        <a:lumMod val="75000"/>
                        <a:lumOff val="25000"/>
                      </a:schemeClr>
                    </a:buClr>
                    <a:buFont typeface="Carlito" panose="020F0502020204030204" pitchFamily="34" charset="0"/>
                    <a:buChar char="○"/>
                    <a:defRPr/>
                  </a:pPr>
                  <a:endParaRPr lang="fr-FR" sz="1542" dirty="0">
                    <a:solidFill>
                      <a:schemeClr val="tx1">
                        <a:lumMod val="75000"/>
                        <a:lumOff val="25000"/>
                      </a:schemeClr>
                    </a:solidFill>
                    <a:latin typeface="Carlito" panose="020F0502020204030204" pitchFamily="34" charset="0"/>
                    <a:cs typeface="Carlito" panose="020F0502020204030204" pitchFamily="34" charset="0"/>
                  </a:endParaRPr>
                </a:p>
                <a:p>
                  <a:pPr marL="259175" indent="-259175">
                    <a:buClr>
                      <a:srgbClr val="006699"/>
                    </a:buClr>
                    <a:buFont typeface="Carlito" panose="020F0502020204030204" pitchFamily="34" charset="0"/>
                    <a:buChar char="○"/>
                    <a:defRPr/>
                  </a:pPr>
                  <a:r>
                    <a:rPr lang="fr-FR" sz="1633" cap="small" dirty="0">
                      <a:solidFill>
                        <a:srgbClr val="006699"/>
                      </a:solidFill>
                      <a:latin typeface="Carlito" panose="020F0502020204030204" pitchFamily="34" charset="0"/>
                      <a:cs typeface="Carlito" panose="020F0502020204030204" pitchFamily="34" charset="0"/>
                    </a:rPr>
                    <a:t>Extension dès 2019 de la formation d’infirmier           de pratique avancée à la psychiatrie</a:t>
                  </a:r>
                </a:p>
                <a:p>
                  <a:pPr marL="259175" indent="-259175">
                    <a:buClr>
                      <a:srgbClr val="006699"/>
                    </a:buClr>
                    <a:buFont typeface="Carlito" panose="020F0502020204030204" pitchFamily="34" charset="0"/>
                    <a:buChar char="○"/>
                    <a:defRPr/>
                  </a:pPr>
                  <a:endParaRPr lang="fr-FR" sz="1179" cap="small" dirty="0">
                    <a:solidFill>
                      <a:srgbClr val="006699"/>
                    </a:solidFill>
                    <a:latin typeface="Carlito" panose="020F0502020204030204" pitchFamily="34" charset="0"/>
                    <a:cs typeface="Carlito" panose="020F0502020204030204" pitchFamily="34" charset="0"/>
                  </a:endParaRPr>
                </a:p>
                <a:p>
                  <a:pPr marL="259175" indent="-259175">
                    <a:buClr>
                      <a:srgbClr val="006699"/>
                    </a:buClr>
                    <a:buFont typeface="Carlito" panose="020F0502020204030204" pitchFamily="34" charset="0"/>
                    <a:buChar char="○"/>
                    <a:defRPr/>
                  </a:pPr>
                  <a:r>
                    <a:rPr lang="fr-FR" sz="1633" cap="small" dirty="0">
                      <a:solidFill>
                        <a:srgbClr val="006699"/>
                      </a:solidFill>
                      <a:latin typeface="Carlito" panose="020F0502020204030204" pitchFamily="34" charset="0"/>
                      <a:cs typeface="Carlito" panose="020F0502020204030204" pitchFamily="34" charset="0"/>
                    </a:rPr>
                    <a:t>Création d’un fonds d’innovation en psychiatrie</a:t>
                  </a:r>
                </a:p>
                <a:p>
                  <a:pPr marL="259175" indent="-259175">
                    <a:buClr>
                      <a:srgbClr val="006699"/>
                    </a:buClr>
                    <a:buFont typeface="Carlito" panose="020F0502020204030204" pitchFamily="34" charset="0"/>
                    <a:buChar char="○"/>
                    <a:defRPr/>
                  </a:pPr>
                  <a:endParaRPr lang="fr-FR" sz="1179" cap="small" dirty="0">
                    <a:solidFill>
                      <a:srgbClr val="006699"/>
                    </a:solidFill>
                    <a:latin typeface="Carlito" panose="020F0502020204030204" pitchFamily="34" charset="0"/>
                    <a:cs typeface="Carlito" panose="020F0502020204030204" pitchFamily="34" charset="0"/>
                  </a:endParaRPr>
                </a:p>
                <a:p>
                  <a:pPr marL="259175" indent="-259175">
                    <a:buClr>
                      <a:srgbClr val="006699"/>
                    </a:buClr>
                    <a:buFont typeface="Carlito" panose="020F0502020204030204" pitchFamily="34" charset="0"/>
                    <a:buChar char="○"/>
                    <a:defRPr/>
                  </a:pPr>
                  <a:r>
                    <a:rPr lang="fr-FR" sz="1633" cap="small" dirty="0">
                      <a:solidFill>
                        <a:srgbClr val="006699"/>
                      </a:solidFill>
                      <a:latin typeface="Carlito" panose="020F0502020204030204" pitchFamily="34" charset="0"/>
                      <a:cs typeface="Carlito" panose="020F0502020204030204" pitchFamily="34" charset="0"/>
                    </a:rPr>
                    <a:t>Prise en compte de la psychiatrie par les ARS comme priorité de l’investissement dans leur région</a:t>
                  </a:r>
                </a:p>
                <a:p>
                  <a:pPr marL="259175" indent="-259175">
                    <a:buClr>
                      <a:srgbClr val="006699"/>
                    </a:buClr>
                    <a:buFont typeface="Carlito" panose="020F0502020204030204" pitchFamily="34" charset="0"/>
                    <a:buChar char="○"/>
                    <a:defRPr/>
                  </a:pPr>
                  <a:endParaRPr lang="fr-FR" sz="1179" cap="small" dirty="0">
                    <a:solidFill>
                      <a:srgbClr val="006699"/>
                    </a:solidFill>
                    <a:latin typeface="Carlito" panose="020F0502020204030204" pitchFamily="34" charset="0"/>
                    <a:cs typeface="Carlito" panose="020F0502020204030204" pitchFamily="34" charset="0"/>
                  </a:endParaRPr>
                </a:p>
                <a:p>
                  <a:pPr marL="259175" indent="-259175">
                    <a:buClr>
                      <a:srgbClr val="006699"/>
                    </a:buClr>
                    <a:buFont typeface="Carlito" panose="020F0502020204030204" pitchFamily="34" charset="0"/>
                    <a:buChar char="○"/>
                    <a:defRPr/>
                  </a:pPr>
                  <a:r>
                    <a:rPr lang="fr-FR" sz="1633" cap="small" dirty="0">
                      <a:solidFill>
                        <a:srgbClr val="006699"/>
                      </a:solidFill>
                      <a:latin typeface="Carlito" panose="020F0502020204030204" pitchFamily="34" charset="0"/>
                      <a:cs typeface="Carlito" panose="020F0502020204030204" pitchFamily="34" charset="0"/>
                    </a:rPr>
                    <a:t>Favoriser l’accès à la pédopsychiatrie par la priorisation des postes hospitaliers et universitaires et le développement de la recherche en pédopsychiatrie </a:t>
                  </a:r>
                </a:p>
                <a:p>
                  <a:pPr marL="259175" indent="-259175">
                    <a:buClr>
                      <a:srgbClr val="006699"/>
                    </a:buClr>
                    <a:buFont typeface="Carlito" panose="020F0502020204030204" pitchFamily="34" charset="0"/>
                    <a:buChar char="○"/>
                    <a:defRPr/>
                  </a:pPr>
                  <a:endParaRPr lang="fr-FR" sz="1179" cap="small" dirty="0">
                    <a:solidFill>
                      <a:srgbClr val="006699"/>
                    </a:solidFill>
                    <a:latin typeface="Carlito" panose="020F0502020204030204" pitchFamily="34" charset="0"/>
                    <a:cs typeface="Carlito" panose="020F0502020204030204" pitchFamily="34" charset="0"/>
                  </a:endParaRPr>
                </a:p>
                <a:p>
                  <a:pPr marL="259175" indent="-259175">
                    <a:buClr>
                      <a:srgbClr val="006699"/>
                    </a:buClr>
                    <a:buFont typeface="Carlito" panose="020F0502020204030204" pitchFamily="34" charset="0"/>
                    <a:buChar char="○"/>
                    <a:defRPr/>
                  </a:pPr>
                  <a:r>
                    <a:rPr lang="fr-FR" sz="1633" cap="small" dirty="0">
                      <a:solidFill>
                        <a:srgbClr val="006699"/>
                      </a:solidFill>
                      <a:latin typeface="Carlito" panose="020F0502020204030204" pitchFamily="34" charset="0"/>
                      <a:cs typeface="Carlito" panose="020F0502020204030204" pitchFamily="34" charset="0"/>
                    </a:rPr>
                    <a:t>Information plus large du grand public sur               la santé mentale pour lutter contre la stigmatisation</a:t>
                  </a:r>
                </a:p>
                <a:p>
                  <a:pPr marL="259175" indent="-259175">
                    <a:buClr>
                      <a:schemeClr val="tx1">
                        <a:lumMod val="75000"/>
                        <a:lumOff val="25000"/>
                      </a:schemeClr>
                    </a:buClr>
                    <a:buFont typeface="Carlito" panose="020F0502020204030204" pitchFamily="34" charset="0"/>
                    <a:buChar char="○"/>
                    <a:defRPr/>
                  </a:pPr>
                  <a:endParaRPr lang="fr-FR" sz="1542" dirty="0">
                    <a:solidFill>
                      <a:schemeClr val="tx1">
                        <a:lumMod val="75000"/>
                        <a:lumOff val="25000"/>
                      </a:schemeClr>
                    </a:solidFill>
                    <a:latin typeface="Carlito" panose="020F0502020204030204" pitchFamily="34" charset="0"/>
                    <a:cs typeface="Carlito" panose="020F0502020204030204" pitchFamily="34" charset="0"/>
                  </a:endParaRPr>
                </a:p>
              </p:txBody>
            </p:sp>
          </p:grpSp>
          <p:pic>
            <p:nvPicPr>
              <p:cNvPr id="10" name="Imag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66980" y="429213"/>
                <a:ext cx="685184" cy="672007"/>
              </a:xfrm>
              <a:prstGeom prst="rect">
                <a:avLst/>
              </a:prstGeom>
            </p:spPr>
          </p:pic>
          <p:pic>
            <p:nvPicPr>
              <p:cNvPr id="12" name="Image 11"/>
              <p:cNvPicPr>
                <a:picLocks noChangeAspect="1"/>
              </p:cNvPicPr>
              <p:nvPr/>
            </p:nvPicPr>
            <p:blipFill rotWithShape="1">
              <a:blip r:embed="rId7">
                <a:clrChange>
                  <a:clrFrom>
                    <a:srgbClr val="FFFFFF"/>
                  </a:clrFrom>
                  <a:clrTo>
                    <a:srgbClr val="FFFFFF">
                      <a:alpha val="0"/>
                    </a:srgbClr>
                  </a:clrTo>
                </a:clrChange>
              </a:blip>
              <a:srcRect l="41699" t="84453" r="55534" b="10626"/>
              <a:stretch/>
            </p:blipFill>
            <p:spPr>
              <a:xfrm>
                <a:off x="5058668" y="6948983"/>
                <a:ext cx="576064" cy="576064"/>
              </a:xfrm>
              <a:prstGeom prst="rect">
                <a:avLst/>
              </a:prstGeom>
            </p:spPr>
          </p:pic>
          <p:sp>
            <p:nvSpPr>
              <p:cNvPr id="13" name="Espace réservé du numéro de diapositive 5"/>
              <p:cNvSpPr txBox="1">
                <a:spLocks/>
              </p:cNvSpPr>
              <p:nvPr/>
            </p:nvSpPr>
            <p:spPr>
              <a:xfrm>
                <a:off x="4075709" y="6978464"/>
                <a:ext cx="2495127" cy="402567"/>
              </a:xfrm>
              <a:prstGeom prst="rect">
                <a:avLst/>
              </a:prstGeom>
            </p:spPr>
            <p:txBody>
              <a:bodyPr anchor="ctr"/>
              <a:lstStyle>
                <a:defPPr>
                  <a:defRPr lang="fr-FR"/>
                </a:defPPr>
                <a:lvl1pPr marL="0" algn="ctr" defTabSz="1042990" rtl="0" eaLnBrk="1" latinLnBrk="0" hangingPunct="1">
                  <a:defRPr sz="1100" kern="1200">
                    <a:solidFill>
                      <a:schemeClr val="bg1"/>
                    </a:solidFill>
                    <a:latin typeface="Carlito" panose="020F0502020204030204" pitchFamily="34" charset="0"/>
                    <a:ea typeface="+mn-ea"/>
                    <a:cs typeface="Carlito" panose="020F0502020204030204" pitchFamily="34" charset="0"/>
                  </a:defRPr>
                </a:lvl1pPr>
                <a:lvl2pPr marL="521495" algn="l" defTabSz="1042990" rtl="0" eaLnBrk="1" latinLnBrk="0" hangingPunct="1">
                  <a:defRPr sz="2100" kern="1200">
                    <a:solidFill>
                      <a:schemeClr val="tx1"/>
                    </a:solidFill>
                    <a:latin typeface="+mn-lt"/>
                    <a:ea typeface="+mn-ea"/>
                    <a:cs typeface="+mn-cs"/>
                  </a:defRPr>
                </a:lvl2pPr>
                <a:lvl3pPr marL="1042990" algn="l" defTabSz="1042990" rtl="0" eaLnBrk="1" latinLnBrk="0" hangingPunct="1">
                  <a:defRPr sz="2100" kern="1200">
                    <a:solidFill>
                      <a:schemeClr val="tx1"/>
                    </a:solidFill>
                    <a:latin typeface="+mn-lt"/>
                    <a:ea typeface="+mn-ea"/>
                    <a:cs typeface="+mn-cs"/>
                  </a:defRPr>
                </a:lvl3pPr>
                <a:lvl4pPr marL="1564485" algn="l" defTabSz="1042990" rtl="0" eaLnBrk="1" latinLnBrk="0" hangingPunct="1">
                  <a:defRPr sz="2100" kern="1200">
                    <a:solidFill>
                      <a:schemeClr val="tx1"/>
                    </a:solidFill>
                    <a:latin typeface="+mn-lt"/>
                    <a:ea typeface="+mn-ea"/>
                    <a:cs typeface="+mn-cs"/>
                  </a:defRPr>
                </a:lvl4pPr>
                <a:lvl5pPr marL="2085981" algn="l" defTabSz="1042990" rtl="0" eaLnBrk="1" latinLnBrk="0" hangingPunct="1">
                  <a:defRPr sz="2100" kern="1200">
                    <a:solidFill>
                      <a:schemeClr val="tx1"/>
                    </a:solidFill>
                    <a:latin typeface="+mn-lt"/>
                    <a:ea typeface="+mn-ea"/>
                    <a:cs typeface="+mn-cs"/>
                  </a:defRPr>
                </a:lvl5pPr>
                <a:lvl6pPr marL="2607476" algn="l" defTabSz="1042990" rtl="0" eaLnBrk="1" latinLnBrk="0" hangingPunct="1">
                  <a:defRPr sz="2100" kern="1200">
                    <a:solidFill>
                      <a:schemeClr val="tx1"/>
                    </a:solidFill>
                    <a:latin typeface="+mn-lt"/>
                    <a:ea typeface="+mn-ea"/>
                    <a:cs typeface="+mn-cs"/>
                  </a:defRPr>
                </a:lvl6pPr>
                <a:lvl7pPr marL="3128970" algn="l" defTabSz="1042990" rtl="0" eaLnBrk="1" latinLnBrk="0" hangingPunct="1">
                  <a:defRPr sz="2100" kern="1200">
                    <a:solidFill>
                      <a:schemeClr val="tx1"/>
                    </a:solidFill>
                    <a:latin typeface="+mn-lt"/>
                    <a:ea typeface="+mn-ea"/>
                    <a:cs typeface="+mn-cs"/>
                  </a:defRPr>
                </a:lvl7pPr>
                <a:lvl8pPr marL="3650465" algn="l" defTabSz="1042990" rtl="0" eaLnBrk="1" latinLnBrk="0" hangingPunct="1">
                  <a:defRPr sz="2100" kern="1200">
                    <a:solidFill>
                      <a:schemeClr val="tx1"/>
                    </a:solidFill>
                    <a:latin typeface="+mn-lt"/>
                    <a:ea typeface="+mn-ea"/>
                    <a:cs typeface="+mn-cs"/>
                  </a:defRPr>
                </a:lvl8pPr>
                <a:lvl9pPr marL="4171960" algn="l" defTabSz="1042990" rtl="0" eaLnBrk="1" latinLnBrk="0" hangingPunct="1">
                  <a:defRPr sz="2100" kern="1200">
                    <a:solidFill>
                      <a:schemeClr val="tx1"/>
                    </a:solidFill>
                    <a:latin typeface="+mn-lt"/>
                    <a:ea typeface="+mn-ea"/>
                    <a:cs typeface="+mn-cs"/>
                  </a:defRPr>
                </a:lvl9pPr>
              </a:lstStyle>
              <a:p>
                <a:pPr>
                  <a:defRPr/>
                </a:pPr>
                <a:fld id="{4A2C694A-E8B2-429C-86F0-734E0D8DB8D6}" type="slidenum">
                  <a:rPr lang="fr-FR" sz="998">
                    <a:solidFill>
                      <a:prstClr val="white"/>
                    </a:solidFill>
                  </a:rPr>
                  <a:pPr>
                    <a:defRPr/>
                  </a:pPr>
                  <a:t>16</a:t>
                </a:fld>
                <a:endParaRPr lang="fr-FR" sz="998" dirty="0">
                  <a:solidFill>
                    <a:prstClr val="white"/>
                  </a:solidFill>
                </a:endParaRPr>
              </a:p>
            </p:txBody>
          </p:sp>
        </p:grpSp>
        <p:pic>
          <p:nvPicPr>
            <p:cNvPr id="16" name="Imag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34932" y="36215"/>
              <a:ext cx="3163866" cy="1476000"/>
            </a:xfrm>
            <a:prstGeom prst="rect">
              <a:avLst/>
            </a:prstGeom>
          </p:spPr>
        </p:pic>
      </p:grpSp>
    </p:spTree>
    <p:extLst>
      <p:ext uri="{BB962C8B-B14F-4D97-AF65-F5344CB8AC3E}">
        <p14:creationId xmlns:p14="http://schemas.microsoft.com/office/powerpoint/2010/main" val="11544773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nvPr>
        </p:nvGraphicFramePr>
        <p:xfrm>
          <a:off x="2040625" y="1846052"/>
          <a:ext cx="8794151" cy="46151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ZoneTexte 1"/>
          <p:cNvSpPr txBox="1"/>
          <p:nvPr/>
        </p:nvSpPr>
        <p:spPr>
          <a:xfrm>
            <a:off x="2014747" y="1476046"/>
            <a:ext cx="8849842" cy="584775"/>
          </a:xfrm>
          <a:prstGeom prst="rect">
            <a:avLst/>
          </a:prstGeom>
          <a:ln w="38100"/>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3200" dirty="0"/>
              <a:t>Stratégie nationale de santé </a:t>
            </a:r>
            <a:r>
              <a:rPr lang="fr-FR" sz="3200" dirty="0" smtClean="0"/>
              <a:t>(2013 - 2018)</a:t>
            </a:r>
            <a:endParaRPr lang="fr-FR" sz="3200" dirty="0"/>
          </a:p>
        </p:txBody>
      </p:sp>
      <p:sp>
        <p:nvSpPr>
          <p:cNvPr id="5" name="Titre 3"/>
          <p:cNvSpPr txBox="1">
            <a:spLocks/>
          </p:cNvSpPr>
          <p:nvPr/>
        </p:nvSpPr>
        <p:spPr>
          <a:xfrm>
            <a:off x="1904673" y="339383"/>
            <a:ext cx="10287327" cy="736497"/>
          </a:xfrm>
          <a:prstGeom prst="rect">
            <a:avLst/>
          </a:prstGeom>
        </p:spPr>
        <p:txBody>
          <a:bodyPr>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2800" b="1" dirty="0" smtClean="0"/>
              <a:t>Le cadre législatif et réglementaire dans lequel s’inscrit la politique de santé mentale (1)</a:t>
            </a:r>
            <a:endParaRPr lang="fr-FR" sz="2800" b="1" dirty="0"/>
          </a:p>
        </p:txBody>
      </p:sp>
    </p:spTree>
    <p:extLst>
      <p:ext uri="{BB962C8B-B14F-4D97-AF65-F5344CB8AC3E}">
        <p14:creationId xmlns:p14="http://schemas.microsoft.com/office/powerpoint/2010/main" val="1334387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37017" y="120947"/>
            <a:ext cx="9857801" cy="1280890"/>
          </a:xfrm>
        </p:spPr>
        <p:txBody>
          <a:bodyPr>
            <a:noAutofit/>
          </a:bodyPr>
          <a:lstStyle/>
          <a:p>
            <a:r>
              <a:rPr lang="fr-FR" sz="4000" b="1" dirty="0" smtClean="0"/>
              <a:t>Les conseils </a:t>
            </a:r>
            <a:r>
              <a:rPr lang="fr-FR" sz="4000" b="1" dirty="0" smtClean="0">
                <a:solidFill>
                  <a:srgbClr val="FF0000"/>
                </a:solidFill>
              </a:rPr>
              <a:t>territoriaux </a:t>
            </a:r>
            <a:r>
              <a:rPr lang="fr-FR" sz="4000" b="1" dirty="0" smtClean="0"/>
              <a:t>de santé (CTS)</a:t>
            </a:r>
            <a:endParaRPr lang="fr-FR" sz="4000" b="1" dirty="0"/>
          </a:p>
        </p:txBody>
      </p:sp>
      <p:sp>
        <p:nvSpPr>
          <p:cNvPr id="3" name="Espace réservé du contenu 2"/>
          <p:cNvSpPr>
            <a:spLocks noGrp="1"/>
          </p:cNvSpPr>
          <p:nvPr>
            <p:ph idx="1"/>
          </p:nvPr>
        </p:nvSpPr>
        <p:spPr>
          <a:xfrm>
            <a:off x="814388" y="979523"/>
            <a:ext cx="11377612" cy="5518299"/>
          </a:xfrm>
        </p:spPr>
        <p:txBody>
          <a:bodyPr>
            <a:noAutofit/>
          </a:bodyPr>
          <a:lstStyle/>
          <a:p>
            <a:pPr>
              <a:lnSpc>
                <a:spcPct val="150000"/>
              </a:lnSpc>
              <a:spcBef>
                <a:spcPts val="0"/>
              </a:spcBef>
            </a:pPr>
            <a:r>
              <a:rPr lang="fr-FR" sz="2400" dirty="0"/>
              <a:t>Les territoires de démocratie sanitaire </a:t>
            </a:r>
            <a:endParaRPr lang="fr-FR" sz="2400" dirty="0" smtClean="0"/>
          </a:p>
          <a:p>
            <a:pPr>
              <a:lnSpc>
                <a:spcPct val="150000"/>
              </a:lnSpc>
              <a:spcBef>
                <a:spcPts val="0"/>
              </a:spcBef>
            </a:pPr>
            <a:r>
              <a:rPr lang="fr-FR" sz="2400" dirty="0" smtClean="0"/>
              <a:t>Lieux de </a:t>
            </a:r>
            <a:r>
              <a:rPr lang="fr-FR" sz="2400" dirty="0"/>
              <a:t>mise en cohérence des projets de </a:t>
            </a:r>
            <a:r>
              <a:rPr lang="fr-FR" sz="2400" dirty="0" smtClean="0"/>
              <a:t>l’ARS et </a:t>
            </a:r>
            <a:r>
              <a:rPr lang="fr-FR" sz="2400" dirty="0"/>
              <a:t>des </a:t>
            </a:r>
            <a:r>
              <a:rPr lang="fr-FR" sz="2400" dirty="0" smtClean="0"/>
              <a:t>partenaires.</a:t>
            </a:r>
          </a:p>
          <a:p>
            <a:pPr>
              <a:lnSpc>
                <a:spcPct val="150000"/>
              </a:lnSpc>
              <a:spcBef>
                <a:spcPts val="0"/>
              </a:spcBef>
            </a:pPr>
            <a:r>
              <a:rPr lang="fr-FR" sz="2400" dirty="0"/>
              <a:t>L</a:t>
            </a:r>
            <a:r>
              <a:rPr lang="fr-FR" sz="2400" dirty="0" smtClean="0"/>
              <a:t>e </a:t>
            </a:r>
            <a:r>
              <a:rPr lang="fr-FR" sz="2400" dirty="0"/>
              <a:t>directeur général de l'ARS constitue un conseil territorial de santé (CTS) qui remplace la conférence de territoire</a:t>
            </a:r>
            <a:r>
              <a:rPr lang="fr-FR" sz="2400" dirty="0" smtClean="0"/>
              <a:t>.</a:t>
            </a:r>
            <a:endParaRPr lang="fr-FR" sz="2400" dirty="0"/>
          </a:p>
          <a:p>
            <a:pPr>
              <a:lnSpc>
                <a:spcPct val="150000"/>
              </a:lnSpc>
              <a:spcBef>
                <a:spcPts val="0"/>
              </a:spcBef>
            </a:pPr>
            <a:r>
              <a:rPr lang="fr-FR" sz="2400" dirty="0" smtClean="0"/>
              <a:t>Chaque CTS francilien a mis en place deux sous commissions</a:t>
            </a:r>
          </a:p>
          <a:p>
            <a:pPr lvl="1">
              <a:lnSpc>
                <a:spcPct val="150000"/>
              </a:lnSpc>
              <a:spcBef>
                <a:spcPts val="0"/>
              </a:spcBef>
            </a:pPr>
            <a:r>
              <a:rPr lang="fr-FR" sz="2000" dirty="0" smtClean="0"/>
              <a:t>La commission des usagers et la commission santé mentale (CSSM)</a:t>
            </a:r>
          </a:p>
          <a:p>
            <a:pPr lvl="1">
              <a:lnSpc>
                <a:spcPct val="150000"/>
              </a:lnSpc>
              <a:spcBef>
                <a:spcPts val="0"/>
              </a:spcBef>
            </a:pPr>
            <a:r>
              <a:rPr lang="fr-FR" sz="2800" b="1" dirty="0">
                <a:solidFill>
                  <a:srgbClr val="FF0000"/>
                </a:solidFill>
              </a:rPr>
              <a:t>Les huit CSSM sont à la manœuvre des PTSM</a:t>
            </a:r>
          </a:p>
          <a:p>
            <a:pPr lvl="1">
              <a:lnSpc>
                <a:spcPct val="150000"/>
              </a:lnSpc>
              <a:spcBef>
                <a:spcPts val="0"/>
              </a:spcBef>
            </a:pPr>
            <a:r>
              <a:rPr lang="fr-FR" sz="2800" b="1" dirty="0" smtClean="0">
                <a:solidFill>
                  <a:srgbClr val="FF0000"/>
                </a:solidFill>
              </a:rPr>
              <a:t>La CSSM93</a:t>
            </a:r>
            <a:r>
              <a:rPr lang="fr-FR" sz="2800" b="1" dirty="0">
                <a:solidFill>
                  <a:srgbClr val="FF0000"/>
                </a:solidFill>
              </a:rPr>
              <a:t> </a:t>
            </a:r>
            <a:r>
              <a:rPr lang="fr-FR" sz="2800" b="1" dirty="0" smtClean="0">
                <a:solidFill>
                  <a:srgbClr val="FF0000"/>
                </a:solidFill>
              </a:rPr>
              <a:t>présidée par </a:t>
            </a:r>
            <a:r>
              <a:rPr lang="fr-FR" sz="2800" b="1" dirty="0">
                <a:solidFill>
                  <a:srgbClr val="FF0000"/>
                </a:solidFill>
              </a:rPr>
              <a:t>S</a:t>
            </a:r>
            <a:r>
              <a:rPr lang="fr-FR" sz="2800" b="1" dirty="0" smtClean="0">
                <a:solidFill>
                  <a:srgbClr val="FF0000"/>
                </a:solidFill>
              </a:rPr>
              <a:t>ophie Albert a réalisé une analyse stratégique des forces et des faiblesses du territoire (2018)</a:t>
            </a:r>
          </a:p>
        </p:txBody>
      </p:sp>
    </p:spTree>
    <p:extLst>
      <p:ext uri="{BB962C8B-B14F-4D97-AF65-F5344CB8AC3E}">
        <p14:creationId xmlns:p14="http://schemas.microsoft.com/office/powerpoint/2010/main" val="15220271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816429" y="179613"/>
            <a:ext cx="3788228" cy="6531429"/>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285750" lvl="1" indent="-285750">
              <a:spcBef>
                <a:spcPts val="600"/>
              </a:spcBef>
              <a:buFont typeface="Arial" panose="020B0604020202020204" pitchFamily="34" charset="0"/>
              <a:buChar char="•"/>
            </a:pPr>
            <a:r>
              <a:rPr lang="fr-FR" dirty="0" smtClean="0">
                <a:solidFill>
                  <a:schemeClr val="tx1"/>
                </a:solidFill>
                <a:latin typeface="Arial Narrow" panose="020B0606020202030204" pitchFamily="34" charset="0"/>
              </a:rPr>
              <a:t>Offre riche</a:t>
            </a:r>
          </a:p>
          <a:p>
            <a:pPr marL="620713" lvl="2" indent="-285750">
              <a:spcBef>
                <a:spcPts val="600"/>
              </a:spcBef>
              <a:buFont typeface="Arial" panose="020B0604020202020204" pitchFamily="34" charset="0"/>
              <a:buChar char="•"/>
            </a:pPr>
            <a:r>
              <a:rPr lang="fr-FR" sz="1600" dirty="0" smtClean="0">
                <a:latin typeface="Arial Narrow" panose="020B0606020202030204" pitchFamily="34" charset="0"/>
              </a:rPr>
              <a:t>5 EMPP</a:t>
            </a:r>
          </a:p>
          <a:p>
            <a:pPr marL="620713" lvl="2" indent="-285750">
              <a:spcBef>
                <a:spcPts val="600"/>
              </a:spcBef>
              <a:buFont typeface="Arial" panose="020B0604020202020204" pitchFamily="34" charset="0"/>
              <a:buChar char="•"/>
            </a:pPr>
            <a:r>
              <a:rPr lang="fr-FR" sz="1600" dirty="0" smtClean="0">
                <a:latin typeface="Arial Narrow" panose="020B0606020202030204" pitchFamily="34" charset="0"/>
              </a:rPr>
              <a:t>7 GEM</a:t>
            </a:r>
          </a:p>
          <a:p>
            <a:pPr marL="620713" lvl="2" indent="-285750">
              <a:spcBef>
                <a:spcPts val="600"/>
              </a:spcBef>
              <a:buFont typeface="Arial" panose="020B0604020202020204" pitchFamily="34" charset="0"/>
              <a:buChar char="•"/>
            </a:pPr>
            <a:r>
              <a:rPr lang="fr-FR" sz="1600" dirty="0" smtClean="0">
                <a:latin typeface="Arial Narrow" panose="020B0606020202030204" pitchFamily="34" charset="0"/>
              </a:rPr>
              <a:t>1 PASS Psy</a:t>
            </a:r>
          </a:p>
          <a:p>
            <a:pPr marL="620713" lvl="2" indent="-285750">
              <a:spcBef>
                <a:spcPts val="600"/>
              </a:spcBef>
              <a:buFont typeface="Arial" panose="020B0604020202020204" pitchFamily="34" charset="0"/>
              <a:buChar char="•"/>
            </a:pPr>
            <a:r>
              <a:rPr lang="fr-FR" sz="1600" dirty="0" smtClean="0">
                <a:latin typeface="Arial Narrow" panose="020B0606020202030204" pitchFamily="34" charset="0"/>
              </a:rPr>
              <a:t>Couverture sanitaire dense18 secteurs PG, 5 secteurs PIJ, 1 service U, 2 cliniques privées, nombreux CMP etc.</a:t>
            </a:r>
          </a:p>
          <a:p>
            <a:pPr marL="620713" lvl="2" indent="-285750">
              <a:spcBef>
                <a:spcPts val="600"/>
              </a:spcBef>
              <a:buFont typeface="Arial" panose="020B0604020202020204" pitchFamily="34" charset="0"/>
              <a:buChar char="•"/>
            </a:pPr>
            <a:r>
              <a:rPr lang="fr-FR" sz="1600" dirty="0" smtClean="0">
                <a:latin typeface="Arial Narrow" panose="020B0606020202030204" pitchFamily="34" charset="0"/>
              </a:rPr>
              <a:t>CLSM (14)</a:t>
            </a:r>
          </a:p>
          <a:p>
            <a:pPr marL="620713" lvl="2" indent="-285750">
              <a:spcBef>
                <a:spcPts val="600"/>
              </a:spcBef>
              <a:buFont typeface="Arial" panose="020B0604020202020204" pitchFamily="34" charset="0"/>
              <a:buChar char="•"/>
            </a:pPr>
            <a:r>
              <a:rPr lang="fr-FR" sz="1600" dirty="0" smtClean="0">
                <a:latin typeface="Arial Narrow" panose="020B0606020202030204" pitchFamily="34" charset="0"/>
              </a:rPr>
              <a:t>RESAD (27)</a:t>
            </a:r>
          </a:p>
          <a:p>
            <a:pPr marL="285750" lvl="1" indent="-285750">
              <a:spcBef>
                <a:spcPts val="600"/>
              </a:spcBef>
              <a:buFont typeface="Arial" panose="020B0604020202020204" pitchFamily="34" charset="0"/>
              <a:buChar char="•"/>
            </a:pPr>
            <a:r>
              <a:rPr lang="fr-FR" dirty="0" smtClean="0">
                <a:latin typeface="Arial Narrow" panose="020B0606020202030204" pitchFamily="34" charset="0"/>
              </a:rPr>
              <a:t>groupe d’appui Action sociale santé mentale (2005)</a:t>
            </a:r>
          </a:p>
          <a:p>
            <a:pPr marL="285750" lvl="1" indent="-285750">
              <a:spcBef>
                <a:spcPts val="600"/>
              </a:spcBef>
              <a:buFont typeface="Arial" panose="020B0604020202020204" pitchFamily="34" charset="0"/>
              <a:buChar char="•"/>
            </a:pPr>
            <a:r>
              <a:rPr lang="fr-FR" dirty="0" smtClean="0">
                <a:latin typeface="Arial Narrow" panose="020B0606020202030204" pitchFamily="34" charset="0"/>
              </a:rPr>
              <a:t>Coalition d’acteurs</a:t>
            </a:r>
          </a:p>
          <a:p>
            <a:pPr marL="620713" lvl="2" indent="-171450">
              <a:spcBef>
                <a:spcPts val="600"/>
              </a:spcBef>
              <a:buFont typeface="Arial" panose="020B0604020202020204" pitchFamily="34" charset="0"/>
              <a:buChar char="•"/>
            </a:pPr>
            <a:r>
              <a:rPr lang="fr-FR" sz="1600" dirty="0" smtClean="0">
                <a:latin typeface="Arial Narrow" panose="020B0606020202030204" pitchFamily="34" charset="0"/>
              </a:rPr>
              <a:t>Collectif acteurs de la pédopsy (2000)</a:t>
            </a:r>
          </a:p>
          <a:p>
            <a:pPr marL="620713" lvl="2" indent="-171450">
              <a:spcBef>
                <a:spcPts val="600"/>
              </a:spcBef>
              <a:buFont typeface="Arial" panose="020B0604020202020204" pitchFamily="34" charset="0"/>
              <a:buChar char="•"/>
            </a:pPr>
            <a:r>
              <a:rPr lang="fr-FR" sz="1600" dirty="0" smtClean="0">
                <a:latin typeface="Arial Narrow" panose="020B0606020202030204" pitchFamily="34" charset="0"/>
              </a:rPr>
              <a:t>CPT (2018) : assemblée générale des partenaires</a:t>
            </a:r>
          </a:p>
          <a:p>
            <a:pPr marL="620713" lvl="2" indent="-171450">
              <a:spcBef>
                <a:spcPts val="600"/>
              </a:spcBef>
              <a:buFont typeface="Arial" panose="020B0604020202020204" pitchFamily="34" charset="0"/>
              <a:buChar char="•"/>
            </a:pPr>
            <a:r>
              <a:rPr lang="fr-FR" sz="1600" dirty="0" smtClean="0">
                <a:latin typeface="Arial Narrow" panose="020B0606020202030204" pitchFamily="34" charset="0"/>
              </a:rPr>
              <a:t>Formation action sociale santé mentale (FASSM)</a:t>
            </a:r>
          </a:p>
          <a:p>
            <a:pPr marL="285750" lvl="1" indent="-285750">
              <a:spcBef>
                <a:spcPts val="600"/>
              </a:spcBef>
              <a:buFont typeface="Arial" panose="020B0604020202020204" pitchFamily="34" charset="0"/>
              <a:buChar char="•"/>
            </a:pPr>
            <a:r>
              <a:rPr lang="fr-FR" dirty="0" smtClean="0">
                <a:latin typeface="Arial Narrow" panose="020B0606020202030204" pitchFamily="34" charset="0"/>
              </a:rPr>
              <a:t>Expérimentations : plateforme jeunesse, la Trame, mobilisation de certains bailleurs,  etc.</a:t>
            </a:r>
            <a:endParaRPr lang="fr-FR" dirty="0">
              <a:latin typeface="Arial Narrow" panose="020B0606020202030204" pitchFamily="34" charset="0"/>
            </a:endParaRPr>
          </a:p>
        </p:txBody>
      </p:sp>
      <p:sp>
        <p:nvSpPr>
          <p:cNvPr id="3" name="ZoneTexte 2"/>
          <p:cNvSpPr txBox="1"/>
          <p:nvPr/>
        </p:nvSpPr>
        <p:spPr>
          <a:xfrm rot="16200000">
            <a:off x="-2455924" y="3030478"/>
            <a:ext cx="5959928" cy="584775"/>
          </a:xfrm>
          <a:prstGeom prst="rect">
            <a:avLst/>
          </a:prstGeom>
          <a:noFill/>
        </p:spPr>
        <p:txBody>
          <a:bodyPr wrap="square" rtlCol="0">
            <a:spAutoFit/>
          </a:bodyPr>
          <a:lstStyle/>
          <a:p>
            <a:pPr algn="ctr"/>
            <a:r>
              <a:rPr lang="fr-FR" sz="3200" dirty="0" smtClean="0">
                <a:latin typeface="Franklin Gothic Medium Cond" panose="020B0606030402020204" pitchFamily="34" charset="0"/>
              </a:rPr>
              <a:t>Points</a:t>
            </a:r>
            <a:r>
              <a:rPr lang="fr-FR" sz="3200" dirty="0" smtClean="0">
                <a:solidFill>
                  <a:schemeClr val="bg1"/>
                </a:solidFill>
                <a:latin typeface="Franklin Gothic Medium Cond" panose="020B0606030402020204" pitchFamily="34" charset="0"/>
              </a:rPr>
              <a:t> </a:t>
            </a:r>
            <a:r>
              <a:rPr lang="fr-FR" sz="3200" dirty="0" smtClean="0">
                <a:latin typeface="Franklin Gothic Medium Cond" panose="020B0606030402020204" pitchFamily="34" charset="0"/>
              </a:rPr>
              <a:t>forts</a:t>
            </a:r>
            <a:endParaRPr lang="fr-FR" sz="3200" dirty="0">
              <a:latin typeface="Franklin Gothic Medium Cond" panose="020B0606030402020204" pitchFamily="34" charset="0"/>
            </a:endParaRPr>
          </a:p>
        </p:txBody>
      </p:sp>
      <p:sp>
        <p:nvSpPr>
          <p:cNvPr id="4" name="Rectangle à coins arrondis 3"/>
          <p:cNvSpPr/>
          <p:nvPr/>
        </p:nvSpPr>
        <p:spPr>
          <a:xfrm>
            <a:off x="4816929" y="179613"/>
            <a:ext cx="3641271" cy="3804557"/>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Offre adolescente insuffisante, ne couvrant pas le territoire</a:t>
            </a:r>
          </a:p>
          <a:p>
            <a:pPr marL="620713" lvl="2" indent="-171450">
              <a:spcBef>
                <a:spcPts val="600"/>
              </a:spcBef>
              <a:buFont typeface="Arial" panose="020B0604020202020204" pitchFamily="34" charset="0"/>
              <a:buChar char="•"/>
            </a:pPr>
            <a:r>
              <a:rPr lang="fr-FR" sz="1400" dirty="0" smtClean="0">
                <a:latin typeface="Arial Narrow" panose="020B0606020202030204" pitchFamily="34" charset="0"/>
              </a:rPr>
              <a:t>Hébergement</a:t>
            </a:r>
          </a:p>
          <a:p>
            <a:pPr marL="620713" lvl="2" indent="-171450">
              <a:spcBef>
                <a:spcPts val="600"/>
              </a:spcBef>
              <a:buFont typeface="Arial" panose="020B0604020202020204" pitchFamily="34" charset="0"/>
              <a:buChar char="•"/>
            </a:pPr>
            <a:r>
              <a:rPr lang="fr-FR" sz="1400" dirty="0" smtClean="0">
                <a:latin typeface="Arial Narrow" panose="020B0606020202030204" pitchFamily="34" charset="0"/>
              </a:rPr>
              <a:t>MDA</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Un seul Universitaire (14 en VDM, 18 à Ste Anne etc.)</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Organisation des urgences fragile (12 lignes de garde)</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Délai attente en CMP non chiffré</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Longs séjours en UHTP (manque de places en EMS, réhabilitation psycho-sociale..)</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Patients au domicile (900)</a:t>
            </a:r>
          </a:p>
        </p:txBody>
      </p:sp>
      <p:sp>
        <p:nvSpPr>
          <p:cNvPr id="5" name="ZoneTexte 4"/>
          <p:cNvSpPr txBox="1"/>
          <p:nvPr/>
        </p:nvSpPr>
        <p:spPr>
          <a:xfrm rot="5400000">
            <a:off x="7378987" y="1952789"/>
            <a:ext cx="2743201" cy="584775"/>
          </a:xfrm>
          <a:prstGeom prst="rect">
            <a:avLst/>
          </a:prstGeom>
          <a:noFill/>
        </p:spPr>
        <p:txBody>
          <a:bodyPr wrap="square" rtlCol="0">
            <a:spAutoFit/>
          </a:bodyPr>
          <a:lstStyle/>
          <a:p>
            <a:pPr algn="ctr"/>
            <a:r>
              <a:rPr lang="fr-FR" sz="3200" dirty="0" smtClean="0">
                <a:latin typeface="Franklin Gothic Medium Cond" panose="020B0606030402020204" pitchFamily="34" charset="0"/>
              </a:rPr>
              <a:t>Points faibles</a:t>
            </a:r>
            <a:endParaRPr lang="fr-FR" sz="3200" dirty="0">
              <a:latin typeface="Franklin Gothic Medium Cond" panose="020B0606030402020204" pitchFamily="34" charset="0"/>
            </a:endParaRPr>
          </a:p>
        </p:txBody>
      </p:sp>
      <p:sp>
        <p:nvSpPr>
          <p:cNvPr id="6" name="Rectangle à coins arrondis 5"/>
          <p:cNvSpPr/>
          <p:nvPr/>
        </p:nvSpPr>
        <p:spPr>
          <a:xfrm>
            <a:off x="4816929" y="4114800"/>
            <a:ext cx="3641271" cy="2596242"/>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La démographie populationnelle en augmentation (+200 000 hab.)</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La démographie des soignants fragile</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Tensions capacitaires, </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Soins sans consentement (+20% en 2 ans)</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Le taux de fuite (31%)</a:t>
            </a:r>
          </a:p>
          <a:p>
            <a:pPr marL="285750" lvl="1" indent="-285750">
              <a:spcBef>
                <a:spcPts val="600"/>
              </a:spcBef>
              <a:buFont typeface="Arial" panose="020B0604020202020204" pitchFamily="34" charset="0"/>
              <a:buChar char="•"/>
            </a:pPr>
            <a:r>
              <a:rPr lang="fr-FR" sz="1600" dirty="0" smtClean="0">
                <a:latin typeface="Arial Narrow" panose="020B0606020202030204" pitchFamily="34" charset="0"/>
              </a:rPr>
              <a:t>Augmentation des violences</a:t>
            </a:r>
          </a:p>
        </p:txBody>
      </p:sp>
      <p:sp>
        <p:nvSpPr>
          <p:cNvPr id="7" name="ZoneTexte 6"/>
          <p:cNvSpPr txBox="1"/>
          <p:nvPr/>
        </p:nvSpPr>
        <p:spPr>
          <a:xfrm rot="5400000">
            <a:off x="7452465" y="5120534"/>
            <a:ext cx="2596244" cy="584775"/>
          </a:xfrm>
          <a:prstGeom prst="rect">
            <a:avLst/>
          </a:prstGeom>
          <a:noFill/>
        </p:spPr>
        <p:txBody>
          <a:bodyPr wrap="square" rtlCol="0">
            <a:spAutoFit/>
          </a:bodyPr>
          <a:lstStyle/>
          <a:p>
            <a:pPr algn="ctr"/>
            <a:r>
              <a:rPr lang="fr-FR" sz="3200" dirty="0" smtClean="0">
                <a:latin typeface="Franklin Gothic Medium Cond" panose="020B0606030402020204" pitchFamily="34" charset="0"/>
              </a:rPr>
              <a:t>Menaces</a:t>
            </a:r>
            <a:endParaRPr lang="fr-FR" sz="3200" dirty="0">
              <a:latin typeface="Franklin Gothic Medium Cond" panose="020B0606030402020204" pitchFamily="34" charset="0"/>
            </a:endParaRPr>
          </a:p>
        </p:txBody>
      </p:sp>
      <p:sp>
        <p:nvSpPr>
          <p:cNvPr id="8" name="Ellipse 7"/>
          <p:cNvSpPr/>
          <p:nvPr/>
        </p:nvSpPr>
        <p:spPr>
          <a:xfrm>
            <a:off x="9748157" y="1175657"/>
            <a:ext cx="2318657" cy="5012872"/>
          </a:xfrm>
          <a:prstGeom prst="ellipse">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latin typeface="Franklin Gothic Medium Cond" panose="020B0606030402020204" pitchFamily="34" charset="0"/>
              </a:rPr>
              <a:t>Opportunité</a:t>
            </a:r>
          </a:p>
          <a:p>
            <a:pPr algn="ctr"/>
            <a:endParaRPr lang="fr-FR" sz="4000" dirty="0" smtClean="0">
              <a:latin typeface="Franklin Gothic Medium Cond" panose="020B0606030402020204" pitchFamily="34" charset="0"/>
            </a:endParaRPr>
          </a:p>
          <a:p>
            <a:pPr algn="ctr"/>
            <a:r>
              <a:rPr lang="fr-FR" sz="4000" dirty="0" smtClean="0">
                <a:latin typeface="Franklin Gothic Medium Cond" panose="020B0606030402020204" pitchFamily="34" charset="0"/>
              </a:rPr>
              <a:t>Le PTSM</a:t>
            </a:r>
            <a:endParaRPr lang="fr-FR" sz="4000" dirty="0">
              <a:latin typeface="Franklin Gothic Medium Cond" panose="020B0606030402020204" pitchFamily="34" charset="0"/>
            </a:endParaRPr>
          </a:p>
        </p:txBody>
      </p:sp>
    </p:spTree>
    <p:extLst>
      <p:ext uri="{BB962C8B-B14F-4D97-AF65-F5344CB8AC3E}">
        <p14:creationId xmlns:p14="http://schemas.microsoft.com/office/powerpoint/2010/main" val="2731555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P spid="5" grpId="0"/>
      <p:bldP spid="6" grpId="0" animBg="1"/>
      <p:bldP spid="7"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1212316544"/>
              </p:ext>
            </p:extLst>
          </p:nvPr>
        </p:nvGraphicFramePr>
        <p:xfrm>
          <a:off x="2040625" y="1846052"/>
          <a:ext cx="8794151" cy="46151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ZoneTexte 1"/>
          <p:cNvSpPr txBox="1"/>
          <p:nvPr/>
        </p:nvSpPr>
        <p:spPr>
          <a:xfrm>
            <a:off x="2014747" y="1476046"/>
            <a:ext cx="8849842" cy="584775"/>
          </a:xfrm>
          <a:prstGeom prst="rect">
            <a:avLst/>
          </a:prstGeom>
          <a:ln w="38100"/>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3200" dirty="0"/>
              <a:t>Stratégie nationale de santé </a:t>
            </a:r>
            <a:r>
              <a:rPr lang="fr-FR" sz="3200" dirty="0" smtClean="0"/>
              <a:t>(2013 - 2018)</a:t>
            </a:r>
            <a:endParaRPr lang="fr-FR" sz="3200" dirty="0"/>
          </a:p>
        </p:txBody>
      </p:sp>
      <p:sp>
        <p:nvSpPr>
          <p:cNvPr id="5" name="Titre 3"/>
          <p:cNvSpPr txBox="1">
            <a:spLocks/>
          </p:cNvSpPr>
          <p:nvPr/>
        </p:nvSpPr>
        <p:spPr>
          <a:xfrm>
            <a:off x="1904673" y="339383"/>
            <a:ext cx="10287327" cy="736497"/>
          </a:xfrm>
          <a:prstGeom prst="rect">
            <a:avLst/>
          </a:prstGeom>
        </p:spPr>
        <p:txBody>
          <a:bodyPr>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2800" b="1" dirty="0" smtClean="0"/>
              <a:t>Le cadre législatif et réglementaire dans lequel s’inscrit la politique de santé mentale (2)</a:t>
            </a:r>
            <a:endParaRPr lang="fr-FR" sz="2800" b="1" dirty="0"/>
          </a:p>
        </p:txBody>
      </p:sp>
    </p:spTree>
    <p:extLst>
      <p:ext uri="{BB962C8B-B14F-4D97-AF65-F5344CB8AC3E}">
        <p14:creationId xmlns:p14="http://schemas.microsoft.com/office/powerpoint/2010/main" val="2297439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2392898" y="324073"/>
            <a:ext cx="9351427" cy="1280890"/>
          </a:xfrm>
        </p:spPr>
        <p:txBody>
          <a:bodyPr>
            <a:noAutofit/>
          </a:bodyPr>
          <a:lstStyle/>
          <a:p>
            <a:pPr algn="ctr"/>
            <a:r>
              <a:rPr lang="fr-FR" b="1" dirty="0" smtClean="0"/>
              <a:t>Communauté psychiatrique de territoire (CPT)décret du 26 octobre 2016</a:t>
            </a:r>
            <a:endParaRPr lang="fr-FR" b="1" dirty="0"/>
          </a:p>
        </p:txBody>
      </p:sp>
      <p:sp>
        <p:nvSpPr>
          <p:cNvPr id="5" name="Espace réservé du contenu 4"/>
          <p:cNvSpPr>
            <a:spLocks noGrp="1"/>
          </p:cNvSpPr>
          <p:nvPr>
            <p:ph sz="half" idx="1"/>
          </p:nvPr>
        </p:nvSpPr>
        <p:spPr>
          <a:xfrm>
            <a:off x="1400026" y="1769810"/>
            <a:ext cx="5547833" cy="4442637"/>
          </a:xfrm>
          <a:solidFill>
            <a:schemeClr val="accent6">
              <a:lumMod val="20000"/>
              <a:lumOff val="80000"/>
            </a:schemeClr>
          </a:solidFill>
        </p:spPr>
        <p:txBody>
          <a:bodyPr>
            <a:normAutofit/>
          </a:bodyPr>
          <a:lstStyle/>
          <a:p>
            <a:pPr lvl="1"/>
            <a:r>
              <a:rPr lang="fr-FR" sz="1800" dirty="0"/>
              <a:t>Fédère les acteurs</a:t>
            </a:r>
          </a:p>
          <a:p>
            <a:pPr lvl="1"/>
            <a:r>
              <a:rPr lang="fr-FR" sz="1800" dirty="0" smtClean="0"/>
              <a:t>Contribue </a:t>
            </a:r>
            <a:r>
              <a:rPr lang="fr-FR" sz="1800" dirty="0"/>
              <a:t>à la définition du </a:t>
            </a:r>
            <a:r>
              <a:rPr lang="fr-FR" sz="1800" b="1" dirty="0">
                <a:solidFill>
                  <a:srgbClr val="FF0000"/>
                </a:solidFill>
              </a:rPr>
              <a:t>projet territorial de santé mentale. </a:t>
            </a:r>
          </a:p>
          <a:p>
            <a:pPr lvl="1"/>
            <a:r>
              <a:rPr lang="fr-FR" sz="1800" dirty="0"/>
              <a:t>S’assure de la déclinaison, au sein du projet médical d’établissement de chacun des membres, des actions qui les concernent prévues par le projet </a:t>
            </a:r>
            <a:r>
              <a:rPr lang="fr-FR" sz="1800" dirty="0" smtClean="0"/>
              <a:t>territorial</a:t>
            </a:r>
            <a:endParaRPr lang="fr-FR" sz="1800" dirty="0"/>
          </a:p>
          <a:p>
            <a:pPr lvl="1"/>
            <a:r>
              <a:rPr lang="fr-FR" sz="1800" dirty="0"/>
              <a:t>Concourt à la mise en œuvre opérationnelle des actions prévues par le </a:t>
            </a:r>
            <a:r>
              <a:rPr lang="fr-FR" sz="1800" b="1" dirty="0">
                <a:solidFill>
                  <a:srgbClr val="FF0000"/>
                </a:solidFill>
              </a:rPr>
              <a:t>projet territorial</a:t>
            </a:r>
            <a:r>
              <a:rPr lang="fr-FR" sz="1800" dirty="0"/>
              <a:t>, au suivi et à l’évaluation de sa mise en œuvre</a:t>
            </a:r>
          </a:p>
          <a:p>
            <a:endParaRPr lang="fr-FR" dirty="0"/>
          </a:p>
        </p:txBody>
      </p:sp>
      <p:sp>
        <p:nvSpPr>
          <p:cNvPr id="6" name="Espace réservé du contenu 5"/>
          <p:cNvSpPr>
            <a:spLocks noGrp="1"/>
          </p:cNvSpPr>
          <p:nvPr>
            <p:ph sz="half" idx="2"/>
          </p:nvPr>
        </p:nvSpPr>
        <p:spPr>
          <a:xfrm>
            <a:off x="7143671" y="1788383"/>
            <a:ext cx="4919737" cy="4434066"/>
          </a:xfrm>
          <a:solidFill>
            <a:schemeClr val="bg2">
              <a:lumMod val="90000"/>
            </a:schemeClr>
          </a:solidFill>
        </p:spPr>
        <p:txBody>
          <a:bodyPr>
            <a:normAutofit/>
          </a:bodyPr>
          <a:lstStyle/>
          <a:p>
            <a:r>
              <a:rPr lang="fr-FR" dirty="0"/>
              <a:t>Etablissements </a:t>
            </a:r>
            <a:r>
              <a:rPr lang="fr-FR" b="1" u="sng" dirty="0">
                <a:solidFill>
                  <a:srgbClr val="FF0000"/>
                </a:solidFill>
              </a:rPr>
              <a:t>volontaires</a:t>
            </a:r>
            <a:r>
              <a:rPr lang="fr-FR" dirty="0">
                <a:solidFill>
                  <a:srgbClr val="FF0000"/>
                </a:solidFill>
              </a:rPr>
              <a:t> </a:t>
            </a:r>
            <a:r>
              <a:rPr lang="fr-FR" dirty="0"/>
              <a:t>et </a:t>
            </a:r>
            <a:r>
              <a:rPr lang="fr-FR" b="1" u="sng" dirty="0">
                <a:solidFill>
                  <a:srgbClr val="FF0000"/>
                </a:solidFill>
              </a:rPr>
              <a:t>publics</a:t>
            </a:r>
            <a:r>
              <a:rPr lang="fr-FR" dirty="0"/>
              <a:t> constituent la CPT</a:t>
            </a:r>
          </a:p>
          <a:p>
            <a:r>
              <a:rPr lang="fr-FR" dirty="0"/>
              <a:t>Mais prévoit des </a:t>
            </a:r>
            <a:r>
              <a:rPr lang="fr-FR" b="1" dirty="0">
                <a:solidFill>
                  <a:srgbClr val="FF0000"/>
                </a:solidFill>
              </a:rPr>
              <a:t>Associés </a:t>
            </a:r>
            <a:r>
              <a:rPr lang="fr-FR" dirty="0"/>
              <a:t>tels que représentants des usagers, </a:t>
            </a:r>
            <a:r>
              <a:rPr lang="fr-FR" dirty="0" smtClean="0"/>
              <a:t>médico </a:t>
            </a:r>
            <a:r>
              <a:rPr lang="fr-FR" dirty="0"/>
              <a:t>social, CLSM, autres etc.</a:t>
            </a:r>
          </a:p>
          <a:p>
            <a:r>
              <a:rPr lang="fr-FR" dirty="0"/>
              <a:t>Signe une convention de CPT préfiguratrice (5 ans) avec le DGARS </a:t>
            </a:r>
          </a:p>
          <a:p>
            <a:r>
              <a:rPr lang="fr-FR" dirty="0"/>
              <a:t>La CPT préfiguratrice devient définitive à la signature du contrat territorial de santé mentale</a:t>
            </a:r>
            <a:r>
              <a:rPr lang="fr-FR" dirty="0">
                <a:solidFill>
                  <a:schemeClr val="tx2"/>
                </a:solidFill>
              </a:rPr>
              <a:t>. </a:t>
            </a:r>
          </a:p>
          <a:p>
            <a:pPr marL="0" indent="0">
              <a:buNone/>
            </a:pPr>
            <a:endParaRPr lang="fr-FR" dirty="0"/>
          </a:p>
        </p:txBody>
      </p:sp>
    </p:spTree>
    <p:extLst>
      <p:ext uri="{BB962C8B-B14F-4D97-AF65-F5344CB8AC3E}">
        <p14:creationId xmlns:p14="http://schemas.microsoft.com/office/powerpoint/2010/main" val="3724920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2129811" y="310822"/>
            <a:ext cx="8911687" cy="1280890"/>
          </a:xfrm>
        </p:spPr>
        <p:txBody>
          <a:bodyPr>
            <a:normAutofit fontScale="90000"/>
          </a:bodyPr>
          <a:lstStyle/>
          <a:p>
            <a:pPr algn="ctr"/>
            <a:r>
              <a:rPr lang="fr-FR" b="1" dirty="0" smtClean="0"/>
              <a:t>Communauté psychiatrique de territoire (CPT) de Seine-Saint-Denis ou CPT-93 </a:t>
            </a:r>
            <a:endParaRPr lang="fr-FR" b="1" dirty="0"/>
          </a:p>
        </p:txBody>
      </p:sp>
      <p:sp>
        <p:nvSpPr>
          <p:cNvPr id="3" name="Espace réservé du texte 2"/>
          <p:cNvSpPr>
            <a:spLocks noGrp="1"/>
          </p:cNvSpPr>
          <p:nvPr>
            <p:ph type="body" idx="1"/>
          </p:nvPr>
        </p:nvSpPr>
        <p:spPr>
          <a:xfrm>
            <a:off x="2491323" y="1491696"/>
            <a:ext cx="3992732" cy="576262"/>
          </a:xfrm>
        </p:spPr>
        <p:txBody>
          <a:bodyPr/>
          <a:lstStyle/>
          <a:p>
            <a:pPr algn="ctr"/>
            <a:r>
              <a:rPr lang="fr-FR" b="1" dirty="0" smtClean="0"/>
              <a:t>Organisation</a:t>
            </a:r>
            <a:endParaRPr lang="fr-FR" b="1" dirty="0"/>
          </a:p>
        </p:txBody>
      </p:sp>
      <p:sp>
        <p:nvSpPr>
          <p:cNvPr id="5" name="Espace réservé du contenu 4"/>
          <p:cNvSpPr>
            <a:spLocks noGrp="1"/>
          </p:cNvSpPr>
          <p:nvPr>
            <p:ph sz="half" idx="2"/>
          </p:nvPr>
        </p:nvSpPr>
        <p:spPr>
          <a:xfrm>
            <a:off x="1949464" y="2163366"/>
            <a:ext cx="4926842" cy="3932045"/>
          </a:xfrm>
          <a:solidFill>
            <a:schemeClr val="accent5">
              <a:lumMod val="20000"/>
              <a:lumOff val="80000"/>
            </a:schemeClr>
          </a:solidFill>
          <a:ln>
            <a:solidFill>
              <a:schemeClr val="bg2"/>
            </a:solidFill>
          </a:ln>
        </p:spPr>
        <p:txBody>
          <a:bodyPr>
            <a:normAutofit/>
          </a:bodyPr>
          <a:lstStyle/>
          <a:p>
            <a:pPr lvl="1"/>
            <a:r>
              <a:rPr lang="fr-FR" sz="1800" dirty="0" smtClean="0"/>
              <a:t>Un collège médical présidé par le </a:t>
            </a:r>
            <a:r>
              <a:rPr lang="fr-FR" sz="1800" dirty="0" err="1" smtClean="0"/>
              <a:t>dr</a:t>
            </a:r>
            <a:r>
              <a:rPr lang="fr-FR" sz="1800" dirty="0" smtClean="0"/>
              <a:t> N </a:t>
            </a:r>
            <a:r>
              <a:rPr lang="fr-FR" sz="1800" dirty="0" err="1" smtClean="0"/>
              <a:t>Pommepuy</a:t>
            </a:r>
            <a:r>
              <a:rPr lang="fr-FR" sz="1800" dirty="0" smtClean="0"/>
              <a:t> (4 commissions)</a:t>
            </a:r>
          </a:p>
          <a:p>
            <a:pPr lvl="1"/>
            <a:r>
              <a:rPr lang="fr-FR" sz="1800" dirty="0" smtClean="0"/>
              <a:t>Un collège des personnels hospitaliers de la santé mentale </a:t>
            </a:r>
          </a:p>
          <a:p>
            <a:pPr lvl="1"/>
            <a:r>
              <a:rPr lang="fr-FR" sz="1800" dirty="0" smtClean="0"/>
              <a:t>Un collège opérationnel présidé par Y Di Natale</a:t>
            </a:r>
          </a:p>
          <a:p>
            <a:pPr lvl="1"/>
            <a:r>
              <a:rPr lang="fr-FR" sz="1800" dirty="0" smtClean="0"/>
              <a:t>Une assemblée générale des partenaires</a:t>
            </a:r>
          </a:p>
          <a:p>
            <a:pPr lvl="1"/>
            <a:r>
              <a:rPr lang="fr-FR" sz="1800" dirty="0"/>
              <a:t>Convention de CPT </a:t>
            </a:r>
            <a:r>
              <a:rPr lang="fr-FR" sz="1800" dirty="0" smtClean="0"/>
              <a:t>pré figurative </a:t>
            </a:r>
            <a:r>
              <a:rPr lang="fr-FR" sz="1800" dirty="0"/>
              <a:t>signée en avril 2018 avec le DGARS</a:t>
            </a:r>
          </a:p>
          <a:p>
            <a:pPr lvl="1"/>
            <a:endParaRPr lang="fr-FR" sz="1800" dirty="0"/>
          </a:p>
          <a:p>
            <a:endParaRPr lang="fr-FR" dirty="0"/>
          </a:p>
        </p:txBody>
      </p:sp>
      <p:sp>
        <p:nvSpPr>
          <p:cNvPr id="7" name="Espace réservé du texte 6"/>
          <p:cNvSpPr>
            <a:spLocks noGrp="1"/>
          </p:cNvSpPr>
          <p:nvPr>
            <p:ph type="body" sz="quarter" idx="3"/>
          </p:nvPr>
        </p:nvSpPr>
        <p:spPr>
          <a:xfrm>
            <a:off x="7166956" y="1511887"/>
            <a:ext cx="4575864" cy="576262"/>
          </a:xfrm>
        </p:spPr>
        <p:txBody>
          <a:bodyPr/>
          <a:lstStyle/>
          <a:p>
            <a:pPr algn="ctr">
              <a:spcBef>
                <a:spcPts val="0"/>
              </a:spcBef>
            </a:pPr>
            <a:r>
              <a:rPr lang="fr-FR" b="1" dirty="0" smtClean="0"/>
              <a:t>Projets en cours</a:t>
            </a:r>
          </a:p>
        </p:txBody>
      </p:sp>
      <p:sp>
        <p:nvSpPr>
          <p:cNvPr id="6" name="Espace réservé du contenu 5"/>
          <p:cNvSpPr>
            <a:spLocks noGrp="1"/>
          </p:cNvSpPr>
          <p:nvPr>
            <p:ph sz="quarter" idx="4"/>
          </p:nvPr>
        </p:nvSpPr>
        <p:spPr>
          <a:xfrm>
            <a:off x="7166956" y="2180395"/>
            <a:ext cx="4734758" cy="4489204"/>
          </a:xfrm>
          <a:solidFill>
            <a:schemeClr val="accent6">
              <a:lumMod val="20000"/>
              <a:lumOff val="80000"/>
            </a:schemeClr>
          </a:solidFill>
          <a:ln>
            <a:solidFill>
              <a:schemeClr val="accent6">
                <a:lumMod val="20000"/>
                <a:lumOff val="80000"/>
              </a:schemeClr>
            </a:solidFill>
          </a:ln>
        </p:spPr>
        <p:style>
          <a:lnRef idx="1">
            <a:schemeClr val="accent2"/>
          </a:lnRef>
          <a:fillRef idx="2">
            <a:schemeClr val="accent2"/>
          </a:fillRef>
          <a:effectRef idx="1">
            <a:schemeClr val="accent2"/>
          </a:effectRef>
          <a:fontRef idx="minor">
            <a:schemeClr val="dk1"/>
          </a:fontRef>
        </p:style>
        <p:txBody>
          <a:bodyPr>
            <a:noAutofit/>
          </a:bodyPr>
          <a:lstStyle/>
          <a:p>
            <a:pPr>
              <a:spcBef>
                <a:spcPts val="0"/>
              </a:spcBef>
            </a:pPr>
            <a:r>
              <a:rPr lang="fr-FR" dirty="0" smtClean="0"/>
              <a:t>Soins somatiques : plateforme</a:t>
            </a:r>
          </a:p>
          <a:p>
            <a:pPr>
              <a:spcBef>
                <a:spcPts val="0"/>
              </a:spcBef>
            </a:pPr>
            <a:r>
              <a:rPr lang="fr-FR" dirty="0" smtClean="0"/>
              <a:t>Fédération des urgences psychiatriques</a:t>
            </a:r>
          </a:p>
          <a:p>
            <a:pPr>
              <a:spcBef>
                <a:spcPts val="0"/>
              </a:spcBef>
            </a:pPr>
            <a:r>
              <a:rPr lang="fr-FR" dirty="0" smtClean="0"/>
              <a:t>Une commission enfance (sanitaire et médicosocial) : organisation territoriale de la prise en charge de l’autisme, troubles des apprentissages, transition enfant adulte, RPP…</a:t>
            </a:r>
          </a:p>
          <a:p>
            <a:pPr>
              <a:spcBef>
                <a:spcPts val="0"/>
              </a:spcBef>
            </a:pPr>
            <a:r>
              <a:rPr lang="fr-FR" dirty="0" smtClean="0"/>
              <a:t>Charte des CMP adultes, pédopsychiatriques, continuum</a:t>
            </a:r>
          </a:p>
          <a:p>
            <a:pPr>
              <a:spcBef>
                <a:spcPts val="0"/>
              </a:spcBef>
            </a:pPr>
            <a:r>
              <a:rPr lang="fr-FR" dirty="0" smtClean="0"/>
              <a:t>Dispositif territorial de recherche et de formation (DTRF)</a:t>
            </a:r>
          </a:p>
          <a:p>
            <a:pPr>
              <a:spcBef>
                <a:spcPts val="0"/>
              </a:spcBef>
            </a:pPr>
            <a:r>
              <a:rPr lang="fr-FR" dirty="0" smtClean="0"/>
              <a:t>Organisation territoriale de la prise en charge des psycho traumatismes</a:t>
            </a:r>
          </a:p>
          <a:p>
            <a:pPr>
              <a:spcBef>
                <a:spcPts val="0"/>
              </a:spcBef>
            </a:pPr>
            <a:r>
              <a:rPr lang="fr-FR" dirty="0" smtClean="0"/>
              <a:t>SI commun</a:t>
            </a:r>
          </a:p>
          <a:p>
            <a:pPr>
              <a:spcBef>
                <a:spcPts val="0"/>
              </a:spcBef>
            </a:pPr>
            <a:endParaRPr lang="fr-FR" dirty="0" smtClean="0"/>
          </a:p>
          <a:p>
            <a:pPr>
              <a:spcBef>
                <a:spcPts val="0"/>
              </a:spcBef>
            </a:pPr>
            <a:endParaRPr lang="fr-FR" dirty="0"/>
          </a:p>
        </p:txBody>
      </p:sp>
      <p:pic>
        <p:nvPicPr>
          <p:cNvPr id="2" name="Image 1"/>
          <p:cNvPicPr>
            <a:picLocks noChangeAspect="1"/>
          </p:cNvPicPr>
          <p:nvPr/>
        </p:nvPicPr>
        <p:blipFill>
          <a:blip r:embed="rId2"/>
          <a:stretch>
            <a:fillRect/>
          </a:stretch>
        </p:blipFill>
        <p:spPr>
          <a:xfrm>
            <a:off x="10645596" y="0"/>
            <a:ext cx="1546404" cy="1573924"/>
          </a:xfrm>
          <a:prstGeom prst="rect">
            <a:avLst/>
          </a:prstGeom>
        </p:spPr>
      </p:pic>
    </p:spTree>
    <p:extLst>
      <p:ext uri="{BB962C8B-B14F-4D97-AF65-F5344CB8AC3E}">
        <p14:creationId xmlns:p14="http://schemas.microsoft.com/office/powerpoint/2010/main" val="1244019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nvPr>
        </p:nvGraphicFramePr>
        <p:xfrm>
          <a:off x="2040625" y="1846052"/>
          <a:ext cx="8794151" cy="46151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ZoneTexte 1"/>
          <p:cNvSpPr txBox="1"/>
          <p:nvPr/>
        </p:nvSpPr>
        <p:spPr>
          <a:xfrm>
            <a:off x="2014747" y="1476046"/>
            <a:ext cx="8849842" cy="584775"/>
          </a:xfrm>
          <a:prstGeom prst="rect">
            <a:avLst/>
          </a:prstGeom>
          <a:ln w="38100"/>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fr-FR" sz="3200" dirty="0"/>
              <a:t>Stratégie nationale de santé </a:t>
            </a:r>
            <a:r>
              <a:rPr lang="fr-FR" sz="3200" dirty="0" smtClean="0"/>
              <a:t>(2013 - 2018)</a:t>
            </a:r>
            <a:endParaRPr lang="fr-FR" sz="3200" dirty="0"/>
          </a:p>
        </p:txBody>
      </p:sp>
      <p:sp>
        <p:nvSpPr>
          <p:cNvPr id="5" name="Titre 3"/>
          <p:cNvSpPr txBox="1">
            <a:spLocks/>
          </p:cNvSpPr>
          <p:nvPr/>
        </p:nvSpPr>
        <p:spPr>
          <a:xfrm>
            <a:off x="1904673" y="339383"/>
            <a:ext cx="10287327" cy="736497"/>
          </a:xfrm>
          <a:prstGeom prst="rect">
            <a:avLst/>
          </a:prstGeom>
        </p:spPr>
        <p:txBody>
          <a:bodyPr>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2800" b="1" dirty="0" smtClean="0"/>
              <a:t>Le cadre législatif et réglementaire dans lequel s’inscrit la politique de santé mentale (3)</a:t>
            </a:r>
            <a:endParaRPr lang="fr-FR" sz="2800" b="1" dirty="0"/>
          </a:p>
        </p:txBody>
      </p:sp>
    </p:spTree>
    <p:extLst>
      <p:ext uri="{BB962C8B-B14F-4D97-AF65-F5344CB8AC3E}">
        <p14:creationId xmlns:p14="http://schemas.microsoft.com/office/powerpoint/2010/main" val="2038591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582831" y="293034"/>
            <a:ext cx="8911687" cy="1280890"/>
          </a:xfrm>
        </p:spPr>
        <p:txBody>
          <a:bodyPr>
            <a:normAutofit fontScale="90000"/>
          </a:bodyPr>
          <a:lstStyle/>
          <a:p>
            <a:pPr algn="ctr"/>
            <a:r>
              <a:rPr lang="fr-FR" b="1" dirty="0" smtClean="0"/>
              <a:t>Le décret du 27 juillet 2017 relatif au Projet territorial de santé mentale (PTSM)</a:t>
            </a:r>
            <a:endParaRPr lang="fr-FR" b="1" dirty="0"/>
          </a:p>
        </p:txBody>
      </p:sp>
      <p:sp>
        <p:nvSpPr>
          <p:cNvPr id="5" name="Espace réservé du contenu 4"/>
          <p:cNvSpPr>
            <a:spLocks noGrp="1"/>
          </p:cNvSpPr>
          <p:nvPr>
            <p:ph sz="half" idx="1"/>
          </p:nvPr>
        </p:nvSpPr>
        <p:spPr>
          <a:xfrm>
            <a:off x="1470226" y="2363638"/>
            <a:ext cx="9136896" cy="3998444"/>
          </a:xfrm>
        </p:spPr>
        <p:txBody>
          <a:bodyPr>
            <a:normAutofit fontScale="77500" lnSpcReduction="20000"/>
          </a:bodyPr>
          <a:lstStyle/>
          <a:p>
            <a:pPr marL="0" indent="0" algn="just">
              <a:buNone/>
            </a:pPr>
            <a:r>
              <a:rPr lang="fr-FR" sz="2400" dirty="0" smtClean="0"/>
              <a:t>Ses </a:t>
            </a:r>
            <a:r>
              <a:rPr lang="fr-FR" sz="2400" b="1" dirty="0"/>
              <a:t>6 priorités </a:t>
            </a:r>
            <a:r>
              <a:rPr lang="fr-FR" sz="2400" dirty="0" smtClean="0"/>
              <a:t>étant : </a:t>
            </a:r>
          </a:p>
          <a:p>
            <a:pPr algn="just">
              <a:buFont typeface="Wingdings" panose="05000000000000000000" pitchFamily="2" charset="2"/>
              <a:buChar char="Ø"/>
            </a:pPr>
            <a:r>
              <a:rPr lang="fr-FR" sz="2400" dirty="0"/>
              <a:t>Le repérage </a:t>
            </a:r>
            <a:r>
              <a:rPr lang="fr-FR" sz="2400" dirty="0">
                <a:solidFill>
                  <a:srgbClr val="FF0000"/>
                </a:solidFill>
              </a:rPr>
              <a:t>précoce</a:t>
            </a:r>
            <a:r>
              <a:rPr lang="fr-FR" sz="2400" dirty="0"/>
              <a:t> des troubles psychiques, l’accès au diagnostic, aux soins et aux accompagnements conformément aux données actualisées de la science et aux bonnes pratiques. </a:t>
            </a:r>
          </a:p>
          <a:p>
            <a:pPr lvl="0" algn="just">
              <a:buFont typeface="Wingdings" panose="05000000000000000000" pitchFamily="2" charset="2"/>
              <a:buChar char="Ø"/>
            </a:pPr>
            <a:r>
              <a:rPr lang="fr-FR" sz="2400" dirty="0"/>
              <a:t>Des </a:t>
            </a:r>
            <a:r>
              <a:rPr lang="fr-FR" sz="2400" dirty="0">
                <a:solidFill>
                  <a:srgbClr val="FF0000"/>
                </a:solidFill>
              </a:rPr>
              <a:t>parcours</a:t>
            </a:r>
            <a:r>
              <a:rPr lang="fr-FR" sz="2400" dirty="0"/>
              <a:t> de santé et de vie de qualité et sans rupture, </a:t>
            </a:r>
          </a:p>
          <a:p>
            <a:pPr lvl="0" algn="just">
              <a:buFont typeface="Wingdings" panose="05000000000000000000" pitchFamily="2" charset="2"/>
              <a:buChar char="Ø"/>
            </a:pPr>
            <a:r>
              <a:rPr lang="fr-FR" sz="2400" dirty="0"/>
              <a:t>L’accès à des </a:t>
            </a:r>
            <a:r>
              <a:rPr lang="fr-FR" sz="2400" dirty="0">
                <a:solidFill>
                  <a:srgbClr val="FF0000"/>
                </a:solidFill>
              </a:rPr>
              <a:t>soins somatiques</a:t>
            </a:r>
            <a:r>
              <a:rPr lang="fr-FR" sz="2400" dirty="0"/>
              <a:t>. </a:t>
            </a:r>
          </a:p>
          <a:p>
            <a:pPr lvl="0" algn="just">
              <a:buFont typeface="Wingdings" panose="05000000000000000000" pitchFamily="2" charset="2"/>
              <a:buChar char="Ø"/>
            </a:pPr>
            <a:r>
              <a:rPr lang="fr-FR" sz="2400" dirty="0"/>
              <a:t>La prévention et la prise en charge des situations de </a:t>
            </a:r>
            <a:r>
              <a:rPr lang="fr-FR" sz="2400" dirty="0">
                <a:solidFill>
                  <a:srgbClr val="FF0000"/>
                </a:solidFill>
              </a:rPr>
              <a:t>crise</a:t>
            </a:r>
            <a:r>
              <a:rPr lang="fr-FR" sz="2400" dirty="0"/>
              <a:t> et d’urgence. </a:t>
            </a:r>
          </a:p>
          <a:p>
            <a:pPr lvl="0" algn="just">
              <a:buFont typeface="Wingdings" panose="05000000000000000000" pitchFamily="2" charset="2"/>
              <a:buChar char="Ø"/>
            </a:pPr>
            <a:r>
              <a:rPr lang="fr-FR" sz="2400" dirty="0"/>
              <a:t>Le respect et la promotion des droits des personnes, le renforcement de leur pouvoir de décider et d’agir et de la lutte contre la </a:t>
            </a:r>
            <a:r>
              <a:rPr lang="fr-FR" sz="2400" dirty="0">
                <a:solidFill>
                  <a:srgbClr val="FF0000"/>
                </a:solidFill>
              </a:rPr>
              <a:t>stigmatisation</a:t>
            </a:r>
            <a:r>
              <a:rPr lang="fr-FR" sz="2400" dirty="0"/>
              <a:t> des troubles psychiques. </a:t>
            </a:r>
          </a:p>
          <a:p>
            <a:pPr lvl="0" algn="just">
              <a:buFont typeface="Wingdings" panose="05000000000000000000" pitchFamily="2" charset="2"/>
              <a:buChar char="Ø"/>
            </a:pPr>
            <a:r>
              <a:rPr lang="fr-FR" sz="2400" dirty="0"/>
              <a:t>L’action sur les </a:t>
            </a:r>
            <a:r>
              <a:rPr lang="fr-FR" sz="2400" dirty="0">
                <a:solidFill>
                  <a:srgbClr val="FF0000"/>
                </a:solidFill>
              </a:rPr>
              <a:t>déterminants</a:t>
            </a:r>
            <a:r>
              <a:rPr lang="fr-FR" sz="2400" dirty="0"/>
              <a:t> sociaux, environnementaux et territoriaux de la santé mentale. </a:t>
            </a:r>
          </a:p>
          <a:p>
            <a:pPr lvl="1" algn="just">
              <a:buFont typeface="Wingdings" panose="05000000000000000000" pitchFamily="2" charset="2"/>
              <a:buChar char="Ø"/>
            </a:pPr>
            <a:endParaRPr lang="fr-FR" sz="1800" dirty="0"/>
          </a:p>
          <a:p>
            <a:pPr algn="just"/>
            <a:endParaRPr lang="fr-FR" dirty="0"/>
          </a:p>
        </p:txBody>
      </p:sp>
      <p:sp>
        <p:nvSpPr>
          <p:cNvPr id="7" name="Espace réservé du contenu 4"/>
          <p:cNvSpPr>
            <a:spLocks noGrp="1"/>
          </p:cNvSpPr>
          <p:nvPr>
            <p:ph sz="half" idx="1"/>
          </p:nvPr>
        </p:nvSpPr>
        <p:spPr>
          <a:xfrm>
            <a:off x="1180295" y="1573924"/>
            <a:ext cx="9654481" cy="559212"/>
          </a:xfrm>
        </p:spPr>
        <p:txBody>
          <a:bodyPr>
            <a:normAutofit fontScale="77500" lnSpcReduction="20000"/>
          </a:bodyPr>
          <a:lstStyle/>
          <a:p>
            <a:pPr marL="0" indent="0" algn="just">
              <a:buNone/>
            </a:pPr>
            <a:r>
              <a:rPr lang="fr-FR" sz="2400" dirty="0" smtClean="0"/>
              <a:t>Ce décret </a:t>
            </a:r>
            <a:r>
              <a:rPr lang="fr-FR" sz="2400" dirty="0"/>
              <a:t>fixe les modalités d’élaboration du PTSM en précisant ses priorités, sa méthodologie et ses délais. </a:t>
            </a:r>
          </a:p>
        </p:txBody>
      </p:sp>
    </p:spTree>
    <p:extLst>
      <p:ext uri="{BB962C8B-B14F-4D97-AF65-F5344CB8AC3E}">
        <p14:creationId xmlns:p14="http://schemas.microsoft.com/office/powerpoint/2010/main" val="194681386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559</TotalTime>
  <Words>1735</Words>
  <Application>Microsoft Office PowerPoint</Application>
  <PresentationFormat>Grand écran</PresentationFormat>
  <Paragraphs>261</Paragraphs>
  <Slides>16</Slides>
  <Notes>0</Notes>
  <HiddenSlides>0</HiddenSlides>
  <MMClips>0</MMClips>
  <ScaleCrop>false</ScaleCrop>
  <HeadingPairs>
    <vt:vector size="8" baseType="variant">
      <vt:variant>
        <vt:lpstr>Polices utilisées</vt:lpstr>
      </vt:variant>
      <vt:variant>
        <vt:i4>8</vt:i4>
      </vt:variant>
      <vt:variant>
        <vt:lpstr>Thème</vt:lpstr>
      </vt:variant>
      <vt:variant>
        <vt:i4>1</vt:i4>
      </vt:variant>
      <vt:variant>
        <vt:lpstr>Serveurs OLE incorporés</vt:lpstr>
      </vt:variant>
      <vt:variant>
        <vt:i4>1</vt:i4>
      </vt:variant>
      <vt:variant>
        <vt:lpstr>Titres des diapositives</vt:lpstr>
      </vt:variant>
      <vt:variant>
        <vt:i4>16</vt:i4>
      </vt:variant>
    </vt:vector>
  </HeadingPairs>
  <TitlesOfParts>
    <vt:vector size="26" baseType="lpstr">
      <vt:lpstr>Arial</vt:lpstr>
      <vt:lpstr>Arial Narrow</vt:lpstr>
      <vt:lpstr>Calibri</vt:lpstr>
      <vt:lpstr>Carlito</vt:lpstr>
      <vt:lpstr>Century Gothic</vt:lpstr>
      <vt:lpstr>Franklin Gothic Medium Cond</vt:lpstr>
      <vt:lpstr>Wingdings</vt:lpstr>
      <vt:lpstr>Wingdings 3</vt:lpstr>
      <vt:lpstr>Brin</vt:lpstr>
      <vt:lpstr>Diapositive think-cell</vt:lpstr>
      <vt:lpstr>Projet territorial de santé mentale (PTSM) :  dans quel territoire? dans quel cadre ? </vt:lpstr>
      <vt:lpstr>Présentation PowerPoint</vt:lpstr>
      <vt:lpstr>Les conseils territoriaux de santé (CTS)</vt:lpstr>
      <vt:lpstr>Présentation PowerPoint</vt:lpstr>
      <vt:lpstr>Présentation PowerPoint</vt:lpstr>
      <vt:lpstr>Communauté psychiatrique de territoire (CPT)décret du 26 octobre 2016</vt:lpstr>
      <vt:lpstr>Communauté psychiatrique de territoire (CPT) de Seine-Saint-Denis ou CPT-93 </vt:lpstr>
      <vt:lpstr>Présentation PowerPoint</vt:lpstr>
      <vt:lpstr>Le décret du 27 juillet 2017 relatif au Projet territorial de santé mentale (PTSM)</vt:lpstr>
      <vt:lpstr>La méthodologie du PTSM :</vt:lpstr>
      <vt:lpstr>Quels sont les objectifs et les enjeux du diagnostic territorial partagé ?</vt:lpstr>
      <vt:lpstr>Groupes de travail PTSM 93</vt:lpstr>
      <vt:lpstr>Un PTSM qui s’inscrit dans la stratégie de l’ARS et de son projet régional de santé (PRS)… </vt:lpstr>
      <vt:lpstr>Présentation PowerPoint</vt:lpstr>
      <vt:lpstr>Le PTSM de la Seine-Saint-Denis reste à écrire</vt:lpstr>
      <vt:lpstr>Présentation PowerPoint</vt:lpstr>
    </vt:vector>
  </TitlesOfParts>
  <Company>EPSVE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Sophie, COHEN</dc:creator>
  <cp:lastModifiedBy>Sophie, ALBERT</cp:lastModifiedBy>
  <cp:revision>48</cp:revision>
  <dcterms:created xsi:type="dcterms:W3CDTF">2019-04-11T14:27:38Z</dcterms:created>
  <dcterms:modified xsi:type="dcterms:W3CDTF">2019-04-17T10:08:18Z</dcterms:modified>
</cp:coreProperties>
</file>