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19"/>
  </p:notesMasterIdLst>
  <p:handoutMasterIdLst>
    <p:handoutMasterId r:id="rId20"/>
  </p:handoutMasterIdLst>
  <p:sldIdLst>
    <p:sldId id="410" r:id="rId11"/>
    <p:sldId id="414" r:id="rId12"/>
    <p:sldId id="436" r:id="rId13"/>
    <p:sldId id="439" r:id="rId14"/>
    <p:sldId id="440" r:id="rId15"/>
    <p:sldId id="441" r:id="rId16"/>
    <p:sldId id="438" r:id="rId17"/>
    <p:sldId id="442" r:id="rId1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MONET, Ghislain" initials="P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2395"/>
    <a:srgbClr val="7AB800"/>
    <a:srgbClr val="CCCCFF"/>
    <a:srgbClr val="B33C0D"/>
    <a:srgbClr val="8BC53F"/>
    <a:srgbClr val="B2B2B2"/>
    <a:srgbClr val="777777"/>
    <a:srgbClr val="985B0C"/>
    <a:srgbClr val="01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97622" autoAdjust="0"/>
  </p:normalViewPr>
  <p:slideViewPr>
    <p:cSldViewPr>
      <p:cViewPr>
        <p:scale>
          <a:sx n="89" d="100"/>
          <a:sy n="89" d="100"/>
        </p:scale>
        <p:origin x="-2592" y="-648"/>
      </p:cViewPr>
      <p:guideLst>
        <p:guide orient="horz" pos="1392"/>
        <p:guide orient="horz" pos="480"/>
        <p:guide orient="horz" pos="96"/>
        <p:guide orient="horz" pos="384"/>
        <p:guide orient="horz" pos="1296"/>
        <p:guide orient="horz" pos="2784"/>
        <p:guide orient="horz" pos="4128"/>
        <p:guide pos="816"/>
        <p:guide pos="240"/>
        <p:guide pos="5424"/>
        <p:guide pos="1632"/>
        <p:guide pos="2208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73892-3083-433F-B79C-F1FD1FAD3E5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FBF796-341A-446B-A56D-C9CBAABD435E}" type="pres">
      <dgm:prSet presAssocID="{68C73892-3083-433F-B79C-F1FD1FAD3E5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23A8530E-DC3D-43F6-879C-80CDF0EF03AA}" type="presOf" srcId="{68C73892-3083-433F-B79C-F1FD1FAD3E5C}" destId="{48FBF796-341A-446B-A56D-C9CBAABD435E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r>
              <a:rPr lang="fr-FR" smtClean="0"/>
              <a:t>CGenety M</a:t>
            </a: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30" y="4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7FD317FB-A22B-4981-951B-0BFE22D7D11A}" type="datetime1">
              <a:rPr lang="fr-FR" smtClean="0"/>
              <a:pPr>
                <a:defRPr/>
              </a:pPr>
              <a:t>22/01/2016</a:t>
            </a:fld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0306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30" y="9430306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C193DBAE-027D-4E92-8C4D-45FE1454A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4149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smtClean="0"/>
              <a:t>CGenety M</a:t>
            </a: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0" y="4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9967888-CB1E-4FD8-812F-081FDF600FC5}" type="datetime1">
              <a:rPr lang="fr-FR" smtClean="0"/>
              <a:pPr>
                <a:defRPr/>
              </a:pPr>
              <a:t>22/01/2016</a:t>
            </a:fld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97" y="4716744"/>
            <a:ext cx="4987287" cy="446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306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0" y="9430306"/>
            <a:ext cx="29454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3" tIns="47745" rIns="95493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43B0C0-C50C-4CBA-A07E-450E11383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14919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CGenety M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9967888-CB1E-4FD8-812F-081FDF600FC5}" type="datetime1">
              <a:rPr lang="fr-FR" smtClean="0"/>
              <a:pPr>
                <a:defRPr/>
              </a:pPr>
              <a:t>22/01/2016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3B0C0-C50C-4CBA-A07E-450E11383F7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RS-PPT ECRAN D'OUVERTU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346075" y="6375400"/>
            <a:ext cx="898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/>
              <a:t>27/09/2011</a:t>
            </a:r>
          </a:p>
        </p:txBody>
      </p:sp>
      <p:pic>
        <p:nvPicPr>
          <p:cNvPr id="6" name="Picture 26" descr="ARS_LOGOS_id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16000"/>
            <a:ext cx="24479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6663" y="2874963"/>
            <a:ext cx="6111875" cy="1143000"/>
          </a:xfrm>
        </p:spPr>
        <p:txBody>
          <a:bodyPr/>
          <a:lstStyle>
            <a:lvl1pPr marL="0" indent="917575">
              <a:buFontTx/>
              <a:buBlip>
                <a:blip r:embed="rId4"/>
              </a:buBlip>
              <a:tabLst>
                <a:tab pos="806450" algn="l"/>
                <a:tab pos="952500" algn="l"/>
                <a:tab pos="1141413" algn="l"/>
                <a:tab pos="5243513" algn="l"/>
              </a:tabLst>
              <a:defRPr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550" y="4165600"/>
            <a:ext cx="6019800" cy="1752600"/>
          </a:xfrm>
        </p:spPr>
        <p:txBody>
          <a:bodyPr/>
          <a:lstStyle>
            <a:lvl1pPr marL="0" indent="927100">
              <a:defRPr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ajouter un sous-titre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220663"/>
            <a:ext cx="2038350" cy="5441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5962650" cy="5441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Cliquez pour modifier le style du titre</a:t>
            </a:r>
            <a:br>
              <a:rPr lang="fr-FR" smtClean="0"/>
            </a:br>
            <a:r>
              <a:rPr lang="fr-FR" smtClean="0"/>
              <a:t>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7813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masque, xxxxxxxxxxxxxxxxxxx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 Troisième niveau</a:t>
            </a:r>
          </a:p>
        </p:txBody>
      </p:sp>
      <p:pic>
        <p:nvPicPr>
          <p:cNvPr id="2052" name="Picture 14" descr="ARS-TERRITOIRE GRAPHIQ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61113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4738" y="6596063"/>
            <a:ext cx="4143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79D8B3E5-5504-481A-A747-98B0B6864B56}" type="slidenum">
              <a:rPr lang="fr-FR"/>
              <a:pPr algn="r">
                <a:spcBef>
                  <a:spcPct val="0"/>
                </a:spcBef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+mj-lt"/>
          <a:ea typeface="+mj-ea"/>
          <a:cs typeface="+mj-cs"/>
        </a:defRPr>
      </a:lvl1pPr>
      <a:lvl2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2pPr>
      <a:lvl3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3pPr>
      <a:lvl4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4pPr>
      <a:lvl5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5pPr>
      <a:lvl6pPr marL="12731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6pPr>
      <a:lvl7pPr marL="17303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7pPr>
      <a:lvl8pPr marL="21875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8pPr>
      <a:lvl9pPr marL="26447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5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9pPr>
    </p:titleStyle>
    <p:bodyStyle>
      <a:lvl1pPr marL="858838" indent="-858838" algn="l" rtl="0" eaLnBrk="0" fontAlgn="base" hangingPunct="0">
        <a:spcBef>
          <a:spcPct val="20000"/>
        </a:spcBef>
        <a:spcAft>
          <a:spcPct val="0"/>
        </a:spcAft>
        <a:buSzPct val="55000"/>
        <a:buBlip>
          <a:blip r:embed="rId16"/>
        </a:buBlip>
        <a:defRPr sz="1600">
          <a:solidFill>
            <a:srgbClr val="002395"/>
          </a:solidFill>
          <a:latin typeface="+mn-lt"/>
          <a:ea typeface="+mn-ea"/>
          <a:cs typeface="+mn-cs"/>
        </a:defRPr>
      </a:lvl1pPr>
      <a:lvl2pPr marL="1252538" indent="-214313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defRPr sz="1400">
          <a:solidFill>
            <a:srgbClr val="002395"/>
          </a:solidFill>
          <a:latin typeface="+mn-lt"/>
        </a:defRPr>
      </a:lvl2pPr>
      <a:lvl3pPr marL="1522413" indent="-90488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02395"/>
          </a:solidFill>
          <a:latin typeface="+mn-lt"/>
        </a:defRPr>
      </a:lvl3pPr>
      <a:lvl4pPr marL="27019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31210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4926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949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276872"/>
            <a:ext cx="8136904" cy="3312368"/>
          </a:xfrm>
          <a:ln w="38100">
            <a:solidFill>
              <a:srgbClr val="7AB800"/>
            </a:solidFill>
          </a:ln>
        </p:spPr>
        <p:txBody>
          <a:bodyPr/>
          <a:lstStyle/>
          <a:p>
            <a:pPr algn="ctr">
              <a:buNone/>
            </a:pPr>
            <a:endParaRPr lang="fr-FR" sz="1200" b="1" u="sng" dirty="0" smtClean="0">
              <a:solidFill>
                <a:srgbClr val="7AB80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fr-FR" sz="2800" b="1" u="sng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Les projets de Groupements Hospitaliers de Territoire en Ile-de-France</a:t>
            </a:r>
          </a:p>
          <a:p>
            <a:pPr algn="ctr">
              <a:buNone/>
            </a:pPr>
            <a:endParaRPr lang="fr-FR" sz="2800" b="1" u="sng" dirty="0" smtClean="0">
              <a:solidFill>
                <a:srgbClr val="7AB80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fr-FR" sz="2800" b="1" u="sng" dirty="0" smtClean="0">
                <a:solidFill>
                  <a:srgbClr val="7AB800"/>
                </a:solidFill>
                <a:latin typeface="+mj-lt"/>
                <a:ea typeface="+mj-ea"/>
                <a:cs typeface="+mj-cs"/>
              </a:rPr>
              <a:t>22 janvier 2016</a:t>
            </a:r>
          </a:p>
        </p:txBody>
      </p:sp>
      <p:pic>
        <p:nvPicPr>
          <p:cNvPr id="4" name="Image 3" descr="ARS_LOGOS_id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9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07950" y="115887"/>
            <a:ext cx="7920434" cy="868362"/>
          </a:xfrm>
        </p:spPr>
        <p:txBody>
          <a:bodyPr/>
          <a:lstStyle/>
          <a:p>
            <a:pPr algn="ctr" eaLnBrk="1" hangingPunct="1"/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r>
              <a:rPr lang="fr-FR" altLang="fr-FR" sz="2800" u="sng" dirty="0" smtClean="0">
                <a:latin typeface="Arial" charset="0"/>
                <a:cs typeface="Arial" charset="0"/>
              </a:rPr>
              <a:t/>
            </a:r>
            <a:br>
              <a:rPr lang="fr-FR" altLang="fr-FR" sz="2800" u="sng" dirty="0" smtClean="0">
                <a:latin typeface="Arial" charset="0"/>
                <a:cs typeface="Arial" charset="0"/>
              </a:rPr>
            </a:br>
            <a:endParaRPr lang="fr-FR" altLang="fr-FR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628126"/>
              </p:ext>
            </p:extLst>
          </p:nvPr>
        </p:nvGraphicFramePr>
        <p:xfrm>
          <a:off x="2051721" y="1399748"/>
          <a:ext cx="6841458" cy="513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4" name="ZoneTexte 13"/>
          <p:cNvSpPr txBox="1">
            <a:spLocks noChangeArrowheads="1"/>
          </p:cNvSpPr>
          <p:nvPr/>
        </p:nvSpPr>
        <p:spPr bwMode="auto">
          <a:xfrm>
            <a:off x="3492502" y="3086886"/>
            <a:ext cx="25923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Font typeface="Arial" charset="0"/>
              <a:buChar char="•"/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Font typeface="Arial" charset="0"/>
              <a:buChar char="•"/>
              <a:defRPr sz="14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Font typeface="Arial" charset="0"/>
              <a:buChar char="•"/>
              <a:defRPr sz="12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Font typeface="Arial" charset="0"/>
              <a:buChar char="•"/>
              <a:defRPr sz="10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u="sng" dirty="0">
                <a:solidFill>
                  <a:srgbClr val="FFFFFF"/>
                </a:solidFill>
                <a:latin typeface="Calibri" pitchFamily="34" charset="0"/>
              </a:rPr>
              <a:t>ASSOCIES AU PMP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u="sng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u="sng" dirty="0">
                <a:solidFill>
                  <a:srgbClr val="FFFFFF"/>
                </a:solidFill>
                <a:latin typeface="Calibri" pitchFamily="34" charset="0"/>
              </a:rPr>
              <a:t>OBLIGATOIRE</a:t>
            </a:r>
            <a:r>
              <a:rPr lang="fr-FR" altLang="fr-FR" sz="1400" dirty="0">
                <a:solidFill>
                  <a:srgbClr val="FFFFFF"/>
                </a:solidFill>
                <a:latin typeface="Calibri" pitchFamily="34" charset="0"/>
              </a:rPr>
              <a:t>             </a:t>
            </a:r>
            <a:r>
              <a:rPr lang="fr-FR" altLang="fr-FR" sz="1400" u="sng" dirty="0">
                <a:solidFill>
                  <a:srgbClr val="FFFFFF"/>
                </a:solidFill>
                <a:latin typeface="Calibri" pitchFamily="34" charset="0"/>
              </a:rPr>
              <a:t>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 dirty="0">
                <a:solidFill>
                  <a:srgbClr val="FFFFFF"/>
                </a:solidFill>
                <a:latin typeface="Calibri" pitchFamily="34" charset="0"/>
              </a:rPr>
              <a:t>HAD de l’aire              </a:t>
            </a:r>
            <a:r>
              <a:rPr lang="fr-FR" altLang="fr-FR" sz="1400" b="0" dirty="0" smtClean="0">
                <a:solidFill>
                  <a:srgbClr val="FFFFFF"/>
                </a:solidFill>
                <a:latin typeface="Calibri" pitchFamily="34" charset="0"/>
              </a:rPr>
              <a:t>ES psy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 dirty="0" smtClean="0">
                <a:solidFill>
                  <a:srgbClr val="FFFFFF"/>
                </a:solidFill>
                <a:latin typeface="Calibri" pitchFamily="34" charset="0"/>
              </a:rPr>
              <a:t>géographique	HIA               CHU	</a:t>
            </a:r>
            <a:endParaRPr lang="fr-FR" altLang="fr-FR" sz="14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107950" y="146605"/>
            <a:ext cx="7560394" cy="4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815975" indent="-815975" algn="l" defTabSz="512763" rtl="0" eaLnBrk="0" fontAlgn="base" hangingPunct="0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+mj-lt"/>
                <a:ea typeface="+mj-ea"/>
                <a:cs typeface="+mj-cs"/>
              </a:defRPr>
            </a:lvl1pPr>
            <a:lvl2pPr marL="815975" indent="-815975" algn="l" defTabSz="512763" rtl="0" eaLnBrk="0" fontAlgn="base" hangingPunct="0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2pPr>
            <a:lvl3pPr marL="815975" indent="-815975" algn="l" defTabSz="512763" rtl="0" eaLnBrk="0" fontAlgn="base" hangingPunct="0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3pPr>
            <a:lvl4pPr marL="815975" indent="-815975" algn="l" defTabSz="512763" rtl="0" eaLnBrk="0" fontAlgn="base" hangingPunct="0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4pPr>
            <a:lvl5pPr marL="815975" indent="-815975" algn="l" defTabSz="512763" rtl="0" eaLnBrk="0" fontAlgn="base" hangingPunct="0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5pPr>
            <a:lvl6pPr marL="1273175" indent="-815975" algn="l" defTabSz="512763" rtl="0" fontAlgn="base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6pPr>
            <a:lvl7pPr marL="1730375" indent="-815975" algn="l" defTabSz="512763" rtl="0" fontAlgn="base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7pPr>
            <a:lvl8pPr marL="2187575" indent="-815975" algn="l" defTabSz="512763" rtl="0" fontAlgn="base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8pPr>
            <a:lvl9pPr marL="2644775" indent="-815975" algn="l" defTabSz="512763" rtl="0" fontAlgn="base">
              <a:spcBef>
                <a:spcPct val="0"/>
              </a:spcBef>
              <a:spcAft>
                <a:spcPct val="0"/>
              </a:spcAft>
              <a:buSzPct val="30000"/>
              <a:buBlip>
                <a:blip r:embed="rId7"/>
              </a:buBlip>
              <a:tabLst>
                <a:tab pos="806450" algn="l"/>
                <a:tab pos="1141413" algn="l"/>
                <a:tab pos="5243513" algn="l"/>
              </a:tabLst>
              <a:defRPr sz="2900" b="1">
                <a:solidFill>
                  <a:srgbClr val="7AB800"/>
                </a:solidFill>
                <a:latin typeface="Arial" charset="0"/>
              </a:defRPr>
            </a:lvl9pPr>
          </a:lstStyle>
          <a:p>
            <a:r>
              <a:rPr lang="fr-FR" altLang="fr-FR" sz="3200" u="sng" dirty="0">
                <a:latin typeface="Arial" charset="0"/>
                <a:cs typeface="Arial" charset="0"/>
              </a:rPr>
              <a:t>Les acteurs des GHT</a:t>
            </a:r>
            <a:endParaRPr lang="fr-FR" u="sng" kern="0" dirty="0"/>
          </a:p>
        </p:txBody>
      </p:sp>
      <p:grpSp>
        <p:nvGrpSpPr>
          <p:cNvPr id="51" name="Group 2"/>
          <p:cNvGrpSpPr>
            <a:grpSpLocks noChangeAspect="1"/>
          </p:cNvGrpSpPr>
          <p:nvPr/>
        </p:nvGrpSpPr>
        <p:grpSpPr bwMode="auto">
          <a:xfrm>
            <a:off x="92708" y="1556792"/>
            <a:ext cx="8994351" cy="3623882"/>
            <a:chOff x="476" y="2257"/>
            <a:chExt cx="4151" cy="1429"/>
          </a:xfrm>
        </p:grpSpPr>
        <p:sp>
          <p:nvSpPr>
            <p:cNvPr id="52" name="Freeform 3"/>
            <p:cNvSpPr>
              <a:spLocks noChangeAspect="1"/>
            </p:cNvSpPr>
            <p:nvPr/>
          </p:nvSpPr>
          <p:spPr bwMode="auto">
            <a:xfrm>
              <a:off x="1860" y="2325"/>
              <a:ext cx="681" cy="1361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rgbClr val="C0C0C0"/>
            </a:solidFill>
            <a:ln w="254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3" name="Freeform 4"/>
            <p:cNvSpPr>
              <a:spLocks noChangeAspect="1"/>
            </p:cNvSpPr>
            <p:nvPr/>
          </p:nvSpPr>
          <p:spPr bwMode="auto">
            <a:xfrm flipH="1">
              <a:off x="2540" y="2325"/>
              <a:ext cx="681" cy="1361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4" name="Freeform 5"/>
            <p:cNvSpPr>
              <a:spLocks noChangeAspect="1"/>
            </p:cNvSpPr>
            <p:nvPr/>
          </p:nvSpPr>
          <p:spPr bwMode="auto">
            <a:xfrm>
              <a:off x="2086" y="2325"/>
              <a:ext cx="453" cy="905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rgbClr val="969696"/>
            </a:solidFill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5" name="Freeform 6"/>
            <p:cNvSpPr>
              <a:spLocks noChangeAspect="1"/>
            </p:cNvSpPr>
            <p:nvPr/>
          </p:nvSpPr>
          <p:spPr bwMode="auto">
            <a:xfrm flipH="1">
              <a:off x="2540" y="2325"/>
              <a:ext cx="453" cy="905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6" name="Freeform 7"/>
            <p:cNvSpPr>
              <a:spLocks noChangeAspect="1"/>
            </p:cNvSpPr>
            <p:nvPr/>
          </p:nvSpPr>
          <p:spPr bwMode="auto">
            <a:xfrm>
              <a:off x="2313" y="2325"/>
              <a:ext cx="227" cy="453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7" name="Freeform 8"/>
            <p:cNvSpPr>
              <a:spLocks noChangeAspect="1"/>
            </p:cNvSpPr>
            <p:nvPr/>
          </p:nvSpPr>
          <p:spPr bwMode="auto">
            <a:xfrm flipH="1">
              <a:off x="2540" y="2325"/>
              <a:ext cx="227" cy="453"/>
            </a:xfrm>
            <a:custGeom>
              <a:avLst/>
              <a:gdLst>
                <a:gd name="T0" fmla="*/ 681 w 681"/>
                <a:gd name="T1" fmla="*/ 0 h 1361"/>
                <a:gd name="T2" fmla="*/ 681 w 681"/>
                <a:gd name="T3" fmla="*/ 1361 h 1361"/>
                <a:gd name="T4" fmla="*/ 0 w 681"/>
                <a:gd name="T5" fmla="*/ 681 h 1361"/>
                <a:gd name="T6" fmla="*/ 681 w 681"/>
                <a:gd name="T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" h="1361">
                  <a:moveTo>
                    <a:pt x="681" y="0"/>
                  </a:moveTo>
                  <a:cubicBezTo>
                    <a:pt x="681" y="0"/>
                    <a:pt x="681" y="680"/>
                    <a:pt x="681" y="1361"/>
                  </a:cubicBezTo>
                  <a:cubicBezTo>
                    <a:pt x="207" y="1360"/>
                    <a:pt x="0" y="956"/>
                    <a:pt x="0" y="681"/>
                  </a:cubicBezTo>
                  <a:cubicBezTo>
                    <a:pt x="0" y="406"/>
                    <a:pt x="210" y="1"/>
                    <a:pt x="68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8" name="Line 9"/>
            <p:cNvSpPr>
              <a:spLocks noChangeAspect="1" noChangeShapeType="1"/>
            </p:cNvSpPr>
            <p:nvPr/>
          </p:nvSpPr>
          <p:spPr bwMode="auto">
            <a:xfrm>
              <a:off x="1181" y="2325"/>
              <a:ext cx="1360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59" name="Text Box 10"/>
            <p:cNvSpPr txBox="1">
              <a:spLocks noChangeAspect="1" noChangeArrowheads="1"/>
            </p:cNvSpPr>
            <p:nvPr/>
          </p:nvSpPr>
          <p:spPr bwMode="auto">
            <a:xfrm>
              <a:off x="2313" y="2438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Parties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prenantes</a:t>
              </a:r>
              <a:endParaRPr kumimoji="0" lang="fr-FR" alt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11"/>
            <p:cNvSpPr txBox="1">
              <a:spLocks noChangeAspect="1" noChangeArrowheads="1"/>
            </p:cNvSpPr>
            <p:nvPr/>
          </p:nvSpPr>
          <p:spPr bwMode="auto">
            <a:xfrm>
              <a:off x="2313" y="2823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Associés au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projet médical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partagé</a:t>
              </a:r>
              <a:endParaRPr kumimoji="0" lang="fr-FR" alt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2"/>
            <p:cNvSpPr txBox="1">
              <a:spLocks noChangeAspect="1" noChangeArrowheads="1"/>
            </p:cNvSpPr>
            <p:nvPr/>
          </p:nvSpPr>
          <p:spPr bwMode="auto">
            <a:xfrm>
              <a:off x="2313" y="3390"/>
              <a:ext cx="45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Partenaires</a:t>
              </a:r>
              <a:endParaRPr kumimoji="0" lang="fr-FR" alt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13"/>
            <p:cNvSpPr txBox="1">
              <a:spLocks noChangeAspect="1" noChangeArrowheads="1"/>
            </p:cNvSpPr>
            <p:nvPr/>
          </p:nvSpPr>
          <p:spPr bwMode="auto">
            <a:xfrm>
              <a:off x="1599" y="2257"/>
              <a:ext cx="522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Obligatoire</a:t>
              </a: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14"/>
            <p:cNvSpPr>
              <a:spLocks noChangeAspect="1" noChangeShapeType="1"/>
            </p:cNvSpPr>
            <p:nvPr/>
          </p:nvSpPr>
          <p:spPr bwMode="auto">
            <a:xfrm>
              <a:off x="2539" y="2325"/>
              <a:ext cx="1360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4" name="Text Box 15"/>
            <p:cNvSpPr txBox="1">
              <a:spLocks noChangeAspect="1" noChangeArrowheads="1"/>
            </p:cNvSpPr>
            <p:nvPr/>
          </p:nvSpPr>
          <p:spPr bwMode="auto">
            <a:xfrm>
              <a:off x="2957" y="2257"/>
              <a:ext cx="522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Possible</a:t>
              </a: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16"/>
            <p:cNvSpPr txBox="1">
              <a:spLocks noChangeAspect="1" noChangeArrowheads="1"/>
            </p:cNvSpPr>
            <p:nvPr/>
          </p:nvSpPr>
          <p:spPr bwMode="auto">
            <a:xfrm>
              <a:off x="476" y="2347"/>
              <a:ext cx="120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Tout EPS (y compris psy)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sauf dérogation sur autorisation DGARS, justifiée par une place spécifique dans l’offre de soins régionale</a:t>
              </a:r>
            </a:p>
          </p:txBody>
        </p:sp>
        <p:sp>
          <p:nvSpPr>
            <p:cNvPr id="66" name="Line 17"/>
            <p:cNvSpPr>
              <a:spLocks noChangeAspect="1" noChangeShapeType="1"/>
            </p:cNvSpPr>
            <p:nvPr/>
          </p:nvSpPr>
          <p:spPr bwMode="auto">
            <a:xfrm flipV="1">
              <a:off x="1678" y="2415"/>
              <a:ext cx="77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7" name="Text Box 18"/>
            <p:cNvSpPr txBox="1">
              <a:spLocks noChangeAspect="1" noChangeArrowheads="1"/>
            </p:cNvSpPr>
            <p:nvPr/>
          </p:nvSpPr>
          <p:spPr bwMode="auto">
            <a:xfrm>
              <a:off x="3405" y="2347"/>
              <a:ext cx="12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Tout EPSMS</a:t>
              </a:r>
            </a:p>
          </p:txBody>
        </p:sp>
        <p:sp>
          <p:nvSpPr>
            <p:cNvPr id="68" name="Line 19"/>
            <p:cNvSpPr>
              <a:spLocks noChangeAspect="1" noChangeShapeType="1"/>
            </p:cNvSpPr>
            <p:nvPr/>
          </p:nvSpPr>
          <p:spPr bwMode="auto">
            <a:xfrm flipH="1">
              <a:off x="2631" y="2415"/>
              <a:ext cx="77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69" name="Text Box 20"/>
            <p:cNvSpPr txBox="1">
              <a:spLocks noChangeAspect="1" noChangeArrowheads="1"/>
            </p:cNvSpPr>
            <p:nvPr/>
          </p:nvSpPr>
          <p:spPr bwMode="auto">
            <a:xfrm>
              <a:off x="476" y="2779"/>
              <a:ext cx="1209" cy="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HAD de l’aire géographique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CHU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1. Tout GHT est associé à un CHU : convention d’association avec l’EPS support pour coordonner l’enseignement, la formation initiale, la recherche, la gestion de la démographie, les missions de référence et de recours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2. Tout CHU doit être membre d’un GHT. (spécificité pour l’AP-HP : décret en attente)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21"/>
            <p:cNvSpPr>
              <a:spLocks noChangeAspect="1" noChangeShapeType="1"/>
            </p:cNvSpPr>
            <p:nvPr/>
          </p:nvSpPr>
          <p:spPr bwMode="auto">
            <a:xfrm flipV="1">
              <a:off x="1678" y="2846"/>
              <a:ext cx="45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71" name="Line 22"/>
            <p:cNvSpPr>
              <a:spLocks noChangeAspect="1" noChangeShapeType="1"/>
            </p:cNvSpPr>
            <p:nvPr/>
          </p:nvSpPr>
          <p:spPr bwMode="auto">
            <a:xfrm flipV="1">
              <a:off x="1678" y="2960"/>
              <a:ext cx="5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72" name="Text Box 23"/>
            <p:cNvSpPr txBox="1">
              <a:spLocks noChangeAspect="1" noChangeArrowheads="1"/>
            </p:cNvSpPr>
            <p:nvPr/>
          </p:nvSpPr>
          <p:spPr bwMode="auto">
            <a:xfrm>
              <a:off x="3405" y="2484"/>
              <a:ext cx="1209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EPS psy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association à l’élaboration du projet médical partagé dans le cadre des communautés psychiatriques de territoires : un même EPS psy doit donc être membre d’un GHT et peut être associé à un autre GHT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HIA</a:t>
              </a:r>
            </a:p>
          </p:txBody>
        </p:sp>
        <p:sp>
          <p:nvSpPr>
            <p:cNvPr id="73" name="Text Box 24"/>
            <p:cNvSpPr txBox="1">
              <a:spLocks noChangeAspect="1" noChangeArrowheads="1"/>
            </p:cNvSpPr>
            <p:nvPr/>
          </p:nvSpPr>
          <p:spPr bwMode="auto">
            <a:xfrm>
              <a:off x="3405" y="3242"/>
              <a:ext cx="122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Etablissements privés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Convention de partenariat qui prévoit l’articulation de leur projet médical avec celui du GHT</a:t>
              </a:r>
            </a:p>
          </p:txBody>
        </p:sp>
        <p:sp>
          <p:nvSpPr>
            <p:cNvPr id="74" name="Line 25"/>
            <p:cNvSpPr>
              <a:spLocks noChangeAspect="1" noChangeShapeType="1"/>
            </p:cNvSpPr>
            <p:nvPr/>
          </p:nvSpPr>
          <p:spPr bwMode="auto">
            <a:xfrm flipH="1">
              <a:off x="2926" y="2642"/>
              <a:ext cx="47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75" name="Line 26"/>
            <p:cNvSpPr>
              <a:spLocks noChangeAspect="1" noChangeShapeType="1"/>
            </p:cNvSpPr>
            <p:nvPr/>
          </p:nvSpPr>
          <p:spPr bwMode="auto">
            <a:xfrm flipH="1">
              <a:off x="2767" y="3096"/>
              <a:ext cx="63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76" name="Line 27"/>
            <p:cNvSpPr>
              <a:spLocks noChangeAspect="1" noChangeShapeType="1"/>
            </p:cNvSpPr>
            <p:nvPr/>
          </p:nvSpPr>
          <p:spPr bwMode="auto">
            <a:xfrm flipH="1">
              <a:off x="3085" y="3300"/>
              <a:ext cx="31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949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4737"/>
            <a:ext cx="8153400" cy="544041"/>
          </a:xfrm>
        </p:spPr>
        <p:txBody>
          <a:bodyPr/>
          <a:lstStyle/>
          <a:p>
            <a:r>
              <a:rPr lang="fr-FR" sz="2400" u="sng" dirty="0" smtClean="0"/>
              <a:t>Gouvernance prévue dans le projet de texte</a:t>
            </a:r>
            <a:endParaRPr lang="fr-FR" sz="2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256584"/>
          </a:xfrm>
        </p:spPr>
        <p:txBody>
          <a:bodyPr/>
          <a:lstStyle/>
          <a:p>
            <a:r>
              <a:rPr lang="fr-FR" b="1" dirty="0" smtClean="0"/>
              <a:t>Comité stratégique</a:t>
            </a:r>
          </a:p>
          <a:p>
            <a:pPr marL="1038225" lvl="1" indent="0" algn="just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r>
              <a:rPr lang="fr-FR" b="1" dirty="0" smtClean="0"/>
              <a:t>Comité </a:t>
            </a:r>
            <a:r>
              <a:rPr lang="fr-FR" b="1" dirty="0"/>
              <a:t>territorial des </a:t>
            </a:r>
            <a:r>
              <a:rPr lang="fr-FR" b="1" dirty="0" smtClean="0"/>
              <a:t>élus</a:t>
            </a:r>
          </a:p>
          <a:p>
            <a:endParaRPr lang="fr-FR" b="1" dirty="0"/>
          </a:p>
          <a:p>
            <a:r>
              <a:rPr lang="fr-FR" sz="2000" b="1" dirty="0" smtClean="0"/>
              <a:t>Chaque GHT doit pour le 30 juin avoir :</a:t>
            </a:r>
          </a:p>
          <a:p>
            <a:pPr marL="0" indent="0">
              <a:buNone/>
            </a:pPr>
            <a:endParaRPr lang="fr-FR" sz="2000" b="1" dirty="0" smtClean="0"/>
          </a:p>
          <a:p>
            <a:pPr lvl="1"/>
            <a:r>
              <a:rPr lang="fr-FR" sz="1800" b="1" dirty="0" smtClean="0"/>
              <a:t>Une convention constitutive,</a:t>
            </a:r>
          </a:p>
          <a:p>
            <a:pPr lvl="1"/>
            <a:r>
              <a:rPr lang="fr-FR" sz="1800" b="1" dirty="0" smtClean="0"/>
              <a:t>Un projet médical partagé,</a:t>
            </a:r>
          </a:p>
          <a:p>
            <a:pPr lvl="1"/>
            <a:r>
              <a:rPr lang="fr-FR" sz="1800" b="1" dirty="0" smtClean="0"/>
              <a:t>Un établissement support.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1038225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38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544041"/>
          </a:xfrm>
        </p:spPr>
        <p:txBody>
          <a:bodyPr/>
          <a:lstStyle/>
          <a:p>
            <a:r>
              <a:rPr lang="fr-FR" dirty="0" smtClean="0"/>
              <a:t>Enjeux régionaux du </a:t>
            </a:r>
            <a:r>
              <a:rPr lang="fr-FR" dirty="0"/>
              <a:t>projet médical partagé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39439"/>
            <a:ext cx="8208912" cy="4681885"/>
          </a:xfrm>
        </p:spPr>
        <p:txBody>
          <a:bodyPr/>
          <a:lstStyle/>
          <a:p>
            <a:pPr>
              <a:defRPr/>
            </a:pPr>
            <a:r>
              <a:rPr lang="fr-FR" b="1" u="sng" dirty="0"/>
              <a:t>3 </a:t>
            </a:r>
            <a:r>
              <a:rPr lang="fr-FR" b="1" u="sng" dirty="0" smtClean="0"/>
              <a:t>enjeux</a:t>
            </a:r>
            <a:r>
              <a:rPr lang="fr-FR" u="sng" dirty="0" smtClean="0"/>
              <a:t> </a:t>
            </a:r>
            <a:r>
              <a:rPr lang="fr-FR" u="sng" dirty="0"/>
              <a:t>:</a:t>
            </a:r>
            <a:r>
              <a:rPr lang="fr-FR" dirty="0"/>
              <a:t> fluidifier les parcours des patients, organiser la gradation des soins répondre aux enjeux de </a:t>
            </a:r>
            <a:r>
              <a:rPr lang="fr-FR" dirty="0" smtClean="0"/>
              <a:t>démographie médicale ;</a:t>
            </a:r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Sur le fondement de ces 3 </a:t>
            </a:r>
            <a:r>
              <a:rPr lang="fr-FR" dirty="0" smtClean="0"/>
              <a:t>enjeux, </a:t>
            </a:r>
          </a:p>
          <a:p>
            <a:pPr lvl="1">
              <a:defRPr/>
            </a:pPr>
            <a:r>
              <a:rPr lang="fr-FR" dirty="0" smtClean="0"/>
              <a:t>deux </a:t>
            </a:r>
            <a:r>
              <a:rPr lang="fr-FR" b="1" dirty="0"/>
              <a:t>objectifs </a:t>
            </a:r>
            <a:r>
              <a:rPr lang="fr-FR" b="1" dirty="0" smtClean="0"/>
              <a:t>obligatoires </a:t>
            </a:r>
            <a:r>
              <a:rPr lang="fr-FR" b="1" dirty="0"/>
              <a:t>dans le projet médical partagé</a:t>
            </a:r>
            <a:r>
              <a:rPr lang="fr-FR" dirty="0"/>
              <a:t> </a:t>
            </a:r>
            <a:r>
              <a:rPr lang="fr-FR" dirty="0" smtClean="0"/>
              <a:t>initial (PMP version 1) :</a:t>
            </a:r>
          </a:p>
          <a:p>
            <a:pPr lvl="2">
              <a:defRPr/>
            </a:pPr>
            <a:r>
              <a:rPr lang="fr-FR" dirty="0"/>
              <a:t>La biologie </a:t>
            </a:r>
          </a:p>
          <a:p>
            <a:pPr lvl="2">
              <a:defRPr/>
            </a:pPr>
            <a:r>
              <a:rPr lang="fr-FR" dirty="0" smtClean="0"/>
              <a:t>L’imagerie</a:t>
            </a:r>
            <a:endParaRPr lang="fr-FR" dirty="0"/>
          </a:p>
          <a:p>
            <a:pPr lvl="1">
              <a:defRPr/>
            </a:pPr>
            <a:r>
              <a:rPr lang="fr-FR" dirty="0" smtClean="0"/>
              <a:t>des </a:t>
            </a:r>
            <a:r>
              <a:rPr lang="fr-FR" b="1" dirty="0"/>
              <a:t>objectifs </a:t>
            </a:r>
            <a:r>
              <a:rPr lang="fr-FR" b="1" dirty="0" smtClean="0"/>
              <a:t>prioritaires </a:t>
            </a:r>
            <a:r>
              <a:rPr lang="fr-FR" b="1" dirty="0"/>
              <a:t>dans le projet médical partagé</a:t>
            </a:r>
            <a:r>
              <a:rPr lang="fr-FR" dirty="0"/>
              <a:t> initial (PMP version 1) :</a:t>
            </a:r>
          </a:p>
          <a:p>
            <a:pPr lvl="2">
              <a:defRPr/>
            </a:pPr>
            <a:r>
              <a:rPr lang="fr-FR" dirty="0" smtClean="0"/>
              <a:t>La chirurgie</a:t>
            </a:r>
            <a:endParaRPr lang="fr-FR" dirty="0"/>
          </a:p>
          <a:p>
            <a:pPr lvl="2">
              <a:defRPr/>
            </a:pPr>
            <a:r>
              <a:rPr lang="fr-FR" dirty="0"/>
              <a:t>La </a:t>
            </a:r>
            <a:r>
              <a:rPr lang="fr-FR" dirty="0" smtClean="0"/>
              <a:t>permanence </a:t>
            </a:r>
            <a:r>
              <a:rPr lang="fr-FR" dirty="0"/>
              <a:t>des </a:t>
            </a:r>
            <a:r>
              <a:rPr lang="fr-FR" dirty="0" smtClean="0"/>
              <a:t>soins / urgences pour les personnes âgées de plus de 75 ans</a:t>
            </a:r>
            <a:endParaRPr lang="fr-FR" dirty="0"/>
          </a:p>
          <a:p>
            <a:pPr lvl="2">
              <a:defRPr/>
            </a:pPr>
            <a:r>
              <a:rPr lang="fr-FR" dirty="0"/>
              <a:t>La périnatalité</a:t>
            </a:r>
          </a:p>
          <a:p>
            <a:pPr lvl="2">
              <a:defRPr/>
            </a:pPr>
            <a:r>
              <a:rPr lang="fr-FR" dirty="0" smtClean="0"/>
              <a:t>Le parcours en cancérologie</a:t>
            </a:r>
          </a:p>
          <a:p>
            <a:pPr lvl="2">
              <a:defRPr/>
            </a:pPr>
            <a:r>
              <a:rPr lang="fr-FR" dirty="0" smtClean="0"/>
              <a:t>Le parcours en santé mentale</a:t>
            </a:r>
            <a:endParaRPr lang="fr-FR" dirty="0"/>
          </a:p>
          <a:p>
            <a:pPr lvl="2">
              <a:defRPr/>
            </a:pPr>
            <a:r>
              <a:rPr lang="fr-FR" dirty="0"/>
              <a:t>La gradation autour des soins critiques (réanimations, USC…) </a:t>
            </a:r>
            <a:r>
              <a:rPr lang="fr-FR" dirty="0" smtClean="0"/>
              <a:t>et </a:t>
            </a:r>
            <a:r>
              <a:rPr lang="fr-FR" dirty="0"/>
              <a:t>anesthésie</a:t>
            </a:r>
          </a:p>
          <a:p>
            <a:pPr lvl="2">
              <a:defRPr/>
            </a:pPr>
            <a:r>
              <a:rPr lang="fr-FR" dirty="0"/>
              <a:t>La prise en charge à domicile (relation ville -hôpital, HAD …)</a:t>
            </a:r>
          </a:p>
          <a:p>
            <a:pPr lvl="2">
              <a:defRPr/>
            </a:pPr>
            <a:r>
              <a:rPr lang="fr-FR" dirty="0"/>
              <a:t>Les PUI</a:t>
            </a:r>
          </a:p>
          <a:p>
            <a:pPr marL="1431925" lvl="2" indent="0">
              <a:buNone/>
              <a:defRPr/>
            </a:pPr>
            <a:endParaRPr lang="fr-FR" sz="1600" dirty="0">
              <a:ea typeface="+mn-ea"/>
              <a:cs typeface="+mn-cs"/>
            </a:endParaRPr>
          </a:p>
          <a:p>
            <a:pPr>
              <a:defRPr/>
            </a:pPr>
            <a:r>
              <a:rPr lang="fr-FR" dirty="0"/>
              <a:t>Des objectifs complémentaires et supra GHT en fonction des enjeux des membres des GHT ou des axes médicaux partagés déjà </a:t>
            </a:r>
            <a:r>
              <a:rPr lang="fr-FR" dirty="0" smtClean="0"/>
              <a:t>engagés. </a:t>
            </a: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4800" y="-90488"/>
            <a:ext cx="8443722" cy="1143001"/>
          </a:xfrm>
        </p:spPr>
        <p:txBody>
          <a:bodyPr/>
          <a:lstStyle/>
          <a:p>
            <a:r>
              <a:rPr lang="fr-FR" altLang="fr-FR" dirty="0" smtClean="0"/>
              <a:t>Constitution des 14 GHT sur la région IDF</a:t>
            </a:r>
            <a:endParaRPr lang="en-US" altLang="fr-FR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5" y="620688"/>
            <a:ext cx="7725890" cy="579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4800" y="-90488"/>
            <a:ext cx="8443722" cy="1143001"/>
          </a:xfrm>
        </p:spPr>
        <p:txBody>
          <a:bodyPr/>
          <a:lstStyle/>
          <a:p>
            <a:r>
              <a:rPr lang="fr-FR" altLang="fr-FR" dirty="0" smtClean="0"/>
              <a:t>Constitution des 14 GHT sur la région IDF</a:t>
            </a:r>
            <a:endParaRPr lang="en-US" altLang="fr-FR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4" y="620688"/>
            <a:ext cx="7919492" cy="584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4800" y="-90488"/>
            <a:ext cx="8153400" cy="1143001"/>
          </a:xfrm>
        </p:spPr>
        <p:txBody>
          <a:bodyPr/>
          <a:lstStyle/>
          <a:p>
            <a:r>
              <a:rPr lang="fr-FR" altLang="fr-FR" dirty="0" smtClean="0"/>
              <a:t>Perspectives</a:t>
            </a:r>
            <a:endParaRPr lang="en-US" altLang="fr-FR" dirty="0" smtClean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71129" y="3501764"/>
            <a:ext cx="936625" cy="425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15 janvier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65145" y="3501764"/>
            <a:ext cx="936625" cy="25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Mi-juin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005898" y="3501764"/>
            <a:ext cx="972039" cy="2565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1</a:t>
            </a:r>
            <a:r>
              <a:rPr lang="fr-FR" altLang="fr-FR" sz="1100" b="1" baseline="30000" dirty="0" smtClean="0">
                <a:latin typeface="Calibri" pitchFamily="34" charset="0"/>
                <a:ea typeface="MS PGothic" pitchFamily="34" charset="-128"/>
              </a:rPr>
              <a:t>er</a:t>
            </a:r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   </a:t>
            </a:r>
            <a:r>
              <a:rPr lang="fr-FR" altLang="fr-FR" sz="1100" b="1" dirty="0">
                <a:latin typeface="Calibri" pitchFamily="34" charset="0"/>
                <a:ea typeface="MS PGothic" pitchFamily="34" charset="-128"/>
              </a:rPr>
              <a:t>juil. </a:t>
            </a:r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5400000">
            <a:off x="3529012" y="-2209931"/>
            <a:ext cx="2085977" cy="8929115"/>
          </a:xfrm>
          <a:prstGeom prst="flowChartManualOperation">
            <a:avLst/>
          </a:prstGeom>
          <a:solidFill>
            <a:srgbClr val="F2F2F2"/>
          </a:solidFill>
          <a:ln w="127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90000" tIns="43200" rIns="90000" bIns="43200" anchor="ctr"/>
          <a:lstStyle/>
          <a:p>
            <a:pPr algn="ctr">
              <a:defRPr/>
            </a:pPr>
            <a:endParaRPr lang="fr-FR" sz="2400"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" name="Connecteur droit 41"/>
          <p:cNvCxnSpPr/>
          <p:nvPr/>
        </p:nvCxnSpPr>
        <p:spPr bwMode="auto">
          <a:xfrm>
            <a:off x="539442" y="2700780"/>
            <a:ext cx="1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07442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dirty="0" smtClean="0">
                <a:latin typeface="Trebuchet MS" pitchFamily="34" charset="0"/>
                <a:ea typeface="MS PGothic" pitchFamily="34" charset="-128"/>
              </a:rPr>
              <a:t>Comité régional  2 des GHT</a:t>
            </a:r>
            <a:endParaRPr lang="en-GB" altLang="fr-FR" dirty="0">
              <a:latin typeface="Trebuchet MS" pitchFamily="34" charset="0"/>
              <a:ea typeface="MS PGothic" pitchFamily="34" charset="-128"/>
            </a:endParaRPr>
          </a:p>
        </p:txBody>
      </p:sp>
      <p:cxnSp>
        <p:nvCxnSpPr>
          <p:cNvPr id="16" name="Connecteur droit 54"/>
          <p:cNvCxnSpPr/>
          <p:nvPr/>
        </p:nvCxnSpPr>
        <p:spPr bwMode="auto">
          <a:xfrm>
            <a:off x="7333458" y="2700780"/>
            <a:ext cx="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1"/>
          <p:cNvSpPr txBox="1">
            <a:spLocks noChangeArrowheads="1"/>
          </p:cNvSpPr>
          <p:nvPr/>
        </p:nvSpPr>
        <p:spPr bwMode="auto">
          <a:xfrm rot="21425594">
            <a:off x="467868" y="1156076"/>
            <a:ext cx="6924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 i="1" dirty="0" smtClean="0">
                <a:solidFill>
                  <a:srgbClr val="7AB800"/>
                </a:solidFill>
              </a:rPr>
              <a:t>Perspectives jusqu’à la naissance officielle des GHT au 1</a:t>
            </a:r>
            <a:r>
              <a:rPr lang="fr-FR" altLang="fr-FR" sz="1400" b="1" i="1" baseline="30000" dirty="0" smtClean="0">
                <a:solidFill>
                  <a:srgbClr val="7AB800"/>
                </a:solidFill>
              </a:rPr>
              <a:t>er</a:t>
            </a:r>
            <a:r>
              <a:rPr lang="fr-FR" altLang="fr-FR" sz="1400" b="1" i="1" dirty="0" smtClean="0">
                <a:solidFill>
                  <a:srgbClr val="7AB800"/>
                </a:solidFill>
              </a:rPr>
              <a:t> Juillet 2016</a:t>
            </a:r>
            <a:endParaRPr lang="fr-FR" altLang="fr-FR" sz="1400" b="1" i="1" dirty="0">
              <a:solidFill>
                <a:srgbClr val="7AB800"/>
              </a:solidFill>
            </a:endParaRPr>
          </a:p>
        </p:txBody>
      </p:sp>
      <p:cxnSp>
        <p:nvCxnSpPr>
          <p:cNvPr id="18" name="Connecteur droit 54"/>
          <p:cNvCxnSpPr/>
          <p:nvPr/>
        </p:nvCxnSpPr>
        <p:spPr bwMode="auto">
          <a:xfrm>
            <a:off x="8491918" y="2700780"/>
            <a:ext cx="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560544" y="3501764"/>
            <a:ext cx="1068387" cy="425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Mi-avril/mi- mai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67712" y="3501764"/>
            <a:ext cx="1008063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Février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25" name="Connecteur droit 41"/>
          <p:cNvCxnSpPr/>
          <p:nvPr/>
        </p:nvCxnSpPr>
        <p:spPr bwMode="auto">
          <a:xfrm flipH="1">
            <a:off x="1670484" y="2649861"/>
            <a:ext cx="1294" cy="842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622265" y="3501764"/>
            <a:ext cx="1152525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Fin mai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29" name="Connecteur droit 41"/>
          <p:cNvCxnSpPr/>
          <p:nvPr/>
        </p:nvCxnSpPr>
        <p:spPr bwMode="auto">
          <a:xfrm>
            <a:off x="5094738" y="2700780"/>
            <a:ext cx="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41"/>
          <p:cNvCxnSpPr/>
          <p:nvPr/>
        </p:nvCxnSpPr>
        <p:spPr bwMode="auto">
          <a:xfrm>
            <a:off x="3930205" y="2700780"/>
            <a:ext cx="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à coins arrondis 39"/>
          <p:cNvSpPr/>
          <p:nvPr/>
        </p:nvSpPr>
        <p:spPr>
          <a:xfrm>
            <a:off x="683514" y="5409342"/>
            <a:ext cx="7704000" cy="756000"/>
          </a:xfrm>
          <a:prstGeom prst="roundRect">
            <a:avLst>
              <a:gd name="adj" fmla="val 76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>
                <a:solidFill>
                  <a:srgbClr val="002395"/>
                </a:solidFill>
              </a:rPr>
              <a:t>1er janvier 2018 au plus tard</a:t>
            </a:r>
            <a:r>
              <a:rPr lang="fr-FR" sz="1400" b="1" dirty="0">
                <a:solidFill>
                  <a:srgbClr val="002395"/>
                </a:solidFill>
              </a:rPr>
              <a:t>: Mise en œuvre de toutes les mutualisations 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002395"/>
                </a:solidFill>
              </a:rPr>
              <a:t>= Soit une  mise en œuvre PROGRESSIVE de la convention</a:t>
            </a:r>
          </a:p>
        </p:txBody>
      </p:sp>
      <p:pic>
        <p:nvPicPr>
          <p:cNvPr id="30" name="Image 29" descr="j04315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782" y="5139258"/>
            <a:ext cx="482238" cy="482238"/>
          </a:xfrm>
          <a:prstGeom prst="rect">
            <a:avLst/>
          </a:prstGeom>
        </p:spPr>
      </p:pic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3504450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COPIL </a:t>
            </a:r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régional</a:t>
            </a:r>
            <a:endParaRPr lang="en-GB" altLang="fr-FR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432418" y="3501764"/>
            <a:ext cx="1008063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Mars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33" name="Connecteur droit 41"/>
          <p:cNvCxnSpPr/>
          <p:nvPr/>
        </p:nvCxnSpPr>
        <p:spPr bwMode="auto">
          <a:xfrm>
            <a:off x="2799752" y="2520480"/>
            <a:ext cx="0" cy="972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1239778" y="165743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dirty="0" smtClean="0">
                <a:latin typeface="Trebuchet MS" pitchFamily="34" charset="0"/>
                <a:ea typeface="MS PGothic" pitchFamily="34" charset="-128"/>
              </a:rPr>
              <a:t>Réunion avec la mission nationale GHT et les ES</a:t>
            </a:r>
          </a:p>
          <a:p>
            <a:pPr algn="ctr" eaLnBrk="1" hangingPunct="1"/>
            <a:r>
              <a:rPr lang="fr-FR" altLang="fr-FR" dirty="0" smtClean="0">
                <a:latin typeface="Trebuchet MS" pitchFamily="34" charset="0"/>
                <a:ea typeface="MS PGothic" pitchFamily="34" charset="-128"/>
              </a:rPr>
              <a:t>publics</a:t>
            </a:r>
            <a:endParaRPr lang="en-GB" altLang="fr-FR" dirty="0">
              <a:latin typeface="Trebuchet MS" pitchFamily="34" charset="0"/>
              <a:ea typeface="MS PGothic" pitchFamily="34" charset="-128"/>
            </a:endParaRPr>
          </a:p>
        </p:txBody>
      </p:sp>
      <p:cxnSp>
        <p:nvCxnSpPr>
          <p:cNvPr id="35" name="Connecteur droit 41"/>
          <p:cNvCxnSpPr/>
          <p:nvPr/>
        </p:nvCxnSpPr>
        <p:spPr bwMode="auto">
          <a:xfrm>
            <a:off x="6198528" y="2700780"/>
            <a:ext cx="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8033797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Création</a:t>
            </a:r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 </a:t>
            </a:r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officielle</a:t>
            </a:r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 des GHT</a:t>
            </a:r>
            <a:endParaRPr lang="en-GB" altLang="fr-FR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6901458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Vote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convention constitutive  / PMP aux instances des hôpitaux membres du GHT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636786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Validation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conjointe ARS / GHT </a:t>
            </a:r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convention constitutive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 </a:t>
            </a:r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/ PMP</a:t>
            </a:r>
            <a:endParaRPr lang="fr-FR" altLang="fr-FR" sz="900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2372114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Réunions</a:t>
            </a:r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 de </a:t>
            </a:r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lancement</a:t>
            </a:r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 </a:t>
            </a:r>
            <a:r>
              <a:rPr lang="en-GB" altLang="fr-FR" dirty="0" err="1" smtClean="0">
                <a:latin typeface="Trebuchet MS" pitchFamily="34" charset="0"/>
                <a:ea typeface="MS PGothic" pitchFamily="34" charset="-128"/>
              </a:rPr>
              <a:t>en</a:t>
            </a:r>
            <a:r>
              <a:rPr lang="en-GB" altLang="fr-FR" dirty="0" smtClean="0">
                <a:latin typeface="Trebuchet MS" pitchFamily="34" charset="0"/>
                <a:ea typeface="MS PGothic" pitchFamily="34" charset="-128"/>
              </a:rPr>
              <a:t> DT </a:t>
            </a:r>
          </a:p>
          <a:p>
            <a:pPr algn="ctr" eaLnBrk="1" hangingPunct="1"/>
            <a:r>
              <a:rPr lang="en-GB" altLang="fr-FR" u="sng" dirty="0" smtClean="0">
                <a:latin typeface="Trebuchet MS" pitchFamily="34" charset="0"/>
                <a:ea typeface="MS PGothic" pitchFamily="34" charset="-128"/>
              </a:rPr>
              <a:t>Diagnostic GHT</a:t>
            </a:r>
            <a:endParaRPr lang="en-GB" altLang="fr-FR" u="sng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769122" y="1664928"/>
            <a:ext cx="864000" cy="118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DDDDDD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900" dirty="0" smtClean="0"/>
              <a:t>Présentation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convention constitutive  / </a:t>
            </a:r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PMP</a:t>
            </a:r>
            <a:r>
              <a:rPr lang="fr-FR" altLang="fr-FR" sz="900" dirty="0" smtClean="0"/>
              <a:t>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aux instances des </a:t>
            </a:r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membres </a:t>
            </a:r>
            <a:r>
              <a:rPr lang="fr-FR" altLang="fr-FR" sz="900" dirty="0">
                <a:latin typeface="Trebuchet MS" pitchFamily="34" charset="0"/>
                <a:ea typeface="MS PGothic" pitchFamily="34" charset="-128"/>
              </a:rPr>
              <a:t>du </a:t>
            </a:r>
            <a:r>
              <a:rPr lang="fr-FR" altLang="fr-FR" sz="900" dirty="0" smtClean="0">
                <a:latin typeface="Trebuchet MS" pitchFamily="34" charset="0"/>
                <a:ea typeface="MS PGothic" pitchFamily="34" charset="-128"/>
              </a:rPr>
              <a:t>GHT</a:t>
            </a:r>
            <a:r>
              <a:rPr lang="fr-FR" altLang="fr-FR" sz="900" dirty="0" smtClean="0"/>
              <a:t> </a:t>
            </a:r>
            <a:endParaRPr lang="en-GB" altLang="fr-FR" sz="900" dirty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202171" y="3501764"/>
            <a:ext cx="936625" cy="425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100" b="1" dirty="0" smtClean="0">
                <a:latin typeface="Calibri" pitchFamily="34" charset="0"/>
                <a:ea typeface="MS PGothic" pitchFamily="34" charset="-128"/>
              </a:rPr>
              <a:t>29 janvier 2016</a:t>
            </a:r>
            <a:endParaRPr lang="fr-FR" altLang="fr-FR" sz="1100" b="1" dirty="0"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6" name="Connecteur droit avec flèche 31"/>
          <p:cNvCxnSpPr/>
          <p:nvPr/>
        </p:nvCxnSpPr>
        <p:spPr bwMode="auto">
          <a:xfrm flipV="1">
            <a:off x="107442" y="3429000"/>
            <a:ext cx="8929117" cy="238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tangle à coins arrondis 37"/>
          <p:cNvSpPr/>
          <p:nvPr/>
        </p:nvSpPr>
        <p:spPr>
          <a:xfrm>
            <a:off x="683514" y="4293108"/>
            <a:ext cx="7704000" cy="756000"/>
          </a:xfrm>
          <a:prstGeom prst="roundRect">
            <a:avLst>
              <a:gd name="adj" fmla="val 764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 smtClean="0">
                <a:solidFill>
                  <a:srgbClr val="002395"/>
                </a:solidFill>
              </a:rPr>
              <a:t>Le PMP attendu pour le 1</a:t>
            </a:r>
            <a:r>
              <a:rPr lang="fr-FR" sz="1400" b="1" u="sng" baseline="30000" dirty="0" smtClean="0">
                <a:solidFill>
                  <a:srgbClr val="002395"/>
                </a:solidFill>
              </a:rPr>
              <a:t>er</a:t>
            </a:r>
            <a:r>
              <a:rPr lang="fr-FR" sz="1400" b="1" u="sng" dirty="0" smtClean="0">
                <a:solidFill>
                  <a:srgbClr val="002395"/>
                </a:solidFill>
              </a:rPr>
              <a:t> juillet 2016 est une </a:t>
            </a:r>
            <a:r>
              <a:rPr lang="fr-FR" sz="1800" b="1" u="sng" dirty="0" smtClean="0">
                <a:solidFill>
                  <a:srgbClr val="002395"/>
                </a:solidFill>
              </a:rPr>
              <a:t>version 1</a:t>
            </a:r>
            <a:r>
              <a:rPr lang="fr-FR" sz="1400" b="1" u="sng" dirty="0" smtClean="0">
                <a:solidFill>
                  <a:srgbClr val="002395"/>
                </a:solidFill>
              </a:rPr>
              <a:t> qui pourra être enrichi et développé après cette date</a:t>
            </a:r>
            <a:endParaRPr lang="fr-FR" sz="1400" b="1" dirty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4800" y="2857500"/>
            <a:ext cx="8443722" cy="1143001"/>
          </a:xfrm>
        </p:spPr>
        <p:txBody>
          <a:bodyPr/>
          <a:lstStyle/>
          <a:p>
            <a:r>
              <a:rPr lang="fr-FR" altLang="fr-FR" dirty="0" smtClean="0"/>
              <a:t>Les enjeux GHT pour les Hauts-de-Seine</a:t>
            </a: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683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AE017AEAA04468EF528D1D938AAED" ma:contentTypeVersion="1" ma:contentTypeDescription="Crée un document." ma:contentTypeScope="" ma:versionID="7146785c673d33cfaea941b333cc5bc2">
  <xsd:schema xmlns:xsd="http://www.w3.org/2001/XMLSchema" xmlns:xs="http://www.w3.org/2001/XMLSchema" xmlns:p="http://schemas.microsoft.com/office/2006/metadata/properties" xmlns:ns2="e33eb8d3-d83a-4308-98e4-13751bdaa3b0" targetNamespace="http://schemas.microsoft.com/office/2006/metadata/properties" ma:root="true" ma:fieldsID="71f2457bf3726e01927294ecdd003c7e" ns2:_="">
    <xsd:import namespace="e33eb8d3-d83a-4308-98e4-13751bdaa3b0"/>
    <xsd:element name="properties">
      <xsd:complexType>
        <xsd:sequence>
          <xsd:element name="documentManagement">
            <xsd:complexType>
              <xsd:all>
                <xsd:element ref="ns2:R_x00e9_dacte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eb8d3-d83a-4308-98e4-13751bdaa3b0" elementFormDefault="qualified">
    <xsd:import namespace="http://schemas.microsoft.com/office/2006/documentManagement/types"/>
    <xsd:import namespace="http://schemas.microsoft.com/office/infopath/2007/PartnerControls"/>
    <xsd:element name="R_x00e9_dacteur" ma:index="8" nillable="true" ma:displayName="Rédacteur" ma:internalName="R_x00e9_dacteu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dacteur xmlns="e33eb8d3-d83a-4308-98e4-13751bdaa3b0" xsi:nil="true"/>
  </documentManagement>
</p:properties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31C7DAD-8ACE-4D84-A3A2-EA4EBCC49C8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FD76EA6-6C8E-4A4D-82B5-EC0874BB2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AF378-351B-44E6-8EA5-9718CD0C7A7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592B26D-990F-4BE9-A4CF-9B6BED12D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eb8d3-d83a-4308-98e4-13751bdaa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F045BA9-5691-4127-9635-DB7B8174E9B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2D8B75A-463C-4A25-962E-A7CA4E53269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4A66420-335F-4240-A1BC-888A7A72E5B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8729233-50DD-4DAC-B3EC-1C1044A3BB56}">
  <ds:schemaRefs>
    <ds:schemaRef ds:uri="e33eb8d3-d83a-4308-98e4-13751bdaa3b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9.xml><?xml version="1.0" encoding="utf-8"?>
<ds:datastoreItem xmlns:ds="http://schemas.openxmlformats.org/officeDocument/2006/customXml" ds:itemID="{4B563180-9A82-4901-B0B5-A8DD8EC6B75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13168</TotalTime>
  <Words>525</Words>
  <Application>Microsoft Office PowerPoint</Application>
  <PresentationFormat>Affichage à l'écran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Modèle par défaut</vt:lpstr>
      <vt:lpstr>Présentation PowerPoint</vt:lpstr>
      <vt:lpstr>        </vt:lpstr>
      <vt:lpstr>Gouvernance prévue dans le projet de texte</vt:lpstr>
      <vt:lpstr>Enjeux régionaux du projet médical partagé</vt:lpstr>
      <vt:lpstr>Constitution des 14 GHT sur la région IDF</vt:lpstr>
      <vt:lpstr>Constitution des 14 GHT sur la région IDF</vt:lpstr>
      <vt:lpstr>Perspectives</vt:lpstr>
      <vt:lpstr>Les enjeux GHT pour les Hauts-de-Seine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Service Info</dc:creator>
  <cp:lastModifiedBy>DELPRAT, Aline</cp:lastModifiedBy>
  <cp:revision>501</cp:revision>
  <cp:lastPrinted>2016-01-21T15:32:20Z</cp:lastPrinted>
  <dcterms:created xsi:type="dcterms:W3CDTF">2010-01-06T10:10:18Z</dcterms:created>
  <dcterms:modified xsi:type="dcterms:W3CDTF">2016-01-22T11:30:30Z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0x010100D18AE017AEAA04468EF528D1D938AAED</vt:lpwstr>
  </property>
</Properties>
</file>