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20"/>
    <p:sldMasterId id="2147483859" r:id="rId21"/>
    <p:sldMasterId id="2147483870" r:id="rId22"/>
  </p:sldMasterIdLst>
  <p:notesMasterIdLst>
    <p:notesMasterId r:id="rId37"/>
  </p:notesMasterIdLst>
  <p:handoutMasterIdLst>
    <p:handoutMasterId r:id="rId38"/>
  </p:handoutMasterIdLst>
  <p:sldIdLst>
    <p:sldId id="256" r:id="rId23"/>
    <p:sldId id="257" r:id="rId24"/>
    <p:sldId id="287" r:id="rId25"/>
    <p:sldId id="289" r:id="rId26"/>
    <p:sldId id="291" r:id="rId27"/>
    <p:sldId id="275" r:id="rId28"/>
    <p:sldId id="278" r:id="rId29"/>
    <p:sldId id="279" r:id="rId30"/>
    <p:sldId id="298" r:id="rId31"/>
    <p:sldId id="304" r:id="rId32"/>
    <p:sldId id="305" r:id="rId33"/>
    <p:sldId id="307" r:id="rId34"/>
    <p:sldId id="308" r:id="rId35"/>
    <p:sldId id="303" r:id="rId36"/>
  </p:sldIdLst>
  <p:sldSz cx="9144000" cy="5718175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ROMONET, Ghislain" initials="PG" lastIdx="33" clrIdx="0"/>
  <p:cmAuthor id="1" name="JULIAN, Clémence" initials="JC" lastIdx="9" clrIdx="1"/>
  <p:cmAuthor id="2" name="OUANHNON, Pierre" initials="OP" lastIdx="4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C63F"/>
    <a:srgbClr val="7AB800"/>
    <a:srgbClr val="034EA2"/>
    <a:srgbClr val="FF9933"/>
    <a:srgbClr val="DDDDDD"/>
    <a:srgbClr val="EAEAEA"/>
    <a:srgbClr val="B3C9E3"/>
    <a:srgbClr val="808080"/>
    <a:srgbClr val="CFE7AF"/>
    <a:srgbClr val="FFE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206" autoAdjust="0"/>
    <p:restoredTop sz="94667" autoAdjust="0"/>
  </p:normalViewPr>
  <p:slideViewPr>
    <p:cSldViewPr snapToObjects="1">
      <p:cViewPr>
        <p:scale>
          <a:sx n="70" d="100"/>
          <a:sy n="70" d="100"/>
        </p:scale>
        <p:origin x="-1661" y="-662"/>
      </p:cViewPr>
      <p:guideLst>
        <p:guide orient="horz" pos="180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slide" Target="slides/slide4.xml"/><Relationship Id="rId39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Master" Target="slideMasters/slideMaster2.xml"/><Relationship Id="rId34" Type="http://schemas.openxmlformats.org/officeDocument/2006/relationships/slide" Target="slides/slide12.xml"/><Relationship Id="rId42" Type="http://schemas.openxmlformats.org/officeDocument/2006/relationships/theme" Target="theme/theme1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slide" Target="slides/slide3.xml"/><Relationship Id="rId33" Type="http://schemas.openxmlformats.org/officeDocument/2006/relationships/slide" Target="slides/slide11.xml"/><Relationship Id="rId38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slideMaster" Target="slideMasters/slideMaster1.xml"/><Relationship Id="rId29" Type="http://schemas.openxmlformats.org/officeDocument/2006/relationships/slide" Target="slides/slide7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2.xml"/><Relationship Id="rId32" Type="http://schemas.openxmlformats.org/officeDocument/2006/relationships/slide" Target="slides/slide10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slide" Target="slides/slide1.xml"/><Relationship Id="rId28" Type="http://schemas.openxmlformats.org/officeDocument/2006/relationships/slide" Target="slides/slide6.xml"/><Relationship Id="rId36" Type="http://schemas.openxmlformats.org/officeDocument/2006/relationships/slide" Target="slides/slide14.xml"/><Relationship Id="rId10" Type="http://schemas.openxmlformats.org/officeDocument/2006/relationships/customXml" Target="../customXml/item10.xml"/><Relationship Id="rId19" Type="http://schemas.openxmlformats.org/officeDocument/2006/relationships/customXml" Target="../customXml/item19.xml"/><Relationship Id="rId31" Type="http://schemas.openxmlformats.org/officeDocument/2006/relationships/slide" Target="slides/slide9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slideMaster" Target="slideMasters/slideMaster3.xml"/><Relationship Id="rId27" Type="http://schemas.openxmlformats.org/officeDocument/2006/relationships/slide" Target="slides/slide5.xml"/><Relationship Id="rId30" Type="http://schemas.openxmlformats.org/officeDocument/2006/relationships/slide" Target="slides/slide8.xml"/><Relationship Id="rId35" Type="http://schemas.openxmlformats.org/officeDocument/2006/relationships/slide" Target="slides/slide13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45" cy="496813"/>
          </a:xfrm>
          <a:prstGeom prst="rect">
            <a:avLst/>
          </a:prstGeom>
        </p:spPr>
        <p:txBody>
          <a:bodyPr vert="horz" lIns="92702" tIns="46351" rIns="92702" bIns="46351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911" y="0"/>
            <a:ext cx="2946144" cy="496813"/>
          </a:xfrm>
          <a:prstGeom prst="rect">
            <a:avLst/>
          </a:prstGeom>
        </p:spPr>
        <p:txBody>
          <a:bodyPr vert="horz" lIns="92702" tIns="46351" rIns="92702" bIns="46351" rtlCol="0"/>
          <a:lstStyle>
            <a:lvl1pPr algn="r">
              <a:defRPr sz="1200"/>
            </a:lvl1pPr>
          </a:lstStyle>
          <a:p>
            <a:fld id="{26CF926C-1989-451C-BDA5-5EEFD1D28D1C}" type="datetimeFigureOut">
              <a:rPr lang="fr-FR" smtClean="0"/>
              <a:t>17/04/2019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428224"/>
            <a:ext cx="2946145" cy="496813"/>
          </a:xfrm>
          <a:prstGeom prst="rect">
            <a:avLst/>
          </a:prstGeom>
        </p:spPr>
        <p:txBody>
          <a:bodyPr vert="horz" lIns="92702" tIns="46351" rIns="92702" bIns="46351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911" y="9428224"/>
            <a:ext cx="2946144" cy="496813"/>
          </a:xfrm>
          <a:prstGeom prst="rect">
            <a:avLst/>
          </a:prstGeom>
        </p:spPr>
        <p:txBody>
          <a:bodyPr vert="horz" lIns="92702" tIns="46351" rIns="92702" bIns="46351" rtlCol="0" anchor="b"/>
          <a:lstStyle>
            <a:lvl1pPr algn="r">
              <a:defRPr sz="1200"/>
            </a:lvl1pPr>
          </a:lstStyle>
          <a:p>
            <a:fld id="{14376FEE-F700-4637-8A8C-035BF3FF2C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35408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45" cy="49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911" y="0"/>
            <a:ext cx="2946144" cy="49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48AB46D-FF79-413F-87F1-3AF8A46E467F}" type="datetimeFigureOut">
              <a:rPr lang="fr-FR"/>
              <a:pPr>
                <a:defRPr/>
              </a:pPr>
              <a:t>17/04/2019</a:t>
            </a:fld>
            <a:endParaRPr lang="fr-FR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23863" y="744538"/>
            <a:ext cx="59515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25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54" y="4714913"/>
            <a:ext cx="5437168" cy="4466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3225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224"/>
            <a:ext cx="2946145" cy="49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225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911" y="9428224"/>
            <a:ext cx="2946144" cy="49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A47E638-06B6-4F1F-9DD5-803144BC346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52721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23863" y="744538"/>
            <a:ext cx="5951537" cy="3722687"/>
          </a:xfrm>
          <a:ln/>
        </p:spPr>
      </p:sp>
      <p:sp>
        <p:nvSpPr>
          <p:cNvPr id="2150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2150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7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16798" indent="-275692" defTabSz="9557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02766" indent="-220553" defTabSz="9557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543873" indent="-220553" defTabSz="9557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1984980" indent="-220553" defTabSz="95573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42608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867193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308299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749406" indent="-220553" defTabSz="95573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1629B5B0-C5BA-425E-A416-D3CA6FA784D7}" type="slidenum">
              <a:rPr lang="fr-FR" altLang="fr-FR" sz="1300"/>
              <a:pPr eaLnBrk="1" hangingPunct="1">
                <a:spcBef>
                  <a:spcPct val="0"/>
                </a:spcBef>
              </a:pPr>
              <a:t>3</a:t>
            </a:fld>
            <a:endParaRPr lang="fr-FR" altLang="fr-FR" sz="13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23863" y="744538"/>
            <a:ext cx="5951537" cy="3722687"/>
          </a:xfrm>
          <a:ln/>
        </p:spPr>
      </p:sp>
      <p:sp>
        <p:nvSpPr>
          <p:cNvPr id="2253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66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16798" indent="-275692" defTabSz="95266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02766" indent="-220553" defTabSz="95266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543873" indent="-220553" defTabSz="95266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1984980" indent="-220553" defTabSz="95266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426086" indent="-220553" defTabSz="95266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867193" indent="-220553" defTabSz="95266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308299" indent="-220553" defTabSz="95266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749406" indent="-220553" defTabSz="95266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F5D57F9E-9445-457B-BB0C-AE2B4843F9CC}" type="slidenum">
              <a:rPr lang="fr-FR" altLang="fr-FR" sz="130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4</a:t>
            </a:fld>
            <a:endParaRPr lang="fr-FR" altLang="fr-FR" sz="13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23863" y="744538"/>
            <a:ext cx="5951537" cy="3722687"/>
          </a:xfrm>
          <a:ln/>
        </p:spPr>
      </p:sp>
      <p:sp>
        <p:nvSpPr>
          <p:cNvPr id="2150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2150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66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16798" indent="-275692" defTabSz="95266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02766" indent="-220553" defTabSz="95266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543873" indent="-220553" defTabSz="95266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1984980" indent="-220553" defTabSz="95266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426086" indent="-220553" defTabSz="95266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867193" indent="-220553" defTabSz="95266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308299" indent="-220553" defTabSz="95266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749406" indent="-220553" defTabSz="95266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40034CAF-55A2-4342-8DCB-1E5763B4BF7A}" type="slidenum">
              <a:rPr lang="fr-FR" altLang="fr-FR" sz="130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9</a:t>
            </a:fld>
            <a:endParaRPr lang="fr-FR" altLang="fr-FR" sz="13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:notes"/>
          <p:cNvSpPr txBox="1">
            <a:spLocks noGrp="1"/>
          </p:cNvSpPr>
          <p:nvPr>
            <p:ph type="body" idx="1"/>
          </p:nvPr>
        </p:nvSpPr>
        <p:spPr>
          <a:xfrm>
            <a:off x="905717" y="4716789"/>
            <a:ext cx="4986242" cy="4464673"/>
          </a:xfrm>
          <a:prstGeom prst="rect">
            <a:avLst/>
          </a:prstGeom>
        </p:spPr>
        <p:txBody>
          <a:bodyPr spcFirstLastPara="1" wrap="square" lIns="95498" tIns="47749" rIns="95498" bIns="47749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108" name="Google Shape;10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44538"/>
            <a:ext cx="594995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:notes"/>
          <p:cNvSpPr txBox="1">
            <a:spLocks noGrp="1"/>
          </p:cNvSpPr>
          <p:nvPr>
            <p:ph type="body" idx="1"/>
          </p:nvPr>
        </p:nvSpPr>
        <p:spPr>
          <a:xfrm>
            <a:off x="905717" y="4716789"/>
            <a:ext cx="4986242" cy="4464673"/>
          </a:xfrm>
          <a:prstGeom prst="rect">
            <a:avLst/>
          </a:prstGeom>
        </p:spPr>
        <p:txBody>
          <a:bodyPr spcFirstLastPara="1" wrap="square" lIns="95498" tIns="47749" rIns="95498" bIns="47749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108" name="Google Shape;10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44538"/>
            <a:ext cx="594995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:notes"/>
          <p:cNvSpPr txBox="1">
            <a:spLocks noGrp="1"/>
          </p:cNvSpPr>
          <p:nvPr>
            <p:ph type="body" idx="1"/>
          </p:nvPr>
        </p:nvSpPr>
        <p:spPr>
          <a:xfrm>
            <a:off x="905717" y="4716790"/>
            <a:ext cx="4986242" cy="4464673"/>
          </a:xfrm>
          <a:prstGeom prst="rect">
            <a:avLst/>
          </a:prstGeom>
        </p:spPr>
        <p:txBody>
          <a:bodyPr spcFirstLastPara="1" wrap="square" lIns="95498" tIns="47749" rIns="95498" bIns="47749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108" name="Google Shape;10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44538"/>
            <a:ext cx="594995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:notes"/>
          <p:cNvSpPr txBox="1">
            <a:spLocks noGrp="1"/>
          </p:cNvSpPr>
          <p:nvPr>
            <p:ph type="body" idx="1"/>
          </p:nvPr>
        </p:nvSpPr>
        <p:spPr>
          <a:xfrm>
            <a:off x="905717" y="4716789"/>
            <a:ext cx="4986242" cy="4464673"/>
          </a:xfrm>
          <a:prstGeom prst="rect">
            <a:avLst/>
          </a:prstGeom>
        </p:spPr>
        <p:txBody>
          <a:bodyPr spcFirstLastPara="1" wrap="square" lIns="95498" tIns="47749" rIns="95498" bIns="47749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108" name="Google Shape;10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44538"/>
            <a:ext cx="594995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24188" y="2506"/>
            <a:ext cx="6119812" cy="1106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ARSIF - Logo GI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49" y="153988"/>
            <a:ext cx="2411413" cy="138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11"/>
          <p:cNvGrpSpPr>
            <a:grpSpLocks/>
          </p:cNvGrpSpPr>
          <p:nvPr userDrawn="1"/>
        </p:nvGrpSpPr>
        <p:grpSpPr bwMode="auto">
          <a:xfrm>
            <a:off x="8459816" y="5307027"/>
            <a:ext cx="485775" cy="242887"/>
            <a:chOff x="4876" y="3721"/>
            <a:chExt cx="346" cy="173"/>
          </a:xfrm>
        </p:grpSpPr>
        <p:sp>
          <p:nvSpPr>
            <p:cNvPr id="7" name="Oval 12"/>
            <p:cNvSpPr>
              <a:spLocks noChangeAspect="1" noChangeArrowheads="1"/>
            </p:cNvSpPr>
            <p:nvPr/>
          </p:nvSpPr>
          <p:spPr bwMode="auto">
            <a:xfrm>
              <a:off x="4876" y="3721"/>
              <a:ext cx="174" cy="173"/>
            </a:xfrm>
            <a:prstGeom prst="ellipse">
              <a:avLst/>
            </a:prstGeom>
            <a:solidFill>
              <a:srgbClr val="808080"/>
            </a:solidFill>
            <a:ln w="19050" algn="ctr">
              <a:noFill/>
              <a:round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8" name="AutoShape 13"/>
            <p:cNvSpPr>
              <a:spLocks noChangeAspect="1" noChangeArrowheads="1"/>
            </p:cNvSpPr>
            <p:nvPr/>
          </p:nvSpPr>
          <p:spPr bwMode="auto">
            <a:xfrm flipH="1">
              <a:off x="5125" y="3721"/>
              <a:ext cx="97" cy="173"/>
            </a:xfrm>
            <a:prstGeom prst="moon">
              <a:avLst>
                <a:gd name="adj" fmla="val 60463"/>
              </a:avLst>
            </a:prstGeom>
            <a:solidFill>
              <a:srgbClr val="808080"/>
            </a:solidFill>
            <a:ln w="3175" algn="ctr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endParaRPr lang="fr-FR"/>
            </a:p>
          </p:txBody>
        </p:sp>
      </p:grpSp>
      <p:grpSp>
        <p:nvGrpSpPr>
          <p:cNvPr id="9" name="Group 15"/>
          <p:cNvGrpSpPr>
            <a:grpSpLocks/>
          </p:cNvGrpSpPr>
          <p:nvPr userDrawn="1"/>
        </p:nvGrpSpPr>
        <p:grpSpPr bwMode="auto">
          <a:xfrm>
            <a:off x="12" y="2570163"/>
            <a:ext cx="252413" cy="1765300"/>
            <a:chOff x="4876" y="3721"/>
            <a:chExt cx="180" cy="1254"/>
          </a:xfrm>
        </p:grpSpPr>
        <p:sp>
          <p:nvSpPr>
            <p:cNvPr id="10" name="Line 16"/>
            <p:cNvSpPr>
              <a:spLocks noChangeShapeType="1"/>
            </p:cNvSpPr>
            <p:nvPr/>
          </p:nvSpPr>
          <p:spPr bwMode="auto">
            <a:xfrm>
              <a:off x="4876" y="3721"/>
              <a:ext cx="180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1" name="Line 17"/>
            <p:cNvSpPr>
              <a:spLocks noChangeShapeType="1"/>
            </p:cNvSpPr>
            <p:nvPr/>
          </p:nvSpPr>
          <p:spPr bwMode="auto">
            <a:xfrm>
              <a:off x="4876" y="4104"/>
              <a:ext cx="180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2" name="Line 18"/>
            <p:cNvSpPr>
              <a:spLocks noChangeShapeType="1"/>
            </p:cNvSpPr>
            <p:nvPr/>
          </p:nvSpPr>
          <p:spPr bwMode="auto">
            <a:xfrm>
              <a:off x="4876" y="4196"/>
              <a:ext cx="180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3" name="Line 19"/>
            <p:cNvSpPr>
              <a:spLocks noChangeShapeType="1"/>
            </p:cNvSpPr>
            <p:nvPr/>
          </p:nvSpPr>
          <p:spPr bwMode="auto">
            <a:xfrm>
              <a:off x="4876" y="4354"/>
              <a:ext cx="180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4" name="Line 20"/>
            <p:cNvSpPr>
              <a:spLocks noChangeShapeType="1"/>
            </p:cNvSpPr>
            <p:nvPr/>
          </p:nvSpPr>
          <p:spPr bwMode="auto">
            <a:xfrm>
              <a:off x="4876" y="4442"/>
              <a:ext cx="180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5" name="Line 21"/>
            <p:cNvSpPr>
              <a:spLocks noChangeShapeType="1"/>
            </p:cNvSpPr>
            <p:nvPr/>
          </p:nvSpPr>
          <p:spPr bwMode="auto">
            <a:xfrm>
              <a:off x="4876" y="4595"/>
              <a:ext cx="180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6" name="Line 22"/>
            <p:cNvSpPr>
              <a:spLocks noChangeShapeType="1"/>
            </p:cNvSpPr>
            <p:nvPr/>
          </p:nvSpPr>
          <p:spPr bwMode="auto">
            <a:xfrm>
              <a:off x="4876" y="4685"/>
              <a:ext cx="180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7" name="Line 23"/>
            <p:cNvSpPr>
              <a:spLocks noChangeShapeType="1"/>
            </p:cNvSpPr>
            <p:nvPr/>
          </p:nvSpPr>
          <p:spPr bwMode="auto">
            <a:xfrm>
              <a:off x="4876" y="4833"/>
              <a:ext cx="180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  <p:sp>
          <p:nvSpPr>
            <p:cNvPr id="18" name="Line 24"/>
            <p:cNvSpPr>
              <a:spLocks noChangeShapeType="1"/>
            </p:cNvSpPr>
            <p:nvPr/>
          </p:nvSpPr>
          <p:spPr bwMode="auto">
            <a:xfrm>
              <a:off x="4876" y="4975"/>
              <a:ext cx="180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/>
            </a:p>
          </p:txBody>
        </p:sp>
      </p:grpSp>
      <p:sp>
        <p:nvSpPr>
          <p:cNvPr id="64515" name="Espace réservé du titre 1"/>
          <p:cNvSpPr>
            <a:spLocks noGrp="1"/>
          </p:cNvSpPr>
          <p:nvPr>
            <p:ph type="ctrTitle"/>
          </p:nvPr>
        </p:nvSpPr>
        <p:spPr>
          <a:xfrm>
            <a:off x="3024202" y="1776413"/>
            <a:ext cx="5868987" cy="1225550"/>
          </a:xfrm>
        </p:spPr>
        <p:txBody>
          <a:bodyPr anchor="b"/>
          <a:lstStyle>
            <a:lvl1pPr>
              <a:defRPr smtClean="0">
                <a:solidFill>
                  <a:srgbClr val="034EA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 smtClean="0"/>
          </a:p>
        </p:txBody>
      </p:sp>
      <p:sp>
        <p:nvSpPr>
          <p:cNvPr id="154628" name="Espace réservé du texte 2"/>
          <p:cNvSpPr>
            <a:spLocks noGrp="1"/>
          </p:cNvSpPr>
          <p:nvPr>
            <p:ph type="body" idx="1"/>
          </p:nvPr>
        </p:nvSpPr>
        <p:spPr>
          <a:xfrm>
            <a:off x="3024202" y="3001963"/>
            <a:ext cx="5868987" cy="1462087"/>
          </a:xfrm>
        </p:spPr>
        <p:txBody>
          <a:bodyPr/>
          <a:lstStyle>
            <a:lvl1pPr marL="0" indent="0">
              <a:defRPr sz="3200" smtClean="0">
                <a:solidFill>
                  <a:srgbClr val="8DC63F"/>
                </a:solidFill>
                <a:effectLst/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2674112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Titre et contenu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04800" y="183987"/>
            <a:ext cx="8153400" cy="953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1219200" y="1290562"/>
            <a:ext cx="7239000" cy="3430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91465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990"/>
              <a:buChar char="•"/>
              <a:defRPr/>
            </a:lvl1pPr>
            <a:lvl2pPr marL="914400" lvl="1" indent="-40005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700"/>
              <a:buChar char="-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D4BC6F-B838-4045-9256-044EAE515026}" type="slidenum">
              <a:rPr lang="fr-FR" smtClean="0">
                <a:solidFill>
                  <a:srgbClr val="000000">
                    <a:tint val="75000"/>
                  </a:srgbClr>
                </a:solidFill>
              </a:rPr>
              <a:pPr/>
              <a:t>‹N°›</a:t>
            </a:fld>
            <a:endParaRPr lang="fr-FR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051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Titre vertical et tex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 rot="5400000">
            <a:off x="5170286" y="1433552"/>
            <a:ext cx="4537478" cy="2038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 rot="5400000">
            <a:off x="1017386" y="-528598"/>
            <a:ext cx="4537478" cy="5962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91465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990"/>
              <a:buChar char="•"/>
              <a:defRPr/>
            </a:lvl1pPr>
            <a:lvl2pPr marL="914400" lvl="1" indent="-40005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700"/>
              <a:buChar char="-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7083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Titre et texte vertical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304800" y="183987"/>
            <a:ext cx="8153400" cy="953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 rot="5400000">
            <a:off x="3123262" y="-613488"/>
            <a:ext cx="3430905" cy="72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91465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990"/>
              <a:buChar char="•"/>
              <a:defRPr/>
            </a:lvl1pPr>
            <a:lvl2pPr marL="914400" lvl="1" indent="-40005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700"/>
              <a:buChar char="-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02228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Image avec légende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>
            <a:spLocks noGrp="1"/>
          </p:cNvSpPr>
          <p:nvPr>
            <p:ph type="title"/>
          </p:nvPr>
        </p:nvSpPr>
        <p:spPr>
          <a:xfrm>
            <a:off x="1792288" y="4002723"/>
            <a:ext cx="5486400" cy="472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600"/>
              <a:buFont typeface="Arial"/>
              <a:buChar char="•"/>
              <a:defRPr sz="2000" b="1"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>
            <a:spLocks noGrp="1"/>
          </p:cNvSpPr>
          <p:nvPr>
            <p:ph type="pic" idx="2"/>
          </p:nvPr>
        </p:nvSpPr>
        <p:spPr>
          <a:xfrm>
            <a:off x="1792288" y="510930"/>
            <a:ext cx="5486400" cy="3430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76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1792288" y="4475267"/>
            <a:ext cx="5486400" cy="6710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462279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Contenu avec légende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457219" y="227671"/>
            <a:ext cx="3008313" cy="968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600"/>
              <a:buFont typeface="Arial"/>
              <a:buChar char="•"/>
              <a:defRPr sz="2000" b="1"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3575050" y="227670"/>
            <a:ext cx="5111750" cy="48803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036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760"/>
              <a:buFont typeface="Arial"/>
              <a:buChar char="•"/>
              <a:defRPr sz="3200"/>
            </a:lvl1pPr>
            <a:lvl2pPr marL="914400" lvl="1" indent="-4953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Char char="-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-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body" idx="2"/>
          </p:nvPr>
        </p:nvSpPr>
        <p:spPr>
          <a:xfrm>
            <a:off x="457219" y="1196597"/>
            <a:ext cx="3008313" cy="3911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302954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Vide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69714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re seul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0"/>
          <p:cNvSpPr txBox="1">
            <a:spLocks noGrp="1"/>
          </p:cNvSpPr>
          <p:nvPr>
            <p:ph type="title"/>
          </p:nvPr>
        </p:nvSpPr>
        <p:spPr>
          <a:xfrm>
            <a:off x="304800" y="183987"/>
            <a:ext cx="8153400" cy="953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635712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Comparais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>
            <a:spLocks noGrp="1"/>
          </p:cNvSpPr>
          <p:nvPr>
            <p:ph type="title"/>
          </p:nvPr>
        </p:nvSpPr>
        <p:spPr>
          <a:xfrm>
            <a:off x="457200" y="228992"/>
            <a:ext cx="8229600" cy="953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870"/>
              <a:buFont typeface="Arial"/>
              <a:buChar char="•"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1"/>
          </p:nvPr>
        </p:nvSpPr>
        <p:spPr>
          <a:xfrm>
            <a:off x="457200" y="1279972"/>
            <a:ext cx="4040188" cy="5334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32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2"/>
          </p:nvPr>
        </p:nvSpPr>
        <p:spPr>
          <a:xfrm>
            <a:off x="457200" y="1813405"/>
            <a:ext cx="4040188" cy="3294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1242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320"/>
              <a:buFont typeface="Arial"/>
              <a:buChar char="•"/>
              <a:defRPr sz="2400"/>
            </a:lvl1pPr>
            <a:lvl2pPr marL="914400" lvl="1" indent="-4191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-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-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3"/>
          </p:nvPr>
        </p:nvSpPr>
        <p:spPr>
          <a:xfrm>
            <a:off x="4645033" y="1279972"/>
            <a:ext cx="4041775" cy="5334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32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4"/>
          </p:nvPr>
        </p:nvSpPr>
        <p:spPr>
          <a:xfrm>
            <a:off x="4645033" y="1813405"/>
            <a:ext cx="4041775" cy="3294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1242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320"/>
              <a:buFont typeface="Arial"/>
              <a:buChar char="•"/>
              <a:defRPr sz="2400"/>
            </a:lvl1pPr>
            <a:lvl2pPr marL="914400" lvl="1" indent="-4191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-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-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461655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Deux contenus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2"/>
          <p:cNvSpPr txBox="1">
            <a:spLocks noGrp="1"/>
          </p:cNvSpPr>
          <p:nvPr>
            <p:ph type="title"/>
          </p:nvPr>
        </p:nvSpPr>
        <p:spPr>
          <a:xfrm>
            <a:off x="304800" y="183987"/>
            <a:ext cx="8153400" cy="953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body" idx="1"/>
          </p:nvPr>
        </p:nvSpPr>
        <p:spPr>
          <a:xfrm>
            <a:off x="1219200" y="1290562"/>
            <a:ext cx="3543300" cy="3430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2639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540"/>
              <a:buFont typeface="Arial"/>
              <a:buChar char="•"/>
              <a:defRPr sz="2800"/>
            </a:lvl1pPr>
            <a:lvl2pPr marL="914400" lvl="1" indent="-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-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-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body" idx="2"/>
          </p:nvPr>
        </p:nvSpPr>
        <p:spPr>
          <a:xfrm>
            <a:off x="4914900" y="1290562"/>
            <a:ext cx="3543300" cy="3430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2639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540"/>
              <a:buFont typeface="Arial"/>
              <a:buChar char="•"/>
              <a:defRPr sz="2800"/>
            </a:lvl1pPr>
            <a:lvl2pPr marL="914400" lvl="1" indent="-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-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-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436223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Titre de sectio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3"/>
          <p:cNvSpPr txBox="1">
            <a:spLocks noGrp="1"/>
          </p:cNvSpPr>
          <p:nvPr>
            <p:ph type="title"/>
          </p:nvPr>
        </p:nvSpPr>
        <p:spPr>
          <a:xfrm>
            <a:off x="722313" y="3674473"/>
            <a:ext cx="7772400" cy="1135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1200"/>
              <a:buFont typeface="Arial"/>
              <a:buChar char="•"/>
              <a:defRPr sz="4000" b="1" cap="none"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body" idx="1"/>
          </p:nvPr>
        </p:nvSpPr>
        <p:spPr>
          <a:xfrm>
            <a:off x="722313" y="2423607"/>
            <a:ext cx="7772400" cy="1250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38093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2"/>
            <a:ext cx="9144000" cy="5768975"/>
          </a:xfrm>
          <a:prstGeom prst="rect">
            <a:avLst/>
          </a:prstGeom>
          <a:solidFill>
            <a:srgbClr val="034E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391049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891225"/>
            <a:ext cx="7772400" cy="1362075"/>
          </a:xfrm>
        </p:spPr>
        <p:txBody>
          <a:bodyPr anchor="t" anchorCtr="0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79339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Titre et contenu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04800" y="183987"/>
            <a:ext cx="8153400" cy="953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1219200" y="1290562"/>
            <a:ext cx="7239000" cy="3430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91465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990"/>
              <a:buChar char="•"/>
              <a:defRPr/>
            </a:lvl1pPr>
            <a:lvl2pPr marL="914400" lvl="1" indent="-40005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700"/>
              <a:buChar char="-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D4BC6F-B838-4045-9256-044EAE515026}" type="slidenum">
              <a:rPr lang="fr-FR" smtClean="0">
                <a:solidFill>
                  <a:srgbClr val="000000">
                    <a:tint val="75000"/>
                  </a:srgbClr>
                </a:solidFill>
              </a:rPr>
              <a:pPr/>
              <a:t>‹N°›</a:t>
            </a:fld>
            <a:endParaRPr lang="fr-FR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548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Titre vertical et tex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 rot="5400000">
            <a:off x="5170286" y="1433552"/>
            <a:ext cx="4537478" cy="2038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 rot="5400000">
            <a:off x="1017386" y="-528598"/>
            <a:ext cx="4537478" cy="5962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91465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990"/>
              <a:buChar char="•"/>
              <a:defRPr/>
            </a:lvl1pPr>
            <a:lvl2pPr marL="914400" lvl="1" indent="-40005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700"/>
              <a:buChar char="-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004157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Titre et texte vertical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304800" y="183987"/>
            <a:ext cx="8153400" cy="953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 rot="5400000">
            <a:off x="3123260" y="-613488"/>
            <a:ext cx="3430905" cy="72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91465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990"/>
              <a:buChar char="•"/>
              <a:defRPr/>
            </a:lvl1pPr>
            <a:lvl2pPr marL="914400" lvl="1" indent="-40005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700"/>
              <a:buChar char="-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86549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Image avec légende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>
            <a:spLocks noGrp="1"/>
          </p:cNvSpPr>
          <p:nvPr>
            <p:ph type="title"/>
          </p:nvPr>
        </p:nvSpPr>
        <p:spPr>
          <a:xfrm>
            <a:off x="1792288" y="4002723"/>
            <a:ext cx="5486400" cy="472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600"/>
              <a:buFont typeface="Arial"/>
              <a:buChar char="•"/>
              <a:defRPr sz="2000" b="1"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>
            <a:spLocks noGrp="1"/>
          </p:cNvSpPr>
          <p:nvPr>
            <p:ph type="pic" idx="2"/>
          </p:nvPr>
        </p:nvSpPr>
        <p:spPr>
          <a:xfrm>
            <a:off x="1792288" y="510930"/>
            <a:ext cx="5486400" cy="3430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76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1792288" y="4475267"/>
            <a:ext cx="5486400" cy="6710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367559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Contenu avec légende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457219" y="227671"/>
            <a:ext cx="3008313" cy="968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600"/>
              <a:buFont typeface="Arial"/>
              <a:buChar char="•"/>
              <a:defRPr sz="2000" b="1"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3575050" y="227670"/>
            <a:ext cx="5111750" cy="48803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036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760"/>
              <a:buFont typeface="Arial"/>
              <a:buChar char="•"/>
              <a:defRPr sz="3200"/>
            </a:lvl1pPr>
            <a:lvl2pPr marL="914400" lvl="1" indent="-4953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Char char="-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-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body" idx="2"/>
          </p:nvPr>
        </p:nvSpPr>
        <p:spPr>
          <a:xfrm>
            <a:off x="457219" y="1196595"/>
            <a:ext cx="3008313" cy="3911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533283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Vide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85127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re seul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0"/>
          <p:cNvSpPr txBox="1">
            <a:spLocks noGrp="1"/>
          </p:cNvSpPr>
          <p:nvPr>
            <p:ph type="title"/>
          </p:nvPr>
        </p:nvSpPr>
        <p:spPr>
          <a:xfrm>
            <a:off x="304800" y="183987"/>
            <a:ext cx="8153400" cy="953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638164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Comparais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>
            <a:spLocks noGrp="1"/>
          </p:cNvSpPr>
          <p:nvPr>
            <p:ph type="title"/>
          </p:nvPr>
        </p:nvSpPr>
        <p:spPr>
          <a:xfrm>
            <a:off x="457200" y="228992"/>
            <a:ext cx="8229600" cy="953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870"/>
              <a:buFont typeface="Arial"/>
              <a:buChar char="•"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1"/>
          </p:nvPr>
        </p:nvSpPr>
        <p:spPr>
          <a:xfrm>
            <a:off x="457200" y="1279972"/>
            <a:ext cx="4040188" cy="5334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32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2"/>
          </p:nvPr>
        </p:nvSpPr>
        <p:spPr>
          <a:xfrm>
            <a:off x="457200" y="1813405"/>
            <a:ext cx="4040188" cy="3294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1242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320"/>
              <a:buFont typeface="Arial"/>
              <a:buChar char="•"/>
              <a:defRPr sz="2400"/>
            </a:lvl1pPr>
            <a:lvl2pPr marL="914400" lvl="1" indent="-4191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-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-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3"/>
          </p:nvPr>
        </p:nvSpPr>
        <p:spPr>
          <a:xfrm>
            <a:off x="4645033" y="1279972"/>
            <a:ext cx="4041775" cy="5334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32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4"/>
          </p:nvPr>
        </p:nvSpPr>
        <p:spPr>
          <a:xfrm>
            <a:off x="4645033" y="1813405"/>
            <a:ext cx="4041775" cy="3294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1242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320"/>
              <a:buFont typeface="Arial"/>
              <a:buChar char="•"/>
              <a:defRPr sz="2400"/>
            </a:lvl1pPr>
            <a:lvl2pPr marL="914400" lvl="1" indent="-4191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-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-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877484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Deux contenus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2"/>
          <p:cNvSpPr txBox="1">
            <a:spLocks noGrp="1"/>
          </p:cNvSpPr>
          <p:nvPr>
            <p:ph type="title"/>
          </p:nvPr>
        </p:nvSpPr>
        <p:spPr>
          <a:xfrm>
            <a:off x="304800" y="183987"/>
            <a:ext cx="8153400" cy="953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body" idx="1"/>
          </p:nvPr>
        </p:nvSpPr>
        <p:spPr>
          <a:xfrm>
            <a:off x="1219200" y="1290562"/>
            <a:ext cx="3543300" cy="3430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2639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540"/>
              <a:buFont typeface="Arial"/>
              <a:buChar char="•"/>
              <a:defRPr sz="2800"/>
            </a:lvl1pPr>
            <a:lvl2pPr marL="914400" lvl="1" indent="-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-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-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body" idx="2"/>
          </p:nvPr>
        </p:nvSpPr>
        <p:spPr>
          <a:xfrm>
            <a:off x="4914900" y="1290562"/>
            <a:ext cx="3543300" cy="3430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2639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540"/>
              <a:buFont typeface="Arial"/>
              <a:buChar char="•"/>
              <a:defRPr sz="2800"/>
            </a:lvl1pPr>
            <a:lvl2pPr marL="914400" lvl="1" indent="-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-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-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224661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Titre de sectio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3"/>
          <p:cNvSpPr txBox="1">
            <a:spLocks noGrp="1"/>
          </p:cNvSpPr>
          <p:nvPr>
            <p:ph type="title"/>
          </p:nvPr>
        </p:nvSpPr>
        <p:spPr>
          <a:xfrm>
            <a:off x="722313" y="3674471"/>
            <a:ext cx="7772400" cy="1135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1200"/>
              <a:buFont typeface="Arial"/>
              <a:buChar char="•"/>
              <a:defRPr sz="4000" b="1" cap="none"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54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body" idx="1"/>
          </p:nvPr>
        </p:nvSpPr>
        <p:spPr>
          <a:xfrm>
            <a:off x="722313" y="2423607"/>
            <a:ext cx="7772400" cy="1250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43226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tabLst/>
              <a:defRPr/>
            </a:lvl1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972539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11188" y="836613"/>
            <a:ext cx="4064000" cy="4614762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5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827600" y="836613"/>
            <a:ext cx="4065587" cy="4614762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5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253067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19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784814"/>
            <a:ext cx="5111750" cy="4666575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5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19" y="1435102"/>
            <a:ext cx="3008313" cy="401627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7322051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304319262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749987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00194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8831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image" Target="../media/image4.jp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image" Target="../media/image4.jpg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07950" y="122238"/>
            <a:ext cx="7560394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 style du titre</a:t>
            </a:r>
          </a:p>
        </p:txBody>
      </p:sp>
      <p:pic>
        <p:nvPicPr>
          <p:cNvPr id="1027" name="Picture 9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0216" y="87313"/>
            <a:ext cx="122237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628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611192" y="785814"/>
            <a:ext cx="8281987" cy="466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7668344" cy="108000"/>
          </a:xfrm>
          <a:prstGeom prst="rect">
            <a:avLst/>
          </a:prstGeom>
          <a:solidFill>
            <a:srgbClr val="034EA2"/>
          </a:solidFill>
          <a:ln w="3175">
            <a:solidFill>
              <a:srgbClr val="034E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-2500" y="5631407"/>
            <a:ext cx="7686000" cy="108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l"/>
            <a:r>
              <a:rPr lang="fr-FR" sz="600" dirty="0" smtClean="0">
                <a:solidFill>
                  <a:srgbClr val="034EA2"/>
                </a:solidFill>
              </a:rPr>
              <a:t>ARS Ile-de-France / DOS / Pôle</a:t>
            </a:r>
            <a:r>
              <a:rPr lang="fr-FR" sz="600" baseline="0" dirty="0" smtClean="0">
                <a:solidFill>
                  <a:srgbClr val="034EA2"/>
                </a:solidFill>
              </a:rPr>
              <a:t> Ville-Hôpital / Coopérations</a:t>
            </a:r>
            <a:endParaRPr lang="fr-FR" sz="600" dirty="0">
              <a:solidFill>
                <a:srgbClr val="034EA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68344" y="5508014"/>
            <a:ext cx="1476968" cy="208557"/>
          </a:xfrm>
          <a:prstGeom prst="rect">
            <a:avLst/>
          </a:prstGeom>
          <a:solidFill>
            <a:srgbClr val="034EA2"/>
          </a:solidFill>
          <a:ln w="3175">
            <a:solidFill>
              <a:srgbClr val="034E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700" dirty="0" smtClean="0"/>
              <a:t>| Page </a:t>
            </a:r>
            <a:fld id="{37031AE5-78F4-4FCE-B6C9-143CC71DF291}" type="slidenum">
              <a:rPr lang="fr-FR" sz="700" smtClean="0"/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lang="fr-FR" sz="7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5" r:id="rId2"/>
    <p:sldLayoutId id="2147483856" r:id="rId3"/>
    <p:sldLayoutId id="2147483854" r:id="rId4"/>
    <p:sldLayoutId id="2147483850" r:id="rId5"/>
    <p:sldLayoutId id="2147483849" r:id="rId6"/>
    <p:sldLayoutId id="2147483852" r:id="rId7"/>
    <p:sldLayoutId id="2147483851" r:id="rId8"/>
    <p:sldLayoutId id="2147483848" r:id="rId9"/>
  </p:sldLayoutIdLst>
  <p:transition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34EA2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7AB80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7AB80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7AB80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7AB8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Font typeface="Arial" charset="0"/>
        <a:defRPr sz="1400" b="1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358775" indent="-179388" algn="l" rtl="0" eaLnBrk="1" fontAlgn="base" hangingPunct="1">
        <a:spcBef>
          <a:spcPct val="50000"/>
        </a:spcBef>
        <a:spcAft>
          <a:spcPct val="0"/>
        </a:spcAft>
        <a:buFont typeface="Arial" pitchFamily="34" charset="0"/>
        <a:buChar char="•"/>
        <a:defRPr sz="1400">
          <a:solidFill>
            <a:schemeClr val="hlink"/>
          </a:solidFill>
          <a:effectLst/>
          <a:latin typeface="+mn-lt"/>
        </a:defRPr>
      </a:lvl2pPr>
      <a:lvl3pPr marL="698500" indent="-160338" algn="l" rtl="0" eaLnBrk="1" fontAlgn="base" hangingPunct="1">
        <a:spcBef>
          <a:spcPct val="50000"/>
        </a:spcBef>
        <a:spcAft>
          <a:spcPct val="0"/>
        </a:spcAft>
        <a:buFont typeface="Courier New" panose="02070309020205020404" pitchFamily="49" charset="0"/>
        <a:buChar char="o"/>
        <a:defRPr sz="1200">
          <a:solidFill>
            <a:schemeClr val="hlink"/>
          </a:solidFill>
          <a:effectLst/>
          <a:latin typeface="+mn-lt"/>
        </a:defRPr>
      </a:lvl3pPr>
      <a:lvl4pPr marL="1017588" indent="-139700" algn="l" rtl="0" eaLnBrk="1" fontAlgn="base" hangingPunct="1">
        <a:spcBef>
          <a:spcPct val="50000"/>
        </a:spcBef>
        <a:spcAft>
          <a:spcPct val="0"/>
        </a:spcAft>
        <a:buFont typeface="Wingdings" panose="05000000000000000000" pitchFamily="2" charset="2"/>
        <a:buChar char="§"/>
        <a:defRPr sz="1100">
          <a:solidFill>
            <a:schemeClr val="hlink"/>
          </a:solidFill>
          <a:effectLst/>
          <a:latin typeface="+mn-lt"/>
        </a:defRPr>
      </a:lvl4pPr>
      <a:lvl5pPr marL="1377950" indent="-180975" algn="l" rtl="0" eaLnBrk="1" fontAlgn="base" hangingPunct="1">
        <a:spcBef>
          <a:spcPct val="50000"/>
        </a:spcBef>
        <a:spcAft>
          <a:spcPct val="0"/>
        </a:spcAft>
        <a:buFont typeface="Wingdings" panose="05000000000000000000" pitchFamily="2" charset="2"/>
        <a:buChar char="q"/>
        <a:defRPr sz="900">
          <a:solidFill>
            <a:schemeClr val="hlink"/>
          </a:solidFill>
          <a:effectLst/>
          <a:latin typeface="+mn-lt"/>
        </a:defRPr>
      </a:lvl5pPr>
      <a:lvl6pPr marL="1981200" indent="-180975" algn="l" rtl="0" eaLnBrk="1" fontAlgn="base" hangingPunct="1">
        <a:spcBef>
          <a:spcPct val="0"/>
        </a:spcBef>
        <a:spcAft>
          <a:spcPct val="0"/>
        </a:spcAft>
        <a:buFont typeface="Arial" charset="0"/>
        <a:buChar char="»"/>
        <a:defRPr sz="800">
          <a:solidFill>
            <a:srgbClr val="5F5F5F"/>
          </a:solidFill>
          <a:latin typeface="+mn-lt"/>
        </a:defRPr>
      </a:lvl6pPr>
      <a:lvl7pPr marL="2438400" indent="-180975" algn="l" rtl="0" eaLnBrk="1" fontAlgn="base" hangingPunct="1">
        <a:spcBef>
          <a:spcPct val="0"/>
        </a:spcBef>
        <a:spcAft>
          <a:spcPct val="0"/>
        </a:spcAft>
        <a:buFont typeface="Arial" charset="0"/>
        <a:buChar char="»"/>
        <a:defRPr sz="800">
          <a:solidFill>
            <a:srgbClr val="5F5F5F"/>
          </a:solidFill>
          <a:latin typeface="+mn-lt"/>
        </a:defRPr>
      </a:lvl7pPr>
      <a:lvl8pPr marL="2895600" indent="-180975" algn="l" rtl="0" eaLnBrk="1" fontAlgn="base" hangingPunct="1">
        <a:spcBef>
          <a:spcPct val="0"/>
        </a:spcBef>
        <a:spcAft>
          <a:spcPct val="0"/>
        </a:spcAft>
        <a:buFont typeface="Arial" charset="0"/>
        <a:buChar char="»"/>
        <a:defRPr sz="800">
          <a:solidFill>
            <a:srgbClr val="5F5F5F"/>
          </a:solidFill>
          <a:latin typeface="+mn-lt"/>
        </a:defRPr>
      </a:lvl8pPr>
      <a:lvl9pPr marL="3352800" indent="-180975" algn="l" rtl="0" eaLnBrk="1" fontAlgn="base" hangingPunct="1">
        <a:spcBef>
          <a:spcPct val="0"/>
        </a:spcBef>
        <a:spcAft>
          <a:spcPct val="0"/>
        </a:spcAft>
        <a:buFont typeface="Arial" charset="0"/>
        <a:buChar char="»"/>
        <a:defRPr sz="800">
          <a:solidFill>
            <a:srgbClr val="5F5F5F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304800" y="183987"/>
            <a:ext cx="8153400" cy="953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870"/>
              <a:buFont typeface="Arial"/>
              <a:buChar char="•"/>
              <a:defRPr sz="2900" b="1" i="0" u="none" strike="noStrike" cap="none">
                <a:solidFill>
                  <a:srgbClr val="7AB8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870"/>
              <a:buFont typeface="Arial"/>
              <a:buChar char="•"/>
              <a:defRPr sz="2900" b="1" i="0" u="none" strike="noStrike" cap="none">
                <a:solidFill>
                  <a:srgbClr val="7AB8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870"/>
              <a:buFont typeface="Arial"/>
              <a:buChar char="•"/>
              <a:defRPr sz="2900" b="1" i="0" u="none" strike="noStrike" cap="none">
                <a:solidFill>
                  <a:srgbClr val="7AB8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870"/>
              <a:buFont typeface="Arial"/>
              <a:buChar char="•"/>
              <a:defRPr sz="2900" b="1" i="0" u="none" strike="noStrike" cap="none">
                <a:solidFill>
                  <a:srgbClr val="7AB8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870"/>
              <a:buFont typeface="Arial"/>
              <a:buChar char="•"/>
              <a:defRPr sz="2900" b="1" i="0" u="none" strike="noStrike" cap="none">
                <a:solidFill>
                  <a:srgbClr val="7AB8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870"/>
              <a:buFont typeface="Arial"/>
              <a:buChar char="•"/>
              <a:defRPr sz="2900" b="1" i="0" u="none" strike="noStrike" cap="none">
                <a:solidFill>
                  <a:srgbClr val="7AB8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870"/>
              <a:buFont typeface="Arial"/>
              <a:buChar char="•"/>
              <a:defRPr sz="2900" b="1" i="0" u="none" strike="noStrike" cap="none">
                <a:solidFill>
                  <a:srgbClr val="7AB8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870"/>
              <a:buFont typeface="Arial"/>
              <a:buChar char="•"/>
              <a:defRPr sz="2900" b="1" i="0" u="none" strike="noStrike" cap="none">
                <a:solidFill>
                  <a:srgbClr val="7AB8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870"/>
              <a:buFont typeface="Arial"/>
              <a:buChar char="•"/>
              <a:defRPr sz="2900" b="1" i="0" u="none" strike="noStrike" cap="none">
                <a:solidFill>
                  <a:srgbClr val="7AB8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1219200" y="1290562"/>
            <a:ext cx="7239000" cy="3430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87972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935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71475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250"/>
              <a:buFont typeface="Arial"/>
              <a:buChar char="-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-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pic>
        <p:nvPicPr>
          <p:cNvPr id="19" name="Google Shape;19;p3" descr="ARS-TERRITOIRE GRAPHIQUE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0" y="5082822"/>
            <a:ext cx="9144000" cy="317676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3"/>
          <p:cNvSpPr txBox="1"/>
          <p:nvPr/>
        </p:nvSpPr>
        <p:spPr>
          <a:xfrm>
            <a:off x="8778875" y="5400498"/>
            <a:ext cx="457200" cy="381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Clr>
                <a:srgbClr val="002395"/>
              </a:buClr>
              <a:buSzPts val="1000"/>
              <a:buFont typeface="Arial"/>
              <a:buNone/>
            </a:pPr>
            <a:fld id="{00000000-1234-1234-1234-123412341234}" type="slidenum">
              <a:rPr lang="en-US" kern="0">
                <a:solidFill>
                  <a:srgbClr val="002395"/>
                </a:solidFill>
                <a:latin typeface="Arial"/>
                <a:ea typeface="Arial"/>
                <a:cs typeface="Arial"/>
                <a:sym typeface="Arial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Clr>
                  <a:srgbClr val="002395"/>
                </a:buClr>
                <a:buSzPts val="1000"/>
                <a:buFont typeface="Arial"/>
                <a:buNone/>
              </a:pPr>
              <a:t>‹N°›</a:t>
            </a:fld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"/>
          </p:nvPr>
        </p:nvSpPr>
        <p:spPr>
          <a:xfrm>
            <a:off x="6553200" y="5299903"/>
            <a:ext cx="2133600" cy="3044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B9D4BC6F-B838-4045-9256-044EAE515026}" type="slidenum">
              <a:rPr lang="fr-FR" kern="0" smtClean="0">
                <a:solidFill>
                  <a:srgbClr val="000000">
                    <a:tint val="75000"/>
                  </a:srgbClr>
                </a:solidFill>
                <a:latin typeface="Arial"/>
                <a:cs typeface="Arial"/>
                <a:sym typeface="Arial"/>
              </a:rPr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t>‹N°›</a:t>
            </a:fld>
            <a:endParaRPr lang="fr-FR" kern="0">
              <a:solidFill>
                <a:srgbClr val="000000">
                  <a:tint val="75000"/>
                </a:srgb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5299903"/>
            <a:ext cx="2895600" cy="3044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fr-FR" kern="0">
              <a:solidFill>
                <a:srgbClr val="000000">
                  <a:tint val="75000"/>
                </a:srgbClr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8715776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304800" y="183987"/>
            <a:ext cx="8153400" cy="953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870"/>
              <a:buFont typeface="Arial"/>
              <a:buChar char="•"/>
              <a:defRPr sz="2900" b="1" i="0" u="none" strike="noStrike" cap="none">
                <a:solidFill>
                  <a:srgbClr val="7AB8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870"/>
              <a:buFont typeface="Arial"/>
              <a:buChar char="•"/>
              <a:defRPr sz="2900" b="1" i="0" u="none" strike="noStrike" cap="none">
                <a:solidFill>
                  <a:srgbClr val="7AB8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870"/>
              <a:buFont typeface="Arial"/>
              <a:buChar char="•"/>
              <a:defRPr sz="2900" b="1" i="0" u="none" strike="noStrike" cap="none">
                <a:solidFill>
                  <a:srgbClr val="7AB8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870"/>
              <a:buFont typeface="Arial"/>
              <a:buChar char="•"/>
              <a:defRPr sz="2900" b="1" i="0" u="none" strike="noStrike" cap="none">
                <a:solidFill>
                  <a:srgbClr val="7AB8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870"/>
              <a:buFont typeface="Arial"/>
              <a:buChar char="•"/>
              <a:defRPr sz="2900" b="1" i="0" u="none" strike="noStrike" cap="none">
                <a:solidFill>
                  <a:srgbClr val="7AB8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870"/>
              <a:buFont typeface="Arial"/>
              <a:buChar char="•"/>
              <a:defRPr sz="2900" b="1" i="0" u="none" strike="noStrike" cap="none">
                <a:solidFill>
                  <a:srgbClr val="7AB8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870"/>
              <a:buFont typeface="Arial"/>
              <a:buChar char="•"/>
              <a:defRPr sz="2900" b="1" i="0" u="none" strike="noStrike" cap="none">
                <a:solidFill>
                  <a:srgbClr val="7AB8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870"/>
              <a:buFont typeface="Arial"/>
              <a:buChar char="•"/>
              <a:defRPr sz="2900" b="1" i="0" u="none" strike="noStrike" cap="none">
                <a:solidFill>
                  <a:srgbClr val="7AB8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rgbClr val="7AB800"/>
              </a:buClr>
              <a:buSzPts val="870"/>
              <a:buFont typeface="Arial"/>
              <a:buChar char="•"/>
              <a:defRPr sz="2900" b="1" i="0" u="none" strike="noStrike" cap="none">
                <a:solidFill>
                  <a:srgbClr val="7AB8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1219200" y="1290562"/>
            <a:ext cx="7239000" cy="3430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87972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935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71475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250"/>
              <a:buFont typeface="Arial"/>
              <a:buChar char="-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-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pic>
        <p:nvPicPr>
          <p:cNvPr id="19" name="Google Shape;19;p3" descr="ARS-TERRITOIRE GRAPHIQUE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0" y="5082822"/>
            <a:ext cx="9144000" cy="317676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3"/>
          <p:cNvSpPr txBox="1"/>
          <p:nvPr/>
        </p:nvSpPr>
        <p:spPr>
          <a:xfrm>
            <a:off x="8778875" y="5400498"/>
            <a:ext cx="457200" cy="381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Clr>
                <a:srgbClr val="002395"/>
              </a:buClr>
              <a:buSzPts val="1000"/>
              <a:buFont typeface="Arial"/>
              <a:buNone/>
            </a:pPr>
            <a:fld id="{00000000-1234-1234-1234-123412341234}" type="slidenum">
              <a:rPr lang="en-US" kern="0">
                <a:solidFill>
                  <a:srgbClr val="002395"/>
                </a:solidFill>
                <a:latin typeface="Arial"/>
                <a:ea typeface="Arial"/>
                <a:cs typeface="Arial"/>
                <a:sym typeface="Arial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Clr>
                  <a:srgbClr val="002395"/>
                </a:buClr>
                <a:buSzPts val="1000"/>
                <a:buFont typeface="Arial"/>
                <a:buNone/>
              </a:pPr>
              <a:t>‹N°›</a:t>
            </a:fld>
            <a:endParaRPr sz="1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"/>
          </p:nvPr>
        </p:nvSpPr>
        <p:spPr>
          <a:xfrm>
            <a:off x="6553200" y="5299903"/>
            <a:ext cx="2133600" cy="3044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B9D4BC6F-B838-4045-9256-044EAE515026}" type="slidenum">
              <a:rPr lang="fr-FR" kern="0" smtClean="0">
                <a:solidFill>
                  <a:srgbClr val="000000">
                    <a:tint val="75000"/>
                  </a:srgbClr>
                </a:solidFill>
                <a:latin typeface="Arial"/>
                <a:cs typeface="Arial"/>
                <a:sym typeface="Arial"/>
              </a:rPr>
              <a:pPr fontAlgn="auto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t>‹N°›</a:t>
            </a:fld>
            <a:endParaRPr lang="fr-FR" kern="0">
              <a:solidFill>
                <a:srgbClr val="000000">
                  <a:tint val="75000"/>
                </a:srgbClr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5299903"/>
            <a:ext cx="2895600" cy="3044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fr-FR" kern="0">
              <a:solidFill>
                <a:srgbClr val="000000">
                  <a:tint val="75000"/>
                </a:srgbClr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6249863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gas.gouv.fr/IMG/pdf/IGAS2018-041R_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Les Communautés Professionnelles </a:t>
            </a:r>
            <a:r>
              <a:rPr lang="fr-FR" dirty="0" smtClean="0"/>
              <a:t>Territoriales </a:t>
            </a:r>
            <a:r>
              <a:rPr lang="fr-FR" dirty="0"/>
              <a:t>de Santé (CPTS)</a:t>
            </a:r>
            <a:br>
              <a:rPr lang="fr-FR" dirty="0"/>
            </a:b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>
          <a:xfrm>
            <a:off x="3024202" y="3219127"/>
            <a:ext cx="5868987" cy="1462087"/>
          </a:xfrm>
        </p:spPr>
        <p:txBody>
          <a:bodyPr/>
          <a:lstStyle/>
          <a:p>
            <a:r>
              <a:rPr lang="fr-FR" dirty="0" smtClean="0"/>
              <a:t>Présentation CTS 93</a:t>
            </a:r>
          </a:p>
          <a:p>
            <a:r>
              <a:rPr lang="fr-FR" dirty="0" smtClean="0"/>
              <a:t>17 Avril 2019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882845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46412" y="88779"/>
            <a:ext cx="8669003" cy="316259"/>
          </a:xfrm>
          <a:prstGeom prst="rect">
            <a:avLst/>
          </a:prstGeom>
          <a:solidFill>
            <a:srgbClr val="0066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82973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30" b="1" cap="small" dirty="0">
              <a:solidFill>
                <a:prstClr val="white"/>
              </a:solidFill>
              <a:latin typeface="Carlito" panose="020F0502020204030204" pitchFamily="34" charset="0"/>
              <a:cs typeface="Carlito" panose="020F0502020204030204" pitchFamily="34" charset="0"/>
              <a:sym typeface="Arial"/>
            </a:endParaRPr>
          </a:p>
        </p:txBody>
      </p:sp>
      <p:sp>
        <p:nvSpPr>
          <p:cNvPr id="110" name="Google Shape;110;p27"/>
          <p:cNvSpPr txBox="1">
            <a:spLocks noGrp="1"/>
          </p:cNvSpPr>
          <p:nvPr>
            <p:ph type="title"/>
          </p:nvPr>
        </p:nvSpPr>
        <p:spPr>
          <a:xfrm>
            <a:off x="142875" y="64860"/>
            <a:ext cx="8648700" cy="34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815975" lvl="0" indent="-760730">
              <a:buSzPts val="870"/>
              <a:buNone/>
            </a:pPr>
            <a:r>
              <a:rPr lang="fr-FR" sz="1600" dirty="0" smtClean="0">
                <a:solidFill>
                  <a:schemeClr val="bg1"/>
                </a:solidFill>
              </a:rPr>
              <a:t>3- Déploiement des Communautés </a:t>
            </a:r>
            <a:r>
              <a:rPr lang="fr-FR" sz="1600" dirty="0">
                <a:solidFill>
                  <a:schemeClr val="bg1"/>
                </a:solidFill>
              </a:rPr>
              <a:t>professionnelles territoriales de santé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518013" y="565580"/>
            <a:ext cx="6125801" cy="2655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noFill/>
          </a:ln>
        </p:spPr>
        <p:txBody>
          <a:bodyPr wrap="square" lIns="80147" tIns="40074" rIns="80147" bIns="40074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ctr">
              <a:defRPr b="1">
                <a:solidFill>
                  <a:schemeClr val="tx2"/>
                </a:solidFill>
              </a:defRPr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fr-FR" sz="1200" kern="0" dirty="0">
                <a:solidFill>
                  <a:srgbClr val="808080"/>
                </a:solidFill>
                <a:latin typeface="Arial"/>
                <a:cs typeface="Arial"/>
                <a:sym typeface="Arial"/>
              </a:rPr>
              <a:t>        </a:t>
            </a:r>
            <a:r>
              <a:rPr lang="fr-FR" sz="1200" kern="0" dirty="0" smtClean="0">
                <a:solidFill>
                  <a:srgbClr val="808080"/>
                </a:solidFill>
                <a:latin typeface="Arial"/>
                <a:cs typeface="Arial"/>
                <a:sym typeface="Arial"/>
              </a:rPr>
              <a:t>ETAT  DES NEGOCIATIONS CONVENTIONNELLES</a:t>
            </a:r>
            <a:endParaRPr lang="fr-FR" sz="1200" kern="0" dirty="0">
              <a:solidFill>
                <a:srgbClr val="80808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61926" y="926016"/>
            <a:ext cx="9077326" cy="4139595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521496" defTabSz="1042990" fontAlgn="auto">
              <a:spcBef>
                <a:spcPts val="0"/>
              </a:spcBef>
              <a:spcAft>
                <a:spcPts val="600"/>
              </a:spcAft>
              <a:buFont typeface="Arial"/>
              <a:buNone/>
            </a:pPr>
            <a:r>
              <a:rPr lang="fr-FR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Une </a:t>
            </a:r>
            <a:r>
              <a:rPr lang="fr-F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négociation </a:t>
            </a:r>
            <a:r>
              <a:rPr lang="fr-FR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conventionnelle engagée </a:t>
            </a:r>
            <a:r>
              <a:rPr lang="fr-F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dès 2019 pour donner un cadre pérenne de financement aux </a:t>
            </a:r>
            <a:r>
              <a:rPr lang="fr-FR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CPTS :</a:t>
            </a:r>
          </a:p>
          <a:p>
            <a:pPr marL="847430" lvl="1" indent="-325934" defTabSz="1042990" fontAlgn="auto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Définir </a:t>
            </a:r>
            <a:r>
              <a:rPr lang="fr-F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la notion d’exercice coordonné </a:t>
            </a:r>
            <a:r>
              <a:rPr lang="fr-FR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(coordination à l’échelle d’une patientèle : MSP, CDS, ESP vs </a:t>
            </a:r>
            <a:r>
              <a:rPr lang="fr-FR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coordination à l’</a:t>
            </a:r>
            <a:r>
              <a:rPr lang="fr-F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é</a:t>
            </a:r>
            <a:r>
              <a:rPr lang="fr-FR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chelle d’un territoire : CPTS</a:t>
            </a:r>
            <a:r>
              <a:rPr lang="fr-FR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) </a:t>
            </a:r>
          </a:p>
          <a:p>
            <a:pPr marL="847430" lvl="1" indent="-325934" defTabSz="1042990" fontAlgn="auto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Forme juridique des CPTS laissée au choix des PS </a:t>
            </a:r>
            <a:r>
              <a:rPr lang="fr-FR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en fonction de leurs besoins, mais le </a:t>
            </a:r>
            <a:r>
              <a:rPr lang="fr-F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statut </a:t>
            </a:r>
            <a:r>
              <a:rPr lang="fr-FR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juridique doit </a:t>
            </a:r>
            <a:r>
              <a:rPr lang="fr-F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permettre </a:t>
            </a:r>
            <a:r>
              <a:rPr lang="fr-FR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de répondre </a:t>
            </a:r>
            <a:r>
              <a:rPr lang="fr-F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aux impératifs suivants : garantie d’une </a:t>
            </a:r>
            <a:r>
              <a:rPr lang="fr-FR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pluriprofessionnalité</a:t>
            </a:r>
            <a:r>
              <a:rPr lang="fr-F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, possibilité </a:t>
            </a:r>
            <a:r>
              <a:rPr lang="fr-FR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d’adhésion des </a:t>
            </a:r>
            <a:r>
              <a:rPr lang="fr-F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différentes catégories d’acteurs (personnes physiques ou morales), possibilité de </a:t>
            </a:r>
            <a:r>
              <a:rPr lang="fr-FR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recevoir les </a:t>
            </a:r>
            <a:r>
              <a:rPr lang="fr-F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financements </a:t>
            </a:r>
            <a:r>
              <a:rPr lang="fr-FR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AM et </a:t>
            </a:r>
            <a:r>
              <a:rPr lang="fr-F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d’en effectuer une redistribution si </a:t>
            </a:r>
            <a:r>
              <a:rPr lang="fr-FR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besoin)</a:t>
            </a:r>
          </a:p>
          <a:p>
            <a:pPr marL="847430" lvl="1" indent="-325934" defTabSz="1042990" fontAlgn="auto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Après validation du projet de santé, </a:t>
            </a:r>
            <a:r>
              <a:rPr lang="fr-FR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conventionnement ARS / AM / CPTS pour définir le choix des missions </a:t>
            </a:r>
            <a:r>
              <a:rPr lang="fr-FR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retenues et leur calendrier éligibles </a:t>
            </a:r>
            <a:r>
              <a:rPr lang="fr-F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au financement conventionnel :  </a:t>
            </a:r>
          </a:p>
          <a:p>
            <a:pPr marL="1303738" lvl="2" indent="-260748" defTabSz="1042990" fontAlgn="auto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4 missions socle : l’accès </a:t>
            </a:r>
            <a:r>
              <a:rPr lang="fr-F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au médecin </a:t>
            </a:r>
            <a:r>
              <a:rPr lang="fr-FR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traitant / l’accès </a:t>
            </a:r>
            <a:r>
              <a:rPr lang="fr-F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aux soins non programmés </a:t>
            </a:r>
            <a:r>
              <a:rPr lang="fr-FR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/ l’organisation </a:t>
            </a:r>
            <a:r>
              <a:rPr lang="fr-F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des parcours </a:t>
            </a:r>
            <a:r>
              <a:rPr lang="fr-FR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des </a:t>
            </a:r>
            <a:r>
              <a:rPr lang="fr-F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personnes </a:t>
            </a:r>
            <a:r>
              <a:rPr lang="fr-FR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/ prévention</a:t>
            </a:r>
            <a:r>
              <a:rPr lang="fr-FR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. Calendrier : dans un délai de 6 mois, une des 2 missions accès aux soins ; 1 an après début financement, les 2 missions doivent être réalisées ; 2 après, les 4 missions doivent être effectives.</a:t>
            </a:r>
          </a:p>
          <a:p>
            <a:pPr marL="1303738" lvl="2" indent="-260748" defTabSz="1042990" fontAlgn="auto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Des </a:t>
            </a:r>
            <a:r>
              <a:rPr lang="fr-F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missions complémentaires </a:t>
            </a:r>
            <a:r>
              <a:rPr lang="fr-FR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: </a:t>
            </a:r>
            <a:r>
              <a:rPr lang="fr-F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actions liées aux problématiques du territoire (addictions, renoncement aux soins, etc.), démarche de qualité et pertinence, formation interprofessionnelle </a:t>
            </a:r>
            <a:r>
              <a:rPr lang="fr-FR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continue, accompagnement des PS…</a:t>
            </a:r>
            <a:endParaRPr lang="fr-FR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9362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46412" y="88779"/>
            <a:ext cx="8669003" cy="316259"/>
          </a:xfrm>
          <a:prstGeom prst="rect">
            <a:avLst/>
          </a:prstGeom>
          <a:solidFill>
            <a:srgbClr val="0066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82973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30" b="1" cap="small" dirty="0">
              <a:solidFill>
                <a:prstClr val="white"/>
              </a:solidFill>
              <a:latin typeface="Carlito" panose="020F0502020204030204" pitchFamily="34" charset="0"/>
              <a:cs typeface="Carlito" panose="020F0502020204030204" pitchFamily="34" charset="0"/>
              <a:sym typeface="Arial"/>
            </a:endParaRPr>
          </a:p>
        </p:txBody>
      </p:sp>
      <p:sp>
        <p:nvSpPr>
          <p:cNvPr id="110" name="Google Shape;110;p27"/>
          <p:cNvSpPr txBox="1">
            <a:spLocks noGrp="1"/>
          </p:cNvSpPr>
          <p:nvPr>
            <p:ph type="title"/>
          </p:nvPr>
        </p:nvSpPr>
        <p:spPr>
          <a:xfrm>
            <a:off x="142875" y="64860"/>
            <a:ext cx="8648700" cy="34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815975" lvl="0" indent="-760730">
              <a:buSzPts val="870"/>
              <a:buNone/>
            </a:pPr>
            <a:r>
              <a:rPr lang="fr-FR" sz="1600" dirty="0" smtClean="0">
                <a:solidFill>
                  <a:schemeClr val="bg1"/>
                </a:solidFill>
              </a:rPr>
              <a:t>3- Déploiement des Communautés </a:t>
            </a:r>
            <a:r>
              <a:rPr lang="fr-FR" sz="1600" dirty="0">
                <a:solidFill>
                  <a:schemeClr val="bg1"/>
                </a:solidFill>
              </a:rPr>
              <a:t>professionnelles territoriales de santé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413663" y="520113"/>
            <a:ext cx="4334501" cy="2655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noFill/>
          </a:ln>
        </p:spPr>
        <p:txBody>
          <a:bodyPr wrap="square" lIns="80147" tIns="40074" rIns="80147" bIns="40074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ctr">
              <a:defRPr b="1">
                <a:solidFill>
                  <a:schemeClr val="tx2"/>
                </a:solidFill>
              </a:defRPr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fr-FR" sz="1200" kern="0" dirty="0">
                <a:solidFill>
                  <a:srgbClr val="808080"/>
                </a:solidFill>
                <a:latin typeface="Arial"/>
                <a:cs typeface="Arial"/>
                <a:sym typeface="Arial"/>
              </a:rPr>
              <a:t>        </a:t>
            </a:r>
            <a:r>
              <a:rPr lang="fr-FR" sz="1200" kern="0" dirty="0" smtClean="0">
                <a:solidFill>
                  <a:srgbClr val="808080"/>
                </a:solidFill>
                <a:latin typeface="Arial"/>
                <a:cs typeface="Arial"/>
                <a:sym typeface="Arial"/>
              </a:rPr>
              <a:t>ETAT  DES NEGOCIATIONS CONVENTIONNELLES</a:t>
            </a:r>
            <a:endParaRPr lang="fr-FR" sz="1200" kern="0" dirty="0">
              <a:solidFill>
                <a:srgbClr val="80808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61926" y="926016"/>
            <a:ext cx="9077326" cy="3616375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847430" lvl="1" indent="-325934" defTabSz="1042990" fontAlgn="auto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Les outils </a:t>
            </a:r>
            <a:r>
              <a:rPr lang="fr-F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de coordination </a:t>
            </a:r>
            <a:r>
              <a:rPr lang="fr-F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: agenda partagé et messagerie pour les SNP, annuaire des professionnels pour la coordination des parcours, </a:t>
            </a:r>
            <a:r>
              <a:rPr lang="fr-FR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outil </a:t>
            </a:r>
            <a:r>
              <a:rPr lang="fr-F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de partage autour d’un patient pour la coordination et les </a:t>
            </a:r>
            <a:r>
              <a:rPr lang="fr-FR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parcours, outil </a:t>
            </a:r>
            <a:r>
              <a:rPr lang="fr-F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de communication entre les professionnels pour animer la communauté et </a:t>
            </a:r>
            <a:r>
              <a:rPr lang="fr-FR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pour partager </a:t>
            </a:r>
            <a:r>
              <a:rPr lang="fr-F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sur les événements de la CPTS notamment en termes d’actions de prévention</a:t>
            </a:r>
          </a:p>
          <a:p>
            <a:pPr marL="847430" lvl="1" indent="-325934" defTabSz="104299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Le financement de la structure </a:t>
            </a:r>
            <a:r>
              <a:rPr lang="fr-FR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dédié </a:t>
            </a:r>
            <a:r>
              <a:rPr lang="fr-F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au fonctionnement </a:t>
            </a:r>
            <a:r>
              <a:rPr lang="fr-FR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(aide </a:t>
            </a:r>
            <a:r>
              <a:rPr lang="fr-F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à la rémunération d’un </a:t>
            </a:r>
            <a:r>
              <a:rPr lang="fr-FR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coordonnateur + </a:t>
            </a:r>
            <a:r>
              <a:rPr lang="fr-F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valorisation </a:t>
            </a:r>
            <a:r>
              <a:rPr lang="fr-FR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du temps </a:t>
            </a:r>
            <a:r>
              <a:rPr lang="fr-F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de concertation nécessaire aux </a:t>
            </a:r>
            <a:r>
              <a:rPr lang="fr-FR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PS + aide </a:t>
            </a:r>
            <a:r>
              <a:rPr lang="fr-F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à l’acquisition </a:t>
            </a:r>
            <a:r>
              <a:rPr lang="fr-FR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d’outils de </a:t>
            </a:r>
            <a:r>
              <a:rPr lang="fr-F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partage </a:t>
            </a:r>
            <a:r>
              <a:rPr lang="fr-FR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numérique) </a:t>
            </a:r>
            <a:r>
              <a:rPr lang="fr-F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serait variable </a:t>
            </a:r>
            <a:r>
              <a:rPr lang="fr-FR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selon le </a:t>
            </a:r>
            <a:r>
              <a:rPr lang="fr-F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nombre </a:t>
            </a:r>
            <a:r>
              <a:rPr lang="fr-FR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d’habitants couverts </a:t>
            </a:r>
            <a:r>
              <a:rPr lang="fr-F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par la communauté professionnelle. </a:t>
            </a:r>
            <a:r>
              <a:rPr lang="fr-FR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A ce stade, distinction de 3 tailles (&lt; 40 000 </a:t>
            </a:r>
            <a:r>
              <a:rPr lang="fr-FR" sz="14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hbts</a:t>
            </a:r>
            <a:r>
              <a:rPr lang="fr-FR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= 50 000€ / entre 40 et 80 000 </a:t>
            </a:r>
            <a:r>
              <a:rPr lang="fr-FR" sz="14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hbts</a:t>
            </a:r>
            <a:r>
              <a:rPr lang="fr-FR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= 60 000€ / &gt; 80 000 </a:t>
            </a:r>
            <a:r>
              <a:rPr lang="fr-FR" sz="140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hbts</a:t>
            </a:r>
            <a:r>
              <a:rPr lang="fr-F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</a:t>
            </a:r>
            <a:r>
              <a:rPr lang="fr-FR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= 70 000€) + </a:t>
            </a:r>
            <a:r>
              <a:rPr lang="fr-FR" sz="14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4</a:t>
            </a:r>
            <a:r>
              <a:rPr lang="fr-FR" sz="1400" i="1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ème</a:t>
            </a:r>
            <a:r>
              <a:rPr lang="fr-FR" sz="14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strate &gt; 250 000 </a:t>
            </a:r>
            <a:r>
              <a:rPr lang="fr-FR" sz="1400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hbts</a:t>
            </a:r>
            <a:r>
              <a:rPr lang="fr-FR" sz="14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avec 90 000€ selon la dernière séance d’avril (à confirmer)</a:t>
            </a:r>
          </a:p>
          <a:p>
            <a:pPr marL="847430" lvl="1" indent="-325934" defTabSz="104299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fr-FR" sz="1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847430" lvl="1" indent="-325934" defTabSz="104299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L</a:t>
            </a:r>
            <a:r>
              <a:rPr lang="fr-FR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e </a:t>
            </a:r>
            <a:r>
              <a:rPr lang="fr-F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financement des missions : </a:t>
            </a:r>
            <a:r>
              <a:rPr lang="fr-FR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sur </a:t>
            </a:r>
            <a:r>
              <a:rPr lang="fr-F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les 4 missions socles + 2 missions optionnelles (qualité et </a:t>
            </a:r>
            <a:r>
              <a:rPr lang="fr-FR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accpgnt</a:t>
            </a:r>
            <a:r>
              <a:rPr lang="fr-F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 PS). </a:t>
            </a:r>
            <a:endParaRPr lang="fr-FR" sz="1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521496" lvl="3" defTabSz="1042990" fontAlgn="auto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endParaRPr lang="fr-FR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521496" lvl="3" algn="ctr" defTabSz="1042990" fontAlgn="auto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fr-FR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Ainsi, les </a:t>
            </a:r>
            <a:r>
              <a:rPr lang="fr-F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budgets alloués à une CPTS pourraient atteindre </a:t>
            </a:r>
            <a:r>
              <a:rPr lang="fr-FR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potentiellement entre </a:t>
            </a:r>
            <a:r>
              <a:rPr lang="fr-F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175 000 € par an pour une CPTS inférieure à 40 000 habitants et 300 000 € </a:t>
            </a:r>
            <a:r>
              <a:rPr lang="fr-FR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par an </a:t>
            </a:r>
            <a:r>
              <a:rPr lang="fr-F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pour une CPTS couvrant une population de plus de 80 000 </a:t>
            </a:r>
            <a:r>
              <a:rPr lang="fr-FR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habitants</a:t>
            </a:r>
            <a:endParaRPr lang="fr-FR" sz="1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3112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111;p27"/>
          <p:cNvSpPr txBox="1">
            <a:spLocks/>
          </p:cNvSpPr>
          <p:nvPr/>
        </p:nvSpPr>
        <p:spPr>
          <a:xfrm>
            <a:off x="4706914" y="859293"/>
            <a:ext cx="2684503" cy="274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146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00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-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-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139700" indent="0" fontAlgn="auto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ts val="1400"/>
              <a:buFont typeface="Arial"/>
              <a:buNone/>
            </a:pPr>
            <a:r>
              <a:rPr lang="fr-FR" sz="1100" kern="0" dirty="0" smtClean="0">
                <a:solidFill>
                  <a:srgbClr val="000000"/>
                </a:solidFill>
                <a:sym typeface="Wingdings" panose="05000000000000000000" pitchFamily="2" charset="2"/>
              </a:rPr>
              <a:t>Nombre de CPTS constituées :    1 </a:t>
            </a:r>
            <a:endParaRPr lang="fr-FR" sz="1100" kern="0" dirty="0" smtClean="0">
              <a:solidFill>
                <a:srgbClr val="000000"/>
              </a:solidFill>
            </a:endParaRPr>
          </a:p>
          <a:p>
            <a:pPr indent="0" fontAlgn="auto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rPr lang="fr-FR" sz="1100" kern="0" dirty="0" smtClean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endParaRPr lang="fr-FR" sz="1100" kern="0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cxnSp>
        <p:nvCxnSpPr>
          <p:cNvPr id="35" name="Connecteur droit 34"/>
          <p:cNvCxnSpPr/>
          <p:nvPr/>
        </p:nvCxnSpPr>
        <p:spPr>
          <a:xfrm>
            <a:off x="4369783" y="873610"/>
            <a:ext cx="0" cy="698888"/>
          </a:xfrm>
          <a:prstGeom prst="line">
            <a:avLst/>
          </a:prstGeom>
          <a:ln>
            <a:solidFill>
              <a:schemeClr val="accent2">
                <a:lumMod val="20000"/>
                <a:lumOff val="8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4860161" y="1080704"/>
            <a:ext cx="185685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Google Shape;110;p27"/>
          <p:cNvSpPr txBox="1">
            <a:spLocks noGrp="1"/>
          </p:cNvSpPr>
          <p:nvPr>
            <p:ph type="title"/>
          </p:nvPr>
        </p:nvSpPr>
        <p:spPr>
          <a:xfrm>
            <a:off x="142875" y="64860"/>
            <a:ext cx="8648700" cy="34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815975" lvl="0" indent="-760730">
              <a:buSzPts val="870"/>
              <a:buNone/>
            </a:pPr>
            <a:r>
              <a:rPr lang="fr-FR" sz="1800" dirty="0">
                <a:solidFill>
                  <a:schemeClr val="bg1"/>
                </a:solidFill>
              </a:rPr>
              <a:t>Déploiement des Communautés professionnelles territoriales de santé</a:t>
            </a:r>
          </a:p>
        </p:txBody>
      </p:sp>
      <p:sp>
        <p:nvSpPr>
          <p:cNvPr id="39" name="Google Shape;111;p27"/>
          <p:cNvSpPr txBox="1">
            <a:spLocks/>
          </p:cNvSpPr>
          <p:nvPr/>
        </p:nvSpPr>
        <p:spPr>
          <a:xfrm>
            <a:off x="88478" y="1133773"/>
            <a:ext cx="2409621" cy="274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146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00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-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-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fontAlgn="auto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 lang="fr-FR" sz="1100" kern="0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7" name="Google Shape;111;p27"/>
          <p:cNvSpPr txBox="1">
            <a:spLocks/>
          </p:cNvSpPr>
          <p:nvPr/>
        </p:nvSpPr>
        <p:spPr>
          <a:xfrm>
            <a:off x="1765688" y="855804"/>
            <a:ext cx="2409621" cy="274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146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00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-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-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139700" indent="0" fontAlgn="auto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ts val="1400"/>
              <a:buFont typeface="Arial"/>
              <a:buNone/>
            </a:pPr>
            <a:r>
              <a:rPr lang="fr-FR" sz="1100" kern="0" dirty="0" smtClean="0">
                <a:solidFill>
                  <a:srgbClr val="000000"/>
                </a:solidFill>
                <a:sym typeface="Wingdings" panose="05000000000000000000" pitchFamily="2" charset="2"/>
              </a:rPr>
              <a:t>Nombre de CPTS en projet :    60</a:t>
            </a:r>
            <a:endParaRPr lang="fr-FR" sz="1100" kern="0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cxnSp>
        <p:nvCxnSpPr>
          <p:cNvPr id="28" name="Connecteur droit 27"/>
          <p:cNvCxnSpPr/>
          <p:nvPr/>
        </p:nvCxnSpPr>
        <p:spPr>
          <a:xfrm>
            <a:off x="1927857" y="1085158"/>
            <a:ext cx="185685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Google Shape;110;p27"/>
          <p:cNvSpPr txBox="1">
            <a:spLocks/>
          </p:cNvSpPr>
          <p:nvPr/>
        </p:nvSpPr>
        <p:spPr bwMode="auto">
          <a:xfrm>
            <a:off x="246409" y="124088"/>
            <a:ext cx="8648700" cy="340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spcFirstLastPara="1" vert="horz" wrap="square" lIns="91425" tIns="45700" rIns="91425" bIns="45700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defTabSz="5127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92D050"/>
              </a:buClr>
              <a:buSzPct val="100000"/>
              <a:buFont typeface="Arial" panose="020B0604020202020204" pitchFamily="34" charset="0"/>
              <a:buNone/>
              <a:tabLst>
                <a:tab pos="806450" algn="l"/>
                <a:tab pos="1141413" algn="l"/>
                <a:tab pos="5243513" algn="l"/>
              </a:tabLst>
              <a:defRPr sz="2400" b="1" baseline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marL="815975" indent="-815975" algn="l" defTabSz="512763" rtl="0" eaLnBrk="1" fontAlgn="base" hangingPunct="1">
              <a:spcBef>
                <a:spcPct val="0"/>
              </a:spcBef>
              <a:spcAft>
                <a:spcPct val="0"/>
              </a:spcAft>
              <a:buSzPct val="30000"/>
              <a:buBlip>
                <a:blip r:embed="rId3"/>
              </a:buBlip>
              <a:tabLst>
                <a:tab pos="806450" algn="l"/>
                <a:tab pos="1141413" algn="l"/>
                <a:tab pos="5243513" algn="l"/>
              </a:tabLst>
              <a:defRPr sz="2000" b="1">
                <a:solidFill>
                  <a:srgbClr val="7AB800"/>
                </a:solidFill>
                <a:latin typeface="Arial" charset="0"/>
              </a:defRPr>
            </a:lvl2pPr>
            <a:lvl3pPr marL="815975" indent="-815975" algn="l" defTabSz="512763" rtl="0" eaLnBrk="1" fontAlgn="base" hangingPunct="1">
              <a:spcBef>
                <a:spcPct val="0"/>
              </a:spcBef>
              <a:spcAft>
                <a:spcPct val="0"/>
              </a:spcAft>
              <a:buSzPct val="30000"/>
              <a:buBlip>
                <a:blip r:embed="rId3"/>
              </a:buBlip>
              <a:tabLst>
                <a:tab pos="806450" algn="l"/>
                <a:tab pos="1141413" algn="l"/>
                <a:tab pos="5243513" algn="l"/>
              </a:tabLst>
              <a:defRPr sz="2000" b="1">
                <a:solidFill>
                  <a:srgbClr val="7AB800"/>
                </a:solidFill>
                <a:latin typeface="Arial" charset="0"/>
              </a:defRPr>
            </a:lvl3pPr>
            <a:lvl4pPr marL="815975" indent="-815975" algn="l" defTabSz="512763" rtl="0" eaLnBrk="1" fontAlgn="base" hangingPunct="1">
              <a:spcBef>
                <a:spcPct val="0"/>
              </a:spcBef>
              <a:spcAft>
                <a:spcPct val="0"/>
              </a:spcAft>
              <a:buSzPct val="30000"/>
              <a:buBlip>
                <a:blip r:embed="rId3"/>
              </a:buBlip>
              <a:tabLst>
                <a:tab pos="806450" algn="l"/>
                <a:tab pos="1141413" algn="l"/>
                <a:tab pos="5243513" algn="l"/>
              </a:tabLst>
              <a:defRPr sz="2000" b="1">
                <a:solidFill>
                  <a:srgbClr val="7AB800"/>
                </a:solidFill>
                <a:latin typeface="Arial" charset="0"/>
              </a:defRPr>
            </a:lvl4pPr>
            <a:lvl5pPr marL="815975" indent="-815975" algn="l" defTabSz="512763" rtl="0" eaLnBrk="1" fontAlgn="base" hangingPunct="1">
              <a:spcBef>
                <a:spcPct val="0"/>
              </a:spcBef>
              <a:spcAft>
                <a:spcPct val="0"/>
              </a:spcAft>
              <a:buSzPct val="30000"/>
              <a:buBlip>
                <a:blip r:embed="rId3"/>
              </a:buBlip>
              <a:tabLst>
                <a:tab pos="806450" algn="l"/>
                <a:tab pos="1141413" algn="l"/>
                <a:tab pos="5243513" algn="l"/>
              </a:tabLst>
              <a:defRPr sz="2000" b="1">
                <a:solidFill>
                  <a:srgbClr val="7AB800"/>
                </a:solidFill>
                <a:latin typeface="Arial" charset="0"/>
              </a:defRPr>
            </a:lvl5pPr>
            <a:lvl6pPr marL="1273175" indent="-815975" algn="l" defTabSz="512763" rtl="0" eaLnBrk="1" fontAlgn="base" hangingPunct="1">
              <a:spcBef>
                <a:spcPct val="0"/>
              </a:spcBef>
              <a:spcAft>
                <a:spcPct val="0"/>
              </a:spcAft>
              <a:buSzPct val="30000"/>
              <a:buBlip>
                <a:blip r:embed="rId3"/>
              </a:buBlip>
              <a:tabLst>
                <a:tab pos="806450" algn="l"/>
                <a:tab pos="1141413" algn="l"/>
                <a:tab pos="5243513" algn="l"/>
              </a:tabLst>
              <a:defRPr sz="2900" b="1">
                <a:solidFill>
                  <a:srgbClr val="7AB800"/>
                </a:solidFill>
                <a:latin typeface="Arial" charset="0"/>
              </a:defRPr>
            </a:lvl6pPr>
            <a:lvl7pPr marL="1730375" indent="-815975" algn="l" defTabSz="512763" rtl="0" eaLnBrk="1" fontAlgn="base" hangingPunct="1">
              <a:spcBef>
                <a:spcPct val="0"/>
              </a:spcBef>
              <a:spcAft>
                <a:spcPct val="0"/>
              </a:spcAft>
              <a:buSzPct val="30000"/>
              <a:buBlip>
                <a:blip r:embed="rId3"/>
              </a:buBlip>
              <a:tabLst>
                <a:tab pos="806450" algn="l"/>
                <a:tab pos="1141413" algn="l"/>
                <a:tab pos="5243513" algn="l"/>
              </a:tabLst>
              <a:defRPr sz="2900" b="1">
                <a:solidFill>
                  <a:srgbClr val="7AB800"/>
                </a:solidFill>
                <a:latin typeface="Arial" charset="0"/>
              </a:defRPr>
            </a:lvl7pPr>
            <a:lvl8pPr marL="2187575" indent="-815975" algn="l" defTabSz="512763" rtl="0" eaLnBrk="1" fontAlgn="base" hangingPunct="1">
              <a:spcBef>
                <a:spcPct val="0"/>
              </a:spcBef>
              <a:spcAft>
                <a:spcPct val="0"/>
              </a:spcAft>
              <a:buSzPct val="30000"/>
              <a:buBlip>
                <a:blip r:embed="rId3"/>
              </a:buBlip>
              <a:tabLst>
                <a:tab pos="806450" algn="l"/>
                <a:tab pos="1141413" algn="l"/>
                <a:tab pos="5243513" algn="l"/>
              </a:tabLst>
              <a:defRPr sz="2900" b="1">
                <a:solidFill>
                  <a:srgbClr val="7AB800"/>
                </a:solidFill>
                <a:latin typeface="Arial" charset="0"/>
              </a:defRPr>
            </a:lvl8pPr>
            <a:lvl9pPr marL="2644775" indent="-815975" algn="l" defTabSz="512763" rtl="0" eaLnBrk="1" fontAlgn="base" hangingPunct="1">
              <a:spcBef>
                <a:spcPct val="0"/>
              </a:spcBef>
              <a:spcAft>
                <a:spcPct val="0"/>
              </a:spcAft>
              <a:buSzPct val="30000"/>
              <a:buBlip>
                <a:blip r:embed="rId3"/>
              </a:buBlip>
              <a:tabLst>
                <a:tab pos="806450" algn="l"/>
                <a:tab pos="1141413" algn="l"/>
                <a:tab pos="5243513" algn="l"/>
              </a:tabLst>
              <a:defRPr sz="2900" b="1">
                <a:solidFill>
                  <a:srgbClr val="7AB800"/>
                </a:solidFill>
                <a:latin typeface="Arial" charset="0"/>
              </a:defRPr>
            </a:lvl9pPr>
          </a:lstStyle>
          <a:p>
            <a:pPr marL="815975" indent="-760730">
              <a:buSzPts val="870"/>
            </a:pPr>
            <a:r>
              <a:rPr lang="fr-FR" sz="1800" kern="0" dirty="0" smtClean="0">
                <a:solidFill>
                  <a:srgbClr val="000000"/>
                </a:solidFill>
                <a:sym typeface="Arial"/>
              </a:rPr>
              <a:t>Déploiement de 1000 Communautés professionnelles territoriales de santé (CPTS) : </a:t>
            </a:r>
            <a:br>
              <a:rPr lang="fr-FR" sz="1800" kern="0" dirty="0" smtClean="0">
                <a:solidFill>
                  <a:srgbClr val="000000"/>
                </a:solidFill>
                <a:sym typeface="Arial"/>
              </a:rPr>
            </a:br>
            <a:r>
              <a:rPr lang="fr-FR" sz="1800" kern="0" dirty="0" smtClean="0">
                <a:solidFill>
                  <a:srgbClr val="000000"/>
                </a:solidFill>
                <a:sym typeface="Arial"/>
              </a:rPr>
              <a:t>Déploiement par département </a:t>
            </a:r>
            <a:endParaRPr lang="fr-FR" sz="1800" kern="0" dirty="0">
              <a:solidFill>
                <a:srgbClr val="000000"/>
              </a:solidFill>
              <a:sym typeface="Arial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560432" y="1397929"/>
            <a:ext cx="3618755" cy="307777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  <a:ln>
            <a:solidFill>
              <a:srgbClr val="9BBB59">
                <a:lumMod val="75000"/>
              </a:srgbClr>
            </a:solidFill>
          </a:ln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kern="0" dirty="0" smtClean="0">
                <a:solidFill>
                  <a:prstClr val="black"/>
                </a:solidFill>
                <a:latin typeface="Calibri"/>
                <a:cs typeface="Arial"/>
                <a:sym typeface="Arial"/>
              </a:rPr>
              <a:t>CPTS ouvertes ou en projet en Île-de-France</a:t>
            </a: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980605"/>
              </p:ext>
            </p:extLst>
          </p:nvPr>
        </p:nvGraphicFramePr>
        <p:xfrm>
          <a:off x="2560405" y="1921185"/>
          <a:ext cx="3579862" cy="2483251"/>
        </p:xfrm>
        <a:graphic>
          <a:graphicData uri="http://schemas.openxmlformats.org/drawingml/2006/table">
            <a:tbl>
              <a:tblPr/>
              <a:tblGrid>
                <a:gridCol w="819816"/>
                <a:gridCol w="737835"/>
                <a:gridCol w="655852"/>
                <a:gridCol w="655852"/>
                <a:gridCol w="710507"/>
              </a:tblGrid>
              <a:tr h="318220">
                <a:tc>
                  <a:txBody>
                    <a:bodyPr/>
                    <a:lstStyle>
                      <a:lvl1pPr marL="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6669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3332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000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6665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3333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3999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19666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3328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fr-F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Département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marL="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6669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3332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000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6665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3333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3999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19666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3328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fr-F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CPTS</a:t>
                      </a:r>
                      <a:r>
                        <a:rPr lang="fr-FR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validées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942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marL="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6669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3332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000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6665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3333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3999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19666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3328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fr-F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Initiatives</a:t>
                      </a:r>
                      <a:r>
                        <a:rPr lang="fr-FR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fr-F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CPTS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942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Projets CPTS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942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marL="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6669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3332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000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6665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3333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3999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19666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3328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général</a:t>
                      </a:r>
                    </a:p>
                  </a:txBody>
                  <a:tcPr marL="7144" marR="7144" marT="7942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</a:tr>
              <a:tr h="240559">
                <a:tc>
                  <a:txBody>
                    <a:bodyPr/>
                    <a:lstStyle>
                      <a:lvl1pPr marL="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6669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3332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000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6665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3333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3999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19666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3328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7144" marR="7144" marT="7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6669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3332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000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6665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3333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3999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19666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3328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942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6669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3332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000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6665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3333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3999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19666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3328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942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6669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3332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000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6665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3333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3999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19666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3328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7144" marR="7144" marT="7942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0559">
                <a:tc>
                  <a:txBody>
                    <a:bodyPr/>
                    <a:lstStyle>
                      <a:lvl1pPr marL="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6669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3332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000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6665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3333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3999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19666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3328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7144" marR="7144" marT="7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6669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3332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000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6665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3333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3999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19666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3328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942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6669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3332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000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6665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3333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3999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19666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3328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942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6669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3332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000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6665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3333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3999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19666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3328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fr-F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942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0559">
                <a:tc>
                  <a:txBody>
                    <a:bodyPr/>
                    <a:lstStyle>
                      <a:lvl1pPr marL="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6669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3332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000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6665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3333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3999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19666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3328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7144" marR="7144" marT="7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6669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3332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000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6665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3333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3999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19666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3328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942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6669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3332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000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6665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3333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3999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19666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3328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942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6669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3332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000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6665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3333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3999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19666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3328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fr-F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942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0559">
                <a:tc>
                  <a:txBody>
                    <a:bodyPr/>
                    <a:lstStyle>
                      <a:lvl1pPr marL="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6669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3332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000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6665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3333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3999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19666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3328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7144" marR="7144" marT="7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6669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3332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000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6665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3333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3999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19666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3328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942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6669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3332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000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6665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3333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3999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19666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3328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942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6669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3332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000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6665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3333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3999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19666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3328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fr-F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942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0559">
                <a:tc>
                  <a:txBody>
                    <a:bodyPr/>
                    <a:lstStyle>
                      <a:lvl1pPr marL="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6669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3332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000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6665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3333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3999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19666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3328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7144" marR="7144" marT="7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6669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3332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000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6665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3333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3999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19666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3328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942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6669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3332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000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6665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3333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3999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19666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3328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942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6669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3332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000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6665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3333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3999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19666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3328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fr-F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942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0559">
                <a:tc>
                  <a:txBody>
                    <a:bodyPr/>
                    <a:lstStyle>
                      <a:lvl1pPr marL="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6669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3332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000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6665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3333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3999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19666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3328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</a:t>
                      </a:r>
                    </a:p>
                  </a:txBody>
                  <a:tcPr marL="7144" marR="7144" marT="7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6669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3332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000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6665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3333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3999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19666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3328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942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6669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3332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000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6665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3333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3999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19666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3328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942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6669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3332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000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6665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3333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3999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19666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3328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7144" marR="7144" marT="7942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0559">
                <a:tc>
                  <a:txBody>
                    <a:bodyPr/>
                    <a:lstStyle>
                      <a:lvl1pPr marL="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6669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3332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000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6665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3333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3999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19666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3328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</a:t>
                      </a:r>
                    </a:p>
                  </a:txBody>
                  <a:tcPr marL="7144" marR="7144" marT="7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6669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3332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000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6665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3333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3999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19666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3328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942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6669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3332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000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6665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3333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3999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19666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3328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942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6669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3332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000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6665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3333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3999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19666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3328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144" marR="7144" marT="7942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0559">
                <a:tc>
                  <a:txBody>
                    <a:bodyPr/>
                    <a:lstStyle>
                      <a:lvl1pPr marL="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6669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3332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000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6665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3333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3999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19666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3328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</a:t>
                      </a:r>
                    </a:p>
                  </a:txBody>
                  <a:tcPr marL="7144" marR="7144" marT="7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6669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3332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000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6665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3333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3999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19666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3328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942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6669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3332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000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6665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3333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3999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19666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3328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942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6669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3332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000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6665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3333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3999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19666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3328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fr-F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942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0559">
                <a:tc>
                  <a:txBody>
                    <a:bodyPr/>
                    <a:lstStyle>
                      <a:lvl1pPr marL="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6669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3332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000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6665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3333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3999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19666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3328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fr-F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Île-de-France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9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marL="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6669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3332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000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6665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3333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3999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19666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3328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fr-F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942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marL="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6669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3332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000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6665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3333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3999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19666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3328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fr-F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94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942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>
                      <a:lvl1pPr marL="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6669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3332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0000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6665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3333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3999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196666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3328" algn="l" defTabSz="913332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fr-F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942" marB="0" anchor="ctr">
                    <a:lnL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>
                          <a:lumMod val="50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680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riangle isocèle 22"/>
          <p:cNvSpPr/>
          <p:nvPr/>
        </p:nvSpPr>
        <p:spPr>
          <a:xfrm rot="5400000">
            <a:off x="4276927" y="568209"/>
            <a:ext cx="326192" cy="137809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>
              <a:solidFill>
                <a:srgbClr val="FFFFFF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6400" y="88779"/>
            <a:ext cx="8402303" cy="316259"/>
          </a:xfrm>
          <a:prstGeom prst="rect">
            <a:avLst/>
          </a:prstGeom>
          <a:solidFill>
            <a:srgbClr val="0066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829730">
              <a:buClrTx/>
              <a:buFontTx/>
              <a:buNone/>
              <a:defRPr/>
            </a:pPr>
            <a:endParaRPr lang="fr-FR" sz="1830" b="1" kern="1200" cap="small" dirty="0">
              <a:solidFill>
                <a:prstClr val="white"/>
              </a:solidFill>
              <a:latin typeface="Carlito" panose="020F0502020204030204" pitchFamily="34" charset="0"/>
              <a:ea typeface="+mn-ea"/>
              <a:cs typeface="Carlito" panose="020F0502020204030204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55467" y="518276"/>
            <a:ext cx="4115653" cy="2616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>
                <a:solidFill>
                  <a:srgbClr val="808080"/>
                </a:solidFill>
              </a:rPr>
              <a:t>   DEPLOIEMENT PAR DEPARTEMENT</a:t>
            </a:r>
          </a:p>
        </p:txBody>
      </p:sp>
      <p:cxnSp>
        <p:nvCxnSpPr>
          <p:cNvPr id="3" name="Connecteur droit 2"/>
          <p:cNvCxnSpPr/>
          <p:nvPr/>
        </p:nvCxnSpPr>
        <p:spPr>
          <a:xfrm>
            <a:off x="2972050" y="873610"/>
            <a:ext cx="0" cy="698888"/>
          </a:xfrm>
          <a:prstGeom prst="line">
            <a:avLst/>
          </a:prstGeom>
          <a:ln>
            <a:solidFill>
              <a:schemeClr val="accent2">
                <a:lumMod val="20000"/>
                <a:lumOff val="8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Google Shape;111;p27"/>
          <p:cNvSpPr txBox="1">
            <a:spLocks/>
          </p:cNvSpPr>
          <p:nvPr/>
        </p:nvSpPr>
        <p:spPr>
          <a:xfrm>
            <a:off x="6060650" y="859292"/>
            <a:ext cx="2409621" cy="274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146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00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-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-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139700" indent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ts val="1400"/>
              <a:buFont typeface="Arial"/>
              <a:buNone/>
            </a:pPr>
            <a:r>
              <a:rPr lang="fr-FR" sz="1100" dirty="0" smtClean="0">
                <a:solidFill>
                  <a:srgbClr val="000000"/>
                </a:solidFill>
                <a:sym typeface="Wingdings" panose="05000000000000000000" pitchFamily="2" charset="2"/>
              </a:rPr>
              <a:t>Nombre de CPTS constituées :  </a:t>
            </a:r>
            <a:endParaRPr lang="fr-FR" sz="1100" dirty="0" smtClean="0">
              <a:solidFill>
                <a:srgbClr val="000000"/>
              </a:solidFill>
            </a:endParaRPr>
          </a:p>
          <a:p>
            <a:pPr indent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 lang="fr-FR" sz="1100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cxnSp>
        <p:nvCxnSpPr>
          <p:cNvPr id="35" name="Connecteur droit 34"/>
          <p:cNvCxnSpPr/>
          <p:nvPr/>
        </p:nvCxnSpPr>
        <p:spPr>
          <a:xfrm>
            <a:off x="5723533" y="873610"/>
            <a:ext cx="0" cy="698888"/>
          </a:xfrm>
          <a:prstGeom prst="line">
            <a:avLst/>
          </a:prstGeom>
          <a:ln>
            <a:solidFill>
              <a:schemeClr val="accent2">
                <a:lumMod val="20000"/>
                <a:lumOff val="8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Google Shape;111;p27"/>
          <p:cNvSpPr txBox="1">
            <a:spLocks/>
          </p:cNvSpPr>
          <p:nvPr/>
        </p:nvSpPr>
        <p:spPr>
          <a:xfrm>
            <a:off x="112639" y="4021990"/>
            <a:ext cx="2733471" cy="274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146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00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-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-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139700" indent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ts val="1400"/>
              <a:buFont typeface="Arial"/>
              <a:buNone/>
            </a:pPr>
            <a:r>
              <a:rPr lang="fr-FR" sz="1100" dirty="0" smtClean="0">
                <a:solidFill>
                  <a:srgbClr val="000000"/>
                </a:solidFill>
                <a:sym typeface="Wingdings" panose="05000000000000000000" pitchFamily="2" charset="2"/>
              </a:rPr>
              <a:t>Difficultés / observations territoriales </a:t>
            </a:r>
            <a:endParaRPr lang="fr-FR" sz="1100" dirty="0" smtClean="0">
              <a:solidFill>
                <a:srgbClr val="000000"/>
              </a:solidFill>
            </a:endParaRPr>
          </a:p>
          <a:p>
            <a:pPr indent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 lang="fr-FR" sz="1100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6258442" y="1080704"/>
            <a:ext cx="185685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>
            <a:off x="345913" y="3165938"/>
            <a:ext cx="185685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/>
        </p:nvCxnSpPr>
        <p:spPr>
          <a:xfrm>
            <a:off x="370126" y="4256758"/>
            <a:ext cx="185685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Google Shape;111;p27"/>
          <p:cNvSpPr txBox="1">
            <a:spLocks/>
          </p:cNvSpPr>
          <p:nvPr/>
        </p:nvSpPr>
        <p:spPr>
          <a:xfrm>
            <a:off x="4757788" y="490103"/>
            <a:ext cx="548850" cy="274478"/>
          </a:xfrm>
          <a:prstGeom prst="rect">
            <a:avLst/>
          </a:prstGeom>
          <a:noFill/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146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00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-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-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139700" indent="0" algn="ctr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ts val="1400"/>
              <a:buFont typeface="Arial"/>
              <a:buNone/>
            </a:pPr>
            <a:r>
              <a:rPr lang="fr-FR" sz="1100" b="1" dirty="0" smtClean="0">
                <a:solidFill>
                  <a:srgbClr val="000000"/>
                </a:solidFill>
                <a:sym typeface="Wingdings" panose="05000000000000000000" pitchFamily="2" charset="2"/>
              </a:rPr>
              <a:t>93</a:t>
            </a:r>
            <a:endParaRPr lang="fr-FR" sz="1100" b="1" dirty="0" smtClean="0">
              <a:solidFill>
                <a:srgbClr val="000000"/>
              </a:solidFill>
            </a:endParaRPr>
          </a:p>
          <a:p>
            <a:pPr indent="0" algn="ctr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 lang="fr-FR" sz="1100" b="1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1" name="Google Shape;110;p27"/>
          <p:cNvSpPr txBox="1">
            <a:spLocks noGrp="1"/>
          </p:cNvSpPr>
          <p:nvPr>
            <p:ph type="title"/>
          </p:nvPr>
        </p:nvSpPr>
        <p:spPr>
          <a:xfrm>
            <a:off x="142875" y="64860"/>
            <a:ext cx="8648700" cy="34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815975" lvl="0" indent="-760730">
              <a:buSzPts val="870"/>
              <a:buNone/>
            </a:pPr>
            <a:r>
              <a:rPr lang="fr-FR" sz="1800" dirty="0">
                <a:solidFill>
                  <a:schemeClr val="bg1"/>
                </a:solidFill>
              </a:rPr>
              <a:t>Déploiement des Communautés professionnelles territoriales de santé</a:t>
            </a:r>
          </a:p>
        </p:txBody>
      </p:sp>
      <p:sp>
        <p:nvSpPr>
          <p:cNvPr id="34" name="Google Shape;111;p27"/>
          <p:cNvSpPr txBox="1">
            <a:spLocks/>
          </p:cNvSpPr>
          <p:nvPr/>
        </p:nvSpPr>
        <p:spPr>
          <a:xfrm>
            <a:off x="98000" y="855802"/>
            <a:ext cx="2409621" cy="274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146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00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-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-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139700" indent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ts val="1400"/>
              <a:buFont typeface="Arial"/>
              <a:buNone/>
            </a:pPr>
            <a:r>
              <a:rPr lang="fr-FR" sz="1100" dirty="0" smtClean="0">
                <a:solidFill>
                  <a:srgbClr val="000000"/>
                </a:solidFill>
                <a:sym typeface="Wingdings" panose="05000000000000000000" pitchFamily="2" charset="2"/>
              </a:rPr>
              <a:t>Nombre d’initiative de CPTS :  </a:t>
            </a:r>
            <a:endParaRPr lang="fr-FR" sz="1100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cxnSp>
        <p:nvCxnSpPr>
          <p:cNvPr id="36" name="Connecteur droit 35"/>
          <p:cNvCxnSpPr/>
          <p:nvPr/>
        </p:nvCxnSpPr>
        <p:spPr>
          <a:xfrm>
            <a:off x="295792" y="1085158"/>
            <a:ext cx="185685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Google Shape;111;p27"/>
          <p:cNvSpPr txBox="1">
            <a:spLocks/>
          </p:cNvSpPr>
          <p:nvPr/>
        </p:nvSpPr>
        <p:spPr>
          <a:xfrm>
            <a:off x="88472" y="1133769"/>
            <a:ext cx="2883578" cy="274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146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00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-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-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139700" indent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ts val="1400"/>
              <a:buFont typeface="Arial"/>
              <a:buNone/>
            </a:pPr>
            <a:r>
              <a:rPr lang="fr-FR" sz="1000" dirty="0" smtClean="0">
                <a:solidFill>
                  <a:srgbClr val="000000"/>
                </a:solidFill>
                <a:sym typeface="Wingdings" panose="05000000000000000000" pitchFamily="2" charset="2"/>
              </a:rPr>
              <a:t>6 initiatives identifiées dont les 2 premières plus avancées :</a:t>
            </a:r>
          </a:p>
          <a:p>
            <a:pPr marL="139700" indent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ts val="1400"/>
              <a:buFont typeface="Arial"/>
              <a:buNone/>
            </a:pPr>
            <a:endParaRPr lang="fr-FR" sz="1000" dirty="0">
              <a:solidFill>
                <a:srgbClr val="000000"/>
              </a:solidFill>
              <a:sym typeface="Wingdings" panose="05000000000000000000" pitchFamily="2" charset="2"/>
            </a:endParaRPr>
          </a:p>
          <a:p>
            <a:pPr marL="139700" indent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ts val="1400"/>
              <a:buFont typeface="Arial"/>
              <a:buNone/>
            </a:pPr>
            <a:endParaRPr lang="fr-FR" sz="1000" dirty="0" smtClean="0">
              <a:solidFill>
                <a:srgbClr val="000000"/>
              </a:solidFill>
              <a:sym typeface="Wingdings" panose="05000000000000000000" pitchFamily="2" charset="2"/>
            </a:endParaRPr>
          </a:p>
          <a:p>
            <a:pPr marL="311150" indent="-17145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ts val="1400"/>
              <a:buFontTx/>
              <a:buChar char="-"/>
            </a:pPr>
            <a:r>
              <a:rPr lang="fr-FR" sz="1100" dirty="0">
                <a:solidFill>
                  <a:srgbClr val="000000"/>
                </a:solidFill>
              </a:rPr>
              <a:t>Pantin, MSP, libéraux et ville, association créée, phase 1 envisageable au S1 2019</a:t>
            </a:r>
          </a:p>
          <a:p>
            <a:pPr marL="311150" indent="-17145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ts val="1400"/>
              <a:buFontTx/>
              <a:buChar char="-"/>
            </a:pPr>
            <a:r>
              <a:rPr lang="fr-FR" sz="1100" dirty="0">
                <a:solidFill>
                  <a:srgbClr val="000000"/>
                </a:solidFill>
              </a:rPr>
              <a:t>Bobigny/Bondy MSP, CMS, MAIA…</a:t>
            </a:r>
          </a:p>
          <a:p>
            <a:pPr marL="311150" indent="-17145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ts val="1400"/>
              <a:buFontTx/>
              <a:buChar char="-"/>
            </a:pPr>
            <a:r>
              <a:rPr lang="fr-FR" sz="1100" dirty="0" smtClean="0">
                <a:solidFill>
                  <a:srgbClr val="000000"/>
                </a:solidFill>
                <a:sym typeface="Wingdings" panose="05000000000000000000" pitchFamily="2" charset="2"/>
              </a:rPr>
              <a:t>CDS à St Denis</a:t>
            </a:r>
          </a:p>
          <a:p>
            <a:pPr marL="311150" indent="-17145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ts val="1400"/>
              <a:buFontTx/>
              <a:buChar char="-"/>
            </a:pPr>
            <a:r>
              <a:rPr lang="fr-FR" sz="1100" dirty="0" smtClean="0">
                <a:solidFill>
                  <a:srgbClr val="000000"/>
                </a:solidFill>
              </a:rPr>
              <a:t>St </a:t>
            </a:r>
            <a:r>
              <a:rPr lang="fr-FR" sz="1100" dirty="0">
                <a:solidFill>
                  <a:srgbClr val="000000"/>
                </a:solidFill>
              </a:rPr>
              <a:t>O</a:t>
            </a:r>
            <a:r>
              <a:rPr lang="fr-FR" sz="1100" dirty="0" smtClean="0">
                <a:solidFill>
                  <a:srgbClr val="000000"/>
                </a:solidFill>
              </a:rPr>
              <a:t>uen avec initiative du directeur des CMS, avec associations libéraux</a:t>
            </a:r>
          </a:p>
          <a:p>
            <a:pPr marL="311150" indent="-17145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ts val="1400"/>
              <a:buFontTx/>
              <a:buChar char="-"/>
            </a:pPr>
            <a:r>
              <a:rPr lang="fr-FR" sz="1100" dirty="0" smtClean="0">
                <a:solidFill>
                  <a:srgbClr val="000000"/>
                </a:solidFill>
              </a:rPr>
              <a:t>Courneuve, porteur par CDS et ville et quelques libéraux mais peu (association créée) </a:t>
            </a:r>
          </a:p>
          <a:p>
            <a:pPr marL="311150" indent="-17145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ts val="1400"/>
              <a:buFontTx/>
              <a:buChar char="-"/>
            </a:pPr>
            <a:r>
              <a:rPr lang="fr-FR" sz="1100" dirty="0" smtClean="0">
                <a:solidFill>
                  <a:srgbClr val="000000"/>
                </a:solidFill>
              </a:rPr>
              <a:t>Livry / Clichy sous bois </a:t>
            </a:r>
          </a:p>
          <a:p>
            <a:pPr marL="311150" indent="-17145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ts val="1400"/>
              <a:buFontTx/>
              <a:buChar char="-"/>
            </a:pPr>
            <a:endParaRPr lang="fr-FR" sz="1100" dirty="0">
              <a:solidFill>
                <a:srgbClr val="000000"/>
              </a:solidFill>
            </a:endParaRPr>
          </a:p>
          <a:p>
            <a:pPr marL="311150" indent="-17145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ts val="1400"/>
              <a:buFontTx/>
              <a:buChar char="-"/>
            </a:pPr>
            <a:endParaRPr lang="fr-FR" sz="1100" dirty="0" smtClean="0">
              <a:solidFill>
                <a:srgbClr val="000000"/>
              </a:solidFill>
            </a:endParaRPr>
          </a:p>
          <a:p>
            <a:pPr indent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 lang="fr-FR" sz="1000" dirty="0" smtClean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 lang="fr-FR" sz="1000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7" name="Google Shape;111;p27"/>
          <p:cNvSpPr txBox="1">
            <a:spLocks/>
          </p:cNvSpPr>
          <p:nvPr/>
        </p:nvSpPr>
        <p:spPr>
          <a:xfrm>
            <a:off x="3119439" y="855802"/>
            <a:ext cx="2409621" cy="274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146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00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-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-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139700" indent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ts val="1400"/>
              <a:buFont typeface="Arial"/>
              <a:buNone/>
            </a:pPr>
            <a:r>
              <a:rPr lang="fr-FR" sz="1100" dirty="0" smtClean="0">
                <a:solidFill>
                  <a:srgbClr val="000000"/>
                </a:solidFill>
                <a:sym typeface="Wingdings" panose="05000000000000000000" pitchFamily="2" charset="2"/>
              </a:rPr>
              <a:t>Nombre de CPTS en projet :  </a:t>
            </a:r>
            <a:endParaRPr lang="fr-FR" sz="1100" dirty="0" smtClean="0">
              <a:solidFill>
                <a:srgbClr val="000000"/>
              </a:solidFill>
            </a:endParaRPr>
          </a:p>
          <a:p>
            <a:pPr indent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 lang="fr-FR" sz="1100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cxnSp>
        <p:nvCxnSpPr>
          <p:cNvPr id="28" name="Connecteur droit 27"/>
          <p:cNvCxnSpPr/>
          <p:nvPr/>
        </p:nvCxnSpPr>
        <p:spPr>
          <a:xfrm>
            <a:off x="3317231" y="1085158"/>
            <a:ext cx="185685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Google Shape;111;p27"/>
          <p:cNvSpPr txBox="1">
            <a:spLocks/>
          </p:cNvSpPr>
          <p:nvPr/>
        </p:nvSpPr>
        <p:spPr>
          <a:xfrm>
            <a:off x="246397" y="4413777"/>
            <a:ext cx="7763879" cy="5102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311150" indent="-171450">
              <a:lnSpc>
                <a:spcPct val="115000"/>
              </a:lnSpc>
              <a:buSzPts val="1400"/>
              <a:buChar char="•"/>
              <a:defRPr sz="1000">
                <a:ea typeface="Century Gothic"/>
              </a:defRPr>
            </a:lvl1pPr>
            <a:lvl2pPr marL="914400" indent="-400050">
              <a:spcBef>
                <a:spcPts val="360"/>
              </a:spcBef>
              <a:buClr>
                <a:schemeClr val="dk1"/>
              </a:buClr>
              <a:buSzPts val="2700"/>
              <a:buChar char="-"/>
              <a:defRPr sz="1500">
                <a:solidFill>
                  <a:schemeClr val="dk1"/>
                </a:solidFill>
              </a:defRPr>
            </a:lvl2pPr>
            <a:lvl3pPr marL="1371600" indent="-342900">
              <a:spcBef>
                <a:spcPts val="360"/>
              </a:spcBef>
              <a:buClr>
                <a:schemeClr val="dk1"/>
              </a:buClr>
              <a:buSzPts val="1800"/>
              <a:buChar char="-"/>
              <a:defRPr sz="1200">
                <a:solidFill>
                  <a:schemeClr val="dk1"/>
                </a:solidFill>
              </a:defRPr>
            </a:lvl3pPr>
            <a:lvl4pPr marL="1828800" indent="-342900">
              <a:spcBef>
                <a:spcPts val="360"/>
              </a:spcBef>
              <a:buClr>
                <a:schemeClr val="dk1"/>
              </a:buClr>
              <a:buSzPts val="1800"/>
              <a:buFont typeface="Times New Roman"/>
              <a:buChar char="–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defRPr>
            </a:lvl4pPr>
            <a:lvl5pPr marL="2286000" indent="-342900">
              <a:spcBef>
                <a:spcPts val="360"/>
              </a:spcBef>
              <a:buClr>
                <a:schemeClr val="dk1"/>
              </a:buClr>
              <a:buSzPts val="1800"/>
              <a:buFont typeface="Times New Roman"/>
              <a:buChar char="»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defRPr>
            </a:lvl5pPr>
            <a:lvl6pPr marL="2743200" indent="-342900">
              <a:spcBef>
                <a:spcPts val="360"/>
              </a:spcBef>
              <a:buClr>
                <a:schemeClr val="dk1"/>
              </a:buClr>
              <a:buSzPts val="1800"/>
              <a:buFont typeface="Times New Roman"/>
              <a:buChar char="»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defRPr>
            </a:lvl6pPr>
            <a:lvl7pPr marL="3200400" indent="-342900">
              <a:spcBef>
                <a:spcPts val="360"/>
              </a:spcBef>
              <a:buClr>
                <a:schemeClr val="dk1"/>
              </a:buClr>
              <a:buSzPts val="1800"/>
              <a:buFont typeface="Times New Roman"/>
              <a:buChar char="»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defRPr>
            </a:lvl7pPr>
            <a:lvl8pPr marL="3657600" indent="-342900">
              <a:spcBef>
                <a:spcPts val="360"/>
              </a:spcBef>
              <a:buClr>
                <a:schemeClr val="dk1"/>
              </a:buClr>
              <a:buSzPts val="1800"/>
              <a:buFont typeface="Times New Roman"/>
              <a:buChar char="»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defRPr>
            </a:lvl8pPr>
            <a:lvl9pPr marL="4114800" indent="-342900">
              <a:spcBef>
                <a:spcPts val="360"/>
              </a:spcBef>
              <a:buClr>
                <a:schemeClr val="dk1"/>
              </a:buClr>
              <a:buSzPts val="1800"/>
              <a:buFont typeface="Times New Roman"/>
              <a:buChar char="»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defRPr>
            </a:lvl9pPr>
          </a:lstStyle>
          <a:p>
            <a:pPr marL="139700" indent="0">
              <a:buNone/>
            </a:pPr>
            <a:r>
              <a:rPr lang="fr-FR" sz="1100" dirty="0" smtClean="0">
                <a:latin typeface="+mj-lt"/>
                <a:ea typeface="BatangChe" panose="02030609000101010101" pitchFamily="49" charset="-127"/>
                <a:sym typeface="Wingdings" panose="05000000000000000000" pitchFamily="2" charset="2"/>
              </a:rPr>
              <a:t>Démographie médicale; réseaux déjà existants; </a:t>
            </a:r>
            <a:endParaRPr lang="fr-FR" sz="1100" dirty="0">
              <a:latin typeface="+mj-lt"/>
              <a:ea typeface="BatangChe" panose="02030609000101010101" pitchFamily="49" charset="-127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3309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526" y="0"/>
            <a:ext cx="9121485" cy="5260688"/>
          </a:xfrm>
        </p:spPr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sz="2800" b="1" dirty="0" smtClean="0">
                <a:solidFill>
                  <a:srgbClr val="7AB800"/>
                </a:solidFill>
              </a:rPr>
              <a:t>Merci pour votre attention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383497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67569" y="785814"/>
            <a:ext cx="8281987" cy="4665562"/>
          </a:xfrm>
        </p:spPr>
        <p:txBody>
          <a:bodyPr/>
          <a:lstStyle/>
          <a:p>
            <a:pPr lvl="1" indent="0">
              <a:buNone/>
            </a:pPr>
            <a:endParaRPr lang="fr-FR" dirty="0" smtClean="0"/>
          </a:p>
          <a:p>
            <a:pPr marL="815975" lvl="1" indent="-457200">
              <a:buFont typeface="+mj-lt"/>
              <a:buAutoNum type="arabicParenR"/>
            </a:pPr>
            <a:r>
              <a:rPr lang="fr-FR" sz="2000" dirty="0" smtClean="0">
                <a:solidFill>
                  <a:schemeClr val="tx1"/>
                </a:solidFill>
              </a:rPr>
              <a:t>Qu’est-ce qu’une CPTS ? </a:t>
            </a:r>
          </a:p>
          <a:p>
            <a:pPr marL="815975" lvl="1" indent="-457200">
              <a:buFont typeface="+mj-lt"/>
              <a:buAutoNum type="arabicParenR"/>
            </a:pPr>
            <a:r>
              <a:rPr lang="fr-FR" sz="2000" dirty="0" smtClean="0">
                <a:solidFill>
                  <a:schemeClr val="tx1"/>
                </a:solidFill>
              </a:rPr>
              <a:t>Enjeux des CPTS</a:t>
            </a:r>
          </a:p>
          <a:p>
            <a:pPr marL="815975" lvl="1" indent="-457200">
              <a:buFont typeface="+mj-lt"/>
              <a:buAutoNum type="arabicParenR"/>
            </a:pPr>
            <a:r>
              <a:rPr lang="fr-FR" sz="2000" dirty="0" smtClean="0">
                <a:solidFill>
                  <a:schemeClr val="tx1"/>
                </a:solidFill>
              </a:rPr>
              <a:t>Stratégie de déploiement et mise en œuvre  </a:t>
            </a:r>
            <a:endParaRPr lang="fr-FR" sz="2000" dirty="0">
              <a:solidFill>
                <a:schemeClr val="tx1"/>
              </a:solidFill>
            </a:endParaRPr>
          </a:p>
          <a:p>
            <a:pPr marL="644525" lvl="1" indent="-285750">
              <a:buFontTx/>
              <a:buChar char="-"/>
            </a:pPr>
            <a:endParaRPr lang="fr-FR" sz="2000" dirty="0"/>
          </a:p>
          <a:p>
            <a:pPr lvl="1" indent="0">
              <a:buNone/>
            </a:pPr>
            <a:endParaRPr lang="fr-FR" dirty="0" smtClean="0"/>
          </a:p>
          <a:p>
            <a:pPr marL="644525" lvl="1" indent="-285750">
              <a:buFontTx/>
              <a:buChar char="-"/>
            </a:pPr>
            <a:endParaRPr lang="fr-FR" dirty="0"/>
          </a:p>
          <a:p>
            <a:pPr marL="644525" lvl="1" indent="-285750"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267824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-11758" y="145319"/>
            <a:ext cx="7680101" cy="40951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fr-FR" altLang="fr-FR" sz="2400" dirty="0" smtClean="0">
                <a:solidFill>
                  <a:srgbClr val="034EA2"/>
                </a:solidFill>
                <a:ea typeface="ＭＳ Ｐゴシック" pitchFamily="34" charset="-128"/>
              </a:rPr>
              <a:t>1) QU’EST-CE QU’UNE CPTS ? </a:t>
            </a:r>
            <a:endParaRPr lang="fr-FR" altLang="fr-FR" sz="2400" dirty="0">
              <a:solidFill>
                <a:srgbClr val="034EA2"/>
              </a:solidFill>
              <a:ea typeface="ＭＳ Ｐゴシック" pitchFamily="34" charset="-128"/>
            </a:endParaRPr>
          </a:p>
        </p:txBody>
      </p:sp>
      <p:sp>
        <p:nvSpPr>
          <p:cNvPr id="6147" name="Espace réservé du texte 2"/>
          <p:cNvSpPr>
            <a:spLocks noGrp="1"/>
          </p:cNvSpPr>
          <p:nvPr>
            <p:ph type="body" idx="1"/>
          </p:nvPr>
        </p:nvSpPr>
        <p:spPr>
          <a:xfrm>
            <a:off x="323528" y="626853"/>
            <a:ext cx="8567738" cy="4453527"/>
          </a:xfrm>
        </p:spPr>
        <p:txBody>
          <a:bodyPr/>
          <a:lstStyle/>
          <a:p>
            <a:pPr marL="714375" lvl="1" indent="-361950" algn="just">
              <a:spcBef>
                <a:spcPct val="0"/>
              </a:spcBef>
              <a:spcAft>
                <a:spcPts val="1200"/>
              </a:spcAft>
              <a:buFontTx/>
              <a:buNone/>
            </a:pPr>
            <a:endParaRPr lang="fr-FR" altLang="fr-FR" sz="300" dirty="0">
              <a:ea typeface="ＭＳ Ｐゴシック" pitchFamily="34" charset="-128"/>
              <a:sym typeface="Wingdings" pitchFamily="2" charset="2"/>
            </a:endParaRPr>
          </a:p>
          <a:p>
            <a:pPr marL="0" indent="0" algn="just">
              <a:spcBef>
                <a:spcPct val="0"/>
              </a:spcBef>
              <a:spcAft>
                <a:spcPts val="600"/>
              </a:spcAft>
              <a:buNone/>
            </a:pPr>
            <a:r>
              <a:rPr lang="fr-FR" altLang="fr-FR" sz="2200" b="1" dirty="0" smtClean="0">
                <a:solidFill>
                  <a:srgbClr val="7AB800"/>
                </a:solidFill>
                <a:ea typeface="ＭＳ Ｐゴシック" pitchFamily="34" charset="-128"/>
              </a:rPr>
              <a:t>Les leviers législatifs créant </a:t>
            </a:r>
            <a:r>
              <a:rPr lang="fr-FR" altLang="fr-FR" sz="2200" b="1" dirty="0">
                <a:solidFill>
                  <a:srgbClr val="7AB800"/>
                </a:solidFill>
                <a:ea typeface="ＭＳ Ｐゴシック" pitchFamily="34" charset="-128"/>
              </a:rPr>
              <a:t>les CPTS</a:t>
            </a:r>
          </a:p>
          <a:p>
            <a:pPr marL="714375" lvl="1" indent="-361950" algn="just">
              <a:spcBef>
                <a:spcPts val="600"/>
              </a:spcBef>
              <a:buFont typeface="Wingdings" pitchFamily="2" charset="2"/>
              <a:buChar char="§"/>
            </a:pPr>
            <a:r>
              <a:rPr lang="fr-FR" altLang="fr-FR" sz="1800" dirty="0">
                <a:solidFill>
                  <a:schemeClr val="tx1"/>
                </a:solidFill>
                <a:ea typeface="ＭＳ Ｐゴシック" pitchFamily="34" charset="-128"/>
                <a:sym typeface="Wingdings" pitchFamily="2" charset="2"/>
              </a:rPr>
              <a:t>Article 65 Loi de santé du 26 janvier 2016 créant le dispositif</a:t>
            </a:r>
          </a:p>
          <a:p>
            <a:pPr marL="714375" lvl="1" indent="-361950" algn="just">
              <a:spcBef>
                <a:spcPts val="600"/>
              </a:spcBef>
              <a:buFont typeface="Wingdings" pitchFamily="2" charset="2"/>
              <a:buChar char="§"/>
            </a:pPr>
            <a:r>
              <a:rPr lang="fr-FR" altLang="fr-FR" sz="1800" dirty="0">
                <a:solidFill>
                  <a:schemeClr val="tx1"/>
                </a:solidFill>
                <a:ea typeface="ＭＳ Ｐゴシック" pitchFamily="34" charset="-128"/>
                <a:sym typeface="Wingdings" pitchFamily="2" charset="2"/>
              </a:rPr>
              <a:t>Instruction ministérielle du 2 décembre 2016 précisant des aspects opérationnels (composition, territoire…)</a:t>
            </a:r>
            <a:endParaRPr lang="fr-FR" altLang="fr-FR" sz="18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marL="0" lvl="1" indent="0" algn="just">
              <a:spcBef>
                <a:spcPct val="0"/>
              </a:spcBef>
              <a:spcAft>
                <a:spcPts val="600"/>
              </a:spcAft>
              <a:buSzPct val="55000"/>
              <a:buNone/>
            </a:pPr>
            <a:endParaRPr lang="fr-FR" altLang="fr-FR" sz="600" b="1" dirty="0" smtClean="0">
              <a:ea typeface="ＭＳ Ｐゴシック" pitchFamily="34" charset="-128"/>
              <a:cs typeface="+mn-cs"/>
            </a:endParaRPr>
          </a:p>
          <a:p>
            <a:pPr marL="0" lvl="1" indent="0" algn="just">
              <a:spcBef>
                <a:spcPct val="0"/>
              </a:spcBef>
              <a:spcAft>
                <a:spcPts val="600"/>
              </a:spcAft>
              <a:buSzPct val="55000"/>
              <a:buNone/>
            </a:pPr>
            <a:r>
              <a:rPr lang="fr-FR" altLang="fr-FR" sz="2200" b="1" dirty="0" smtClean="0">
                <a:solidFill>
                  <a:srgbClr val="7AB800"/>
                </a:solidFill>
                <a:ea typeface="ＭＳ Ｐゴシック" pitchFamily="34" charset="-128"/>
                <a:cs typeface="+mn-cs"/>
              </a:rPr>
              <a:t>Le guide relatif aux CPTS </a:t>
            </a:r>
            <a:r>
              <a:rPr lang="fr-FR" altLang="fr-FR" sz="2200" dirty="0" smtClean="0">
                <a:solidFill>
                  <a:schemeClr val="tx1"/>
                </a:solidFill>
                <a:ea typeface="ＭＳ Ｐゴシック" pitchFamily="34" charset="-128"/>
                <a:cs typeface="+mn-cs"/>
              </a:rPr>
              <a:t>de l’ARS Ile-de-France d’octobre 2017</a:t>
            </a:r>
          </a:p>
          <a:p>
            <a:pPr marL="0" lvl="1" indent="0" algn="just">
              <a:spcBef>
                <a:spcPct val="0"/>
              </a:spcBef>
              <a:spcAft>
                <a:spcPts val="600"/>
              </a:spcAft>
              <a:buSzPct val="55000"/>
              <a:buNone/>
            </a:pPr>
            <a:endParaRPr lang="fr-FR" altLang="fr-FR" sz="600" dirty="0" smtClean="0">
              <a:solidFill>
                <a:schemeClr val="tx1"/>
              </a:solidFill>
              <a:ea typeface="ＭＳ Ｐゴシック" pitchFamily="34" charset="-128"/>
              <a:cs typeface="+mn-cs"/>
            </a:endParaRPr>
          </a:p>
          <a:p>
            <a:pPr marL="0" lvl="1" indent="0" algn="just">
              <a:spcBef>
                <a:spcPct val="0"/>
              </a:spcBef>
              <a:spcAft>
                <a:spcPts val="600"/>
              </a:spcAft>
              <a:buSzPct val="55000"/>
              <a:buNone/>
            </a:pPr>
            <a:r>
              <a:rPr lang="fr-FR" altLang="fr-FR" sz="2200" b="1" dirty="0">
                <a:solidFill>
                  <a:srgbClr val="7AB800"/>
                </a:solidFill>
                <a:ea typeface="ＭＳ Ｐゴシック" pitchFamily="34" charset="-128"/>
                <a:cs typeface="+mn-cs"/>
                <a:sym typeface="Wingdings" pitchFamily="2" charset="2"/>
              </a:rPr>
              <a:t>Le rapport de l’IGAS </a:t>
            </a:r>
            <a:r>
              <a:rPr lang="fr-FR" altLang="fr-FR" sz="2200" dirty="0">
                <a:solidFill>
                  <a:schemeClr val="tx1"/>
                </a:solidFill>
                <a:ea typeface="ＭＳ Ｐゴシック" pitchFamily="34" charset="-128"/>
                <a:cs typeface="+mn-cs"/>
                <a:sym typeface="Wingdings" pitchFamily="2" charset="2"/>
              </a:rPr>
              <a:t>relatif au déploiement des CPTS a été publié en aout 2018 : </a:t>
            </a:r>
            <a:r>
              <a:rPr lang="fr-FR" altLang="fr-FR" sz="2200" dirty="0">
                <a:solidFill>
                  <a:srgbClr val="0070C0"/>
                </a:solidFill>
                <a:ea typeface="ＭＳ Ｐゴシック" pitchFamily="34" charset="-128"/>
                <a:cs typeface="+mn-cs"/>
                <a:sym typeface="Wingdings" pitchFamily="2" charset="2"/>
                <a:hlinkClick r:id="rId3"/>
              </a:rPr>
              <a:t>http://www.igas.gouv.fr/IMG/pdf/IGAS2018-041R_.pdf</a:t>
            </a:r>
            <a:r>
              <a:rPr lang="fr-FR" altLang="fr-FR" sz="2200" dirty="0">
                <a:solidFill>
                  <a:srgbClr val="0070C0"/>
                </a:solidFill>
                <a:ea typeface="ＭＳ Ｐゴシック" pitchFamily="34" charset="-128"/>
                <a:cs typeface="+mn-cs"/>
                <a:sym typeface="Wingdings" pitchFamily="2" charset="2"/>
              </a:rPr>
              <a:t> </a:t>
            </a:r>
            <a:endParaRPr lang="fr-FR" altLang="fr-FR" sz="2200" dirty="0" smtClean="0">
              <a:solidFill>
                <a:srgbClr val="0070C0"/>
              </a:solidFill>
              <a:ea typeface="ＭＳ Ｐゴシック" pitchFamily="34" charset="-128"/>
              <a:cs typeface="+mn-cs"/>
              <a:sym typeface="Wingdings" pitchFamily="2" charset="2"/>
            </a:endParaRPr>
          </a:p>
          <a:p>
            <a:pPr marL="0" lvl="1" indent="0" algn="just">
              <a:spcBef>
                <a:spcPct val="0"/>
              </a:spcBef>
              <a:spcAft>
                <a:spcPts val="600"/>
              </a:spcAft>
              <a:buSzPct val="55000"/>
              <a:buNone/>
            </a:pPr>
            <a:endParaRPr lang="fr-FR" altLang="fr-FR" sz="600" b="1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0" lvl="1" indent="0" algn="just">
              <a:spcBef>
                <a:spcPct val="0"/>
              </a:spcBef>
              <a:spcAft>
                <a:spcPts val="600"/>
              </a:spcAft>
              <a:buSzPct val="55000"/>
              <a:buNone/>
            </a:pPr>
            <a:r>
              <a:rPr lang="fr-FR" altLang="fr-FR" sz="2200" b="1" dirty="0" smtClean="0">
                <a:solidFill>
                  <a:srgbClr val="7AB800"/>
                </a:solidFill>
                <a:ea typeface="ＭＳ Ｐゴシック" pitchFamily="34" charset="-128"/>
              </a:rPr>
              <a:t>« Ma santé 2022 » </a:t>
            </a:r>
            <a:r>
              <a:rPr lang="fr-FR" altLang="fr-FR" sz="2200" dirty="0" smtClean="0">
                <a:solidFill>
                  <a:schemeClr val="tx1"/>
                </a:solidFill>
                <a:ea typeface="ＭＳ Ｐゴシック" pitchFamily="34" charset="-128"/>
              </a:rPr>
              <a:t>du</a:t>
            </a:r>
            <a:r>
              <a:rPr lang="fr-FR" altLang="fr-FR" sz="2200" b="1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fr-FR" altLang="fr-FR" sz="2200" dirty="0" smtClean="0">
                <a:solidFill>
                  <a:schemeClr val="tx1"/>
                </a:solidFill>
                <a:ea typeface="ＭＳ Ｐゴシック" pitchFamily="34" charset="-128"/>
              </a:rPr>
              <a:t>18 </a:t>
            </a:r>
            <a:r>
              <a:rPr lang="fr-FR" altLang="fr-FR" sz="2200" dirty="0">
                <a:solidFill>
                  <a:schemeClr val="tx1"/>
                </a:solidFill>
                <a:ea typeface="ＭＳ Ｐゴシック" pitchFamily="34" charset="-128"/>
              </a:rPr>
              <a:t>septembre 2018 promeut le développement de 1000 CPTS en France </a:t>
            </a:r>
          </a:p>
        </p:txBody>
      </p:sp>
    </p:spTree>
    <p:extLst>
      <p:ext uri="{BB962C8B-B14F-4D97-AF65-F5344CB8AC3E}">
        <p14:creationId xmlns:p14="http://schemas.microsoft.com/office/powerpoint/2010/main" val="831687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37534"/>
            <a:ext cx="8153400" cy="600938"/>
          </a:xfrm>
        </p:spPr>
        <p:txBody>
          <a:bodyPr/>
          <a:lstStyle/>
          <a:p>
            <a:pPr marL="0" indent="0" defTabSz="914400">
              <a:buFontTx/>
              <a:buNone/>
              <a:tabLst/>
            </a:pPr>
            <a:r>
              <a:rPr lang="fr-FR" altLang="fr-FR" sz="2400" dirty="0" smtClean="0">
                <a:ea typeface="ＭＳ Ｐゴシック" pitchFamily="34" charset="-128"/>
              </a:rPr>
              <a:t/>
            </a:r>
            <a:br>
              <a:rPr lang="fr-FR" altLang="fr-FR" sz="2400" dirty="0" smtClean="0">
                <a:ea typeface="ＭＳ Ｐゴシック" pitchFamily="34" charset="-128"/>
              </a:rPr>
            </a:br>
            <a:r>
              <a:rPr lang="fr-FR" altLang="fr-FR" sz="2400" dirty="0" smtClean="0">
                <a:ea typeface="ＭＳ Ｐゴシック" pitchFamily="34" charset="-128"/>
              </a:rPr>
              <a:t/>
            </a:r>
            <a:br>
              <a:rPr lang="fr-FR" altLang="fr-FR" sz="2400" dirty="0" smtClean="0">
                <a:ea typeface="ＭＳ Ｐゴシック" pitchFamily="34" charset="-128"/>
              </a:rPr>
            </a:br>
            <a:r>
              <a:rPr lang="fr-FR" altLang="fr-FR" sz="2400" dirty="0" smtClean="0">
                <a:ea typeface="ＭＳ Ｐゴシック" pitchFamily="34" charset="-128"/>
              </a:rPr>
              <a:t/>
            </a:r>
            <a:br>
              <a:rPr lang="fr-FR" altLang="fr-FR" sz="2400" dirty="0" smtClean="0">
                <a:ea typeface="ＭＳ Ｐゴシック" pitchFamily="34" charset="-128"/>
              </a:rPr>
            </a:br>
            <a:r>
              <a:rPr lang="fr-FR" altLang="fr-FR" sz="2400" dirty="0" smtClean="0">
                <a:ea typeface="ＭＳ Ｐゴシック" pitchFamily="34" charset="-128"/>
              </a:rPr>
              <a:t/>
            </a:r>
            <a:br>
              <a:rPr lang="fr-FR" altLang="fr-FR" sz="2400" dirty="0" smtClean="0">
                <a:ea typeface="ＭＳ Ｐゴシック" pitchFamily="34" charset="-128"/>
              </a:rPr>
            </a:br>
            <a:r>
              <a:rPr lang="fr-FR" altLang="fr-FR" sz="2400" dirty="0" smtClean="0">
                <a:ea typeface="ＭＳ Ｐゴシック" pitchFamily="34" charset="-128"/>
              </a:rPr>
              <a:t>Les CPTS en quelques mots…</a:t>
            </a:r>
          </a:p>
        </p:txBody>
      </p:sp>
      <p:sp>
        <p:nvSpPr>
          <p:cNvPr id="7171" name="Espace réservé du texte 2"/>
          <p:cNvSpPr>
            <a:spLocks noGrp="1"/>
          </p:cNvSpPr>
          <p:nvPr>
            <p:ph type="body" idx="1"/>
          </p:nvPr>
        </p:nvSpPr>
        <p:spPr>
          <a:xfrm>
            <a:off x="468313" y="1058887"/>
            <a:ext cx="8424862" cy="3482527"/>
          </a:xfrm>
        </p:spPr>
        <p:txBody>
          <a:bodyPr/>
          <a:lstStyle/>
          <a:p>
            <a:pPr marL="0" algn="just"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fr-FR" altLang="fr-FR" sz="2600" i="1" dirty="0" smtClean="0">
                <a:ea typeface="ＭＳ Ｐゴシック" pitchFamily="34" charset="-128"/>
                <a:sym typeface="Wingdings" pitchFamily="2" charset="2"/>
              </a:rPr>
              <a:t>« Les communautés professionnelles territoriales de santé (CPTS) constituent un mode d</a:t>
            </a:r>
            <a:r>
              <a:rPr lang="ja-JP" altLang="fr-FR" sz="2600" i="1" dirty="0" smtClean="0">
                <a:ea typeface="ＭＳ Ｐゴシック" pitchFamily="34" charset="-128"/>
                <a:sym typeface="Wingdings" pitchFamily="2" charset="2"/>
              </a:rPr>
              <a:t>’</a:t>
            </a:r>
            <a:r>
              <a:rPr lang="fr-FR" altLang="ja-JP" sz="2600" i="1" dirty="0" smtClean="0">
                <a:ea typeface="ＭＳ Ｐゴシック" pitchFamily="34" charset="-128"/>
                <a:sym typeface="Wingdings" pitchFamily="2" charset="2"/>
              </a:rPr>
              <a:t>organisation, à la main des professionnels de santé, visant à renforcer leur coordination, dans un cadre populationnel sur leur territoire et  au service d’une prise en charge plus intégrée »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  <a:buFontTx/>
              <a:buNone/>
            </a:pPr>
            <a:endParaRPr lang="fr-FR" altLang="fr-FR" sz="2400" b="1" dirty="0" smtClean="0">
              <a:ea typeface="ＭＳ Ｐゴシック" pitchFamily="34" charset="-128"/>
              <a:sym typeface="Wingdings" pitchFamily="2" charset="2"/>
            </a:endParaRPr>
          </a:p>
          <a:p>
            <a:pPr marL="0" algn="just">
              <a:buFontTx/>
              <a:buNone/>
            </a:pPr>
            <a:endParaRPr lang="fr-FR" altLang="fr-FR" sz="2400" dirty="0" smtClean="0">
              <a:ea typeface="ＭＳ Ｐゴシック" pitchFamily="34" charset="-128"/>
              <a:sym typeface="Wingdings" pitchFamily="2" charset="2"/>
            </a:endParaRPr>
          </a:p>
          <a:p>
            <a:pPr marL="0" algn="just">
              <a:buFontTx/>
              <a:buNone/>
            </a:pPr>
            <a:endParaRPr lang="fr-FR" altLang="fr-FR" sz="2000" dirty="0" smtClean="0">
              <a:ea typeface="ＭＳ Ｐゴシック" pitchFamily="34" charset="-128"/>
              <a:sym typeface="Wingdings" pitchFamily="2" charset="2"/>
            </a:endParaRPr>
          </a:p>
          <a:p>
            <a:pPr marL="0" algn="just">
              <a:buFontTx/>
              <a:buNone/>
            </a:pPr>
            <a:endParaRPr lang="fr-FR" altLang="fr-FR" sz="2000" dirty="0" smtClean="0">
              <a:ea typeface="ＭＳ Ｐゴシック" pitchFamily="34" charset="-128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5004062" y="4587279"/>
            <a:ext cx="400115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>
              <a:lnSpc>
                <a:spcPct val="150000"/>
              </a:lnSpc>
              <a:spcBef>
                <a:spcPts val="0"/>
              </a:spcBef>
              <a:buFontTx/>
              <a:buNone/>
            </a:pPr>
            <a:r>
              <a:rPr lang="fr-FR" altLang="ja-JP" sz="1400" i="1" dirty="0">
                <a:solidFill>
                  <a:srgbClr val="7AB800"/>
                </a:solidFill>
                <a:ea typeface="ＭＳ Ｐゴシック" pitchFamily="34" charset="-128"/>
                <a:sym typeface="Wingdings" pitchFamily="2" charset="2"/>
              </a:rPr>
              <a:t>Définition du guide ARS Île-de-France relatif aux CPTS reprenant les éléments clefs de la loi de 2016</a:t>
            </a:r>
          </a:p>
        </p:txBody>
      </p:sp>
    </p:spTree>
    <p:extLst>
      <p:ext uri="{BB962C8B-B14F-4D97-AF65-F5344CB8AC3E}">
        <p14:creationId xmlns:p14="http://schemas.microsoft.com/office/powerpoint/2010/main" val="35387099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950" y="332929"/>
            <a:ext cx="7560394" cy="725958"/>
          </a:xfrm>
        </p:spPr>
        <p:txBody>
          <a:bodyPr/>
          <a:lstStyle/>
          <a:p>
            <a:r>
              <a:rPr lang="fr-FR" dirty="0" smtClean="0"/>
              <a:t>Les CPTS - </a:t>
            </a:r>
            <a:r>
              <a:rPr lang="fr-FR" altLang="fr-FR" sz="1800" dirty="0">
                <a:ea typeface="ＭＳ Ｐゴシック" pitchFamily="34" charset="-128"/>
              </a:rPr>
              <a:t> </a:t>
            </a:r>
            <a:r>
              <a:rPr lang="fr-FR" altLang="fr-FR" dirty="0">
                <a:ea typeface="ＭＳ Ｐゴシック" pitchFamily="34" charset="-128"/>
              </a:rPr>
              <a:t>Un mode d’</a:t>
            </a:r>
            <a:r>
              <a:rPr lang="fr-FR" altLang="ja-JP" dirty="0">
                <a:ea typeface="ＭＳ Ｐゴシック" pitchFamily="34" charset="-128"/>
              </a:rPr>
              <a:t>organisation coordonnée entre acteurs de santé 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251539" y="1202903"/>
            <a:ext cx="8641655" cy="4248472"/>
          </a:xfrm>
        </p:spPr>
        <p:txBody>
          <a:bodyPr/>
          <a:lstStyle/>
          <a:p>
            <a:pPr indent="-6350" algn="just">
              <a:spcBef>
                <a:spcPct val="0"/>
              </a:spcBef>
              <a:spcAft>
                <a:spcPts val="600"/>
              </a:spcAft>
            </a:pPr>
            <a:r>
              <a:rPr lang="fr-FR" altLang="ja-JP" sz="1800" dirty="0" smtClean="0">
                <a:solidFill>
                  <a:srgbClr val="7AB800"/>
                </a:solidFill>
                <a:ea typeface="ＭＳ Ｐゴシック" pitchFamily="34" charset="-128"/>
              </a:rPr>
              <a:t>Un dispositif évolutif à la main des professionnels : </a:t>
            </a:r>
            <a:endParaRPr lang="fr-FR" altLang="ja-JP" sz="1800" dirty="0">
              <a:ea typeface="ＭＳ Ｐゴシック" pitchFamily="34" charset="-128"/>
            </a:endParaRPr>
          </a:p>
          <a:p>
            <a:pPr marL="714375" lvl="1" indent="-361950" algn="just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altLang="fr-FR" sz="1600" dirty="0" smtClean="0">
                <a:solidFill>
                  <a:schemeClr val="tx1"/>
                </a:solidFill>
                <a:ea typeface="ＭＳ Ｐゴシック" pitchFamily="34" charset="-128"/>
              </a:rPr>
              <a:t>Initiative </a:t>
            </a:r>
            <a:r>
              <a:rPr lang="fr-FR" altLang="fr-FR" sz="1600" dirty="0">
                <a:solidFill>
                  <a:schemeClr val="tx1"/>
                </a:solidFill>
                <a:ea typeface="ＭＳ Ｐゴシック" pitchFamily="34" charset="-128"/>
              </a:rPr>
              <a:t>des professionnels de santé de ville </a:t>
            </a:r>
          </a:p>
          <a:p>
            <a:pPr marL="714375" lvl="1" indent="-361950" algn="just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altLang="fr-FR" sz="1600" dirty="0">
                <a:solidFill>
                  <a:schemeClr val="tx1"/>
                </a:solidFill>
                <a:ea typeface="ＭＳ Ｐゴシック" pitchFamily="34" charset="-128"/>
              </a:rPr>
              <a:t>Equipe </a:t>
            </a:r>
            <a:r>
              <a:rPr lang="fr-FR" altLang="ja-JP" sz="1600" dirty="0">
                <a:solidFill>
                  <a:schemeClr val="tx1"/>
                </a:solidFill>
                <a:ea typeface="ＭＳ Ｐゴシック" pitchFamily="34" charset="-128"/>
              </a:rPr>
              <a:t>pluriprofessionnelle, dans une approche </a:t>
            </a:r>
            <a:r>
              <a:rPr lang="fr-FR" altLang="ja-JP" sz="1600" dirty="0" smtClean="0">
                <a:solidFill>
                  <a:schemeClr val="tx1"/>
                </a:solidFill>
                <a:ea typeface="ＭＳ Ｐゴシック" pitchFamily="34" charset="-128"/>
              </a:rPr>
              <a:t>populationnelle </a:t>
            </a:r>
            <a:endParaRPr lang="fr-FR" altLang="ja-JP" sz="16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marL="714375" lvl="1" indent="-361950" algn="just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altLang="fr-FR" sz="1600" b="1" dirty="0">
                <a:solidFill>
                  <a:schemeClr val="tx1"/>
                </a:solidFill>
                <a:ea typeface="ＭＳ Ｐゴシック" pitchFamily="34" charset="-128"/>
              </a:rPr>
              <a:t>Projet de santé commun</a:t>
            </a:r>
            <a:r>
              <a:rPr lang="fr-FR" altLang="fr-FR" sz="1600" dirty="0">
                <a:solidFill>
                  <a:schemeClr val="tx1"/>
                </a:solidFill>
                <a:ea typeface="ＭＳ Ｐゴシック" pitchFamily="34" charset="-128"/>
              </a:rPr>
              <a:t>, </a:t>
            </a:r>
            <a:r>
              <a:rPr lang="fr-FR" altLang="fr-FR" sz="1600" dirty="0" err="1">
                <a:solidFill>
                  <a:schemeClr val="tx1"/>
                </a:solidFill>
                <a:ea typeface="ＭＳ Ｐゴシック" pitchFamily="34" charset="-128"/>
              </a:rPr>
              <a:t>pré-requis</a:t>
            </a:r>
            <a:r>
              <a:rPr lang="fr-FR" altLang="fr-FR" sz="1600" dirty="0">
                <a:solidFill>
                  <a:schemeClr val="tx1"/>
                </a:solidFill>
                <a:ea typeface="ＭＳ Ｐゴシック" pitchFamily="34" charset="-128"/>
              </a:rPr>
              <a:t> au contrat territorial de santé avec </a:t>
            </a:r>
            <a:r>
              <a:rPr lang="fr-FR" altLang="fr-FR" sz="1600" dirty="0" smtClean="0">
                <a:solidFill>
                  <a:schemeClr val="tx1"/>
                </a:solidFill>
                <a:ea typeface="ＭＳ Ｐゴシック" pitchFamily="34" charset="-128"/>
              </a:rPr>
              <a:t>l’</a:t>
            </a:r>
            <a:r>
              <a:rPr lang="fr-FR" altLang="ja-JP" sz="1600" dirty="0" smtClean="0">
                <a:solidFill>
                  <a:schemeClr val="tx1"/>
                </a:solidFill>
                <a:ea typeface="ＭＳ Ｐゴシック" pitchFamily="34" charset="-128"/>
              </a:rPr>
              <a:t>ARS</a:t>
            </a:r>
            <a:endParaRPr lang="fr-FR" altLang="ja-JP" sz="16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marL="714375" lvl="1" indent="-361950" algn="just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altLang="fr-FR" sz="1600" dirty="0">
                <a:solidFill>
                  <a:schemeClr val="tx1"/>
                </a:solidFill>
                <a:ea typeface="ＭＳ Ｐゴシック" pitchFamily="34" charset="-128"/>
              </a:rPr>
              <a:t>Pas de forme juridique </a:t>
            </a:r>
            <a:r>
              <a:rPr lang="fr-FR" altLang="fr-FR" sz="1600" dirty="0" smtClean="0">
                <a:solidFill>
                  <a:schemeClr val="tx1"/>
                </a:solidFill>
                <a:ea typeface="ＭＳ Ｐゴシック" pitchFamily="34" charset="-128"/>
              </a:rPr>
              <a:t>privilégiée</a:t>
            </a:r>
            <a:endParaRPr lang="fr-FR" altLang="fr-FR" sz="16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marL="714375" lvl="1" indent="-361950" algn="just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altLang="fr-FR" sz="1600" dirty="0">
                <a:solidFill>
                  <a:schemeClr val="tx1"/>
                </a:solidFill>
                <a:ea typeface="ＭＳ Ｐゴシック" pitchFamily="34" charset="-128"/>
              </a:rPr>
              <a:t>Dynamique évolutive dans le </a:t>
            </a:r>
            <a:r>
              <a:rPr lang="fr-FR" altLang="fr-FR" sz="1600" dirty="0" smtClean="0">
                <a:solidFill>
                  <a:schemeClr val="tx1"/>
                </a:solidFill>
                <a:ea typeface="ＭＳ Ｐゴシック" pitchFamily="34" charset="-128"/>
              </a:rPr>
              <a:t>temps</a:t>
            </a:r>
            <a:endParaRPr lang="fr-FR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indent="-6350" algn="just">
              <a:spcBef>
                <a:spcPct val="0"/>
              </a:spcBef>
              <a:spcAft>
                <a:spcPts val="600"/>
              </a:spcAft>
            </a:pPr>
            <a:endParaRPr lang="fr-FR" sz="1800" dirty="0" smtClean="0">
              <a:solidFill>
                <a:srgbClr val="7AB800"/>
              </a:solidFill>
              <a:ea typeface="ＭＳ Ｐゴシック" pitchFamily="34" charset="-128"/>
            </a:endParaRPr>
          </a:p>
          <a:p>
            <a:pPr indent="-6350" algn="just">
              <a:spcBef>
                <a:spcPct val="0"/>
              </a:spcBef>
              <a:spcAft>
                <a:spcPts val="600"/>
              </a:spcAft>
            </a:pPr>
            <a:r>
              <a:rPr lang="fr-FR" sz="1800" dirty="0" smtClean="0">
                <a:solidFill>
                  <a:srgbClr val="7AB800"/>
                </a:solidFill>
                <a:ea typeface="ＭＳ Ｐゴシック" pitchFamily="34" charset="-128"/>
              </a:rPr>
              <a:t>La réunion </a:t>
            </a:r>
            <a:r>
              <a:rPr lang="fr-FR" sz="1800" dirty="0">
                <a:solidFill>
                  <a:srgbClr val="7AB800"/>
                </a:solidFill>
                <a:ea typeface="ＭＳ Ｐゴシック" pitchFamily="34" charset="-128"/>
              </a:rPr>
              <a:t>d</a:t>
            </a:r>
            <a:r>
              <a:rPr lang="fr-FR" sz="1800" dirty="0" smtClean="0">
                <a:solidFill>
                  <a:srgbClr val="7AB800"/>
                </a:solidFill>
                <a:ea typeface="ＭＳ Ｐゴシック" pitchFamily="34" charset="-128"/>
              </a:rPr>
              <a:t>es </a:t>
            </a:r>
            <a:r>
              <a:rPr lang="fr-FR" sz="1800" dirty="0">
                <a:solidFill>
                  <a:srgbClr val="7AB800"/>
                </a:solidFill>
                <a:ea typeface="ＭＳ Ｐゴシック" pitchFamily="34" charset="-128"/>
              </a:rPr>
              <a:t>acteurs de santé du territoire </a:t>
            </a:r>
            <a:r>
              <a:rPr lang="fr-FR" sz="1800" dirty="0" smtClean="0">
                <a:solidFill>
                  <a:srgbClr val="7AB800"/>
                </a:solidFill>
                <a:ea typeface="ＭＳ Ｐゴシック" pitchFamily="34" charset="-128"/>
              </a:rPr>
              <a:t>:</a:t>
            </a:r>
            <a:endParaRPr lang="fr-FR" sz="1800" dirty="0">
              <a:solidFill>
                <a:srgbClr val="7AB800"/>
              </a:solidFill>
              <a:ea typeface="ＭＳ Ｐゴシック" pitchFamily="34" charset="-128"/>
            </a:endParaRPr>
          </a:p>
          <a:p>
            <a:pPr marL="714375" lvl="1" indent="-361950" algn="just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1600" dirty="0">
                <a:solidFill>
                  <a:schemeClr val="tx1"/>
                </a:solidFill>
                <a:ea typeface="ＭＳ Ｐゴシック" pitchFamily="34" charset="-128"/>
              </a:rPr>
              <a:t>Réunir les professionnels de santé du sanitaire, social et médico-social</a:t>
            </a:r>
          </a:p>
          <a:p>
            <a:pPr marL="714375" lvl="1" indent="-361950" algn="just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1600" dirty="0">
                <a:solidFill>
                  <a:schemeClr val="tx1"/>
                </a:solidFill>
                <a:ea typeface="ＭＳ Ｐゴシック" pitchFamily="34" charset="-128"/>
              </a:rPr>
              <a:t>En exercice coordonné et isolé</a:t>
            </a:r>
          </a:p>
          <a:p>
            <a:pPr marL="352425" lvl="1" indent="0" algn="just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3701872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950" y="506437"/>
            <a:ext cx="7560394" cy="552450"/>
          </a:xfrm>
        </p:spPr>
        <p:txBody>
          <a:bodyPr/>
          <a:lstStyle/>
          <a:p>
            <a:r>
              <a:rPr lang="fr-FR" dirty="0" smtClean="0">
                <a:solidFill>
                  <a:srgbClr val="7AB800"/>
                </a:solidFill>
              </a:rPr>
              <a:t>Les CPTS – Les missions et objectifs de </a:t>
            </a:r>
            <a:r>
              <a:rPr lang="fr-FR" i="1" dirty="0" smtClean="0">
                <a:solidFill>
                  <a:srgbClr val="7AB800"/>
                </a:solidFill>
              </a:rPr>
              <a:t>Ma Santé 2022</a:t>
            </a:r>
            <a:endParaRPr lang="fr-FR" i="1" dirty="0">
              <a:solidFill>
                <a:srgbClr val="7AB800"/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251539" y="1073846"/>
            <a:ext cx="8641655" cy="1353193"/>
          </a:xfrm>
        </p:spPr>
        <p:txBody>
          <a:bodyPr/>
          <a:lstStyle/>
          <a:p>
            <a:pPr marL="342900" indent="-342900" algn="just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altLang="fr-FR" sz="1600" b="0" dirty="0" smtClean="0">
                <a:solidFill>
                  <a:schemeClr val="tx1"/>
                </a:solidFill>
                <a:ea typeface="ＭＳ Ｐゴシック" pitchFamily="34" charset="-128"/>
                <a:sym typeface="Wingdings" pitchFamily="2" charset="2"/>
              </a:rPr>
              <a:t>Structurer </a:t>
            </a:r>
            <a:r>
              <a:rPr lang="fr-FR" altLang="fr-FR" sz="1600" b="0" dirty="0">
                <a:solidFill>
                  <a:schemeClr val="tx1"/>
                </a:solidFill>
                <a:ea typeface="ＭＳ Ｐゴシック" pitchFamily="34" charset="-128"/>
                <a:sym typeface="Wingdings" pitchFamily="2" charset="2"/>
              </a:rPr>
              <a:t>l’</a:t>
            </a:r>
            <a:r>
              <a:rPr lang="fr-FR" altLang="ja-JP" sz="1600" b="0" dirty="0">
                <a:solidFill>
                  <a:schemeClr val="tx1"/>
                </a:solidFill>
                <a:ea typeface="ＭＳ Ｐゴシック" pitchFamily="34" charset="-128"/>
                <a:sym typeface="Wingdings" pitchFamily="2" charset="2"/>
              </a:rPr>
              <a:t>offre de soins de </a:t>
            </a:r>
            <a:r>
              <a:rPr lang="fr-FR" altLang="ja-JP" sz="1600" b="0" dirty="0" smtClean="0">
                <a:solidFill>
                  <a:schemeClr val="tx1"/>
                </a:solidFill>
                <a:ea typeface="ＭＳ Ｐゴシック" pitchFamily="34" charset="-128"/>
                <a:sym typeface="Wingdings" pitchFamily="2" charset="2"/>
              </a:rPr>
              <a:t>proximité</a:t>
            </a:r>
          </a:p>
          <a:p>
            <a:pPr marL="342900" indent="-342900" algn="just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altLang="fr-FR" sz="1600" b="0" dirty="0" smtClean="0">
                <a:solidFill>
                  <a:schemeClr val="tx1"/>
                </a:solidFill>
                <a:ea typeface="ＭＳ Ｐゴシック" pitchFamily="34" charset="-128"/>
                <a:sym typeface="Wingdings" pitchFamily="2" charset="2"/>
              </a:rPr>
              <a:t>Favoriser </a:t>
            </a:r>
            <a:r>
              <a:rPr lang="fr-FR" altLang="fr-FR" sz="1600" b="0" dirty="0">
                <a:solidFill>
                  <a:schemeClr val="tx1"/>
                </a:solidFill>
                <a:ea typeface="ＭＳ Ｐゴシック" pitchFamily="34" charset="-128"/>
                <a:sym typeface="Wingdings" pitchFamily="2" charset="2"/>
              </a:rPr>
              <a:t>des prises en charge coordonnées et </a:t>
            </a:r>
            <a:r>
              <a:rPr lang="fr-FR" altLang="fr-FR" sz="1600" b="0" dirty="0" smtClean="0">
                <a:solidFill>
                  <a:schemeClr val="tx1"/>
                </a:solidFill>
                <a:ea typeface="ＭＳ Ｐゴシック" pitchFamily="34" charset="-128"/>
                <a:sym typeface="Wingdings" pitchFamily="2" charset="2"/>
              </a:rPr>
              <a:t>pluri-professionnelles </a:t>
            </a:r>
            <a:r>
              <a:rPr lang="fr-FR" altLang="fr-FR" sz="1600" b="0" dirty="0">
                <a:solidFill>
                  <a:schemeClr val="tx1"/>
                </a:solidFill>
                <a:ea typeface="ＭＳ Ｐゴシック" pitchFamily="34" charset="-128"/>
                <a:sym typeface="Wingdings" pitchFamily="2" charset="2"/>
              </a:rPr>
              <a:t>sur les </a:t>
            </a:r>
            <a:r>
              <a:rPr lang="fr-FR" altLang="fr-FR" sz="1600" b="0" dirty="0" smtClean="0">
                <a:solidFill>
                  <a:schemeClr val="tx1"/>
                </a:solidFill>
                <a:ea typeface="ＭＳ Ｐゴシック" pitchFamily="34" charset="-128"/>
                <a:sym typeface="Wingdings" pitchFamily="2" charset="2"/>
              </a:rPr>
              <a:t>territoires</a:t>
            </a:r>
          </a:p>
          <a:p>
            <a:pPr marL="342900" indent="-342900" algn="just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altLang="fr-FR" sz="1600" b="0" dirty="0">
                <a:ea typeface="ＭＳ Ｐゴシック" pitchFamily="34" charset="-128"/>
                <a:sym typeface="Wingdings" pitchFamily="2" charset="2"/>
              </a:rPr>
              <a:t>1000 CPTS sur le territoire français </a:t>
            </a:r>
            <a:endParaRPr lang="fr-FR" altLang="fr-FR" sz="1600" b="0" dirty="0">
              <a:ea typeface="ＭＳ Ｐゴシック" pitchFamily="34" charset="-128"/>
            </a:endParaRPr>
          </a:p>
          <a:p>
            <a:pPr marL="0" lvl="1" indent="0" algn="just">
              <a:spcBef>
                <a:spcPct val="0"/>
              </a:spcBef>
              <a:spcAft>
                <a:spcPts val="600"/>
              </a:spcAft>
              <a:buSzPct val="55000"/>
              <a:buNone/>
            </a:pPr>
            <a:endParaRPr lang="fr-FR" altLang="fr-FR" sz="1800" b="1" dirty="0" smtClean="0">
              <a:solidFill>
                <a:srgbClr val="7AB800"/>
              </a:solidFill>
              <a:ea typeface="ＭＳ Ｐゴシック" pitchFamily="34" charset="-128"/>
            </a:endParaRPr>
          </a:p>
          <a:p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251520" y="2355031"/>
            <a:ext cx="6120680" cy="312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>
              <a:spcAft>
                <a:spcPts val="600"/>
              </a:spcAft>
              <a:buSzPct val="55000"/>
            </a:pPr>
            <a:r>
              <a:rPr lang="fr-FR" altLang="fr-FR" sz="2000" b="1" dirty="0">
                <a:solidFill>
                  <a:srgbClr val="7AB800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Parmi les missions prioritaires de la STSS figurent : </a:t>
            </a:r>
            <a:endParaRPr lang="fr-FR" altLang="fr-FR" sz="2000" dirty="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  <a:sym typeface="Wingdings" pitchFamily="2" charset="2"/>
            </a:endParaRPr>
          </a:p>
          <a:p>
            <a:pPr marL="342900" lvl="1" indent="-342900" algn="just">
              <a:spcAft>
                <a:spcPts val="600"/>
              </a:spcAft>
              <a:buSzPct val="55000"/>
              <a:buFont typeface="Wingdings" panose="05000000000000000000" pitchFamily="2" charset="2"/>
              <a:buChar char="ü"/>
            </a:pPr>
            <a:r>
              <a:rPr lang="fr-FR" altLang="fr-FR" sz="1600" dirty="0">
                <a:latin typeface="+mn-lt"/>
                <a:ea typeface="ＭＳ Ｐゴシック" pitchFamily="34" charset="-128"/>
                <a:cs typeface="Arial" panose="020B0604020202020204" pitchFamily="34" charset="0"/>
                <a:sym typeface="Wingdings" pitchFamily="2" charset="2"/>
              </a:rPr>
              <a:t>Proposer </a:t>
            </a:r>
            <a:r>
              <a:rPr lang="fr-FR" altLang="fr-FR" sz="1600" dirty="0" smtClean="0">
                <a:latin typeface="+mn-lt"/>
                <a:ea typeface="ＭＳ Ｐゴシック" pitchFamily="34" charset="-128"/>
                <a:cs typeface="Arial" panose="020B0604020202020204" pitchFamily="34" charset="0"/>
                <a:sym typeface="Wingdings" pitchFamily="2" charset="2"/>
              </a:rPr>
              <a:t>davantage d’actions </a:t>
            </a:r>
            <a:r>
              <a:rPr lang="fr-FR" altLang="fr-FR" sz="1600" dirty="0">
                <a:latin typeface="+mn-lt"/>
                <a:ea typeface="ＭＳ Ｐゴシック" pitchFamily="34" charset="-128"/>
                <a:cs typeface="Arial" panose="020B0604020202020204" pitchFamily="34" charset="0"/>
                <a:sym typeface="Wingdings" pitchFamily="2" charset="2"/>
              </a:rPr>
              <a:t>de prévention</a:t>
            </a:r>
          </a:p>
          <a:p>
            <a:pPr marL="342900" lvl="1" indent="-342900" algn="just">
              <a:spcAft>
                <a:spcPts val="600"/>
              </a:spcAft>
              <a:buSzPct val="55000"/>
              <a:buFont typeface="Wingdings" panose="05000000000000000000" pitchFamily="2" charset="2"/>
              <a:buChar char="ü"/>
            </a:pPr>
            <a:r>
              <a:rPr lang="fr-FR" altLang="fr-FR" sz="1600" dirty="0">
                <a:latin typeface="+mn-lt"/>
                <a:ea typeface="ＭＳ Ｐゴシック" pitchFamily="34" charset="-128"/>
                <a:cs typeface="Arial" panose="020B0604020202020204" pitchFamily="34" charset="0"/>
                <a:sym typeface="Wingdings" pitchFamily="2" charset="2"/>
              </a:rPr>
              <a:t>Garantir l’accès à un médecin traitant</a:t>
            </a:r>
          </a:p>
          <a:p>
            <a:pPr marL="342900" lvl="1" indent="-342900" algn="just">
              <a:spcAft>
                <a:spcPts val="600"/>
              </a:spcAft>
              <a:buSzPct val="55000"/>
              <a:buFont typeface="Wingdings" panose="05000000000000000000" pitchFamily="2" charset="2"/>
              <a:buChar char="ü"/>
            </a:pPr>
            <a:r>
              <a:rPr lang="fr-FR" altLang="fr-FR" sz="1600" b="1" dirty="0">
                <a:latin typeface="+mn-lt"/>
                <a:ea typeface="ＭＳ Ｐゴシック" pitchFamily="34" charset="-128"/>
                <a:cs typeface="Arial" panose="020B0604020202020204" pitchFamily="34" charset="0"/>
                <a:sym typeface="Wingdings" pitchFamily="2" charset="2"/>
              </a:rPr>
              <a:t>Apporter une réponse aux soins non programmés </a:t>
            </a:r>
          </a:p>
          <a:p>
            <a:pPr marL="342900" lvl="1" indent="-342900" algn="just">
              <a:spcAft>
                <a:spcPts val="600"/>
              </a:spcAft>
              <a:buSzPct val="55000"/>
              <a:buFont typeface="Wingdings" panose="05000000000000000000" pitchFamily="2" charset="2"/>
              <a:buChar char="ü"/>
            </a:pPr>
            <a:r>
              <a:rPr lang="fr-FR" altLang="fr-FR" sz="1600" dirty="0">
                <a:latin typeface="+mn-lt"/>
                <a:ea typeface="ＭＳ Ｐゴシック" pitchFamily="34" charset="-128"/>
                <a:cs typeface="Arial" panose="020B0604020202020204" pitchFamily="34" charset="0"/>
                <a:sym typeface="Wingdings" pitchFamily="2" charset="2"/>
              </a:rPr>
              <a:t>Garantir l’accès au 1</a:t>
            </a:r>
            <a:r>
              <a:rPr lang="fr-FR" altLang="fr-FR" sz="1600" baseline="30000" dirty="0">
                <a:latin typeface="+mn-lt"/>
                <a:ea typeface="ＭＳ Ｐゴシック" pitchFamily="34" charset="-128"/>
                <a:cs typeface="Arial" panose="020B0604020202020204" pitchFamily="34" charset="0"/>
                <a:sym typeface="Wingdings" pitchFamily="2" charset="2"/>
              </a:rPr>
              <a:t>er</a:t>
            </a:r>
            <a:r>
              <a:rPr lang="fr-FR" altLang="fr-FR" sz="1600" dirty="0">
                <a:latin typeface="+mn-lt"/>
                <a:ea typeface="ＭＳ Ｐゴシック" pitchFamily="34" charset="-128"/>
                <a:cs typeface="Arial" panose="020B0604020202020204" pitchFamily="34" charset="0"/>
                <a:sym typeface="Wingdings" pitchFamily="2" charset="2"/>
              </a:rPr>
              <a:t> recours dans des délais appropriés</a:t>
            </a:r>
          </a:p>
          <a:p>
            <a:pPr marL="342900" lvl="1" indent="-342900" algn="just">
              <a:spcAft>
                <a:spcPts val="600"/>
              </a:spcAft>
              <a:buSzPct val="55000"/>
              <a:buFont typeface="Wingdings" panose="05000000000000000000" pitchFamily="2" charset="2"/>
              <a:buChar char="ü"/>
            </a:pPr>
            <a:r>
              <a:rPr lang="fr-FR" altLang="fr-FR" sz="1600" dirty="0">
                <a:latin typeface="+mn-lt"/>
                <a:ea typeface="ＭＳ Ｐゴシック" pitchFamily="34" charset="-128"/>
                <a:cs typeface="Arial" panose="020B0604020202020204" pitchFamily="34" charset="0"/>
                <a:sym typeface="Wingdings" pitchFamily="2" charset="2"/>
              </a:rPr>
              <a:t>Favoriser le maintien à domicile des personnes fragiles, âgées ou poly-pathologiques  </a:t>
            </a:r>
          </a:p>
          <a:p>
            <a:pPr marL="342900" lvl="1" indent="-342900" algn="just">
              <a:spcAft>
                <a:spcPts val="600"/>
              </a:spcAft>
              <a:buSzPct val="55000"/>
              <a:buFont typeface="Wingdings" panose="05000000000000000000" pitchFamily="2" charset="2"/>
              <a:buChar char="ü"/>
            </a:pPr>
            <a:r>
              <a:rPr lang="fr-FR" altLang="fr-FR" sz="1600" dirty="0">
                <a:latin typeface="+mn-lt"/>
                <a:ea typeface="ＭＳ Ｐゴシック" pitchFamily="34" charset="-128"/>
                <a:cs typeface="Arial" panose="020B0604020202020204" pitchFamily="34" charset="0"/>
                <a:sym typeface="Wingdings" pitchFamily="2" charset="2"/>
              </a:rPr>
              <a:t>Sécuriser </a:t>
            </a:r>
            <a:r>
              <a:rPr lang="fr-FR" altLang="fr-FR" sz="1600" dirty="0" smtClean="0">
                <a:latin typeface="+mn-lt"/>
                <a:ea typeface="ＭＳ Ｐゴシック" pitchFamily="34" charset="-128"/>
                <a:cs typeface="Arial" panose="020B0604020202020204" pitchFamily="34" charset="0"/>
                <a:sym typeface="Wingdings" pitchFamily="2" charset="2"/>
              </a:rPr>
              <a:t>l’entrée/sortie </a:t>
            </a:r>
            <a:r>
              <a:rPr lang="fr-FR" altLang="fr-FR" sz="1600" dirty="0">
                <a:latin typeface="+mn-lt"/>
                <a:ea typeface="ＭＳ Ｐゴシック" pitchFamily="34" charset="-128"/>
                <a:cs typeface="Arial" panose="020B0604020202020204" pitchFamily="34" charset="0"/>
                <a:sym typeface="Wingdings" pitchFamily="2" charset="2"/>
              </a:rPr>
              <a:t>ville-hôpital </a:t>
            </a:r>
          </a:p>
          <a:p>
            <a:endParaRPr lang="fr-FR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8384" y="154674"/>
            <a:ext cx="7659960" cy="390260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34EA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7AB800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7AB800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7AB800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7AB800"/>
                </a:solidFill>
                <a:latin typeface="Arial" charset="0"/>
              </a:defRPr>
            </a:lvl9pPr>
          </a:lstStyle>
          <a:p>
            <a:r>
              <a:rPr lang="fr-FR" altLang="fr-FR" sz="2400" kern="0" dirty="0" smtClean="0">
                <a:ea typeface="ＭＳ Ｐゴシック" pitchFamily="34" charset="-128"/>
              </a:rPr>
              <a:t>2) ENJEUX DES CPTS</a:t>
            </a:r>
            <a:endParaRPr lang="fr-FR" altLang="fr-FR" sz="2400" kern="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68956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950" y="122238"/>
            <a:ext cx="7560394" cy="663576"/>
          </a:xfrm>
        </p:spPr>
        <p:txBody>
          <a:bodyPr/>
          <a:lstStyle/>
          <a:p>
            <a:r>
              <a:rPr lang="fr-FR" dirty="0" smtClean="0"/>
              <a:t>Territoire et population des CPTS 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107950" y="1073178"/>
            <a:ext cx="6192242" cy="3946151"/>
          </a:xfrm>
        </p:spPr>
        <p:txBody>
          <a:bodyPr/>
          <a:lstStyle/>
          <a:p>
            <a:pPr indent="-6350" algn="just">
              <a:spcBef>
                <a:spcPct val="0"/>
              </a:spcBef>
              <a:spcAft>
                <a:spcPts val="600"/>
              </a:spcAft>
            </a:pPr>
            <a:r>
              <a:rPr lang="fr-FR" sz="1800" dirty="0">
                <a:solidFill>
                  <a:srgbClr val="7AB800"/>
                </a:solidFill>
                <a:ea typeface="ＭＳ Ｐゴシック" pitchFamily="34" charset="-128"/>
              </a:rPr>
              <a:t>Territoire de proximité </a:t>
            </a:r>
          </a:p>
          <a:p>
            <a:pPr marL="714375" lvl="1" indent="-361950" algn="just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1600" dirty="0">
                <a:solidFill>
                  <a:schemeClr val="tx1"/>
                </a:solidFill>
                <a:ea typeface="ＭＳ Ｐゴシック" pitchFamily="34" charset="-128"/>
              </a:rPr>
              <a:t>Une </a:t>
            </a:r>
            <a:r>
              <a:rPr lang="fr-FR" sz="1600" dirty="0" smtClean="0">
                <a:solidFill>
                  <a:schemeClr val="tx1"/>
                </a:solidFill>
                <a:ea typeface="ＭＳ Ｐゴシック" pitchFamily="34" charset="-128"/>
              </a:rPr>
              <a:t>seule CPTS par territoire</a:t>
            </a:r>
            <a:endParaRPr lang="fr-FR" sz="16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marL="714375" lvl="1" indent="-361950" algn="just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1600" dirty="0">
                <a:solidFill>
                  <a:schemeClr val="tx1"/>
                </a:solidFill>
                <a:ea typeface="ＭＳ Ｐゴシック" pitchFamily="34" charset="-128"/>
              </a:rPr>
              <a:t>Infra-départemental</a:t>
            </a:r>
          </a:p>
          <a:p>
            <a:pPr indent="-6350" algn="just">
              <a:spcBef>
                <a:spcPct val="0"/>
              </a:spcBef>
              <a:spcAft>
                <a:spcPts val="600"/>
              </a:spcAft>
            </a:pPr>
            <a:endParaRPr lang="fr-FR" sz="1800" dirty="0" smtClean="0">
              <a:solidFill>
                <a:srgbClr val="7AB800"/>
              </a:solidFill>
              <a:ea typeface="ＭＳ Ｐゴシック" pitchFamily="34" charset="-128"/>
            </a:endParaRPr>
          </a:p>
          <a:p>
            <a:pPr indent="-6350" algn="just">
              <a:spcBef>
                <a:spcPct val="0"/>
              </a:spcBef>
              <a:spcAft>
                <a:spcPts val="600"/>
              </a:spcAft>
            </a:pPr>
            <a:r>
              <a:rPr lang="fr-FR" sz="1800" dirty="0" smtClean="0">
                <a:solidFill>
                  <a:srgbClr val="7AB800"/>
                </a:solidFill>
                <a:ea typeface="ＭＳ Ｐゴシック" pitchFamily="34" charset="-128"/>
              </a:rPr>
              <a:t>Population </a:t>
            </a:r>
            <a:r>
              <a:rPr lang="fr-FR" sz="1800" dirty="0">
                <a:solidFill>
                  <a:srgbClr val="7AB800"/>
                </a:solidFill>
                <a:ea typeface="ＭＳ Ｐゴシック" pitchFamily="34" charset="-128"/>
              </a:rPr>
              <a:t>cible flexible en fonction de la densité et du projet de santé </a:t>
            </a:r>
          </a:p>
          <a:p>
            <a:pPr marL="714375" lvl="1" indent="-361950" algn="just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1600" dirty="0">
                <a:solidFill>
                  <a:schemeClr val="tx1"/>
                </a:solidFill>
                <a:ea typeface="ＭＳ Ｐゴシック" pitchFamily="34" charset="-128"/>
              </a:rPr>
              <a:t>Estimation entre 20 000 et </a:t>
            </a:r>
            <a:r>
              <a:rPr lang="fr-FR" sz="1600" dirty="0" smtClean="0">
                <a:solidFill>
                  <a:schemeClr val="tx1"/>
                </a:solidFill>
                <a:ea typeface="ＭＳ Ｐゴシック" pitchFamily="34" charset="-128"/>
              </a:rPr>
              <a:t>plus de 100 </a:t>
            </a:r>
            <a:r>
              <a:rPr lang="fr-FR" sz="1600" dirty="0">
                <a:solidFill>
                  <a:schemeClr val="tx1"/>
                </a:solidFill>
                <a:ea typeface="ＭＳ Ｐゴシック" pitchFamily="34" charset="-128"/>
              </a:rPr>
              <a:t>000 </a:t>
            </a:r>
            <a:r>
              <a:rPr lang="fr-FR" sz="1600" dirty="0" smtClean="0">
                <a:solidFill>
                  <a:schemeClr val="tx1"/>
                </a:solidFill>
                <a:ea typeface="ＭＳ Ｐゴシック" pitchFamily="34" charset="-128"/>
              </a:rPr>
              <a:t>habitants</a:t>
            </a:r>
          </a:p>
          <a:p>
            <a:pPr marL="714375" lvl="1" indent="-361950" algn="just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1600" dirty="0" smtClean="0">
                <a:solidFill>
                  <a:schemeClr val="tx1"/>
                </a:solidFill>
                <a:ea typeface="ＭＳ Ｐゴシック" pitchFamily="34" charset="-128"/>
              </a:rPr>
              <a:t>Projet </a:t>
            </a:r>
            <a:r>
              <a:rPr lang="fr-FR" sz="1600" dirty="0">
                <a:solidFill>
                  <a:schemeClr val="tx1"/>
                </a:solidFill>
                <a:ea typeface="ＭＳ Ｐゴシック" pitchFamily="34" charset="-128"/>
              </a:rPr>
              <a:t>de santé : vocation à répondre </a:t>
            </a:r>
            <a:r>
              <a:rPr lang="fr-FR" sz="1600" dirty="0" smtClean="0">
                <a:solidFill>
                  <a:schemeClr val="tx1"/>
                </a:solidFill>
                <a:ea typeface="ＭＳ Ｐゴシック" pitchFamily="34" charset="-128"/>
              </a:rPr>
              <a:t>aux besoins </a:t>
            </a:r>
            <a:r>
              <a:rPr lang="fr-FR" sz="1600" dirty="0">
                <a:solidFill>
                  <a:schemeClr val="tx1"/>
                </a:solidFill>
                <a:ea typeface="ＭＳ Ｐゴシック" pitchFamily="34" charset="-128"/>
              </a:rPr>
              <a:t>de la population du territoire</a:t>
            </a:r>
          </a:p>
          <a:p>
            <a:pPr lvl="0">
              <a:spcBef>
                <a:spcPts val="0"/>
              </a:spcBef>
            </a:pPr>
            <a:endParaRPr lang="fr-FR" b="0" dirty="0"/>
          </a:p>
          <a:p>
            <a:endParaRPr lang="fr-FR" sz="1800" dirty="0" smtClean="0">
              <a:solidFill>
                <a:srgbClr val="7AB8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7294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950" y="-21231"/>
            <a:ext cx="7560394" cy="663576"/>
          </a:xfrm>
        </p:spPr>
        <p:txBody>
          <a:bodyPr/>
          <a:lstStyle/>
          <a:p>
            <a:r>
              <a:rPr lang="fr-FR" altLang="fr-FR" dirty="0"/>
              <a:t>Articulation CPTS avec les autres organisations territoriales 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611188" y="698848"/>
            <a:ext cx="8425308" cy="4752528"/>
          </a:xfrm>
        </p:spPr>
        <p:txBody>
          <a:bodyPr/>
          <a:lstStyle/>
          <a:p>
            <a:r>
              <a:rPr lang="fr-FR" altLang="fr-FR" sz="1800" dirty="0">
                <a:solidFill>
                  <a:srgbClr val="7AB800"/>
                </a:solidFill>
              </a:rPr>
              <a:t>CPTS et </a:t>
            </a:r>
            <a:r>
              <a:rPr lang="fr-FR" altLang="fr-FR" sz="1800" dirty="0" smtClean="0">
                <a:solidFill>
                  <a:srgbClr val="7AB800"/>
                </a:solidFill>
              </a:rPr>
              <a:t>PTA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altLang="fr-FR" sz="1100" b="0" dirty="0" smtClean="0"/>
              <a:t>La participation des CPTS à l’élaboration du projet d’une PTA et à sa gouvernance devra </a:t>
            </a:r>
            <a:r>
              <a:rPr lang="fr-FR" altLang="fr-FR" sz="1100" b="0" dirty="0"/>
              <a:t>ê</a:t>
            </a:r>
            <a:r>
              <a:rPr lang="fr-FR" altLang="fr-FR" sz="1100" b="0" dirty="0" smtClean="0"/>
              <a:t>tre recherchée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altLang="fr-FR" sz="1100" b="0" dirty="0" smtClean="0"/>
              <a:t>Les CPTS pourront bénéficier des services de la PTA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altLang="fr-FR" sz="1100" b="0" dirty="0" smtClean="0"/>
              <a:t>Les CPTS pourront mettre en œuvre des fonctions d’appui relevant des PTA</a:t>
            </a:r>
            <a:endParaRPr lang="fr-FR" altLang="fr-FR" b="0" dirty="0"/>
          </a:p>
          <a:p>
            <a:r>
              <a:rPr lang="fr-FR" altLang="fr-FR" sz="1800" dirty="0" smtClean="0">
                <a:solidFill>
                  <a:srgbClr val="7AB800"/>
                </a:solidFill>
              </a:rPr>
              <a:t>CPTS et CLS/CLSM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altLang="fr-FR" sz="1100" b="0" dirty="0"/>
              <a:t>Pour chaque projet de </a:t>
            </a:r>
            <a:r>
              <a:rPr lang="fr-FR" altLang="fr-FR" sz="1100" b="0" dirty="0" smtClean="0"/>
              <a:t>CPTS analyser et  envisager l’association avec</a:t>
            </a:r>
            <a:r>
              <a:rPr lang="fr-FR" altLang="fr-FR" sz="1100" b="0" dirty="0" smtClean="0">
                <a:solidFill>
                  <a:srgbClr val="FF0000"/>
                </a:solidFill>
              </a:rPr>
              <a:t> </a:t>
            </a:r>
            <a:r>
              <a:rPr lang="fr-FR" altLang="fr-FR" sz="1100" b="0" dirty="0"/>
              <a:t>les CLS </a:t>
            </a:r>
            <a:r>
              <a:rPr lang="fr-FR" altLang="fr-FR" sz="1100" b="0" dirty="0" smtClean="0"/>
              <a:t>existants sur le territoire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altLang="fr-FR" sz="1100" b="0" dirty="0" smtClean="0"/>
              <a:t>Capitaliser sur les dynamiques des CLS (diagnostics, membres, projets…)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altLang="fr-FR" sz="1100" b="0" dirty="0" smtClean="0"/>
              <a:t>Favoriser les collaborations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altLang="fr-FR" sz="1100" b="0" dirty="0" smtClean="0"/>
              <a:t>Veiller à un objectif de cohérence entre les CPTS et CLS/CLSM</a:t>
            </a:r>
          </a:p>
          <a:p>
            <a:r>
              <a:rPr lang="fr-FR" altLang="fr-FR" sz="1800" dirty="0">
                <a:solidFill>
                  <a:srgbClr val="7AB800"/>
                </a:solidFill>
              </a:rPr>
              <a:t>CPTS et </a:t>
            </a:r>
            <a:r>
              <a:rPr lang="fr-FR" sz="1800" dirty="0">
                <a:solidFill>
                  <a:srgbClr val="7AB800"/>
                </a:solidFill>
              </a:rPr>
              <a:t>établissements de santé (GHT, </a:t>
            </a:r>
            <a:r>
              <a:rPr lang="fr-FR" sz="1800" dirty="0" smtClean="0">
                <a:solidFill>
                  <a:srgbClr val="7AB800"/>
                </a:solidFill>
              </a:rPr>
              <a:t>GH et groupes privés)</a:t>
            </a:r>
            <a:endParaRPr lang="fr-FR" sz="1800" dirty="0">
              <a:solidFill>
                <a:srgbClr val="7AB8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altLang="fr-FR" sz="1100" b="0" dirty="0" smtClean="0"/>
              <a:t>Identification par les hôpitaux des partenaires de ville </a:t>
            </a:r>
            <a:endParaRPr lang="fr-FR" altLang="fr-FR" sz="1800" dirty="0" smtClean="0">
              <a:solidFill>
                <a:srgbClr val="FF0000"/>
              </a:solidFill>
            </a:endParaRPr>
          </a:p>
          <a:p>
            <a:r>
              <a:rPr lang="fr-FR" altLang="fr-FR" sz="1800" dirty="0">
                <a:solidFill>
                  <a:srgbClr val="7AB800"/>
                </a:solidFill>
              </a:rPr>
              <a:t>CPTS et hôpitaux de proximité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altLang="fr-FR" sz="1100" b="0" dirty="0" smtClean="0"/>
              <a:t>Participation des représentants de CPTS à la CME et les Conseils de surveillance des hôpitaux de proximité (Ma Santé 2022)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altLang="fr-FR" sz="1100" b="0" dirty="0" smtClean="0"/>
              <a:t>Sécuriser les transitions ville-hôpital</a:t>
            </a:r>
            <a:endParaRPr lang="fr-FR" altLang="fr-FR" sz="1100" b="0" dirty="0"/>
          </a:p>
          <a:p>
            <a:r>
              <a:rPr lang="fr-FR" sz="1050" b="0" dirty="0"/>
              <a:t/>
            </a:r>
            <a:br>
              <a:rPr lang="fr-FR" sz="1050" b="0" dirty="0"/>
            </a:br>
            <a:endParaRPr lang="fr-FR" altLang="fr-FR" sz="1050" b="0" dirty="0" smtClean="0">
              <a:solidFill>
                <a:srgbClr val="7AB800"/>
              </a:solidFill>
            </a:endParaRPr>
          </a:p>
          <a:p>
            <a:endParaRPr lang="fr-FR" altLang="fr-FR" sz="1800" dirty="0" smtClean="0">
              <a:solidFill>
                <a:srgbClr val="7AB800"/>
              </a:solidFill>
            </a:endParaRPr>
          </a:p>
          <a:p>
            <a:endParaRPr lang="fr-FR" altLang="fr-FR" sz="1800" dirty="0">
              <a:solidFill>
                <a:srgbClr val="7AB800"/>
              </a:solidFill>
            </a:endParaRPr>
          </a:p>
          <a:p>
            <a:pPr>
              <a:spcBef>
                <a:spcPct val="0"/>
              </a:spcBef>
            </a:pPr>
            <a:endParaRPr lang="fr-FR" altLang="fr-FR" sz="1800" dirty="0">
              <a:ea typeface="ＭＳ Ｐゴシック" pitchFamily="34" charset="-128"/>
            </a:endParaRPr>
          </a:p>
          <a:p>
            <a:endParaRPr lang="fr-FR" sz="1800" dirty="0" smtClean="0">
              <a:solidFill>
                <a:srgbClr val="7AB8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68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>
          <a:xfrm>
            <a:off x="323528" y="277370"/>
            <a:ext cx="8153400" cy="754481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fr-FR" altLang="fr-FR" dirty="0" smtClean="0">
                <a:ea typeface="ＭＳ Ｐゴシック" pitchFamily="34" charset="-128"/>
              </a:rPr>
              <a:t>Le déploiement des CPTS </a:t>
            </a:r>
          </a:p>
        </p:txBody>
      </p:sp>
      <p:sp>
        <p:nvSpPr>
          <p:cNvPr id="12291" name="Espace réservé du contenu 2"/>
          <p:cNvSpPr>
            <a:spLocks noGrp="1"/>
          </p:cNvSpPr>
          <p:nvPr>
            <p:ph idx="1"/>
          </p:nvPr>
        </p:nvSpPr>
        <p:spPr>
          <a:xfrm>
            <a:off x="323528" y="937822"/>
            <a:ext cx="8640762" cy="4202593"/>
          </a:xfrm>
        </p:spPr>
        <p:txBody>
          <a:bodyPr/>
          <a:lstStyle/>
          <a:p>
            <a:pPr marL="0" indent="0">
              <a:buNone/>
            </a:pPr>
            <a:endParaRPr lang="fr-FR" altLang="fr-FR" sz="2400" dirty="0" smtClean="0">
              <a:ea typeface="ＭＳ Ｐゴシック" pitchFamily="34" charset="-128"/>
              <a:sym typeface="Wingdings" pitchFamily="2" charset="2"/>
            </a:endParaRPr>
          </a:p>
          <a:p>
            <a:pPr marL="0" indent="0"/>
            <a:endParaRPr lang="fr-FR" altLang="fr-FR" sz="2300" b="1" dirty="0">
              <a:ea typeface="ＭＳ Ｐゴシック" pitchFamily="34" charset="-128"/>
            </a:endParaRPr>
          </a:p>
          <a:p>
            <a:pPr marL="0" indent="0" algn="ctr"/>
            <a:r>
              <a:rPr lang="fr-FR" altLang="fr-FR" sz="4000" b="1" dirty="0" smtClean="0">
                <a:solidFill>
                  <a:srgbClr val="8DC63F"/>
                </a:solidFill>
                <a:ea typeface="ＭＳ Ｐゴシック" pitchFamily="34" charset="-128"/>
              </a:rPr>
              <a:t> </a:t>
            </a:r>
            <a:r>
              <a:rPr lang="fr-FR" altLang="fr-FR" sz="2600" b="1" dirty="0" smtClean="0">
                <a:solidFill>
                  <a:srgbClr val="8DC63F"/>
                </a:solidFill>
                <a:ea typeface="ＭＳ Ｐゴシック" pitchFamily="34" charset="-128"/>
              </a:rPr>
              <a:t>Point d’étape sur les projets en IDF</a:t>
            </a:r>
            <a:endParaRPr lang="fr-FR" altLang="ja-JP" sz="2400" dirty="0" smtClean="0">
              <a:solidFill>
                <a:srgbClr val="8DC63F"/>
              </a:solidFill>
              <a:ea typeface="ＭＳ Ｐゴシック" pitchFamily="34" charset="-128"/>
              <a:sym typeface="Wingdings" pitchFamily="2" charset="2"/>
            </a:endParaRPr>
          </a:p>
          <a:p>
            <a:pPr marL="0" indent="0"/>
            <a:endParaRPr lang="fr-FR" altLang="fr-FR" sz="2400" dirty="0" smtClean="0">
              <a:ea typeface="ＭＳ Ｐゴシック" pitchFamily="34" charset="-128"/>
              <a:sym typeface="Wingdings" pitchFamily="2" charset="2"/>
            </a:endParaRPr>
          </a:p>
          <a:p>
            <a:pPr marL="0" indent="0"/>
            <a:endParaRPr lang="fr-FR" altLang="fr-FR" sz="2400" dirty="0" smtClean="0">
              <a:ea typeface="ＭＳ Ｐゴシック" pitchFamily="34" charset="-128"/>
            </a:endParaRPr>
          </a:p>
          <a:p>
            <a:pPr marL="0" indent="0">
              <a:buFontTx/>
              <a:buNone/>
            </a:pPr>
            <a:endParaRPr lang="fr-FR" altLang="ja-JP" sz="2200" dirty="0" smtClean="0">
              <a:ea typeface="ＭＳ Ｐゴシック" pitchFamily="34" charset="-128"/>
              <a:sym typeface="Wingdings" pitchFamily="2" charset="2"/>
            </a:endParaRPr>
          </a:p>
          <a:p>
            <a:pPr marL="1133475" lvl="2" indent="-361950" algn="just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fr-FR" altLang="fr-FR" dirty="0" smtClean="0">
              <a:ea typeface="ＭＳ Ｐゴシック" pitchFamily="34" charset="-128"/>
              <a:sym typeface="Wingdings" pitchFamily="2" charset="2"/>
            </a:endParaRPr>
          </a:p>
          <a:p>
            <a:pPr marL="352425" lvl="1" indent="0" algn="just"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§"/>
            </a:pPr>
            <a:endParaRPr lang="fr-FR" altLang="fr-FR" dirty="0" smtClean="0">
              <a:ea typeface="ＭＳ Ｐゴシック" pitchFamily="34" charset="-128"/>
              <a:sym typeface="Wingdings" pitchFamily="2" charset="2"/>
            </a:endParaRPr>
          </a:p>
          <a:p>
            <a:pPr marL="352425" lvl="1" indent="0" algn="just">
              <a:spcBef>
                <a:spcPct val="0"/>
              </a:spcBef>
              <a:spcAft>
                <a:spcPts val="600"/>
              </a:spcAft>
              <a:buFont typeface="Courier New" pitchFamily="49" charset="0"/>
              <a:buChar char="o"/>
            </a:pPr>
            <a:endParaRPr lang="fr-FR" altLang="fr-FR" sz="1800" dirty="0" smtClean="0">
              <a:ea typeface="ＭＳ Ｐゴシック" pitchFamily="34" charset="-128"/>
              <a:sym typeface="Wingdings" pitchFamily="2" charset="2"/>
            </a:endParaRPr>
          </a:p>
          <a:p>
            <a:pPr marL="0" indent="0"/>
            <a:endParaRPr lang="fr-FR" altLang="fr-FR" sz="2000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04995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e PPT Stratégie - LPO">
  <a:themeElements>
    <a:clrScheme name="8_Cellule Perf - Masque Présentation 3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5F5F5F"/>
      </a:hlink>
      <a:folHlink>
        <a:srgbClr val="5F5F5F"/>
      </a:folHlink>
    </a:clrScheme>
    <a:fontScheme name="8_Cellule Perf - Masque Pré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8_Cellule Perf - Masque Présentation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Cellule Perf - Masque Présentation 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Cellule Perf - Masque Présentation 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5F5F5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dèle par défaut">
  <a:themeElements>
    <a:clrScheme name="Modèle par défau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Modèle par défaut">
  <a:themeElements>
    <a:clrScheme name="Modèle par défau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10.xml><?xml version="1.0" encoding="utf-8"?>
<EsriMapsInfo xmlns="ESRI.ArcGIS.Mapping.OfficeIntegration.PowerPointInfo">
  <Version>Version1</Version>
  <RequiresSignIn>False</RequiresSignIn>
</EsriMapsInfo>
</file>

<file path=customXml/item11.xml><?xml version="1.0" encoding="utf-8"?>
<EsriMapsInfo xmlns="ESRI.ArcGIS.Mapping.OfficeIntegration.PowerPointInfo">
  <Version>Version1</Version>
  <RequiresSignIn>False</RequiresSignIn>
</EsriMapsInfo>
</file>

<file path=customXml/item12.xml><?xml version="1.0" encoding="utf-8"?>
<EsriMapsInfo xmlns="ESRI.ArcGIS.Mapping.OfficeIntegration.PowerPointInfo">
  <Version>Version1</Version>
  <RequiresSignIn>False</RequiresSignIn>
</EsriMapsInfo>
</file>

<file path=customXml/item13.xml><?xml version="1.0" encoding="utf-8"?>
<EsriMapsInfo xmlns="ESRI.ArcGIS.Mapping.OfficeIntegration.PowerPointInfo">
  <Version>Version1</Version>
  <RequiresSignIn>False</RequiresSignIn>
</EsriMapsInfo>
</file>

<file path=customXml/item14.xml><?xml version="1.0" encoding="utf-8"?>
<EsriMapsInfo xmlns="ESRI.ArcGIS.Mapping.OfficeIntegration.PowerPointInfo">
  <Version>Version1</Version>
  <RequiresSignIn>False</RequiresSignIn>
</EsriMapsInfo>
</file>

<file path=customXml/item15.xml><?xml version="1.0" encoding="utf-8"?>
<EsriMapsInfo xmlns="ESRI.ArcGIS.Mapping.OfficeIntegration.PowerPointInfo">
  <Version>Version1</Version>
  <RequiresSignIn>False</RequiresSignIn>
</EsriMapsInfo>
</file>

<file path=customXml/item16.xml><?xml version="1.0" encoding="utf-8"?>
<EsriMapsInfo xmlns="ESRI.ArcGIS.Mapping.OfficeIntegration.PowerPointInfo">
  <Version>Version1</Version>
  <RequiresSignIn>False</RequiresSignIn>
</EsriMapsInfo>
</file>

<file path=customXml/item17.xml><?xml version="1.0" encoding="utf-8"?>
<EsriMapsInfo xmlns="ESRI.ArcGIS.Mapping.OfficeIntegration.PowerPointInfo">
  <Version>Version1</Version>
  <RequiresSignIn>False</RequiresSignIn>
</EsriMapsInfo>
</file>

<file path=customXml/item18.xml><?xml version="1.0" encoding="utf-8"?>
<EsriMapsInfo xmlns="ESRI.ArcGIS.Mapping.OfficeIntegration.PowerPointInfo">
  <Version>Version1</Version>
  <RequiresSignIn>False</RequiresSignIn>
</EsriMapsInfo>
</file>

<file path=customXml/item19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EsriMapsInfo xmlns="ESRI.ArcGIS.Mapping.OfficeIntegration.PowerPointInfo">
  <Version>Version1</Version>
  <RequiresSignIn>False</RequiresSignIn>
</EsriMapsInfo>
</file>

<file path=customXml/item7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530A0CF5A1B040BA845414FEAF39D7" ma:contentTypeVersion="0" ma:contentTypeDescription="Crée un document." ma:contentTypeScope="" ma:versionID="73e2d0126d7083c9ca359db32b8ea8d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5019ab185b48580fc336df4da24a70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 ma:readOnly="true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8.xml><?xml version="1.0" encoding="utf-8"?>
<EsriMapsInfo xmlns="ESRI.ArcGIS.Mapping.OfficeIntegration.PowerPointInfo">
  <Version>Version1</Version>
  <RequiresSignIn>False</RequiresSignIn>
</EsriMapsInfo>
</file>

<file path=customXml/item9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01844B9A-BEEF-43C0-9378-60BE97C09E92}">
  <ds:schemaRefs>
    <ds:schemaRef ds:uri="http://schemas.microsoft.com/sharepoint/v3/contenttype/forms"/>
  </ds:schemaRefs>
</ds:datastoreItem>
</file>

<file path=customXml/itemProps10.xml><?xml version="1.0" encoding="utf-8"?>
<ds:datastoreItem xmlns:ds="http://schemas.openxmlformats.org/officeDocument/2006/customXml" ds:itemID="{D9F4AFB2-C4D4-4CD5-97CE-9EE985668EDD}">
  <ds:schemaRefs>
    <ds:schemaRef ds:uri="ESRI.ArcGIS.Mapping.OfficeIntegration.PowerPointInfo"/>
  </ds:schemaRefs>
</ds:datastoreItem>
</file>

<file path=customXml/itemProps11.xml><?xml version="1.0" encoding="utf-8"?>
<ds:datastoreItem xmlns:ds="http://schemas.openxmlformats.org/officeDocument/2006/customXml" ds:itemID="{B25AB28E-6F7C-49AE-A111-36CACB6C4F33}">
  <ds:schemaRefs>
    <ds:schemaRef ds:uri="ESRI.ArcGIS.Mapping.OfficeIntegration.PowerPointInfo"/>
  </ds:schemaRefs>
</ds:datastoreItem>
</file>

<file path=customXml/itemProps12.xml><?xml version="1.0" encoding="utf-8"?>
<ds:datastoreItem xmlns:ds="http://schemas.openxmlformats.org/officeDocument/2006/customXml" ds:itemID="{67D43047-2911-4C82-A287-32A1812E458F}">
  <ds:schemaRefs>
    <ds:schemaRef ds:uri="ESRI.ArcGIS.Mapping.OfficeIntegration.PowerPointInfo"/>
  </ds:schemaRefs>
</ds:datastoreItem>
</file>

<file path=customXml/itemProps13.xml><?xml version="1.0" encoding="utf-8"?>
<ds:datastoreItem xmlns:ds="http://schemas.openxmlformats.org/officeDocument/2006/customXml" ds:itemID="{9275643E-4348-426C-9768-1AD493BCB236}">
  <ds:schemaRefs>
    <ds:schemaRef ds:uri="ESRI.ArcGIS.Mapping.OfficeIntegration.PowerPointInfo"/>
  </ds:schemaRefs>
</ds:datastoreItem>
</file>

<file path=customXml/itemProps14.xml><?xml version="1.0" encoding="utf-8"?>
<ds:datastoreItem xmlns:ds="http://schemas.openxmlformats.org/officeDocument/2006/customXml" ds:itemID="{351CEE51-664D-44B6-A7B8-4C58447EAE86}">
  <ds:schemaRefs>
    <ds:schemaRef ds:uri="ESRI.ArcGIS.Mapping.OfficeIntegration.PowerPointInfo"/>
  </ds:schemaRefs>
</ds:datastoreItem>
</file>

<file path=customXml/itemProps15.xml><?xml version="1.0" encoding="utf-8"?>
<ds:datastoreItem xmlns:ds="http://schemas.openxmlformats.org/officeDocument/2006/customXml" ds:itemID="{110C9FA1-E591-43EC-BD4B-FD6ACBA01CF4}">
  <ds:schemaRefs>
    <ds:schemaRef ds:uri="ESRI.ArcGIS.Mapping.OfficeIntegration.PowerPointInfo"/>
  </ds:schemaRefs>
</ds:datastoreItem>
</file>

<file path=customXml/itemProps16.xml><?xml version="1.0" encoding="utf-8"?>
<ds:datastoreItem xmlns:ds="http://schemas.openxmlformats.org/officeDocument/2006/customXml" ds:itemID="{8D14A9AB-DA50-4B00-A006-8879F5B90B79}">
  <ds:schemaRefs>
    <ds:schemaRef ds:uri="ESRI.ArcGIS.Mapping.OfficeIntegration.PowerPointInfo"/>
  </ds:schemaRefs>
</ds:datastoreItem>
</file>

<file path=customXml/itemProps17.xml><?xml version="1.0" encoding="utf-8"?>
<ds:datastoreItem xmlns:ds="http://schemas.openxmlformats.org/officeDocument/2006/customXml" ds:itemID="{BD4CE4B7-D16B-4CC1-A96A-D92843ACE8D8}">
  <ds:schemaRefs>
    <ds:schemaRef ds:uri="ESRI.ArcGIS.Mapping.OfficeIntegration.PowerPointInfo"/>
  </ds:schemaRefs>
</ds:datastoreItem>
</file>

<file path=customXml/itemProps18.xml><?xml version="1.0" encoding="utf-8"?>
<ds:datastoreItem xmlns:ds="http://schemas.openxmlformats.org/officeDocument/2006/customXml" ds:itemID="{C88596EB-6BB3-4AC9-962C-8BE28BD2CB64}">
  <ds:schemaRefs>
    <ds:schemaRef ds:uri="ESRI.ArcGIS.Mapping.OfficeIntegration.PowerPointInfo"/>
  </ds:schemaRefs>
</ds:datastoreItem>
</file>

<file path=customXml/itemProps19.xml><?xml version="1.0" encoding="utf-8"?>
<ds:datastoreItem xmlns:ds="http://schemas.openxmlformats.org/officeDocument/2006/customXml" ds:itemID="{E28197A3-29BB-4548-9177-B3D0E22608F5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C2D78A16-89C9-4F44-90C6-3F088B568CD4}">
  <ds:schemaRefs>
    <ds:schemaRef ds:uri="http://purl.org/dc/elements/1.1/"/>
    <ds:schemaRef ds:uri="http://purl.org/dc/dcmitype/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1788BE4-EFB7-4400-A172-91BEF07ADE02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32F08528-EB04-4D69-BE8F-04C638FF5F92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8C5C028E-54F4-43E7-82F0-EDF446C8B80B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A932E329-7696-4B58-99B0-1F64E825AD67}">
  <ds:schemaRefs>
    <ds:schemaRef ds:uri="ESRI.ArcGIS.Mapping.OfficeIntegration.PowerPointInfo"/>
  </ds:schemaRefs>
</ds:datastoreItem>
</file>

<file path=customXml/itemProps7.xml><?xml version="1.0" encoding="utf-8"?>
<ds:datastoreItem xmlns:ds="http://schemas.openxmlformats.org/officeDocument/2006/customXml" ds:itemID="{60FE0149-B49F-463A-8220-4E6C4C795A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8.xml><?xml version="1.0" encoding="utf-8"?>
<ds:datastoreItem xmlns:ds="http://schemas.openxmlformats.org/officeDocument/2006/customXml" ds:itemID="{141FC50F-AA0F-4F20-87E0-C0426E75B79D}">
  <ds:schemaRefs>
    <ds:schemaRef ds:uri="ESRI.ArcGIS.Mapping.OfficeIntegration.PowerPointInfo"/>
  </ds:schemaRefs>
</ds:datastoreItem>
</file>

<file path=customXml/itemProps9.xml><?xml version="1.0" encoding="utf-8"?>
<ds:datastoreItem xmlns:ds="http://schemas.openxmlformats.org/officeDocument/2006/customXml" ds:itemID="{DE7364ED-38B9-4EAE-B12D-3EF1983C9D56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modele PPT Stratégie - LPO</Template>
  <TotalTime>12432</TotalTime>
  <Words>1175</Words>
  <Application>Microsoft Office PowerPoint</Application>
  <PresentationFormat>Personnalisé</PresentationFormat>
  <Paragraphs>186</Paragraphs>
  <Slides>14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3</vt:i4>
      </vt:variant>
      <vt:variant>
        <vt:lpstr>Titres des diapositives</vt:lpstr>
      </vt:variant>
      <vt:variant>
        <vt:i4>14</vt:i4>
      </vt:variant>
    </vt:vector>
  </HeadingPairs>
  <TitlesOfParts>
    <vt:vector size="17" baseType="lpstr">
      <vt:lpstr>modele PPT Stratégie - LPO</vt:lpstr>
      <vt:lpstr>Modèle par défaut</vt:lpstr>
      <vt:lpstr>1_Modèle par défaut</vt:lpstr>
      <vt:lpstr>Les Communautés Professionnelles Territoriales de Santé (CPTS) </vt:lpstr>
      <vt:lpstr>Sommaire</vt:lpstr>
      <vt:lpstr>1) QU’EST-CE QU’UNE CPTS ? </vt:lpstr>
      <vt:lpstr>    Les CPTS en quelques mots…</vt:lpstr>
      <vt:lpstr>Les CPTS -  Un mode d’organisation coordonnée entre acteurs de santé  </vt:lpstr>
      <vt:lpstr>Les CPTS – Les missions et objectifs de Ma Santé 2022</vt:lpstr>
      <vt:lpstr>Territoire et population des CPTS </vt:lpstr>
      <vt:lpstr>Articulation CPTS avec les autres organisations territoriales </vt:lpstr>
      <vt:lpstr>Le déploiement des CPTS </vt:lpstr>
      <vt:lpstr>3- Déploiement des Communautés professionnelles territoriales de santé</vt:lpstr>
      <vt:lpstr>3- Déploiement des Communautés professionnelles territoriales de santé</vt:lpstr>
      <vt:lpstr>Déploiement des Communautés professionnelles territoriales de santé</vt:lpstr>
      <vt:lpstr>Déploiement des Communautés professionnelles territoriales de santé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COPERMO – CH Victor Dupouy (Argenteuil)</dc:title>
  <dc:creator>VERMANDE Alexandre</dc:creator>
  <cp:lastModifiedBy>HORREARD, Jean-Philippe</cp:lastModifiedBy>
  <cp:revision>420</cp:revision>
  <cp:lastPrinted>2018-12-06T10:24:22Z</cp:lastPrinted>
  <dcterms:created xsi:type="dcterms:W3CDTF">2016-09-26T12:21:34Z</dcterms:created>
  <dcterms:modified xsi:type="dcterms:W3CDTF">2019-04-17T10:52:06Z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0x010100C1530A0CF5A1B040BA845414FEAF39D7</vt:lpwstr>
  </property>
</Properties>
</file>