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60" r:id="rId5"/>
    <p:sldId id="270" r:id="rId6"/>
    <p:sldId id="293" r:id="rId7"/>
    <p:sldId id="273" r:id="rId8"/>
    <p:sldId id="292" r:id="rId9"/>
    <p:sldId id="288" r:id="rId10"/>
    <p:sldId id="277" r:id="rId11"/>
    <p:sldId id="294" r:id="rId12"/>
    <p:sldId id="287" r:id="rId13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50000"/>
      </a:spcBef>
      <a:spcAft>
        <a:spcPct val="0"/>
      </a:spcAft>
      <a:defRPr sz="1000" kern="1200">
        <a:solidFill>
          <a:srgbClr val="002395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000" kern="1200">
        <a:solidFill>
          <a:srgbClr val="002395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000" kern="1200">
        <a:solidFill>
          <a:srgbClr val="002395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000" kern="1200">
        <a:solidFill>
          <a:srgbClr val="002395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000" kern="1200">
        <a:solidFill>
          <a:srgbClr val="002395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rgbClr val="002395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rgbClr val="002395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rgbClr val="002395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rgbClr val="002395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392">
          <p15:clr>
            <a:srgbClr val="A4A3A4"/>
          </p15:clr>
        </p15:guide>
        <p15:guide id="2" orient="horz" pos="480">
          <p15:clr>
            <a:srgbClr val="A4A3A4"/>
          </p15:clr>
        </p15:guide>
        <p15:guide id="3" orient="horz" pos="96">
          <p15:clr>
            <a:srgbClr val="A4A3A4"/>
          </p15:clr>
        </p15:guide>
        <p15:guide id="4" orient="horz" pos="384">
          <p15:clr>
            <a:srgbClr val="A4A3A4"/>
          </p15:clr>
        </p15:guide>
        <p15:guide id="5" orient="horz" pos="1296">
          <p15:clr>
            <a:srgbClr val="A4A3A4"/>
          </p15:clr>
        </p15:guide>
        <p15:guide id="6" orient="horz" pos="2784">
          <p15:clr>
            <a:srgbClr val="A4A3A4"/>
          </p15:clr>
        </p15:guide>
        <p15:guide id="7" orient="horz" pos="4128">
          <p15:clr>
            <a:srgbClr val="A4A3A4"/>
          </p15:clr>
        </p15:guide>
        <p15:guide id="8" pos="816">
          <p15:clr>
            <a:srgbClr val="A4A3A4"/>
          </p15:clr>
        </p15:guide>
        <p15:guide id="9" pos="240">
          <p15:clr>
            <a:srgbClr val="A4A3A4"/>
          </p15:clr>
        </p15:guide>
        <p15:guide id="10" pos="5424">
          <p15:clr>
            <a:srgbClr val="A4A3A4"/>
          </p15:clr>
        </p15:guide>
        <p15:guide id="11" pos="1632">
          <p15:clr>
            <a:srgbClr val="A4A3A4"/>
          </p15:clr>
        </p15:guide>
        <p15:guide id="12" pos="2208">
          <p15:clr>
            <a:srgbClr val="A4A3A4"/>
          </p15:clr>
        </p15:guide>
        <p15:guide id="13" pos="19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395"/>
    <a:srgbClr val="7AB800"/>
    <a:srgbClr val="8BC53F"/>
    <a:srgbClr val="985B0C"/>
    <a:srgbClr val="890D66"/>
    <a:srgbClr val="0144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7" autoAdjust="0"/>
    <p:restoredTop sz="88229" autoAdjust="0"/>
  </p:normalViewPr>
  <p:slideViewPr>
    <p:cSldViewPr>
      <p:cViewPr>
        <p:scale>
          <a:sx n="106" d="100"/>
          <a:sy n="106" d="100"/>
        </p:scale>
        <p:origin x="-1482" y="-72"/>
      </p:cViewPr>
      <p:guideLst>
        <p:guide orient="horz" pos="1392"/>
        <p:guide orient="horz" pos="480"/>
        <p:guide orient="horz" pos="96"/>
        <p:guide orient="horz" pos="384"/>
        <p:guide orient="horz" pos="1296"/>
        <p:guide orient="horz" pos="2784"/>
        <p:guide orient="horz" pos="4128"/>
        <p:guide pos="816"/>
        <p:guide pos="240"/>
        <p:guide pos="5424"/>
        <p:guide pos="1632"/>
        <p:guide pos="2208"/>
        <p:guide pos="1920"/>
      </p:guideLst>
    </p:cSldViewPr>
  </p:slideViewPr>
  <p:outlineViewPr>
    <p:cViewPr>
      <p:scale>
        <a:sx n="33" d="100"/>
        <a:sy n="33" d="100"/>
      </p:scale>
      <p:origin x="0" y="106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[Copie de Programmation 2016 Santé des jeunes.xlsx]Graphs!Tableau croisé dynamique2</c:name>
    <c:fmtId val="12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layout/>
            </c:ext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</c:dLbl>
      </c:pivotFmt>
    </c:pivotFmts>
    <c:plotArea>
      <c:layout>
        <c:manualLayout>
          <c:layoutTarget val="inner"/>
          <c:xMode val="edge"/>
          <c:yMode val="edge"/>
          <c:x val="2.9043789097408401E-2"/>
          <c:y val="0.30626579095837325"/>
          <c:w val="0.95084897229669352"/>
          <c:h val="0.448610089042608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Graphs!$A$4:$A$8</c:f>
              <c:strCache>
                <c:ptCount val="4"/>
                <c:pt idx="0">
                  <c:v>Milieu scolaire</c:v>
                </c:pt>
                <c:pt idx="1">
                  <c:v>Milieu périscolaire </c:v>
                </c:pt>
                <c:pt idx="2">
                  <c:v>Structures d'insertion</c:v>
                </c:pt>
                <c:pt idx="3">
                  <c:v>Milieu pénitentiaire</c:v>
                </c:pt>
              </c:strCache>
            </c:strRef>
          </c:cat>
          <c:val>
            <c:numRef>
              <c:f>Graphs!$B$4:$B$8</c:f>
              <c:numCache>
                <c:formatCode>_-* #,##0\ "€"_-;\-* #,##0\ "€"_-;_-* "-"??\ "€"_-;_-@_-</c:formatCode>
                <c:ptCount val="4"/>
                <c:pt idx="0">
                  <c:v>183500</c:v>
                </c:pt>
                <c:pt idx="1">
                  <c:v>148350</c:v>
                </c:pt>
                <c:pt idx="2">
                  <c:v>117800</c:v>
                </c:pt>
                <c:pt idx="3">
                  <c:v>18600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714688"/>
        <c:axId val="7716224"/>
      </c:barChart>
      <c:catAx>
        <c:axId val="7714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716224"/>
        <c:crosses val="autoZero"/>
        <c:auto val="1"/>
        <c:lblAlgn val="ctr"/>
        <c:lblOffset val="100"/>
        <c:noMultiLvlLbl val="0"/>
      </c:catAx>
      <c:valAx>
        <c:axId val="7716224"/>
        <c:scaling>
          <c:orientation val="minMax"/>
        </c:scaling>
        <c:delete val="1"/>
        <c:axPos val="l"/>
        <c:numFmt formatCode="_-* #,##0\ &quot;€&quot;_-;\-* #,##0\ &quot;€&quot;_-;_-* &quot;-&quot;??\ &quot;€&quot;_-;_-@_-" sourceLinked="1"/>
        <c:majorTickMark val="none"/>
        <c:minorTickMark val="none"/>
        <c:tickLblPos val="nextTo"/>
        <c:crossAx val="7714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2">
    <c:autoUpdate val="0"/>
  </c:externalData>
  <c:userShapes r:id="rId3"/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</c:extLst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0.09391</cdr:x>
      <cdr:y>0.0515</cdr:y>
    </cdr:from>
    <cdr:to>
      <cdr:x>0.93912</cdr:x>
      <cdr:y>0.23174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432048" y="144016"/>
          <a:ext cx="3888432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fr-FR" sz="1200" b="1" dirty="0" smtClean="0"/>
            <a:t>Répartition du montant des subventions consacrées à la santé des jeunes</a:t>
          </a:r>
          <a:r>
            <a:rPr lang="fr-FR" sz="1200" b="1" dirty="0"/>
            <a:t> </a:t>
          </a:r>
          <a:r>
            <a:rPr lang="fr-FR" sz="1200" b="1" dirty="0" smtClean="0"/>
            <a:t>par milieu d’intervention</a:t>
          </a:r>
          <a:endParaRPr lang="fr-FR" sz="12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5861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98" tIns="47948" rIns="95898" bIns="47948" numCol="1" anchor="t" anchorCtr="0" compatLnSpc="1">
            <a:prstTxWarp prst="textNoShape">
              <a:avLst/>
            </a:prstTxWarp>
          </a:bodyPr>
          <a:lstStyle>
            <a:lvl1pPr defTabSz="959090">
              <a:defRPr sz="1200"/>
            </a:lvl1pPr>
          </a:lstStyle>
          <a:p>
            <a:endParaRPr lang="fr-FR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814" y="1"/>
            <a:ext cx="2945861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98" tIns="47948" rIns="95898" bIns="47948" numCol="1" anchor="t" anchorCtr="0" compatLnSpc="1">
            <a:prstTxWarp prst="textNoShape">
              <a:avLst/>
            </a:prstTxWarp>
          </a:bodyPr>
          <a:lstStyle>
            <a:lvl1pPr algn="r" defTabSz="959090">
              <a:defRPr sz="1200"/>
            </a:lvl1pPr>
          </a:lstStyle>
          <a:p>
            <a:endParaRPr lang="fr-FR" dirty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847"/>
            <a:ext cx="2945861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98" tIns="47948" rIns="95898" bIns="47948" numCol="1" anchor="b" anchorCtr="0" compatLnSpc="1">
            <a:prstTxWarp prst="textNoShape">
              <a:avLst/>
            </a:prstTxWarp>
          </a:bodyPr>
          <a:lstStyle>
            <a:lvl1pPr defTabSz="959090">
              <a:defRPr sz="1200"/>
            </a:lvl1pPr>
          </a:lstStyle>
          <a:p>
            <a:endParaRPr lang="fr-FR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814" y="9430847"/>
            <a:ext cx="2945861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98" tIns="47948" rIns="95898" bIns="47948" numCol="1" anchor="b" anchorCtr="0" compatLnSpc="1">
            <a:prstTxWarp prst="textNoShape">
              <a:avLst/>
            </a:prstTxWarp>
          </a:bodyPr>
          <a:lstStyle>
            <a:lvl1pPr algn="r" defTabSz="959090">
              <a:defRPr sz="1200"/>
            </a:lvl1pPr>
          </a:lstStyle>
          <a:p>
            <a:fld id="{E98F409E-2D64-4AAA-8BB3-B7E2B29C5D44}" type="slidenum">
              <a:rPr lang="fr-FR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491786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5861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98" tIns="47948" rIns="95898" bIns="47948" numCol="1" anchor="t" anchorCtr="0" compatLnSpc="1">
            <a:prstTxWarp prst="textNoShape">
              <a:avLst/>
            </a:prstTxWarp>
          </a:bodyPr>
          <a:lstStyle>
            <a:lvl1pPr defTabSz="959090"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endParaRPr lang="fr-FR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814" y="1"/>
            <a:ext cx="2945861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98" tIns="47948" rIns="95898" bIns="47948" numCol="1" anchor="t" anchorCtr="0" compatLnSpc="1">
            <a:prstTxWarp prst="textNoShape">
              <a:avLst/>
            </a:prstTxWarp>
          </a:bodyPr>
          <a:lstStyle>
            <a:lvl1pPr algn="r" defTabSz="959090"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endParaRPr lang="fr-FR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952" y="4716193"/>
            <a:ext cx="4985772" cy="4465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98" tIns="47948" rIns="95898" bIns="479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30847"/>
            <a:ext cx="2945861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98" tIns="47948" rIns="95898" bIns="47948" numCol="1" anchor="b" anchorCtr="0" compatLnSpc="1">
            <a:prstTxWarp prst="textNoShape">
              <a:avLst/>
            </a:prstTxWarp>
          </a:bodyPr>
          <a:lstStyle>
            <a:lvl1pPr defTabSz="959090"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endParaRPr lang="fr-FR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814" y="9430847"/>
            <a:ext cx="2945861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98" tIns="47948" rIns="95898" bIns="47948" numCol="1" anchor="b" anchorCtr="0" compatLnSpc="1">
            <a:prstTxWarp prst="textNoShape">
              <a:avLst/>
            </a:prstTxWarp>
          </a:bodyPr>
          <a:lstStyle>
            <a:lvl1pPr algn="r" defTabSz="959090"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4D5096CC-E3D3-4BC5-97C9-67DEC34706F7}" type="slidenum">
              <a:rPr lang="fr-FR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75346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096CC-E3D3-4BC5-97C9-67DEC34706F7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4164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fr-FR" sz="1200" b="1" dirty="0" smtClean="0">
              <a:solidFill>
                <a:srgbClr val="002395"/>
              </a:solidFill>
              <a:latin typeface="Calibri" panose="020F050202020403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096CC-E3D3-4BC5-97C9-67DEC34706F7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56861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096CC-E3D3-4BC5-97C9-67DEC34706F7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16443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800" kern="1200" dirty="0" smtClean="0">
              <a:solidFill>
                <a:schemeClr val="tx1"/>
              </a:solidFill>
              <a:effectLst/>
              <a:latin typeface="Times New Roman" charset="0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096CC-E3D3-4BC5-97C9-67DEC34706F7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12584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200" kern="1200" dirty="0" smtClean="0">
              <a:solidFill>
                <a:schemeClr val="tx1"/>
              </a:solidFill>
              <a:effectLst/>
              <a:latin typeface="Times New Roman" charset="0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096CC-E3D3-4BC5-97C9-67DEC34706F7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51942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096CC-E3D3-4BC5-97C9-67DEC34706F7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03343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096CC-E3D3-4BC5-97C9-67DEC34706F7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72713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096CC-E3D3-4BC5-97C9-67DEC34706F7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76990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096CC-E3D3-4BC5-97C9-67DEC34706F7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72468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5" name="Picture 23" descr="ARS-PPT ECRAN D'OUVERTUR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525"/>
            <a:ext cx="9144000" cy="683895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6663" y="2874963"/>
            <a:ext cx="6111875" cy="1143000"/>
          </a:xfrm>
        </p:spPr>
        <p:txBody>
          <a:bodyPr/>
          <a:lstStyle>
            <a:lvl1pPr marL="0" indent="917575">
              <a:buFontTx/>
              <a:buBlip>
                <a:blip r:embed="rId3"/>
              </a:buBlip>
              <a:tabLst>
                <a:tab pos="806450" algn="l"/>
                <a:tab pos="952500" algn="l"/>
                <a:tab pos="1141413" algn="l"/>
                <a:tab pos="5243513" algn="l"/>
              </a:tabLst>
              <a:defRPr>
                <a:solidFill>
                  <a:srgbClr val="002395"/>
                </a:solidFill>
              </a:defRPr>
            </a:lvl1pPr>
          </a:lstStyle>
          <a:p>
            <a:r>
              <a:rPr lang="fr-FR"/>
              <a:t>Cliquez pour ajouter un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95550" y="4165600"/>
            <a:ext cx="6019800" cy="1752600"/>
          </a:xfrm>
        </p:spPr>
        <p:txBody>
          <a:bodyPr/>
          <a:lstStyle>
            <a:lvl1pPr marL="0" indent="927100">
              <a:defRPr>
                <a:solidFill>
                  <a:srgbClr val="7AB800"/>
                </a:solidFill>
              </a:defRPr>
            </a:lvl1pPr>
          </a:lstStyle>
          <a:p>
            <a:r>
              <a:rPr lang="fr-FR"/>
              <a:t>Cliquez pour ajouter un sous-titre</a:t>
            </a:r>
          </a:p>
        </p:txBody>
      </p:sp>
      <p:pic>
        <p:nvPicPr>
          <p:cNvPr id="3098" name="Picture 26" descr="ARS_LOGOS_idf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288" y="1016000"/>
            <a:ext cx="2447925" cy="140493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419850" y="220663"/>
            <a:ext cx="2038350" cy="544195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220663"/>
            <a:ext cx="5962650" cy="544195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219200" y="1547813"/>
            <a:ext cx="35433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14900" y="1547813"/>
            <a:ext cx="35433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0663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 Cliquez pour modifier le style du titre</a:t>
            </a:r>
            <a:br>
              <a:rPr lang="fr-FR" smtClean="0"/>
            </a:br>
            <a:r>
              <a:rPr lang="fr-FR" smtClean="0"/>
              <a:t>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547813"/>
            <a:ext cx="7239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masque, xxxxxxxxxxxxxxxxxxx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 Troisième niveau</a:t>
            </a:r>
          </a:p>
        </p:txBody>
      </p:sp>
      <p:pic>
        <p:nvPicPr>
          <p:cNvPr id="1038" name="Picture 14" descr="D:\Mes documents\Lauranne\Dicom\ARS\ARS-PPT-ELEMTS-1\ARS-TERRITOIRE GRAPHIQUE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096000"/>
            <a:ext cx="9144000" cy="381000"/>
          </a:xfrm>
          <a:prstGeom prst="rect">
            <a:avLst/>
          </a:prstGeom>
          <a:noFill/>
        </p:spPr>
      </p:pic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8778875" y="6477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0"/>
              </a:spcBef>
            </a:pPr>
            <a:fld id="{95FB7582-D774-429C-A4F9-87E6A827AC22}" type="slidenum">
              <a:rPr lang="fr-FR"/>
              <a:pPr algn="r">
                <a:spcBef>
                  <a:spcPct val="0"/>
                </a:spcBef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marL="815975" indent="-815975" algn="l" defTabSz="512763" rtl="0" fontAlgn="base">
        <a:spcBef>
          <a:spcPct val="0"/>
        </a:spcBef>
        <a:spcAft>
          <a:spcPct val="0"/>
        </a:spcAft>
        <a:buSzPct val="30000"/>
        <a:buBlip>
          <a:blip r:embed="rId14"/>
        </a:buBlip>
        <a:tabLst>
          <a:tab pos="806450" algn="l"/>
          <a:tab pos="1141413" algn="l"/>
          <a:tab pos="5243513" algn="l"/>
        </a:tabLst>
        <a:defRPr sz="2900" b="1">
          <a:solidFill>
            <a:srgbClr val="7AB800"/>
          </a:solidFill>
          <a:latin typeface="+mj-lt"/>
          <a:ea typeface="+mj-ea"/>
          <a:cs typeface="+mj-cs"/>
        </a:defRPr>
      </a:lvl1pPr>
      <a:lvl2pPr marL="815975" indent="-815975" algn="l" defTabSz="512763" rtl="0" fontAlgn="base">
        <a:spcBef>
          <a:spcPct val="0"/>
        </a:spcBef>
        <a:spcAft>
          <a:spcPct val="0"/>
        </a:spcAft>
        <a:buSzPct val="30000"/>
        <a:buBlip>
          <a:blip r:embed="rId14"/>
        </a:buBlip>
        <a:tabLst>
          <a:tab pos="806450" algn="l"/>
          <a:tab pos="1141413" algn="l"/>
          <a:tab pos="5243513" algn="l"/>
        </a:tabLst>
        <a:defRPr sz="2900" b="1">
          <a:solidFill>
            <a:srgbClr val="7AB800"/>
          </a:solidFill>
          <a:latin typeface="Arial" charset="0"/>
        </a:defRPr>
      </a:lvl2pPr>
      <a:lvl3pPr marL="815975" indent="-815975" algn="l" defTabSz="512763" rtl="0" fontAlgn="base">
        <a:spcBef>
          <a:spcPct val="0"/>
        </a:spcBef>
        <a:spcAft>
          <a:spcPct val="0"/>
        </a:spcAft>
        <a:buSzPct val="30000"/>
        <a:buBlip>
          <a:blip r:embed="rId14"/>
        </a:buBlip>
        <a:tabLst>
          <a:tab pos="806450" algn="l"/>
          <a:tab pos="1141413" algn="l"/>
          <a:tab pos="5243513" algn="l"/>
        </a:tabLst>
        <a:defRPr sz="2900" b="1">
          <a:solidFill>
            <a:srgbClr val="7AB800"/>
          </a:solidFill>
          <a:latin typeface="Arial" charset="0"/>
        </a:defRPr>
      </a:lvl3pPr>
      <a:lvl4pPr marL="815975" indent="-815975" algn="l" defTabSz="512763" rtl="0" fontAlgn="base">
        <a:spcBef>
          <a:spcPct val="0"/>
        </a:spcBef>
        <a:spcAft>
          <a:spcPct val="0"/>
        </a:spcAft>
        <a:buSzPct val="30000"/>
        <a:buBlip>
          <a:blip r:embed="rId14"/>
        </a:buBlip>
        <a:tabLst>
          <a:tab pos="806450" algn="l"/>
          <a:tab pos="1141413" algn="l"/>
          <a:tab pos="5243513" algn="l"/>
        </a:tabLst>
        <a:defRPr sz="2900" b="1">
          <a:solidFill>
            <a:srgbClr val="7AB800"/>
          </a:solidFill>
          <a:latin typeface="Arial" charset="0"/>
        </a:defRPr>
      </a:lvl4pPr>
      <a:lvl5pPr marL="815975" indent="-815975" algn="l" defTabSz="512763" rtl="0" fontAlgn="base">
        <a:spcBef>
          <a:spcPct val="0"/>
        </a:spcBef>
        <a:spcAft>
          <a:spcPct val="0"/>
        </a:spcAft>
        <a:buSzPct val="30000"/>
        <a:buBlip>
          <a:blip r:embed="rId14"/>
        </a:buBlip>
        <a:tabLst>
          <a:tab pos="806450" algn="l"/>
          <a:tab pos="1141413" algn="l"/>
          <a:tab pos="5243513" algn="l"/>
        </a:tabLst>
        <a:defRPr sz="2900" b="1">
          <a:solidFill>
            <a:srgbClr val="7AB800"/>
          </a:solidFill>
          <a:latin typeface="Arial" charset="0"/>
        </a:defRPr>
      </a:lvl5pPr>
      <a:lvl6pPr marL="1273175" indent="-815975" algn="l" defTabSz="512763" rtl="0" fontAlgn="base">
        <a:spcBef>
          <a:spcPct val="0"/>
        </a:spcBef>
        <a:spcAft>
          <a:spcPct val="0"/>
        </a:spcAft>
        <a:buSzPct val="30000"/>
        <a:buBlip>
          <a:blip r:embed="rId14"/>
        </a:buBlip>
        <a:tabLst>
          <a:tab pos="806450" algn="l"/>
          <a:tab pos="1141413" algn="l"/>
          <a:tab pos="5243513" algn="l"/>
        </a:tabLst>
        <a:defRPr sz="2900" b="1">
          <a:solidFill>
            <a:srgbClr val="7AB800"/>
          </a:solidFill>
          <a:latin typeface="Arial" charset="0"/>
        </a:defRPr>
      </a:lvl6pPr>
      <a:lvl7pPr marL="1730375" indent="-815975" algn="l" defTabSz="512763" rtl="0" fontAlgn="base">
        <a:spcBef>
          <a:spcPct val="0"/>
        </a:spcBef>
        <a:spcAft>
          <a:spcPct val="0"/>
        </a:spcAft>
        <a:buSzPct val="30000"/>
        <a:buBlip>
          <a:blip r:embed="rId14"/>
        </a:buBlip>
        <a:tabLst>
          <a:tab pos="806450" algn="l"/>
          <a:tab pos="1141413" algn="l"/>
          <a:tab pos="5243513" algn="l"/>
        </a:tabLst>
        <a:defRPr sz="2900" b="1">
          <a:solidFill>
            <a:srgbClr val="7AB800"/>
          </a:solidFill>
          <a:latin typeface="Arial" charset="0"/>
        </a:defRPr>
      </a:lvl7pPr>
      <a:lvl8pPr marL="2187575" indent="-815975" algn="l" defTabSz="512763" rtl="0" fontAlgn="base">
        <a:spcBef>
          <a:spcPct val="0"/>
        </a:spcBef>
        <a:spcAft>
          <a:spcPct val="0"/>
        </a:spcAft>
        <a:buSzPct val="30000"/>
        <a:buBlip>
          <a:blip r:embed="rId14"/>
        </a:buBlip>
        <a:tabLst>
          <a:tab pos="806450" algn="l"/>
          <a:tab pos="1141413" algn="l"/>
          <a:tab pos="5243513" algn="l"/>
        </a:tabLst>
        <a:defRPr sz="2900" b="1">
          <a:solidFill>
            <a:srgbClr val="7AB800"/>
          </a:solidFill>
          <a:latin typeface="Arial" charset="0"/>
        </a:defRPr>
      </a:lvl8pPr>
      <a:lvl9pPr marL="2644775" indent="-815975" algn="l" defTabSz="512763" rtl="0" fontAlgn="base">
        <a:spcBef>
          <a:spcPct val="0"/>
        </a:spcBef>
        <a:spcAft>
          <a:spcPct val="0"/>
        </a:spcAft>
        <a:buSzPct val="30000"/>
        <a:buBlip>
          <a:blip r:embed="rId14"/>
        </a:buBlip>
        <a:tabLst>
          <a:tab pos="806450" algn="l"/>
          <a:tab pos="1141413" algn="l"/>
          <a:tab pos="5243513" algn="l"/>
        </a:tabLst>
        <a:defRPr sz="2900" b="1">
          <a:solidFill>
            <a:srgbClr val="7AB800"/>
          </a:solidFill>
          <a:latin typeface="Arial" charset="0"/>
        </a:defRPr>
      </a:lvl9pPr>
    </p:titleStyle>
    <p:bodyStyle>
      <a:lvl1pPr marL="858838" indent="-858838" algn="l" rtl="0" fontAlgn="base">
        <a:spcBef>
          <a:spcPct val="20000"/>
        </a:spcBef>
        <a:spcAft>
          <a:spcPct val="0"/>
        </a:spcAft>
        <a:buSzPct val="55000"/>
        <a:buBlip>
          <a:blip r:embed="rId15"/>
        </a:buBlip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1484313" indent="-153988" algn="l" rtl="0" fontAlgn="base">
        <a:spcBef>
          <a:spcPct val="20000"/>
        </a:spcBef>
        <a:spcAft>
          <a:spcPct val="0"/>
        </a:spcAft>
        <a:buSzPct val="150000"/>
        <a:buChar char="-"/>
        <a:defRPr sz="1500">
          <a:solidFill>
            <a:schemeClr val="tx1"/>
          </a:solidFill>
          <a:latin typeface="+mn-lt"/>
        </a:defRPr>
      </a:lvl2pPr>
      <a:lvl3pPr marL="1905000" algn="l" rtl="0" fontAlgn="base">
        <a:spcBef>
          <a:spcPct val="20000"/>
        </a:spcBef>
        <a:spcAft>
          <a:spcPct val="0"/>
        </a:spcAft>
        <a:buChar char="-"/>
        <a:defRPr sz="1200">
          <a:solidFill>
            <a:schemeClr val="tx1"/>
          </a:solidFill>
          <a:latin typeface="+mn-lt"/>
        </a:defRPr>
      </a:lvl3pPr>
      <a:lvl4pPr marL="2701925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</a:defRPr>
      </a:lvl4pPr>
      <a:lvl5pPr marL="312102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5pPr>
      <a:lvl6pPr marL="357822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6pPr>
      <a:lvl7pPr marL="403542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7pPr>
      <a:lvl8pPr marL="449262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8pPr>
      <a:lvl9pPr marL="494982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5616" y="2564904"/>
            <a:ext cx="7344816" cy="2088232"/>
          </a:xfrm>
        </p:spPr>
        <p:txBody>
          <a:bodyPr/>
          <a:lstStyle/>
          <a:p>
            <a:pPr indent="0" algn="ctr">
              <a:buNone/>
              <a:tabLst/>
            </a:pPr>
            <a:r>
              <a:rPr lang="fr-FR" sz="3200" b="0" dirty="0" smtClean="0"/>
              <a:t/>
            </a:r>
            <a:br>
              <a:rPr lang="fr-FR" sz="3200" b="0" dirty="0" smtClean="0"/>
            </a:br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Santé des jeunes</a:t>
            </a: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2400" dirty="0" smtClean="0">
                <a:solidFill>
                  <a:srgbClr val="8BC53F"/>
                </a:solidFill>
                <a:latin typeface="Calibri" panose="020F0502020204030204" pitchFamily="34" charset="0"/>
              </a:rPr>
              <a:t>Conférence de territoire</a:t>
            </a:r>
            <a:br>
              <a:rPr lang="fr-FR" sz="2400" dirty="0" smtClean="0">
                <a:solidFill>
                  <a:srgbClr val="8BC53F"/>
                </a:solidFill>
                <a:latin typeface="Calibri" panose="020F0502020204030204" pitchFamily="34" charset="0"/>
              </a:rPr>
            </a:br>
            <a:r>
              <a:rPr lang="fr-FR" sz="2400" dirty="0" smtClean="0">
                <a:solidFill>
                  <a:srgbClr val="8BC53F"/>
                </a:solidFill>
                <a:latin typeface="Calibri" panose="020F0502020204030204" pitchFamily="34" charset="0"/>
              </a:rPr>
              <a:t>Jeudi 18 novembre 2016</a:t>
            </a:r>
            <a:endParaRPr lang="fr-FR" sz="2000" dirty="0">
              <a:solidFill>
                <a:srgbClr val="8BC53F"/>
              </a:solidFill>
              <a:latin typeface="Calibri" panose="020F0502020204030204" pitchFamily="34" charset="0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886200" y="6165850"/>
            <a:ext cx="12954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0"/>
            <a:ext cx="81534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 smtClean="0">
                <a:latin typeface="Calibri" panose="020F0502020204030204" pitchFamily="34" charset="0"/>
              </a:rPr>
              <a:t>Débat public « La santé des adolescents »</a:t>
            </a:r>
            <a:endParaRPr lang="fr-FR" dirty="0">
              <a:latin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980728"/>
            <a:ext cx="8424936" cy="5112568"/>
          </a:xfrm>
        </p:spPr>
        <p:txBody>
          <a:bodyPr/>
          <a:lstStyle/>
          <a:p>
            <a:r>
              <a:rPr lang="fr-FR" sz="1800" b="1" dirty="0"/>
              <a:t>Contexte 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/>
              <a:t>Organisation de débats publics par la Conférence Régionale de la Santé et de l’Autonomie (CRSA), en lien avec les Conférences de Territoires (CT), sur </a:t>
            </a:r>
            <a:r>
              <a:rPr lang="fr-FR" sz="1800" dirty="0"/>
              <a:t>le thème des parcours de santé et des âges de la </a:t>
            </a:r>
            <a:r>
              <a:rPr lang="fr-FR" sz="1800" dirty="0" smtClean="0"/>
              <a:t>vie</a:t>
            </a:r>
            <a:endParaRPr lang="fr-FR" sz="1800" dirty="0"/>
          </a:p>
          <a:p>
            <a:pPr marL="0" indent="0">
              <a:buNone/>
            </a:pPr>
            <a:endParaRPr lang="fr-FR" sz="1800" dirty="0"/>
          </a:p>
          <a:p>
            <a:r>
              <a:rPr lang="fr-FR" sz="1800" b="1" dirty="0" smtClean="0"/>
              <a:t>Débat public sur la santé des adolescents le 11 décembre 2013 dans les Hauts de Seine</a:t>
            </a:r>
            <a:endParaRPr lang="fr-FR" sz="1800" b="1" dirty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/>
              <a:t>7 </a:t>
            </a:r>
            <a:r>
              <a:rPr lang="fr-FR" sz="1800" dirty="0"/>
              <a:t>rencontres entre janvier à décembre 2013 </a:t>
            </a:r>
            <a:r>
              <a:rPr lang="fr-FR" sz="1800" dirty="0" smtClean="0"/>
              <a:t>organisés </a:t>
            </a:r>
            <a:r>
              <a:rPr lang="fr-FR" sz="1800" dirty="0"/>
              <a:t>dans 6 établissements </a:t>
            </a:r>
            <a:r>
              <a:rPr lang="fr-FR" sz="1800" dirty="0" smtClean="0"/>
              <a:t>scolaires </a:t>
            </a:r>
            <a:r>
              <a:rPr lang="fr-FR" sz="1800" dirty="0"/>
              <a:t>et 1 club de prévention 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/>
              <a:t>1 </a:t>
            </a:r>
            <a:r>
              <a:rPr lang="fr-FR" sz="1800" dirty="0"/>
              <a:t>débat </a:t>
            </a:r>
            <a:r>
              <a:rPr lang="fr-FR" sz="1800" dirty="0" smtClean="0"/>
              <a:t>public organisé </a:t>
            </a:r>
            <a:r>
              <a:rPr lang="fr-FR" sz="1800" dirty="0"/>
              <a:t>en décembre 2013 </a:t>
            </a:r>
            <a:endParaRPr lang="fr-FR" sz="1800" dirty="0" smtClean="0"/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r>
              <a:rPr lang="fr-FR" sz="1800" u="sng" dirty="0" smtClean="0"/>
              <a:t>3 </a:t>
            </a:r>
            <a:r>
              <a:rPr lang="fr-FR" sz="1800" u="sng" dirty="0"/>
              <a:t>préconisations issues du débat </a:t>
            </a:r>
            <a:endParaRPr lang="fr-FR" sz="1800" u="sng" dirty="0" smtClean="0"/>
          </a:p>
          <a:p>
            <a:pPr marL="0" indent="0">
              <a:spcBef>
                <a:spcPts val="600"/>
              </a:spcBef>
              <a:buNone/>
            </a:pPr>
            <a:endParaRPr lang="fr-FR" sz="2400" u="sng" dirty="0" smtClean="0"/>
          </a:p>
          <a:p>
            <a:pPr marL="0" indent="0">
              <a:buNone/>
            </a:pPr>
            <a:endParaRPr lang="fr-FR" sz="23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fr-FR" sz="23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fr-FR" sz="23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31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Calibri" panose="020F0502020204030204" pitchFamily="34" charset="0"/>
              </a:rPr>
              <a:t>Ces </a:t>
            </a:r>
            <a:r>
              <a:rPr lang="fr-FR" dirty="0" smtClean="0">
                <a:latin typeface="Calibri" panose="020F0502020204030204" pitchFamily="34" charset="0"/>
              </a:rPr>
              <a:t>préconisations </a:t>
            </a:r>
            <a:r>
              <a:rPr lang="fr-FR" dirty="0">
                <a:latin typeface="Calibri" panose="020F0502020204030204" pitchFamily="34" charset="0"/>
              </a:rPr>
              <a:t>ont été suivies d’un </a:t>
            </a:r>
            <a:r>
              <a:rPr lang="fr-FR" u="sng" dirty="0">
                <a:latin typeface="Calibri" panose="020F0502020204030204" pitchFamily="34" charset="0"/>
              </a:rPr>
              <a:t>plan d’actions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1268760"/>
            <a:ext cx="7846640" cy="4258816"/>
          </a:xfrm>
        </p:spPr>
        <p:txBody>
          <a:bodyPr/>
          <a:lstStyle/>
          <a:p>
            <a:pPr algn="just"/>
            <a:r>
              <a:rPr lang="fr-FR" sz="1800" b="1" dirty="0" smtClean="0"/>
              <a:t>Renforcer la citoyenneté et développer la proactivité des jeunes sur les questions de santé</a:t>
            </a:r>
          </a:p>
          <a:p>
            <a:pPr marL="895350" indent="0" algn="just">
              <a:buNone/>
            </a:pPr>
            <a:r>
              <a:rPr lang="fr-FR" sz="1800" dirty="0" smtClean="0">
                <a:sym typeface="Wingdings"/>
              </a:rPr>
              <a:t> </a:t>
            </a:r>
            <a:r>
              <a:rPr lang="fr-FR" sz="1800" dirty="0" smtClean="0"/>
              <a:t>Soutien du projet de « Service Civique Santé » (Initiatives) : </a:t>
            </a:r>
            <a:r>
              <a:rPr lang="fr-FR" sz="1800" i="1" dirty="0" smtClean="0"/>
              <a:t>formation de jeunes en service civique pour la réalisation d’interventions auprès d’un public jeune </a:t>
            </a:r>
          </a:p>
          <a:p>
            <a:pPr marL="895350" indent="0" algn="just">
              <a:buNone/>
            </a:pPr>
            <a:endParaRPr lang="fr-FR" sz="1400" dirty="0" smtClean="0"/>
          </a:p>
          <a:p>
            <a:pPr algn="just"/>
            <a:r>
              <a:rPr lang="fr-FR" sz="1800" b="1" dirty="0" smtClean="0"/>
              <a:t>Concevoir et mettre en œuvre les actions de prévention autrement</a:t>
            </a:r>
          </a:p>
          <a:p>
            <a:pPr marL="895350" indent="0" algn="just">
              <a:buNone/>
            </a:pPr>
            <a:r>
              <a:rPr lang="fr-FR" sz="1800" dirty="0" smtClean="0">
                <a:sym typeface="Wingdings"/>
              </a:rPr>
              <a:t> </a:t>
            </a:r>
            <a:r>
              <a:rPr lang="fr-FR" sz="1800" dirty="0" smtClean="0"/>
              <a:t>Soutien </a:t>
            </a:r>
            <a:r>
              <a:rPr lang="fr-FR" sz="1800" dirty="0"/>
              <a:t>du projet </a:t>
            </a:r>
            <a:r>
              <a:rPr lang="fr-FR" sz="1800" dirty="0" smtClean="0"/>
              <a:t>de prévention </a:t>
            </a:r>
            <a:r>
              <a:rPr lang="fr-FR" sz="1800" dirty="0"/>
              <a:t>par les pairs </a:t>
            </a:r>
            <a:r>
              <a:rPr lang="fr-FR" sz="1800" dirty="0" smtClean="0"/>
              <a:t>«</a:t>
            </a:r>
            <a:r>
              <a:rPr lang="fr-FR" sz="1800" dirty="0"/>
              <a:t> Les Volontaires de la Santé » </a:t>
            </a:r>
            <a:r>
              <a:rPr lang="fr-FR" sz="1800" dirty="0" smtClean="0"/>
              <a:t>(Clichy) : </a:t>
            </a:r>
            <a:r>
              <a:rPr lang="fr-FR" sz="1800" i="1" dirty="0" smtClean="0"/>
              <a:t>ateliers réalisés </a:t>
            </a:r>
            <a:r>
              <a:rPr lang="fr-FR" sz="1800" i="1" dirty="0"/>
              <a:t>par des étudiants </a:t>
            </a:r>
            <a:r>
              <a:rPr lang="fr-FR" sz="1800" i="1" dirty="0" smtClean="0"/>
              <a:t>infirmiers auprès </a:t>
            </a:r>
            <a:r>
              <a:rPr lang="fr-FR" sz="1800" i="1" dirty="0"/>
              <a:t>d’enfants </a:t>
            </a:r>
            <a:r>
              <a:rPr lang="fr-FR" sz="1800" i="1" dirty="0" smtClean="0"/>
              <a:t>en milieu scolaire </a:t>
            </a:r>
            <a:endParaRPr lang="fr-FR" sz="1800" i="1" dirty="0"/>
          </a:p>
          <a:p>
            <a:pPr algn="just"/>
            <a:endParaRPr lang="fr-FR" sz="1400" dirty="0" smtClean="0"/>
          </a:p>
          <a:p>
            <a:pPr algn="just"/>
            <a:r>
              <a:rPr lang="fr-FR" sz="1800" b="1" dirty="0" smtClean="0"/>
              <a:t>Faire évoluer les modes de collaboration entre les institutions et les professionnels</a:t>
            </a:r>
          </a:p>
          <a:p>
            <a:pPr marL="895350" indent="0" algn="just">
              <a:buNone/>
            </a:pPr>
            <a:r>
              <a:rPr lang="fr-FR" sz="1800" dirty="0">
                <a:sym typeface="Wingdings"/>
              </a:rPr>
              <a:t> </a:t>
            </a:r>
            <a:r>
              <a:rPr lang="fr-FR" sz="1800" dirty="0" smtClean="0"/>
              <a:t>Développement de la coopération entre professionnels à travers le financement des postes de coordonnateurs CLS 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2877399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220663"/>
            <a:ext cx="8153400" cy="760065"/>
          </a:xfrm>
        </p:spPr>
        <p:txBody>
          <a:bodyPr/>
          <a:lstStyle/>
          <a:p>
            <a:r>
              <a:rPr lang="fr-FR" sz="2400" dirty="0" smtClean="0">
                <a:latin typeface="Calibri" panose="020F0502020204030204" pitchFamily="34" charset="0"/>
              </a:rPr>
              <a:t>plan stratégique «</a:t>
            </a:r>
            <a:r>
              <a:rPr lang="fr-FR" sz="2400" dirty="0">
                <a:latin typeface="Calibri" panose="020F0502020204030204" pitchFamily="34" charset="0"/>
              </a:rPr>
              <a:t> santé des </a:t>
            </a:r>
            <a:r>
              <a:rPr lang="fr-FR" sz="2400" dirty="0" smtClean="0">
                <a:latin typeface="Calibri" panose="020F0502020204030204" pitchFamily="34" charset="0"/>
              </a:rPr>
              <a:t>jeunes »</a:t>
            </a:r>
            <a:r>
              <a:rPr lang="fr-FR" sz="2400" dirty="0">
                <a:latin typeface="Calibri" panose="020F0502020204030204" pitchFamily="34" charset="0"/>
              </a:rPr>
              <a:t> </a:t>
            </a:r>
            <a:r>
              <a:rPr lang="fr-FR" dirty="0" smtClean="0">
                <a:latin typeface="Calibri" panose="020F0502020204030204" pitchFamily="34" charset="0"/>
              </a:rPr>
              <a:t/>
            </a:r>
            <a:br>
              <a:rPr lang="fr-FR" dirty="0" smtClean="0">
                <a:latin typeface="Calibri" panose="020F0502020204030204" pitchFamily="34" charset="0"/>
              </a:rPr>
            </a:br>
            <a:r>
              <a:rPr lang="fr-FR" u="sng" dirty="0" smtClean="0">
                <a:latin typeface="Calibri" panose="020F0502020204030204" pitchFamily="34" charset="0"/>
              </a:rPr>
              <a:t>axe 1.</a:t>
            </a:r>
            <a:r>
              <a:rPr lang="fr-FR" dirty="0" smtClean="0">
                <a:latin typeface="Calibri" panose="020F0502020204030204" pitchFamily="34" charset="0"/>
              </a:rPr>
              <a:t> La connaissance de la santé </a:t>
            </a:r>
            <a:r>
              <a:rPr lang="fr-FR" dirty="0">
                <a:latin typeface="Calibri" panose="020F0502020204030204" pitchFamily="34" charset="0"/>
              </a:rPr>
              <a:t>des </a:t>
            </a:r>
            <a:r>
              <a:rPr lang="fr-FR" dirty="0" smtClean="0">
                <a:latin typeface="Calibri" panose="020F0502020204030204" pitchFamily="34" charset="0"/>
              </a:rPr>
              <a:t>jeunes</a:t>
            </a:r>
            <a:endParaRPr lang="fr-FR" dirty="0">
              <a:latin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980728"/>
            <a:ext cx="8208912" cy="5184576"/>
          </a:xfrm>
        </p:spPr>
        <p:txBody>
          <a:bodyPr/>
          <a:lstStyle/>
          <a:p>
            <a:pPr marL="0" indent="0" algn="ctr">
              <a:buNone/>
            </a:pPr>
            <a:r>
              <a:rPr lang="fr-FR" sz="1800" b="1" dirty="0"/>
              <a:t>Mission d’Observation </a:t>
            </a:r>
            <a:r>
              <a:rPr lang="fr-FR" sz="1800" b="1" dirty="0" smtClean="0"/>
              <a:t>(ARS-ORS)</a:t>
            </a:r>
            <a:br>
              <a:rPr lang="fr-FR" sz="1800" b="1" dirty="0" smtClean="0"/>
            </a:br>
            <a:endParaRPr lang="fr-FR" sz="1800" b="1" dirty="0" smtClean="0"/>
          </a:p>
          <a:p>
            <a:r>
              <a:rPr lang="fr-FR" sz="1800" b="1" dirty="0" smtClean="0"/>
              <a:t>Objectif </a:t>
            </a:r>
            <a:endParaRPr lang="fr-FR" sz="1800" b="1" dirty="0"/>
          </a:p>
          <a:p>
            <a:pPr marL="0" indent="0">
              <a:buNone/>
            </a:pPr>
            <a:r>
              <a:rPr lang="fr-FR" sz="1800" dirty="0" smtClean="0"/>
              <a:t>- Produire </a:t>
            </a:r>
            <a:r>
              <a:rPr lang="fr-FR" sz="1800" dirty="0"/>
              <a:t>une base de données </a:t>
            </a:r>
            <a:r>
              <a:rPr lang="fr-FR" sz="1800" dirty="0" smtClean="0"/>
              <a:t>partagée </a:t>
            </a:r>
            <a:r>
              <a:rPr lang="fr-FR" sz="1800" dirty="0"/>
              <a:t>entre partenaires de la </a:t>
            </a:r>
            <a:r>
              <a:rPr lang="fr-FR" sz="1800" dirty="0" smtClean="0"/>
              <a:t>Commission de Coordination des Politiques Publiques (C.C.P.P.)</a:t>
            </a:r>
            <a:endParaRPr lang="fr-FR" sz="1800" b="1" dirty="0" smtClean="0"/>
          </a:p>
          <a:p>
            <a:r>
              <a:rPr lang="fr-FR" sz="1800" b="1" dirty="0" smtClean="0"/>
              <a:t>Finalités </a:t>
            </a:r>
            <a:endParaRPr lang="fr-FR" sz="1800" b="1" dirty="0"/>
          </a:p>
          <a:p>
            <a:pPr marL="0" indent="0">
              <a:buNone/>
            </a:pPr>
            <a:r>
              <a:rPr lang="fr-FR" sz="1800" dirty="0"/>
              <a:t>- Permettre de développer des diagnostics</a:t>
            </a:r>
          </a:p>
          <a:p>
            <a:pPr marL="0" indent="0">
              <a:buNone/>
            </a:pPr>
            <a:r>
              <a:rPr lang="fr-FR" sz="1800" dirty="0"/>
              <a:t>- Faciliter le pilotage des actions et la mise en place de </a:t>
            </a:r>
            <a:r>
              <a:rPr lang="fr-FR" sz="1800" dirty="0" smtClean="0"/>
              <a:t>programmes</a:t>
            </a:r>
            <a:endParaRPr lang="fr-FR" sz="1800" b="1" dirty="0" smtClean="0"/>
          </a:p>
          <a:p>
            <a:r>
              <a:rPr lang="fr-FR" sz="1800" b="1" dirty="0" smtClean="0"/>
              <a:t>Population </a:t>
            </a:r>
            <a:r>
              <a:rPr lang="fr-FR" sz="1800" b="1" dirty="0"/>
              <a:t>cible et territoires</a:t>
            </a:r>
          </a:p>
          <a:p>
            <a:pPr marL="0" indent="0">
              <a:buNone/>
            </a:pPr>
            <a:r>
              <a:rPr lang="fr-FR" sz="1800" dirty="0"/>
              <a:t>Démarrage </a:t>
            </a:r>
            <a:r>
              <a:rPr lang="fr-FR" sz="1800" dirty="0" smtClean="0"/>
              <a:t>en 2015 </a:t>
            </a:r>
            <a:r>
              <a:rPr lang="fr-FR" sz="1800" dirty="0"/>
              <a:t>sur les 12-25 ans</a:t>
            </a:r>
          </a:p>
          <a:p>
            <a:pPr marL="0" indent="0">
              <a:buNone/>
            </a:pPr>
            <a:r>
              <a:rPr lang="fr-FR" sz="1800" dirty="0"/>
              <a:t>Echelle des données : région Île-de-France, départements, infra-départemental </a:t>
            </a:r>
            <a:r>
              <a:rPr lang="fr-FR" sz="1800" dirty="0" smtClean="0"/>
              <a:t>lorsque possible</a:t>
            </a:r>
            <a:endParaRPr lang="fr-FR" sz="1800" b="1" dirty="0" smtClean="0"/>
          </a:p>
          <a:p>
            <a:r>
              <a:rPr lang="fr-FR" sz="1800" b="1" dirty="0" smtClean="0"/>
              <a:t>Livrable </a:t>
            </a:r>
            <a:r>
              <a:rPr lang="fr-FR" sz="1800" b="1" dirty="0"/>
              <a:t>et périodicité</a:t>
            </a:r>
          </a:p>
          <a:p>
            <a:pPr marL="0" indent="0">
              <a:buNone/>
            </a:pPr>
            <a:r>
              <a:rPr lang="fr-FR" sz="1800" dirty="0"/>
              <a:t>- Un  fichier de données et des cartes pour les données infra-départementales</a:t>
            </a:r>
          </a:p>
          <a:p>
            <a:pPr marL="0" indent="0">
              <a:buNone/>
            </a:pPr>
            <a:r>
              <a:rPr lang="fr-FR" sz="1800" dirty="0"/>
              <a:t>- Des fiches de synthèse sur certaines thématiques</a:t>
            </a:r>
          </a:p>
          <a:p>
            <a:pPr marL="0" indent="0">
              <a:buNone/>
            </a:pPr>
            <a:r>
              <a:rPr lang="fr-FR" sz="1800" dirty="0"/>
              <a:t>- Actualisation tous les 2/3 ans</a:t>
            </a:r>
          </a:p>
        </p:txBody>
      </p:sp>
    </p:spTree>
    <p:extLst>
      <p:ext uri="{BB962C8B-B14F-4D97-AF65-F5344CB8AC3E}">
        <p14:creationId xmlns:p14="http://schemas.microsoft.com/office/powerpoint/2010/main" val="87204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latin typeface="Calibri" panose="020F0502020204030204" pitchFamily="34" charset="0"/>
              </a:rPr>
              <a:t>plan stratégique « santé des jeunes »</a:t>
            </a:r>
            <a:r>
              <a:rPr lang="fr-FR" dirty="0">
                <a:latin typeface="Calibri" panose="020F0502020204030204" pitchFamily="34" charset="0"/>
              </a:rPr>
              <a:t> </a:t>
            </a:r>
            <a:r>
              <a:rPr lang="fr-FR" dirty="0" smtClean="0">
                <a:latin typeface="Calibri" panose="020F0502020204030204" pitchFamily="34" charset="0"/>
              </a:rPr>
              <a:t/>
            </a:r>
            <a:br>
              <a:rPr lang="fr-FR" dirty="0" smtClean="0">
                <a:latin typeface="Calibri" panose="020F0502020204030204" pitchFamily="34" charset="0"/>
              </a:rPr>
            </a:br>
            <a:r>
              <a:rPr lang="fr-FR" u="sng" dirty="0" smtClean="0">
                <a:latin typeface="Calibri" panose="020F0502020204030204" pitchFamily="34" charset="0"/>
              </a:rPr>
              <a:t>axe 2</a:t>
            </a:r>
            <a:r>
              <a:rPr lang="fr-FR" dirty="0" smtClean="0">
                <a:latin typeface="Calibri" panose="020F0502020204030204" pitchFamily="34" charset="0"/>
              </a:rPr>
              <a:t> </a:t>
            </a:r>
            <a:r>
              <a:rPr lang="fr-FR" dirty="0">
                <a:latin typeface="Calibri" panose="020F0502020204030204" pitchFamily="34" charset="0"/>
              </a:rPr>
              <a:t>- L’optimisation de l’offre en santé : la coordination </a:t>
            </a:r>
            <a:r>
              <a:rPr lang="fr-FR" dirty="0" smtClean="0">
                <a:latin typeface="Calibri" panose="020F0502020204030204" pitchFamily="34" charset="0"/>
              </a:rPr>
              <a:t>des acteurs à </a:t>
            </a:r>
            <a:r>
              <a:rPr lang="fr-FR" dirty="0">
                <a:latin typeface="Calibri" panose="020F0502020204030204" pitchFamily="34" charset="0"/>
              </a:rPr>
              <a:t>travers les CLS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1600" y="1844824"/>
            <a:ext cx="7239000" cy="4114800"/>
          </a:xfrm>
        </p:spPr>
        <p:txBody>
          <a:bodyPr/>
          <a:lstStyle/>
          <a:p>
            <a:r>
              <a:rPr lang="fr-FR" sz="1800" b="1" dirty="0" smtClean="0"/>
              <a:t>5 CLS pluriannuels ou 2</a:t>
            </a:r>
            <a:r>
              <a:rPr lang="fr-FR" sz="1800" b="1" baseline="30000" dirty="0" smtClean="0"/>
              <a:t>ème</a:t>
            </a:r>
            <a:r>
              <a:rPr lang="fr-FR" sz="1800" b="1" dirty="0" smtClean="0"/>
              <a:t> génération comportent un axe populationnel relatif à la santé des jeunes </a:t>
            </a:r>
          </a:p>
          <a:p>
            <a:pPr marL="0" indent="0">
              <a:buNone/>
            </a:pPr>
            <a:endParaRPr lang="fr-FR" sz="18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1800" dirty="0" smtClean="0"/>
              <a:t>Asnières-sur-Seine</a:t>
            </a:r>
          </a:p>
          <a:p>
            <a:pPr marL="0" indent="0">
              <a:buNone/>
            </a:pPr>
            <a:endParaRPr lang="fr-FR" sz="1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1800" dirty="0" smtClean="0"/>
              <a:t>Bagneux</a:t>
            </a:r>
          </a:p>
          <a:p>
            <a:pPr marL="0" indent="0">
              <a:buNone/>
            </a:pPr>
            <a:endParaRPr lang="fr-FR" sz="1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1800" dirty="0" smtClean="0"/>
              <a:t>Colombes</a:t>
            </a:r>
          </a:p>
          <a:p>
            <a:pPr marL="0" indent="0">
              <a:buNone/>
            </a:pPr>
            <a:endParaRPr lang="fr-FR" sz="1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1800" dirty="0" smtClean="0"/>
              <a:t>Gennevilliers</a:t>
            </a:r>
          </a:p>
          <a:p>
            <a:pPr marL="0" indent="0">
              <a:buNone/>
            </a:pPr>
            <a:endParaRPr lang="fr-FR" sz="1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1800" dirty="0" smtClean="0"/>
              <a:t>Nanterre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6001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latin typeface="Calibri" panose="020F0502020204030204" pitchFamily="34" charset="0"/>
              </a:rPr>
              <a:t>plan stratégique « santé des jeunes »</a:t>
            </a:r>
            <a:r>
              <a:rPr lang="fr-FR" dirty="0">
                <a:latin typeface="Calibri" panose="020F0502020204030204" pitchFamily="34" charset="0"/>
              </a:rPr>
              <a:t> </a:t>
            </a:r>
            <a:br>
              <a:rPr lang="fr-FR" dirty="0">
                <a:latin typeface="Calibri" panose="020F0502020204030204" pitchFamily="34" charset="0"/>
              </a:rPr>
            </a:br>
            <a:r>
              <a:rPr lang="fr-FR" u="sng" dirty="0" smtClean="0">
                <a:latin typeface="Calibri" panose="020F0502020204030204" pitchFamily="34" charset="0"/>
              </a:rPr>
              <a:t>axe 3</a:t>
            </a:r>
            <a:r>
              <a:rPr lang="fr-FR" dirty="0" smtClean="0">
                <a:latin typeface="Calibri" panose="020F0502020204030204" pitchFamily="34" charset="0"/>
              </a:rPr>
              <a:t> - Le développement de la place de la prévention et promotion de la santé</a:t>
            </a:r>
            <a:endParaRPr lang="fr-FR" dirty="0">
              <a:latin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1600" y="1547813"/>
            <a:ext cx="7486600" cy="4114800"/>
          </a:xfrm>
        </p:spPr>
        <p:txBody>
          <a:bodyPr/>
          <a:lstStyle/>
          <a:p>
            <a:pPr marL="0" indent="0" algn="just">
              <a:buNone/>
            </a:pPr>
            <a:r>
              <a:rPr lang="fr-FR" sz="1800" dirty="0" smtClean="0"/>
              <a:t>Dans le département des Hauts-de-Seine, en 2016, 52 % </a:t>
            </a:r>
            <a:r>
              <a:rPr lang="fr-FR" sz="1800" dirty="0"/>
              <a:t>des crédits </a:t>
            </a:r>
            <a:r>
              <a:rPr lang="fr-FR" sz="1800" dirty="0" smtClean="0"/>
              <a:t>FIR « Prévention </a:t>
            </a:r>
            <a:r>
              <a:rPr lang="fr-FR" sz="1800" dirty="0"/>
              <a:t>et </a:t>
            </a:r>
            <a:r>
              <a:rPr lang="fr-FR" sz="1800" dirty="0" smtClean="0"/>
              <a:t>Promotion </a:t>
            </a:r>
            <a:r>
              <a:rPr lang="fr-FR" sz="1800" dirty="0"/>
              <a:t>de la S</a:t>
            </a:r>
            <a:r>
              <a:rPr lang="fr-FR" sz="1800" dirty="0" smtClean="0"/>
              <a:t>anté » sont consacrés à des programmes d’actions en </a:t>
            </a:r>
            <a:r>
              <a:rPr lang="fr-FR" sz="1800" dirty="0"/>
              <a:t>direction </a:t>
            </a:r>
            <a:r>
              <a:rPr lang="fr-FR" sz="1800" dirty="0" smtClean="0"/>
              <a:t>d’un public jeune.</a:t>
            </a:r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857280"/>
              </p:ext>
            </p:extLst>
          </p:nvPr>
        </p:nvGraphicFramePr>
        <p:xfrm>
          <a:off x="2483768" y="2996952"/>
          <a:ext cx="4600575" cy="27965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0894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latin typeface="Calibri" panose="020F0502020204030204" pitchFamily="34" charset="0"/>
              </a:rPr>
              <a:t>plan stratégique « santé des jeunes »</a:t>
            </a:r>
            <a:r>
              <a:rPr lang="fr-FR" dirty="0">
                <a:latin typeface="Calibri" panose="020F0502020204030204" pitchFamily="34" charset="0"/>
              </a:rPr>
              <a:t> </a:t>
            </a:r>
            <a:br>
              <a:rPr lang="fr-FR" dirty="0">
                <a:latin typeface="Calibri" panose="020F0502020204030204" pitchFamily="34" charset="0"/>
              </a:rPr>
            </a:br>
            <a:r>
              <a:rPr lang="fr-FR" dirty="0" smtClean="0">
                <a:latin typeface="Calibri" panose="020F0502020204030204" pitchFamily="34" charset="0"/>
              </a:rPr>
              <a:t>axe 4 </a:t>
            </a:r>
            <a:r>
              <a:rPr lang="fr-FR" dirty="0">
                <a:latin typeface="Calibri" panose="020F0502020204030204" pitchFamily="34" charset="0"/>
              </a:rPr>
              <a:t>- Le renforcement de la proactivité des jeunes par rapport à leur santé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99592" y="1124744"/>
            <a:ext cx="7599040" cy="4968552"/>
          </a:xfrm>
        </p:spPr>
        <p:txBody>
          <a:bodyPr/>
          <a:lstStyle/>
          <a:p>
            <a:pPr lvl="2">
              <a:buNone/>
            </a:pPr>
            <a:endParaRPr lang="fr-FR" sz="1400" dirty="0">
              <a:latin typeface="Calibri" panose="020F0502020204030204" pitchFamily="34" charset="0"/>
            </a:endParaRPr>
          </a:p>
          <a:p>
            <a:pPr marL="0" lvl="2">
              <a:buSzPct val="55000"/>
              <a:buNone/>
            </a:pPr>
            <a:endParaRPr lang="fr-FR" sz="1700" dirty="0" smtClean="0">
              <a:ea typeface="+mn-ea"/>
              <a:cs typeface="+mn-cs"/>
            </a:endParaRPr>
          </a:p>
          <a:p>
            <a:pPr marL="0" lvl="2">
              <a:buSzPct val="55000"/>
              <a:buNone/>
            </a:pPr>
            <a:r>
              <a:rPr lang="fr-FR" sz="2000" dirty="0" smtClean="0">
                <a:latin typeface="Calibri" panose="020F0502020204030204" pitchFamily="34" charset="0"/>
                <a:ea typeface="+mn-ea"/>
                <a:cs typeface="+mn-cs"/>
              </a:rPr>
              <a:t>Le </a:t>
            </a:r>
            <a:r>
              <a:rPr lang="fr-FR" sz="2000" dirty="0">
                <a:latin typeface="Calibri" panose="020F0502020204030204" pitchFamily="34" charset="0"/>
                <a:ea typeface="+mn-ea"/>
                <a:cs typeface="+mn-cs"/>
              </a:rPr>
              <a:t>financement </a:t>
            </a:r>
            <a:r>
              <a:rPr lang="fr-FR" sz="2000" dirty="0" smtClean="0">
                <a:latin typeface="Calibri" panose="020F0502020204030204" pitchFamily="34" charset="0"/>
                <a:ea typeface="+mn-ea"/>
                <a:cs typeface="+mn-cs"/>
              </a:rPr>
              <a:t>de l’Agence est </a:t>
            </a:r>
            <a:r>
              <a:rPr lang="fr-FR" sz="2000" dirty="0">
                <a:latin typeface="Calibri" panose="020F0502020204030204" pitchFamily="34" charset="0"/>
                <a:ea typeface="+mn-ea"/>
                <a:cs typeface="+mn-cs"/>
              </a:rPr>
              <a:t>prioritairement orienté vers des </a:t>
            </a:r>
            <a:r>
              <a:rPr lang="fr-FR" sz="2000" dirty="0" smtClean="0">
                <a:latin typeface="Calibri" panose="020F0502020204030204" pitchFamily="34" charset="0"/>
                <a:ea typeface="+mn-ea"/>
                <a:cs typeface="+mn-cs"/>
              </a:rPr>
              <a:t>modes </a:t>
            </a:r>
            <a:r>
              <a:rPr lang="fr-FR" sz="2000" dirty="0">
                <a:latin typeface="Calibri" panose="020F0502020204030204" pitchFamily="34" charset="0"/>
                <a:ea typeface="+mn-ea"/>
                <a:cs typeface="+mn-cs"/>
              </a:rPr>
              <a:t>d’interventions </a:t>
            </a:r>
            <a:r>
              <a:rPr lang="fr-FR" sz="2000" dirty="0" smtClean="0">
                <a:latin typeface="Calibri" panose="020F0502020204030204" pitchFamily="34" charset="0"/>
                <a:ea typeface="+mn-ea"/>
                <a:cs typeface="+mn-cs"/>
              </a:rPr>
              <a:t>jugés probants ou prometteurs : </a:t>
            </a:r>
            <a:endParaRPr lang="fr-FR" sz="2000" dirty="0">
              <a:latin typeface="Calibri" panose="020F0502020204030204" pitchFamily="34" charset="0"/>
              <a:ea typeface="+mn-ea"/>
              <a:cs typeface="+mn-cs"/>
            </a:endParaRPr>
          </a:p>
          <a:p>
            <a:pPr marL="0" lvl="2">
              <a:buSzPct val="55000"/>
              <a:buNone/>
            </a:pPr>
            <a:endParaRPr lang="fr-FR" sz="2000" dirty="0">
              <a:latin typeface="Calibri" panose="020F0502020204030204" pitchFamily="34" charset="0"/>
              <a:ea typeface="+mn-ea"/>
              <a:cs typeface="+mn-cs"/>
            </a:endParaRPr>
          </a:p>
          <a:p>
            <a:pPr marL="0" lvl="2">
              <a:buSzPct val="55000"/>
              <a:buNone/>
            </a:pPr>
            <a:r>
              <a:rPr lang="fr-FR" sz="2000" b="1" dirty="0">
                <a:latin typeface="Calibri" panose="020F0502020204030204" pitchFamily="34" charset="0"/>
                <a:ea typeface="+mn-ea"/>
                <a:cs typeface="+mn-cs"/>
              </a:rPr>
              <a:t>- Prévention par les pairs </a:t>
            </a:r>
          </a:p>
          <a:p>
            <a:pPr marL="0" lvl="2">
              <a:buSzPct val="55000"/>
              <a:buNone/>
            </a:pPr>
            <a:r>
              <a:rPr lang="fr-FR" sz="2000" dirty="0">
                <a:latin typeface="Calibri" panose="020F0502020204030204" pitchFamily="34" charset="0"/>
                <a:ea typeface="+mn-ea"/>
                <a:cs typeface="+mn-cs"/>
              </a:rPr>
              <a:t>Exemple : « Les Volontaires de la Santé » (Clichy-la-Garenne) </a:t>
            </a:r>
          </a:p>
          <a:p>
            <a:pPr marL="0" indent="0">
              <a:buNone/>
            </a:pPr>
            <a:endParaRPr lang="fr-FR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2000" b="1" dirty="0" smtClean="0">
                <a:latin typeface="Calibri" panose="020F0502020204030204" pitchFamily="34" charset="0"/>
              </a:rPr>
              <a:t>- Développement </a:t>
            </a:r>
            <a:r>
              <a:rPr lang="fr-FR" sz="2000" b="1" dirty="0">
                <a:latin typeface="Calibri" panose="020F0502020204030204" pitchFamily="34" charset="0"/>
              </a:rPr>
              <a:t>des compétences psychosociales </a:t>
            </a:r>
            <a:endParaRPr lang="fr-FR" sz="2000" b="1" dirty="0" smtClean="0">
              <a:latin typeface="Calibri" panose="020F0502020204030204" pitchFamily="34" charset="0"/>
            </a:endParaRPr>
          </a:p>
          <a:p>
            <a:pPr marL="0" lvl="2">
              <a:buSzPct val="55000"/>
              <a:buNone/>
            </a:pPr>
            <a:r>
              <a:rPr lang="fr-FR" sz="2000" dirty="0">
                <a:latin typeface="Calibri" panose="020F0502020204030204" pitchFamily="34" charset="0"/>
              </a:rPr>
              <a:t>Exemples : « Santé mentale des jeunes : accès aux soins par des médiations culturelles » (EPHETA), « Soins &amp; Culture » (La Licorne</a:t>
            </a:r>
            <a:r>
              <a:rPr lang="fr-FR" sz="2000" dirty="0" smtClean="0">
                <a:latin typeface="Calibri" panose="020F0502020204030204" pitchFamily="34" charset="0"/>
              </a:rPr>
              <a:t>) </a:t>
            </a:r>
            <a:endParaRPr lang="fr-FR" sz="20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81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alibri" panose="020F0502020204030204" pitchFamily="34" charset="0"/>
              </a:rPr>
              <a:t>Perspectives / Actualité </a:t>
            </a:r>
            <a:endParaRPr lang="fr-FR" dirty="0">
              <a:latin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sz="2000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fr-FR" sz="1800" b="1" dirty="0" smtClean="0"/>
              <a:t>Mission « Bien-Être </a:t>
            </a:r>
            <a:r>
              <a:rPr lang="fr-FR" sz="1800" b="1" dirty="0"/>
              <a:t>et Santé des </a:t>
            </a:r>
            <a:r>
              <a:rPr lang="fr-FR" sz="1800" b="1" dirty="0" smtClean="0"/>
              <a:t>Jeunes en Ile-de-France  »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 algn="just">
              <a:buNone/>
            </a:pPr>
            <a:r>
              <a:rPr lang="fr-FR" sz="1800" dirty="0" smtClean="0"/>
              <a:t>Lancement officiel le 9 octobre 2016 en présence du Directeur général de l’ARS et du Recteur de l’Académie de Versailles</a:t>
            </a:r>
          </a:p>
          <a:p>
            <a:pPr marL="0" indent="0" algn="just">
              <a:buNone/>
            </a:pPr>
            <a:endParaRPr lang="fr-FR" sz="1800" dirty="0"/>
          </a:p>
          <a:p>
            <a:pPr marL="0" indent="0" algn="just">
              <a:buNone/>
            </a:pPr>
            <a:r>
              <a:rPr lang="fr-FR" sz="1800" dirty="0" smtClean="0"/>
              <a:t>3 territoires retenus dans les Hauts-de-Seine :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1800" dirty="0" smtClean="0"/>
              <a:t>Bagneux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1800" dirty="0" smtClean="0"/>
              <a:t>Nanterre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1800" dirty="0" smtClean="0"/>
              <a:t>Gennevilliers 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97320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endParaRPr lang="fr-FR" sz="2000" dirty="0" smtClean="0"/>
          </a:p>
          <a:p>
            <a:pPr marL="0" lvl="0" indent="0" algn="ctr">
              <a:buNone/>
            </a:pPr>
            <a:endParaRPr lang="fr-FR" sz="2000" dirty="0"/>
          </a:p>
          <a:p>
            <a:pPr marL="0" lvl="0" indent="0" algn="ctr" defTabSz="512763">
              <a:spcBef>
                <a:spcPct val="0"/>
              </a:spcBef>
              <a:buSzPct val="30000"/>
              <a:buNone/>
              <a:tabLst>
                <a:tab pos="806450" algn="l"/>
                <a:tab pos="1141413" algn="l"/>
                <a:tab pos="5243513" algn="l"/>
              </a:tabLst>
            </a:pPr>
            <a:endParaRPr lang="fr-FR" sz="3200" b="1" dirty="0" smtClean="0">
              <a:solidFill>
                <a:srgbClr val="7AB80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0" lvl="0" indent="0" algn="ctr" defTabSz="512763">
              <a:spcBef>
                <a:spcPct val="0"/>
              </a:spcBef>
              <a:buSzPct val="30000"/>
              <a:buNone/>
              <a:tabLst>
                <a:tab pos="806450" algn="l"/>
                <a:tab pos="1141413" algn="l"/>
                <a:tab pos="5243513" algn="l"/>
              </a:tabLst>
            </a:pPr>
            <a:r>
              <a:rPr lang="fr-FR" sz="3200" b="1" dirty="0" smtClean="0">
                <a:solidFill>
                  <a:srgbClr val="7AB800"/>
                </a:solidFill>
                <a:latin typeface="Calibri" panose="020F0502020204030204" pitchFamily="34" charset="0"/>
                <a:ea typeface="+mj-ea"/>
                <a:cs typeface="+mj-cs"/>
              </a:rPr>
              <a:t>Merci de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221739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fr-FR" sz="1000" b="0" i="0" u="none" strike="noStrike" cap="none" normalizeH="0" baseline="0" smtClean="0">
            <a:ln>
              <a:noFill/>
            </a:ln>
            <a:solidFill>
              <a:srgbClr val="002395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fr-FR" sz="1000" b="0" i="0" u="none" strike="noStrike" cap="none" normalizeH="0" baseline="0" smtClean="0">
            <a:ln>
              <a:noFill/>
            </a:ln>
            <a:solidFill>
              <a:srgbClr val="002395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R_x00e9_dacteur xmlns="e33eb8d3-d83a-4308-98e4-13751bdaa3b0" xsi:nil="true"/>
    <Nature_x0020_du_x0020_document xmlns="a0f4fd0f-4d05-4f0b-ae84-b79e23a0e9c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FCDBAC77A054489CCB33E90EBC7E50" ma:contentTypeVersion="5" ma:contentTypeDescription="Crée un document." ma:contentTypeScope="" ma:versionID="238528ea019878eb1c6c8128ca31561e">
  <xsd:schema xmlns:xsd="http://www.w3.org/2001/XMLSchema" xmlns:p="http://schemas.microsoft.com/office/2006/metadata/properties" xmlns:ns2="e33eb8d3-d83a-4308-98e4-13751bdaa3b0" xmlns:ns3="a0f4fd0f-4d05-4f0b-ae84-b79e23a0e9c9" targetNamespace="http://schemas.microsoft.com/office/2006/metadata/properties" ma:root="true" ma:fieldsID="0789b853bf6737b124619c824a8c7b8c" ns2:_="" ns3:_="">
    <xsd:import namespace="e33eb8d3-d83a-4308-98e4-13751bdaa3b0"/>
    <xsd:import namespace="a0f4fd0f-4d05-4f0b-ae84-b79e23a0e9c9"/>
    <xsd:element name="properties">
      <xsd:complexType>
        <xsd:sequence>
          <xsd:element name="documentManagement">
            <xsd:complexType>
              <xsd:all>
                <xsd:element ref="ns2:R_x00e9_dacteur" minOccurs="0"/>
                <xsd:element ref="ns3:Nature_x0020_du_x0020_document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e33eb8d3-d83a-4308-98e4-13751bdaa3b0" elementFormDefault="qualified">
    <xsd:import namespace="http://schemas.microsoft.com/office/2006/documentManagement/types"/>
    <xsd:element name="R_x00e9_dacteur" ma:index="8" nillable="true" ma:displayName="Rédacteur" ma:internalName="R_x00e9_dacteur">
      <xsd:simpleType>
        <xsd:restriction base="dms:Text">
          <xsd:maxLength value="255"/>
        </xsd:restriction>
      </xsd:simpleType>
    </xsd:element>
  </xsd:schema>
  <xsd:schema xmlns:xsd="http://www.w3.org/2001/XMLSchema" xmlns:dms="http://schemas.microsoft.com/office/2006/documentManagement/types" targetNamespace="a0f4fd0f-4d05-4f0b-ae84-b79e23a0e9c9" elementFormDefault="qualified">
    <xsd:import namespace="http://schemas.microsoft.com/office/2006/documentManagement/types"/>
    <xsd:element name="Nature_x0020_du_x0020_document" ma:index="9" nillable="true" ma:displayName="Nature du document" ma:format="Dropdown" ma:internalName="Nature_x0020_du_x0020_document">
      <xsd:simpleType>
        <xsd:restriction base="dms:Choice">
          <xsd:enumeration value="1. Ordre du jour"/>
          <xsd:enumeration value="2. Relevé de décisions"/>
          <xsd:enumeration value="3. Présentation"/>
          <xsd:enumeration value="4. Annexe"/>
          <xsd:enumeration value="5. Document de travail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 ma:readOnly="true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E5DF824-E468-4B6B-B4A7-459B77D73BC8}">
  <ds:schemaRefs>
    <ds:schemaRef ds:uri="http://www.w3.org/XML/1998/namespace"/>
    <ds:schemaRef ds:uri="e33eb8d3-d83a-4308-98e4-13751bdaa3b0"/>
    <ds:schemaRef ds:uri="a0f4fd0f-4d05-4f0b-ae84-b79e23a0e9c9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58965EA6-601C-4C28-B697-2FC97A5829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33eb8d3-d83a-4308-98e4-13751bdaa3b0"/>
    <ds:schemaRef ds:uri="a0f4fd0f-4d05-4f0b-ae84-b79e23a0e9c9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E67F18FF-86AE-4B75-A22E-4342BA24FC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3738</TotalTime>
  <Words>226</Words>
  <Application>Microsoft Office PowerPoint</Application>
  <PresentationFormat>Affichage à l'écran (4:3)</PresentationFormat>
  <Paragraphs>86</Paragraphs>
  <Slides>9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Modèle par défaut</vt:lpstr>
      <vt:lpstr>  Santé des jeunes  Conférence de territoire Jeudi 18 novembre 2016</vt:lpstr>
      <vt:lpstr>Débat public « La santé des adolescents »</vt:lpstr>
      <vt:lpstr>Ces préconisations ont été suivies d’un plan d’actions </vt:lpstr>
      <vt:lpstr>plan stratégique « santé des jeunes »  axe 1. La connaissance de la santé des jeunes</vt:lpstr>
      <vt:lpstr>plan stratégique « santé des jeunes »  axe 2 - L’optimisation de l’offre en santé : la coordination des acteurs à travers les CLS</vt:lpstr>
      <vt:lpstr>plan stratégique « santé des jeunes »  axe 3 - Le développement de la place de la prévention et promotion de la santé</vt:lpstr>
      <vt:lpstr>plan stratégique « santé des jeunes »  axe 4 - Le renforcement de la proactivité des jeunes par rapport à leur santé</vt:lpstr>
      <vt:lpstr>Perspectives / Actualité 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Service Info</dc:creator>
  <cp:lastModifiedBy>DUGAY, Véronique</cp:lastModifiedBy>
  <cp:revision>394</cp:revision>
  <cp:lastPrinted>2016-11-14T11:05:21Z</cp:lastPrinted>
  <dcterms:created xsi:type="dcterms:W3CDTF">2010-01-06T10:10:18Z</dcterms:created>
  <dcterms:modified xsi:type="dcterms:W3CDTF">2016-11-14T12:00:40Z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0x010100FFFCDBAC77A054489CCB33E90EBC7E50</vt:lpwstr>
  </property>
</Properties>
</file>