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customXml/itemProps48.xml" ContentType="application/vnd.openxmlformats-officedocument.customXmlProperties+xml"/>
  <Override PartName="/customXml/itemProps49.xml" ContentType="application/vnd.openxmlformats-officedocument.customXmlProperties+xml"/>
  <Override PartName="/customXml/itemProps50.xml" ContentType="application/vnd.openxmlformats-officedocument.customXmlProperties+xml"/>
  <Override PartName="/customXml/itemProps51.xml" ContentType="application/vnd.openxmlformats-officedocument.customXmlProperties+xml"/>
  <Override PartName="/customXml/itemProps52.xml" ContentType="application/vnd.openxmlformats-officedocument.customXmlProperties+xml"/>
  <Override PartName="/customXml/itemProps53.xml" ContentType="application/vnd.openxmlformats-officedocument.customXmlProperties+xml"/>
  <Override PartName="/customXml/itemProps54.xml" ContentType="application/vnd.openxmlformats-officedocument.customXmlProperties+xml"/>
  <Override PartName="/customXml/itemProps55.xml" ContentType="application/vnd.openxmlformats-officedocument.customXmlProperties+xml"/>
  <Override PartName="/customXml/itemProps56.xml" ContentType="application/vnd.openxmlformats-officedocument.customXmlProperties+xml"/>
  <Override PartName="/customXml/itemProps57.xml" ContentType="application/vnd.openxmlformats-officedocument.customXmlProperties+xml"/>
  <Override PartName="/customXml/itemProps58.xml" ContentType="application/vnd.openxmlformats-officedocument.customXmlProperties+xml"/>
  <Override PartName="/customXml/itemProps59.xml" ContentType="application/vnd.openxmlformats-officedocument.customXmlProperties+xml"/>
  <Override PartName="/customXml/itemProps60.xml" ContentType="application/vnd.openxmlformats-officedocument.customXmlProperties+xml"/>
  <Override PartName="/customXml/itemProps61.xml" ContentType="application/vnd.openxmlformats-officedocument.customXmlProperties+xml"/>
  <Override PartName="/customXml/itemProps62.xml" ContentType="application/vnd.openxmlformats-officedocument.customXmlProperties+xml"/>
  <Override PartName="/customXml/itemProps63.xml" ContentType="application/vnd.openxmlformats-officedocument.customXmlProperties+xml"/>
  <Override PartName="/customXml/itemProps64.xml" ContentType="application/vnd.openxmlformats-officedocument.customXmlProperties+xml"/>
  <Override PartName="/customXml/itemProps65.xml" ContentType="application/vnd.openxmlformats-officedocument.customXmlProperties+xml"/>
  <Override PartName="/customXml/itemProps66.xml" ContentType="application/vnd.openxmlformats-officedocument.customXmlProperties+xml"/>
  <Override PartName="/customXml/itemProps67.xml" ContentType="application/vnd.openxmlformats-officedocument.customXmlProperties+xml"/>
  <Override PartName="/customXml/itemProps68.xml" ContentType="application/vnd.openxmlformats-officedocument.customXmlProperties+xml"/>
  <Override PartName="/customXml/itemProps69.xml" ContentType="application/vnd.openxmlformats-officedocument.customXmlProperties+xml"/>
  <Override PartName="/customXml/itemProps70.xml" ContentType="application/vnd.openxmlformats-officedocument.customXmlProperties+xml"/>
  <Override PartName="/customXml/itemProps71.xml" ContentType="application/vnd.openxmlformats-officedocument.customXmlProperties+xml"/>
  <Override PartName="/customXml/itemProps72.xml" ContentType="application/vnd.openxmlformats-officedocument.customXmlProperties+xml"/>
  <Override PartName="/customXml/itemProps73.xml" ContentType="application/vnd.openxmlformats-officedocument.customXmlProperties+xml"/>
  <Override PartName="/customXml/itemProps74.xml" ContentType="application/vnd.openxmlformats-officedocument.customXmlProperties+xml"/>
  <Override PartName="/customXml/itemProps75.xml" ContentType="application/vnd.openxmlformats-officedocument.customXmlProperties+xml"/>
  <Override PartName="/customXml/itemProps76.xml" ContentType="application/vnd.openxmlformats-officedocument.customXmlProperties+xml"/>
  <Override PartName="/customXml/itemProps77.xml" ContentType="application/vnd.openxmlformats-officedocument.customXmlProperties+xml"/>
  <Override PartName="/customXml/itemProps78.xml" ContentType="application/vnd.openxmlformats-officedocument.customXmlProperties+xml"/>
  <Override PartName="/customXml/itemProps79.xml" ContentType="application/vnd.openxmlformats-officedocument.customXmlProperties+xml"/>
  <Override PartName="/customXml/itemProps80.xml" ContentType="application/vnd.openxmlformats-officedocument.customXmlProperties+xml"/>
  <Override PartName="/customXml/itemProps81.xml" ContentType="application/vnd.openxmlformats-officedocument.customXmlProperties+xml"/>
  <Override PartName="/customXml/itemProps82.xml" ContentType="application/vnd.openxmlformats-officedocument.customXmlProperties+xml"/>
  <Override PartName="/customXml/itemProps8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84"/>
  </p:sldMasterIdLst>
  <p:notesMasterIdLst>
    <p:notesMasterId r:id="rId89"/>
  </p:notesMasterIdLst>
  <p:sldIdLst>
    <p:sldId id="262" r:id="rId85"/>
    <p:sldId id="317" r:id="rId86"/>
    <p:sldId id="310" r:id="rId87"/>
    <p:sldId id="312" r:id="rId88"/>
  </p:sldIdLst>
  <p:sldSz cx="12801600" cy="9601200" type="A3"/>
  <p:notesSz cx="6797675" cy="9926638"/>
  <p:defaultTextStyle>
    <a:defPPr>
      <a:defRPr lang="fr-FR"/>
    </a:defPPr>
    <a:lvl1pPr marL="0" algn="l" defTabSz="127693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38469" algn="l" defTabSz="127693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76936" algn="l" defTabSz="127693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15399" algn="l" defTabSz="127693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53864" algn="l" defTabSz="127693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192331" algn="l" defTabSz="127693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30797" algn="l" defTabSz="127693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69259" algn="l" defTabSz="127693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07726" algn="l" defTabSz="127693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sans titre" id="{C600F6DE-84E4-422A-894C-F1C763152DE2}">
          <p14:sldIdLst>
            <p14:sldId id="262"/>
            <p14:sldId id="317"/>
            <p14:sldId id="310"/>
            <p14:sldId id="312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B050"/>
    <a:srgbClr val="E46C0A"/>
    <a:srgbClr val="FFCC00"/>
    <a:srgbClr val="8C8C8C"/>
    <a:srgbClr val="00B0F0"/>
    <a:srgbClr val="CC6600"/>
    <a:srgbClr val="E66C0A"/>
    <a:srgbClr val="FFFF66"/>
    <a:srgbClr val="D6D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61" autoAdjust="0"/>
    <p:restoredTop sz="99053" autoAdjust="0"/>
  </p:normalViewPr>
  <p:slideViewPr>
    <p:cSldViewPr>
      <p:cViewPr>
        <p:scale>
          <a:sx n="60" d="100"/>
          <a:sy n="60" d="100"/>
        </p:scale>
        <p:origin x="-1680" y="-158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customXml" Target="../customXml/item26.xml"/><Relationship Id="rId39" Type="http://schemas.openxmlformats.org/officeDocument/2006/relationships/customXml" Target="../customXml/item39.xml"/><Relationship Id="rId21" Type="http://schemas.openxmlformats.org/officeDocument/2006/relationships/customXml" Target="../customXml/item21.xml"/><Relationship Id="rId34" Type="http://schemas.openxmlformats.org/officeDocument/2006/relationships/customXml" Target="../customXml/item34.xml"/><Relationship Id="rId42" Type="http://schemas.openxmlformats.org/officeDocument/2006/relationships/customXml" Target="../customXml/item42.xml"/><Relationship Id="rId47" Type="http://schemas.openxmlformats.org/officeDocument/2006/relationships/customXml" Target="../customXml/item47.xml"/><Relationship Id="rId50" Type="http://schemas.openxmlformats.org/officeDocument/2006/relationships/customXml" Target="../customXml/item50.xml"/><Relationship Id="rId55" Type="http://schemas.openxmlformats.org/officeDocument/2006/relationships/customXml" Target="../customXml/item55.xml"/><Relationship Id="rId63" Type="http://schemas.openxmlformats.org/officeDocument/2006/relationships/customXml" Target="../customXml/item63.xml"/><Relationship Id="rId68" Type="http://schemas.openxmlformats.org/officeDocument/2006/relationships/customXml" Target="../customXml/item68.xml"/><Relationship Id="rId76" Type="http://schemas.openxmlformats.org/officeDocument/2006/relationships/customXml" Target="../customXml/item76.xml"/><Relationship Id="rId84" Type="http://schemas.openxmlformats.org/officeDocument/2006/relationships/slideMaster" Target="slideMasters/slideMaster1.xml"/><Relationship Id="rId89" Type="http://schemas.openxmlformats.org/officeDocument/2006/relationships/notesMaster" Target="notesMasters/notesMaster1.xml"/><Relationship Id="rId7" Type="http://schemas.openxmlformats.org/officeDocument/2006/relationships/customXml" Target="../customXml/item7.xml"/><Relationship Id="rId71" Type="http://schemas.openxmlformats.org/officeDocument/2006/relationships/customXml" Target="../customXml/item71.xml"/><Relationship Id="rId9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9" Type="http://schemas.openxmlformats.org/officeDocument/2006/relationships/customXml" Target="../customXml/item29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53" Type="http://schemas.openxmlformats.org/officeDocument/2006/relationships/customXml" Target="../customXml/item53.xml"/><Relationship Id="rId58" Type="http://schemas.openxmlformats.org/officeDocument/2006/relationships/customXml" Target="../customXml/item58.xml"/><Relationship Id="rId66" Type="http://schemas.openxmlformats.org/officeDocument/2006/relationships/customXml" Target="../customXml/item66.xml"/><Relationship Id="rId74" Type="http://schemas.openxmlformats.org/officeDocument/2006/relationships/customXml" Target="../customXml/item74.xml"/><Relationship Id="rId79" Type="http://schemas.openxmlformats.org/officeDocument/2006/relationships/customXml" Target="../customXml/item79.xml"/><Relationship Id="rId87" Type="http://schemas.openxmlformats.org/officeDocument/2006/relationships/slide" Target="slides/slide3.xml"/><Relationship Id="rId5" Type="http://schemas.openxmlformats.org/officeDocument/2006/relationships/customXml" Target="../customXml/item5.xml"/><Relationship Id="rId61" Type="http://schemas.openxmlformats.org/officeDocument/2006/relationships/customXml" Target="../customXml/item61.xml"/><Relationship Id="rId82" Type="http://schemas.openxmlformats.org/officeDocument/2006/relationships/customXml" Target="../customXml/item82.xml"/><Relationship Id="rId90" Type="http://schemas.openxmlformats.org/officeDocument/2006/relationships/presProps" Target="presProps.xml"/><Relationship Id="rId19" Type="http://schemas.openxmlformats.org/officeDocument/2006/relationships/customXml" Target="../customXml/item1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customXml" Target="../customXml/item43.xml"/><Relationship Id="rId48" Type="http://schemas.openxmlformats.org/officeDocument/2006/relationships/customXml" Target="../customXml/item48.xml"/><Relationship Id="rId56" Type="http://schemas.openxmlformats.org/officeDocument/2006/relationships/customXml" Target="../customXml/item56.xml"/><Relationship Id="rId64" Type="http://schemas.openxmlformats.org/officeDocument/2006/relationships/customXml" Target="../customXml/item64.xml"/><Relationship Id="rId69" Type="http://schemas.openxmlformats.org/officeDocument/2006/relationships/customXml" Target="../customXml/item69.xml"/><Relationship Id="rId77" Type="http://schemas.openxmlformats.org/officeDocument/2006/relationships/customXml" Target="../customXml/item77.xml"/><Relationship Id="rId8" Type="http://schemas.openxmlformats.org/officeDocument/2006/relationships/customXml" Target="../customXml/item8.xml"/><Relationship Id="rId51" Type="http://schemas.openxmlformats.org/officeDocument/2006/relationships/customXml" Target="../customXml/item51.xml"/><Relationship Id="rId72" Type="http://schemas.openxmlformats.org/officeDocument/2006/relationships/customXml" Target="../customXml/item72.xml"/><Relationship Id="rId80" Type="http://schemas.openxmlformats.org/officeDocument/2006/relationships/customXml" Target="../customXml/item80.xml"/><Relationship Id="rId85" Type="http://schemas.openxmlformats.org/officeDocument/2006/relationships/slide" Target="slides/slide1.xml"/><Relationship Id="rId93" Type="http://schemas.openxmlformats.org/officeDocument/2006/relationships/tableStyles" Target="tableStyles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customXml" Target="../customXml/item46.xml"/><Relationship Id="rId59" Type="http://schemas.openxmlformats.org/officeDocument/2006/relationships/customXml" Target="../customXml/item59.xml"/><Relationship Id="rId67" Type="http://schemas.openxmlformats.org/officeDocument/2006/relationships/customXml" Target="../customXml/item67.xml"/><Relationship Id="rId20" Type="http://schemas.openxmlformats.org/officeDocument/2006/relationships/customXml" Target="../customXml/item20.xml"/><Relationship Id="rId41" Type="http://schemas.openxmlformats.org/officeDocument/2006/relationships/customXml" Target="../customXml/item41.xml"/><Relationship Id="rId54" Type="http://schemas.openxmlformats.org/officeDocument/2006/relationships/customXml" Target="../customXml/item54.xml"/><Relationship Id="rId62" Type="http://schemas.openxmlformats.org/officeDocument/2006/relationships/customXml" Target="../customXml/item62.xml"/><Relationship Id="rId70" Type="http://schemas.openxmlformats.org/officeDocument/2006/relationships/customXml" Target="../customXml/item70.xml"/><Relationship Id="rId75" Type="http://schemas.openxmlformats.org/officeDocument/2006/relationships/customXml" Target="../customXml/item75.xml"/><Relationship Id="rId83" Type="http://schemas.openxmlformats.org/officeDocument/2006/relationships/customXml" Target="../customXml/item83.xml"/><Relationship Id="rId88" Type="http://schemas.openxmlformats.org/officeDocument/2006/relationships/slide" Target="slides/slide4.xml"/><Relationship Id="rId9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customXml" Target="../customXml/item49.xml"/><Relationship Id="rId57" Type="http://schemas.openxmlformats.org/officeDocument/2006/relationships/customXml" Target="../customXml/item57.xml"/><Relationship Id="rId10" Type="http://schemas.openxmlformats.org/officeDocument/2006/relationships/customXml" Target="../customXml/item10.xml"/><Relationship Id="rId31" Type="http://schemas.openxmlformats.org/officeDocument/2006/relationships/customXml" Target="../customXml/item31.xml"/><Relationship Id="rId44" Type="http://schemas.openxmlformats.org/officeDocument/2006/relationships/customXml" Target="../customXml/item44.xml"/><Relationship Id="rId52" Type="http://schemas.openxmlformats.org/officeDocument/2006/relationships/customXml" Target="../customXml/item52.xml"/><Relationship Id="rId60" Type="http://schemas.openxmlformats.org/officeDocument/2006/relationships/customXml" Target="../customXml/item60.xml"/><Relationship Id="rId65" Type="http://schemas.openxmlformats.org/officeDocument/2006/relationships/customXml" Target="../customXml/item65.xml"/><Relationship Id="rId73" Type="http://schemas.openxmlformats.org/officeDocument/2006/relationships/customXml" Target="../customXml/item73.xml"/><Relationship Id="rId78" Type="http://schemas.openxmlformats.org/officeDocument/2006/relationships/customXml" Target="../customXml/item78.xml"/><Relationship Id="rId81" Type="http://schemas.openxmlformats.org/officeDocument/2006/relationships/customXml" Target="../customXml/item81.xml"/><Relationship Id="rId86" Type="http://schemas.openxmlformats.org/officeDocument/2006/relationships/slide" Target="slides/slide2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B2039-C0EB-419E-AB40-AAC113398DDF}" type="datetimeFigureOut">
              <a:rPr lang="fr-FR" smtClean="0"/>
              <a:t>17/11/2016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F41BFB-1BF7-463D-8453-C31EA196190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3670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22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127" algn="l" defTabSz="9122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259" algn="l" defTabSz="9122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8389" algn="l" defTabSz="9122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4515" algn="l" defTabSz="9122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0645" algn="l" defTabSz="9122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6776" algn="l" defTabSz="9122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2907" algn="l" defTabSz="9122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49034" algn="l" defTabSz="9122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dirty="0">
                <a:latin typeface="Times New Roman" pitchFamily="18" charset="0"/>
              </a:rPr>
              <a:t>Pour  rappel, en 2014, l’Agence a lancé un appel à contributions, pour améliorer la situation des patients hospitalisés en HC des secteurs du Nord du Département qui compte </a:t>
            </a:r>
            <a:r>
              <a:rPr lang="fr-FR" sz="1200" dirty="0" smtClean="0">
                <a:latin typeface="Times New Roman" pitchFamily="18" charset="0"/>
              </a:rPr>
              <a:t>les situations </a:t>
            </a:r>
            <a:r>
              <a:rPr lang="fr-FR" sz="1200" dirty="0">
                <a:latin typeface="Times New Roman" pitchFamily="18" charset="0"/>
              </a:rPr>
              <a:t>les plus criantes : 2 secteurs hors </a:t>
            </a:r>
            <a:r>
              <a:rPr lang="fr-FR" sz="1200" dirty="0" smtClean="0">
                <a:latin typeface="Times New Roman" pitchFamily="18" charset="0"/>
              </a:rPr>
              <a:t>région (</a:t>
            </a:r>
            <a:r>
              <a:rPr lang="fr-FR" sz="1200" dirty="0">
                <a:latin typeface="Times New Roman" pitchFamily="18" charset="0"/>
              </a:rPr>
              <a:t>Clermont de l’Oise), </a:t>
            </a:r>
            <a:r>
              <a:rPr lang="fr-FR" sz="1200" dirty="0" smtClean="0">
                <a:latin typeface="Times New Roman" pitchFamily="18" charset="0"/>
              </a:rPr>
              <a:t>, </a:t>
            </a:r>
            <a:r>
              <a:rPr lang="fr-FR" sz="1200" dirty="0">
                <a:latin typeface="Times New Roman" pitchFamily="18" charset="0"/>
              </a:rPr>
              <a:t>Neuilly et Courbevoie, </a:t>
            </a:r>
            <a:r>
              <a:rPr lang="fr-FR" sz="1200" dirty="0" smtClean="0">
                <a:latin typeface="Times New Roman" pitchFamily="18" charset="0"/>
              </a:rPr>
              <a:t>et 4 </a:t>
            </a:r>
            <a:r>
              <a:rPr lang="fr-FR" sz="1200" dirty="0">
                <a:latin typeface="Times New Roman" pitchFamily="18" charset="0"/>
              </a:rPr>
              <a:t>secteurs en Val </a:t>
            </a:r>
            <a:r>
              <a:rPr lang="fr-FR" sz="1200" dirty="0" smtClean="0">
                <a:latin typeface="Times New Roman" pitchFamily="18" charset="0"/>
              </a:rPr>
              <a:t>d’Oise (</a:t>
            </a:r>
            <a:r>
              <a:rPr lang="fr-FR" sz="1200" dirty="0"/>
              <a:t>de Villeneuve-la- Garenne, Asnières, Clichy, Levallois-Perret </a:t>
            </a:r>
            <a:r>
              <a:rPr lang="fr-FR" sz="1200" dirty="0" smtClean="0"/>
              <a:t>)</a:t>
            </a:r>
          </a:p>
          <a:p>
            <a:r>
              <a:rPr lang="fr-FR" sz="1200" dirty="0" smtClean="0">
                <a:latin typeface="Times New Roman" pitchFamily="18" charset="0"/>
              </a:rPr>
              <a:t> </a:t>
            </a:r>
            <a:r>
              <a:rPr lang="fr-FR" sz="1200" dirty="0">
                <a:latin typeface="Times New Roman" pitchFamily="18" charset="0"/>
              </a:rPr>
              <a:t>Fin 2015, les orientations ont été arrêtées pour le Nord du </a:t>
            </a:r>
            <a:r>
              <a:rPr lang="fr-FR" sz="1200" dirty="0" smtClean="0">
                <a:latin typeface="Times New Roman" pitchFamily="18" charset="0"/>
              </a:rPr>
              <a:t>département, avec la relocalisation de Courbevoie sur Nanterre (déjà site du secteur  Nanterre géré par RP), et de Rueil </a:t>
            </a:r>
            <a:r>
              <a:rPr lang="fr-FR" sz="1200" dirty="0">
                <a:latin typeface="Times New Roman" pitchFamily="18" charset="0"/>
              </a:rPr>
              <a:t>et </a:t>
            </a:r>
            <a:r>
              <a:rPr lang="fr-FR" sz="1200" dirty="0" smtClean="0">
                <a:latin typeface="Times New Roman" pitchFamily="18" charset="0"/>
              </a:rPr>
              <a:t> à </a:t>
            </a:r>
            <a:r>
              <a:rPr lang="fr-FR" sz="1200" dirty="0" err="1" smtClean="0">
                <a:latin typeface="Times New Roman" pitchFamily="18" charset="0"/>
              </a:rPr>
              <a:t>Gennevillier</a:t>
            </a:r>
            <a:r>
              <a:rPr lang="fr-FR" sz="1200" dirty="0" smtClean="0">
                <a:latin typeface="Times New Roman" pitchFamily="18" charset="0"/>
              </a:rPr>
              <a:t> des 4 autres secteurs</a:t>
            </a:r>
            <a:r>
              <a:rPr lang="fr-FR" sz="1200" dirty="0">
                <a:latin typeface="Times New Roman" pitchFamily="18" charset="0"/>
              </a:rPr>
              <a:t>.</a:t>
            </a:r>
          </a:p>
          <a:p>
            <a:endParaRPr lang="fr-FR" sz="1200" dirty="0" smtClean="0">
              <a:latin typeface="Times New Roman" pitchFamily="18" charset="0"/>
            </a:endParaRPr>
          </a:p>
          <a:p>
            <a:r>
              <a:rPr lang="fr-FR" sz="1200" dirty="0" smtClean="0">
                <a:latin typeface="Times New Roman" pitchFamily="18" charset="0"/>
              </a:rPr>
              <a:t>l’EPS </a:t>
            </a:r>
            <a:r>
              <a:rPr lang="fr-FR" sz="1200" dirty="0">
                <a:latin typeface="Times New Roman" pitchFamily="18" charset="0"/>
              </a:rPr>
              <a:t>Roger </a:t>
            </a:r>
            <a:r>
              <a:rPr lang="fr-FR" sz="1200" dirty="0" err="1">
                <a:latin typeface="Times New Roman" pitchFamily="18" charset="0"/>
              </a:rPr>
              <a:t>Prévot</a:t>
            </a:r>
            <a:r>
              <a:rPr lang="fr-FR" sz="1200" dirty="0">
                <a:latin typeface="Times New Roman" pitchFamily="18" charset="0"/>
              </a:rPr>
              <a:t> a d’ores et déjà intégré les orientations suivantes qui permettent un nouveau dimensionnement du futur site d’hospitalisation. Celui-ci pourrait comprendre :</a:t>
            </a:r>
          </a:p>
          <a:p>
            <a:r>
              <a:rPr lang="fr-FR" sz="1200" dirty="0">
                <a:latin typeface="Times New Roman" pitchFamily="18" charset="0"/>
              </a:rPr>
              <a:t>· 5 unités sectorielles d’hospitalisation à temps complet de 25 lits chacune ; le</a:t>
            </a:r>
          </a:p>
          <a:p>
            <a:r>
              <a:rPr lang="fr-FR" sz="1200" dirty="0">
                <a:latin typeface="Times New Roman" pitchFamily="18" charset="0"/>
              </a:rPr>
              <a:t>dimensionnement optimal de l’unité doit être confirmé pour tenir compte des</a:t>
            </a:r>
          </a:p>
          <a:p>
            <a:r>
              <a:rPr lang="fr-FR" sz="1200" dirty="0">
                <a:latin typeface="Times New Roman" pitchFamily="18" charset="0"/>
              </a:rPr>
              <a:t>organisations de soins et effectifs nécessaires.</a:t>
            </a:r>
          </a:p>
          <a:p>
            <a:r>
              <a:rPr lang="fr-FR" sz="1200" dirty="0">
                <a:latin typeface="Times New Roman" pitchFamily="18" charset="0"/>
              </a:rPr>
              <a:t>· 2 unités intersectorielles d’hospitalisation à temps complet selon les échanges en</a:t>
            </a:r>
          </a:p>
          <a:p>
            <a:r>
              <a:rPr lang="fr-FR" sz="1200" dirty="0">
                <a:latin typeface="Times New Roman" pitchFamily="18" charset="0"/>
              </a:rPr>
              <a:t>cours dans le cadre du projet de santé mentale nord Hauts-de-Seine : l’une de 12 lits</a:t>
            </a:r>
          </a:p>
          <a:p>
            <a:r>
              <a:rPr lang="fr-FR" sz="1200" dirty="0">
                <a:latin typeface="Times New Roman" pitchFamily="18" charset="0"/>
              </a:rPr>
              <a:t>pour l’unité des grands adolescents – jeunes adultes, l’autre de 25 à 30 lits pour un foyer de post cure</a:t>
            </a:r>
          </a:p>
          <a:p>
            <a:r>
              <a:rPr lang="fr-FR" sz="1200" dirty="0">
                <a:latin typeface="Times New Roman" pitchFamily="18" charset="0"/>
              </a:rPr>
              <a:t>Ces orientations sont en cours de définition, en articulation avec l’élaboration du projet de santé mentale nord Hauts-de-Seine auquel participent Roger </a:t>
            </a:r>
            <a:r>
              <a:rPr lang="fr-FR" sz="1200" dirty="0" err="1">
                <a:latin typeface="Times New Roman" pitchFamily="18" charset="0"/>
              </a:rPr>
              <a:t>Prévot</a:t>
            </a:r>
            <a:r>
              <a:rPr lang="fr-FR" sz="1200" dirty="0">
                <a:latin typeface="Times New Roman" pitchFamily="18" charset="0"/>
              </a:rPr>
              <a:t>, Clermont de l’Oise et la MGEN </a:t>
            </a:r>
            <a:endParaRPr lang="fr-FR" sz="1200" dirty="0"/>
          </a:p>
          <a:p>
            <a:endParaRPr lang="fr-FR" sz="1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41BFB-1BF7-463D-8453-C31EA1961905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607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3"/>
          <p:cNvSpPr>
            <a:spLocks noChangeAspect="1" noChangeArrowheads="1"/>
          </p:cNvSpPr>
          <p:nvPr userDrawn="1"/>
        </p:nvSpPr>
        <p:spPr bwMode="auto">
          <a:xfrm>
            <a:off x="11909280" y="9251990"/>
            <a:ext cx="411220" cy="218078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231" tIns="45616" rIns="91231" bIns="45616" anchor="ctr"/>
          <a:lstStyle/>
          <a:p>
            <a:pPr algn="ctr" defTabSz="912259"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" name="Rectangle 46"/>
          <p:cNvSpPr>
            <a:spLocks noChangeArrowheads="1"/>
          </p:cNvSpPr>
          <p:nvPr userDrawn="1"/>
        </p:nvSpPr>
        <p:spPr bwMode="auto">
          <a:xfrm>
            <a:off x="21" y="3"/>
            <a:ext cx="2865107" cy="23489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31" tIns="45616" rIns="91231" bIns="45616" anchor="ctr"/>
          <a:lstStyle/>
          <a:p>
            <a:pPr algn="ctr" defTabSz="912259"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6" name="Picture 79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171"/>
          <a:stretch/>
        </p:blipFill>
        <p:spPr bwMode="auto">
          <a:xfrm>
            <a:off x="208114" y="102346"/>
            <a:ext cx="3205658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936" y="1891451"/>
            <a:ext cx="11414738" cy="1014854"/>
          </a:xfrm>
        </p:spPr>
        <p:txBody>
          <a:bodyPr lIns="99323" tIns="49664" rIns="99323" bIns="49664" anchor="b"/>
          <a:lstStyle>
            <a:lvl1pPr>
              <a:defRPr>
                <a:solidFill>
                  <a:srgbClr val="002395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4936" y="2906303"/>
            <a:ext cx="11414738" cy="1764591"/>
          </a:xfrm>
        </p:spPr>
        <p:txBody>
          <a:bodyPr lIns="99323" tIns="49664" rIns="99323" bIns="49664"/>
          <a:lstStyle>
            <a:lvl1pPr>
              <a:defRPr sz="2000">
                <a:solidFill>
                  <a:srgbClr val="7AB800"/>
                </a:solidFill>
                <a:latin typeface="+mn-lt"/>
              </a:defRPr>
            </a:lvl1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pic>
        <p:nvPicPr>
          <p:cNvPr id="7" name="Picture 79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27"/>
          <a:stretch/>
        </p:blipFill>
        <p:spPr bwMode="auto">
          <a:xfrm>
            <a:off x="3831856" y="-23935"/>
            <a:ext cx="8977673" cy="16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699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 userDrawn="1"/>
        </p:nvSpPr>
        <p:spPr bwMode="auto">
          <a:xfrm>
            <a:off x="-182745" y="-112596"/>
            <a:ext cx="13167131" cy="9713803"/>
          </a:xfrm>
          <a:prstGeom prst="rect">
            <a:avLst/>
          </a:prstGeom>
          <a:solidFill>
            <a:srgbClr val="034EA2"/>
          </a:solidFill>
          <a:ln w="3175" algn="ctr">
            <a:solidFill>
              <a:srgbClr val="034EA2"/>
            </a:solidFill>
            <a:round/>
            <a:headEnd/>
            <a:tailEnd/>
          </a:ln>
        </p:spPr>
        <p:txBody>
          <a:bodyPr lIns="91231" tIns="45616" rIns="91231" bIns="45616"/>
          <a:lstStyle/>
          <a:p>
            <a:pPr algn="ctr" defTabSz="993035"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18710" y="4541988"/>
            <a:ext cx="8472778" cy="239217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5276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03007" y="792501"/>
            <a:ext cx="9752425" cy="84039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0911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03007" y="3711520"/>
            <a:ext cx="9752425" cy="548488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pour une image  11"/>
          <p:cNvSpPr>
            <a:spLocks noGrp="1"/>
          </p:cNvSpPr>
          <p:nvPr>
            <p:ph type="pic" sz="quarter" idx="11"/>
          </p:nvPr>
        </p:nvSpPr>
        <p:spPr>
          <a:xfrm>
            <a:off x="1402989" y="792499"/>
            <a:ext cx="9753728" cy="2521456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2041818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02992" y="792501"/>
            <a:ext cx="4716818" cy="8403900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38604" y="792501"/>
            <a:ext cx="4716817" cy="8403900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8452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 superpos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pour une image  3"/>
          <p:cNvSpPr>
            <a:spLocks noGrp="1"/>
          </p:cNvSpPr>
          <p:nvPr>
            <p:ph type="pic" sz="quarter" idx="14"/>
          </p:nvPr>
        </p:nvSpPr>
        <p:spPr>
          <a:xfrm>
            <a:off x="1402989" y="1216343"/>
            <a:ext cx="9753728" cy="3648912"/>
          </a:xfrm>
        </p:spPr>
        <p:txBody>
          <a:bodyPr/>
          <a:lstStyle/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2"/>
          </p:nvPr>
        </p:nvSpPr>
        <p:spPr>
          <a:xfrm>
            <a:off x="1402359" y="792496"/>
            <a:ext cx="9818233" cy="359190"/>
          </a:xfrm>
        </p:spPr>
        <p:txBody>
          <a:bodyPr/>
          <a:lstStyle>
            <a:lvl1pPr>
              <a:defRPr sz="2000" b="1">
                <a:solidFill>
                  <a:srgbClr val="034EA2"/>
                </a:solidFill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3"/>
          </p:nvPr>
        </p:nvSpPr>
        <p:spPr>
          <a:xfrm>
            <a:off x="1402359" y="5059213"/>
            <a:ext cx="9818233" cy="359190"/>
          </a:xfrm>
        </p:spPr>
        <p:txBody>
          <a:bodyPr/>
          <a:lstStyle>
            <a:lvl1pPr>
              <a:defRPr sz="2000" b="1">
                <a:solidFill>
                  <a:srgbClr val="034EA2"/>
                </a:solidFill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Espace réservé pour une image  3"/>
          <p:cNvSpPr>
            <a:spLocks noGrp="1"/>
          </p:cNvSpPr>
          <p:nvPr>
            <p:ph type="pic" sz="quarter" idx="15"/>
          </p:nvPr>
        </p:nvSpPr>
        <p:spPr>
          <a:xfrm>
            <a:off x="1402360" y="5483459"/>
            <a:ext cx="9753728" cy="3648912"/>
          </a:xfrm>
        </p:spPr>
        <p:txBody>
          <a:bodyPr/>
          <a:lstStyle/>
          <a:p>
            <a:r>
              <a:rPr lang="fr-FR" smtClean="0"/>
              <a:t>Cliquez sur l'icône pour ajouter une image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797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>
            <a:spLocks noGrp="1"/>
          </p:cNvSpPr>
          <p:nvPr>
            <p:ph sz="half" idx="10"/>
          </p:nvPr>
        </p:nvSpPr>
        <p:spPr>
          <a:xfrm>
            <a:off x="1402361" y="3711520"/>
            <a:ext cx="4716818" cy="5484884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9" name="Espace réservé du contenu 3"/>
          <p:cNvSpPr>
            <a:spLocks noGrp="1"/>
          </p:cNvSpPr>
          <p:nvPr>
            <p:ph sz="half" idx="2"/>
          </p:nvPr>
        </p:nvSpPr>
        <p:spPr>
          <a:xfrm>
            <a:off x="6438604" y="3711520"/>
            <a:ext cx="4716817" cy="5484884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12" name="Espace réservé pour une image  11"/>
          <p:cNvSpPr>
            <a:spLocks noGrp="1"/>
          </p:cNvSpPr>
          <p:nvPr>
            <p:ph type="pic" sz="quarter" idx="11"/>
          </p:nvPr>
        </p:nvSpPr>
        <p:spPr>
          <a:xfrm>
            <a:off x="1402989" y="792499"/>
            <a:ext cx="9753728" cy="2521456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14" name="Titre 1"/>
          <p:cNvSpPr>
            <a:spLocks noGrp="1"/>
          </p:cNvSpPr>
          <p:nvPr>
            <p:ph type="title"/>
          </p:nvPr>
        </p:nvSpPr>
        <p:spPr>
          <a:xfrm>
            <a:off x="548294" y="81265"/>
            <a:ext cx="11643193" cy="42190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775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4" name="Espace réservé pour une image  11"/>
          <p:cNvSpPr>
            <a:spLocks noGrp="1"/>
          </p:cNvSpPr>
          <p:nvPr>
            <p:ph type="pic" sz="quarter" idx="12"/>
          </p:nvPr>
        </p:nvSpPr>
        <p:spPr>
          <a:xfrm>
            <a:off x="1402989" y="6675565"/>
            <a:ext cx="9753728" cy="2521456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6" name="Espace réservé du contenu 2"/>
          <p:cNvSpPr>
            <a:spLocks noGrp="1"/>
          </p:cNvSpPr>
          <p:nvPr>
            <p:ph idx="13"/>
          </p:nvPr>
        </p:nvSpPr>
        <p:spPr>
          <a:xfrm>
            <a:off x="1403005" y="792501"/>
            <a:ext cx="9752425" cy="548488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5010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4" name="Espace réservé pour une image  11"/>
          <p:cNvSpPr>
            <a:spLocks noGrp="1"/>
          </p:cNvSpPr>
          <p:nvPr>
            <p:ph type="pic" sz="quarter" idx="12"/>
          </p:nvPr>
        </p:nvSpPr>
        <p:spPr>
          <a:xfrm>
            <a:off x="1402989" y="6675565"/>
            <a:ext cx="9753728" cy="2521456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5" name="Espace réservé du contenu 2"/>
          <p:cNvSpPr>
            <a:spLocks noGrp="1"/>
          </p:cNvSpPr>
          <p:nvPr>
            <p:ph sz="half" idx="10"/>
          </p:nvPr>
        </p:nvSpPr>
        <p:spPr>
          <a:xfrm>
            <a:off x="1402361" y="792102"/>
            <a:ext cx="4716818" cy="5484884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7" name="Espace réservé du contenu 3"/>
          <p:cNvSpPr>
            <a:spLocks noGrp="1"/>
          </p:cNvSpPr>
          <p:nvPr>
            <p:ph sz="half" idx="2"/>
          </p:nvPr>
        </p:nvSpPr>
        <p:spPr>
          <a:xfrm>
            <a:off x="6438604" y="792102"/>
            <a:ext cx="4716817" cy="5484884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2703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1403007" y="792501"/>
            <a:ext cx="9752425" cy="8403900"/>
          </a:xfrm>
        </p:spPr>
        <p:txBody>
          <a:bodyPr vert="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5411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03010" y="792501"/>
            <a:ext cx="10788499" cy="840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5914" tIns="0" rIns="35914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8294" y="81264"/>
            <a:ext cx="11643193" cy="421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54" name="Text Box 30"/>
          <p:cNvSpPr txBox="1">
            <a:spLocks noChangeArrowheads="1"/>
          </p:cNvSpPr>
          <p:nvPr/>
        </p:nvSpPr>
        <p:spPr bwMode="auto">
          <a:xfrm>
            <a:off x="10578873" y="9257767"/>
            <a:ext cx="1612631" cy="17235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35914" tIns="0" rIns="35914" bIns="0" anchor="ctr">
            <a:spAutoFit/>
          </a:bodyPr>
          <a:lstStyle/>
          <a:p>
            <a:pPr algn="r" defTabSz="993035" fontAlgn="base">
              <a:spcBef>
                <a:spcPct val="50000"/>
              </a:spcBef>
              <a:spcAft>
                <a:spcPct val="0"/>
              </a:spcAft>
              <a:defRPr/>
            </a:pPr>
            <a:fld id="{AF3D7F6D-B542-449E-B57C-2F770212B715}" type="slidenum">
              <a:rPr lang="fr-FR" sz="1100">
                <a:solidFill>
                  <a:srgbClr val="000000"/>
                </a:solidFill>
                <a:cs typeface="Arial" charset="0"/>
              </a:rPr>
              <a:pPr algn="r" defTabSz="993035" fontAlgn="base">
                <a:spcBef>
                  <a:spcPct val="50000"/>
                </a:spcBef>
                <a:spcAft>
                  <a:spcPct val="0"/>
                </a:spcAft>
                <a:defRPr/>
              </a:pPr>
              <a:t>‹N°›</a:t>
            </a:fld>
            <a:endParaRPr lang="fr-FR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29" name="Rectangle 11"/>
          <p:cNvSpPr>
            <a:spLocks noChangeArrowheads="1"/>
          </p:cNvSpPr>
          <p:nvPr/>
        </p:nvSpPr>
        <p:spPr bwMode="auto">
          <a:xfrm>
            <a:off x="4" y="404802"/>
            <a:ext cx="12801600" cy="98350"/>
          </a:xfrm>
          <a:prstGeom prst="rect">
            <a:avLst/>
          </a:prstGeom>
          <a:solidFill>
            <a:srgbClr val="034EA2">
              <a:alpha val="7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31" tIns="45616" rIns="91231" bIns="45616" anchor="ctr"/>
          <a:lstStyle/>
          <a:p>
            <a:pPr algn="ctr" defTabSz="912259"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30" name="Rectangle 2"/>
          <p:cNvSpPr>
            <a:spLocks noChangeArrowheads="1"/>
          </p:cNvSpPr>
          <p:nvPr/>
        </p:nvSpPr>
        <p:spPr bwMode="auto">
          <a:xfrm>
            <a:off x="4" y="0"/>
            <a:ext cx="12801600" cy="404802"/>
          </a:xfrm>
          <a:prstGeom prst="rect">
            <a:avLst/>
          </a:prstGeom>
          <a:solidFill>
            <a:srgbClr val="034EA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31" tIns="45616" rIns="91231" bIns="45616" anchor="ctr"/>
          <a:lstStyle/>
          <a:p>
            <a:pPr algn="ctr" defTabSz="912259"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34EA2"/>
              </a:solidFill>
              <a:cs typeface="Arial" charset="0"/>
            </a:endParaRPr>
          </a:p>
        </p:txBody>
      </p:sp>
      <p:sp>
        <p:nvSpPr>
          <p:cNvPr id="1031" name="Rectangle 36"/>
          <p:cNvSpPr>
            <a:spLocks noChangeArrowheads="1"/>
          </p:cNvSpPr>
          <p:nvPr/>
        </p:nvSpPr>
        <p:spPr bwMode="auto">
          <a:xfrm>
            <a:off x="11188985" y="9502872"/>
            <a:ext cx="1612631" cy="98349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31" tIns="45616" rIns="91231" bIns="45616" anchor="ctr"/>
          <a:lstStyle/>
          <a:p>
            <a:pPr algn="ctr" defTabSz="912259"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206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iming>
    <p:tnLst>
      <p:par>
        <p:cTn id="1" dur="indefinite" restart="never" nodeType="tmRoot"/>
      </p:par>
    </p:tnLst>
  </p:timing>
  <p:txStyles>
    <p:titleStyle>
      <a:lvl1pPr algn="l" defTabSz="993035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l" defTabSz="993035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rade Gothic LT Std Bold" pitchFamily="50" charset="0"/>
        </a:defRPr>
      </a:lvl2pPr>
      <a:lvl3pPr algn="l" defTabSz="993035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rade Gothic LT Std Bold" pitchFamily="50" charset="0"/>
        </a:defRPr>
      </a:lvl3pPr>
      <a:lvl4pPr algn="l" defTabSz="993035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rade Gothic LT Std Bold" pitchFamily="50" charset="0"/>
        </a:defRPr>
      </a:lvl4pPr>
      <a:lvl5pPr algn="l" defTabSz="993035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rade Gothic LT Std Bold" pitchFamily="50" charset="0"/>
        </a:defRPr>
      </a:lvl5pPr>
      <a:lvl6pPr marL="456127" algn="l" defTabSz="993035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rade Gothic LT Std Bold" pitchFamily="50" charset="0"/>
        </a:defRPr>
      </a:lvl6pPr>
      <a:lvl7pPr marL="912259" algn="l" defTabSz="993035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rade Gothic LT Std Bold" pitchFamily="50" charset="0"/>
        </a:defRPr>
      </a:lvl7pPr>
      <a:lvl8pPr marL="1368389" algn="l" defTabSz="993035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rade Gothic LT Std Bold" pitchFamily="50" charset="0"/>
        </a:defRPr>
      </a:lvl8pPr>
      <a:lvl9pPr marL="1824515" algn="l" defTabSz="993035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rade Gothic LT Std Bold" pitchFamily="50" charset="0"/>
        </a:defRPr>
      </a:lvl9pPr>
    </p:titleStyle>
    <p:bodyStyle>
      <a:lvl1pPr marL="342099" indent="-342099" algn="just" defTabSz="993035" rtl="0" eaLnBrk="1" fontAlgn="base" hangingPunct="1">
        <a:spcBef>
          <a:spcPct val="0"/>
        </a:spcBef>
        <a:spcAft>
          <a:spcPct val="0"/>
        </a:spcAft>
        <a:tabLst>
          <a:tab pos="361099" algn="l"/>
        </a:tabLst>
        <a:defRPr sz="900">
          <a:solidFill>
            <a:schemeClr val="tx1"/>
          </a:solidFill>
          <a:latin typeface="+mn-lt"/>
          <a:ea typeface="+mn-ea"/>
          <a:cs typeface="+mn-cs"/>
        </a:defRPr>
      </a:lvl1pPr>
      <a:lvl2pPr marL="357936" indent="-178968" algn="just" defTabSz="993035" rtl="0" eaLnBrk="1" fontAlgn="base" hangingPunct="1">
        <a:spcBef>
          <a:spcPct val="0"/>
        </a:spcBef>
        <a:spcAft>
          <a:spcPct val="0"/>
        </a:spcAft>
        <a:buChar char="–"/>
        <a:tabLst>
          <a:tab pos="361099" algn="l"/>
        </a:tabLst>
        <a:defRPr sz="900">
          <a:solidFill>
            <a:schemeClr val="tx1"/>
          </a:solidFill>
          <a:latin typeface="+mn-lt"/>
        </a:defRPr>
      </a:lvl2pPr>
      <a:lvl3pPr marL="536907" indent="3175" algn="just" defTabSz="993035" rtl="0" eaLnBrk="1" fontAlgn="base" hangingPunct="1">
        <a:spcBef>
          <a:spcPct val="0"/>
        </a:spcBef>
        <a:spcAft>
          <a:spcPct val="0"/>
        </a:spcAft>
        <a:buChar char="•"/>
        <a:tabLst>
          <a:tab pos="361099" algn="l"/>
        </a:tabLst>
        <a:defRPr sz="900">
          <a:solidFill>
            <a:schemeClr val="tx1"/>
          </a:solidFill>
          <a:latin typeface="+mn-lt"/>
        </a:defRPr>
      </a:lvl3pPr>
      <a:lvl4pPr marL="719036" indent="3175" algn="just" defTabSz="993035" rtl="0" eaLnBrk="1" fontAlgn="base" hangingPunct="1">
        <a:spcBef>
          <a:spcPct val="0"/>
        </a:spcBef>
        <a:spcAft>
          <a:spcPct val="0"/>
        </a:spcAft>
        <a:buChar char="–"/>
        <a:tabLst>
          <a:tab pos="361099" algn="l"/>
        </a:tabLst>
        <a:defRPr sz="900">
          <a:solidFill>
            <a:schemeClr val="tx1"/>
          </a:solidFill>
          <a:latin typeface="+mn-lt"/>
        </a:defRPr>
      </a:lvl4pPr>
      <a:lvl5pPr marL="901170" indent="3175" algn="just" defTabSz="993035" rtl="0" eaLnBrk="1" fontAlgn="base" hangingPunct="1">
        <a:spcBef>
          <a:spcPct val="0"/>
        </a:spcBef>
        <a:spcAft>
          <a:spcPct val="0"/>
        </a:spcAft>
        <a:buChar char="»"/>
        <a:tabLst>
          <a:tab pos="361099" algn="l"/>
        </a:tabLst>
        <a:defRPr sz="900">
          <a:solidFill>
            <a:schemeClr val="tx1"/>
          </a:solidFill>
          <a:latin typeface="+mn-lt"/>
        </a:defRPr>
      </a:lvl5pPr>
      <a:lvl6pPr marL="1357299" indent="3175" algn="just" defTabSz="993035" rtl="0" eaLnBrk="1" fontAlgn="base" hangingPunct="1">
        <a:spcBef>
          <a:spcPct val="0"/>
        </a:spcBef>
        <a:spcAft>
          <a:spcPct val="0"/>
        </a:spcAft>
        <a:buChar char="»"/>
        <a:tabLst>
          <a:tab pos="361099" algn="l"/>
        </a:tabLst>
        <a:defRPr sz="900">
          <a:solidFill>
            <a:schemeClr val="tx1"/>
          </a:solidFill>
          <a:latin typeface="+mn-lt"/>
        </a:defRPr>
      </a:lvl6pPr>
      <a:lvl7pPr marL="1813431" indent="3175" algn="just" defTabSz="993035" rtl="0" eaLnBrk="1" fontAlgn="base" hangingPunct="1">
        <a:spcBef>
          <a:spcPct val="0"/>
        </a:spcBef>
        <a:spcAft>
          <a:spcPct val="0"/>
        </a:spcAft>
        <a:buChar char="»"/>
        <a:tabLst>
          <a:tab pos="361099" algn="l"/>
        </a:tabLst>
        <a:defRPr sz="900">
          <a:solidFill>
            <a:schemeClr val="tx1"/>
          </a:solidFill>
          <a:latin typeface="+mn-lt"/>
        </a:defRPr>
      </a:lvl7pPr>
      <a:lvl8pPr marL="2269565" indent="3175" algn="just" defTabSz="993035" rtl="0" eaLnBrk="1" fontAlgn="base" hangingPunct="1">
        <a:spcBef>
          <a:spcPct val="0"/>
        </a:spcBef>
        <a:spcAft>
          <a:spcPct val="0"/>
        </a:spcAft>
        <a:buChar char="»"/>
        <a:tabLst>
          <a:tab pos="361099" algn="l"/>
        </a:tabLst>
        <a:defRPr sz="900">
          <a:solidFill>
            <a:schemeClr val="tx1"/>
          </a:solidFill>
          <a:latin typeface="+mn-lt"/>
        </a:defRPr>
      </a:lvl8pPr>
      <a:lvl9pPr marL="2725689" indent="3175" algn="just" defTabSz="993035" rtl="0" eaLnBrk="1" fontAlgn="base" hangingPunct="1">
        <a:spcBef>
          <a:spcPct val="0"/>
        </a:spcBef>
        <a:spcAft>
          <a:spcPct val="0"/>
        </a:spcAft>
        <a:buChar char="»"/>
        <a:tabLst>
          <a:tab pos="361099" algn="l"/>
        </a:tabLst>
        <a:defRPr sz="9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225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6127" algn="l" defTabSz="91225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12259" algn="l" defTabSz="91225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8389" algn="l" defTabSz="91225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24515" algn="l" defTabSz="91225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645" algn="l" defTabSz="91225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36776" algn="l" defTabSz="91225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92907" algn="l" defTabSz="91225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49034" algn="l" defTabSz="91225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296344" y="3315149"/>
            <a:ext cx="8505846" cy="1053403"/>
          </a:xfrm>
        </p:spPr>
        <p:txBody>
          <a:bodyPr/>
          <a:lstStyle/>
          <a:p>
            <a:pPr marL="0" indent="0" algn="ctr"/>
            <a:r>
              <a:rPr lang="fr-FR" sz="5300" b="1" dirty="0" smtClean="0">
                <a:solidFill>
                  <a:srgbClr val="002395"/>
                </a:solidFill>
                <a:latin typeface="Calibri" panose="020F0502020204030204" pitchFamily="34" charset="0"/>
                <a:ea typeface="+mj-ea"/>
                <a:cs typeface="+mj-cs"/>
              </a:rPr>
              <a:t>Conférence</a:t>
            </a:r>
            <a:r>
              <a:rPr lang="fr-FR" sz="5300" b="1" dirty="0" smtClean="0">
                <a:solidFill>
                  <a:srgbClr val="002395"/>
                </a:solidFill>
                <a:ea typeface="+mj-ea"/>
                <a:cs typeface="+mj-cs"/>
              </a:rPr>
              <a:t> de Territoire</a:t>
            </a:r>
            <a:endParaRPr lang="fr-FR" sz="5300" b="1" dirty="0">
              <a:solidFill>
                <a:srgbClr val="002395"/>
              </a:solidFill>
              <a:ea typeface="+mj-ea"/>
              <a:cs typeface="+mj-cs"/>
            </a:endParaRPr>
          </a:p>
          <a:p>
            <a:pPr marL="0" indent="0" algn="ctr"/>
            <a:endParaRPr lang="fr-FR" sz="5300" b="1" dirty="0">
              <a:solidFill>
                <a:srgbClr val="002395"/>
              </a:solidFill>
              <a:ea typeface="+mj-ea"/>
              <a:cs typeface="+mj-cs"/>
            </a:endParaRPr>
          </a:p>
          <a:p>
            <a:pPr marL="0" indent="0" algn="ctr"/>
            <a:r>
              <a:rPr lang="fr-FR" sz="3600" dirty="0" smtClean="0">
                <a:latin typeface="Calibri" panose="020F0502020204030204" pitchFamily="34" charset="0"/>
              </a:rPr>
              <a:t>18 </a:t>
            </a:r>
            <a:r>
              <a:rPr lang="fr-FR" sz="3600" dirty="0">
                <a:latin typeface="Calibri" panose="020F0502020204030204" pitchFamily="34" charset="0"/>
              </a:rPr>
              <a:t>novembre 2016</a:t>
            </a:r>
          </a:p>
        </p:txBody>
      </p:sp>
      <p:grpSp>
        <p:nvGrpSpPr>
          <p:cNvPr id="5124" name="Group 33"/>
          <p:cNvGrpSpPr>
            <a:grpSpLocks/>
          </p:cNvGrpSpPr>
          <p:nvPr/>
        </p:nvGrpSpPr>
        <p:grpSpPr bwMode="auto">
          <a:xfrm>
            <a:off x="11277664" y="9261984"/>
            <a:ext cx="819755" cy="218079"/>
            <a:chOff x="3832" y="6040"/>
            <a:chExt cx="305" cy="153"/>
          </a:xfrm>
        </p:grpSpPr>
        <p:sp>
          <p:nvSpPr>
            <p:cNvPr id="5137" name="Oval 31"/>
            <p:cNvSpPr>
              <a:spLocks noChangeAspect="1" noChangeArrowheads="1"/>
            </p:cNvSpPr>
            <p:nvPr/>
          </p:nvSpPr>
          <p:spPr bwMode="auto">
            <a:xfrm>
              <a:off x="3832" y="6040"/>
              <a:ext cx="153" cy="153"/>
            </a:xfrm>
            <a:prstGeom prst="ellipse">
              <a:avLst/>
            </a:prstGeom>
            <a:solidFill>
              <a:schemeClr val="bg1"/>
            </a:solidFill>
            <a:ln w="190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defTabSz="912259" fontAlgn="base">
                <a:spcBef>
                  <a:spcPct val="0"/>
                </a:spcBef>
                <a:spcAft>
                  <a:spcPct val="0"/>
                </a:spcAft>
              </a:pPr>
              <a:endParaRPr lang="fr-FR" sz="20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5138" name="AutoShape 32"/>
            <p:cNvSpPr>
              <a:spLocks noChangeAspect="1" noChangeArrowheads="1"/>
            </p:cNvSpPr>
            <p:nvPr/>
          </p:nvSpPr>
          <p:spPr bwMode="auto">
            <a:xfrm flipH="1">
              <a:off x="4051" y="6040"/>
              <a:ext cx="86" cy="153"/>
            </a:xfrm>
            <a:prstGeom prst="moon">
              <a:avLst>
                <a:gd name="adj" fmla="val 60463"/>
              </a:avLst>
            </a:prstGeom>
            <a:solidFill>
              <a:schemeClr val="bg1"/>
            </a:solidFill>
            <a:ln w="317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12259" fontAlgn="base">
                <a:spcBef>
                  <a:spcPct val="0"/>
                </a:spcBef>
                <a:spcAft>
                  <a:spcPct val="0"/>
                </a:spcAft>
              </a:pPr>
              <a:endParaRPr lang="fr-FR" sz="2000">
                <a:solidFill>
                  <a:srgbClr val="000000"/>
                </a:solidFill>
                <a:cs typeface="Arial" charset="0"/>
              </a:endParaRPr>
            </a:p>
          </p:txBody>
        </p:sp>
      </p:grpSp>
      <p:grpSp>
        <p:nvGrpSpPr>
          <p:cNvPr id="5125" name="Group 86"/>
          <p:cNvGrpSpPr>
            <a:grpSpLocks/>
          </p:cNvGrpSpPr>
          <p:nvPr/>
        </p:nvGrpSpPr>
        <p:grpSpPr bwMode="auto">
          <a:xfrm>
            <a:off x="4" y="1891448"/>
            <a:ext cx="427348" cy="1584996"/>
            <a:chOff x="0" y="1566"/>
            <a:chExt cx="159" cy="1112"/>
          </a:xfrm>
        </p:grpSpPr>
        <p:sp>
          <p:nvSpPr>
            <p:cNvPr id="5128" name="Line 87"/>
            <p:cNvSpPr>
              <a:spLocks noChangeShapeType="1"/>
            </p:cNvSpPr>
            <p:nvPr/>
          </p:nvSpPr>
          <p:spPr bwMode="auto">
            <a:xfrm>
              <a:off x="0" y="1566"/>
              <a:ext cx="159" cy="0"/>
            </a:xfrm>
            <a:prstGeom prst="line">
              <a:avLst/>
            </a:prstGeom>
            <a:noFill/>
            <a:ln w="2857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912259" fontAlgn="base">
                <a:spcBef>
                  <a:spcPct val="0"/>
                </a:spcBef>
                <a:spcAft>
                  <a:spcPct val="0"/>
                </a:spcAft>
              </a:pPr>
              <a:endParaRPr lang="fr-FR" sz="20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5129" name="Line 88"/>
            <p:cNvSpPr>
              <a:spLocks noChangeShapeType="1"/>
            </p:cNvSpPr>
            <p:nvPr/>
          </p:nvSpPr>
          <p:spPr bwMode="auto">
            <a:xfrm>
              <a:off x="0" y="1905"/>
              <a:ext cx="159" cy="0"/>
            </a:xfrm>
            <a:prstGeom prst="line">
              <a:avLst/>
            </a:prstGeom>
            <a:noFill/>
            <a:ln w="2857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912259" fontAlgn="base">
                <a:spcBef>
                  <a:spcPct val="0"/>
                </a:spcBef>
                <a:spcAft>
                  <a:spcPct val="0"/>
                </a:spcAft>
              </a:pPr>
              <a:endParaRPr lang="fr-FR" sz="20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5130" name="Line 89"/>
            <p:cNvSpPr>
              <a:spLocks noChangeShapeType="1"/>
            </p:cNvSpPr>
            <p:nvPr/>
          </p:nvSpPr>
          <p:spPr bwMode="auto">
            <a:xfrm>
              <a:off x="0" y="1987"/>
              <a:ext cx="159" cy="0"/>
            </a:xfrm>
            <a:prstGeom prst="line">
              <a:avLst/>
            </a:prstGeom>
            <a:noFill/>
            <a:ln w="2857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912259" fontAlgn="base">
                <a:spcBef>
                  <a:spcPct val="0"/>
                </a:spcBef>
                <a:spcAft>
                  <a:spcPct val="0"/>
                </a:spcAft>
              </a:pPr>
              <a:endParaRPr lang="fr-FR" sz="20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5131" name="Line 90"/>
            <p:cNvSpPr>
              <a:spLocks noChangeShapeType="1"/>
            </p:cNvSpPr>
            <p:nvPr/>
          </p:nvSpPr>
          <p:spPr bwMode="auto">
            <a:xfrm>
              <a:off x="0" y="2127"/>
              <a:ext cx="159" cy="0"/>
            </a:xfrm>
            <a:prstGeom prst="line">
              <a:avLst/>
            </a:prstGeom>
            <a:noFill/>
            <a:ln w="2857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912259" fontAlgn="base">
                <a:spcBef>
                  <a:spcPct val="0"/>
                </a:spcBef>
                <a:spcAft>
                  <a:spcPct val="0"/>
                </a:spcAft>
              </a:pPr>
              <a:endParaRPr lang="fr-FR" sz="20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5132" name="Line 91"/>
            <p:cNvSpPr>
              <a:spLocks noChangeShapeType="1"/>
            </p:cNvSpPr>
            <p:nvPr/>
          </p:nvSpPr>
          <p:spPr bwMode="auto">
            <a:xfrm>
              <a:off x="0" y="2205"/>
              <a:ext cx="159" cy="0"/>
            </a:xfrm>
            <a:prstGeom prst="line">
              <a:avLst/>
            </a:prstGeom>
            <a:noFill/>
            <a:ln w="2857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912259" fontAlgn="base">
                <a:spcBef>
                  <a:spcPct val="0"/>
                </a:spcBef>
                <a:spcAft>
                  <a:spcPct val="0"/>
                </a:spcAft>
              </a:pPr>
              <a:endParaRPr lang="fr-FR" sz="20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5133" name="Line 92"/>
            <p:cNvSpPr>
              <a:spLocks noChangeShapeType="1"/>
            </p:cNvSpPr>
            <p:nvPr/>
          </p:nvSpPr>
          <p:spPr bwMode="auto">
            <a:xfrm>
              <a:off x="0" y="2341"/>
              <a:ext cx="159" cy="0"/>
            </a:xfrm>
            <a:prstGeom prst="line">
              <a:avLst/>
            </a:prstGeom>
            <a:noFill/>
            <a:ln w="2857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912259" fontAlgn="base">
                <a:spcBef>
                  <a:spcPct val="0"/>
                </a:spcBef>
                <a:spcAft>
                  <a:spcPct val="0"/>
                </a:spcAft>
              </a:pPr>
              <a:endParaRPr lang="fr-FR" sz="20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5134" name="Line 93"/>
            <p:cNvSpPr>
              <a:spLocks noChangeShapeType="1"/>
            </p:cNvSpPr>
            <p:nvPr/>
          </p:nvSpPr>
          <p:spPr bwMode="auto">
            <a:xfrm>
              <a:off x="0" y="2421"/>
              <a:ext cx="159" cy="0"/>
            </a:xfrm>
            <a:prstGeom prst="line">
              <a:avLst/>
            </a:prstGeom>
            <a:noFill/>
            <a:ln w="2857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912259" fontAlgn="base">
                <a:spcBef>
                  <a:spcPct val="0"/>
                </a:spcBef>
                <a:spcAft>
                  <a:spcPct val="0"/>
                </a:spcAft>
              </a:pPr>
              <a:endParaRPr lang="fr-FR" sz="20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5135" name="Line 94"/>
            <p:cNvSpPr>
              <a:spLocks noChangeShapeType="1"/>
            </p:cNvSpPr>
            <p:nvPr/>
          </p:nvSpPr>
          <p:spPr bwMode="auto">
            <a:xfrm>
              <a:off x="0" y="2552"/>
              <a:ext cx="159" cy="0"/>
            </a:xfrm>
            <a:prstGeom prst="line">
              <a:avLst/>
            </a:prstGeom>
            <a:noFill/>
            <a:ln w="2857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912259" fontAlgn="base">
                <a:spcBef>
                  <a:spcPct val="0"/>
                </a:spcBef>
                <a:spcAft>
                  <a:spcPct val="0"/>
                </a:spcAft>
              </a:pPr>
              <a:endParaRPr lang="fr-FR" sz="20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5136" name="Line 95"/>
            <p:cNvSpPr>
              <a:spLocks noChangeShapeType="1"/>
            </p:cNvSpPr>
            <p:nvPr/>
          </p:nvSpPr>
          <p:spPr bwMode="auto">
            <a:xfrm>
              <a:off x="0" y="2678"/>
              <a:ext cx="159" cy="0"/>
            </a:xfrm>
            <a:prstGeom prst="line">
              <a:avLst/>
            </a:prstGeom>
            <a:noFill/>
            <a:ln w="2857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912259" fontAlgn="base">
                <a:spcBef>
                  <a:spcPct val="0"/>
                </a:spcBef>
                <a:spcAft>
                  <a:spcPct val="0"/>
                </a:spcAft>
              </a:pPr>
              <a:endParaRPr lang="fr-FR" sz="2000">
                <a:solidFill>
                  <a:srgbClr val="000000"/>
                </a:solidFill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8795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56184" y="3576465"/>
            <a:ext cx="11089232" cy="1224135"/>
          </a:xfrm>
        </p:spPr>
        <p:txBody>
          <a:bodyPr/>
          <a:lstStyle/>
          <a:p>
            <a:pPr algn="l"/>
            <a:r>
              <a:rPr lang="fr-FR" sz="5300" b="1" dirty="0" smtClean="0">
                <a:solidFill>
                  <a:srgbClr val="002395"/>
                </a:solidFill>
                <a:latin typeface="Calibri" panose="020F0502020204030204" pitchFamily="34" charset="0"/>
                <a:ea typeface="+mj-ea"/>
                <a:cs typeface="+mj-cs"/>
              </a:rPr>
              <a:t>  </a:t>
            </a:r>
            <a:r>
              <a:rPr lang="fr-FR" sz="5300" b="1" dirty="0" smtClean="0">
                <a:solidFill>
                  <a:srgbClr val="00239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Point d’actualité sur la santé mentale</a:t>
            </a:r>
            <a:endParaRPr lang="fr-FR" sz="5300" b="1" dirty="0">
              <a:solidFill>
                <a:srgbClr val="00239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14455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d’actualité sur la santé </a:t>
            </a:r>
            <a:r>
              <a:rPr lang="fr-FR" dirty="0"/>
              <a:t>m</a:t>
            </a:r>
            <a:r>
              <a:rPr lang="fr-FR" dirty="0" smtClean="0"/>
              <a:t>entale</a:t>
            </a:r>
            <a:endParaRPr lang="fr-FR" dirty="0"/>
          </a:p>
        </p:txBody>
      </p:sp>
      <p:pic>
        <p:nvPicPr>
          <p:cNvPr id="4" name="Picture 3" descr="C-PSYAsec5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8432" y="552128"/>
            <a:ext cx="6624736" cy="8977064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41797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56184" y="840160"/>
            <a:ext cx="11089231" cy="7920880"/>
          </a:xfrm>
        </p:spPr>
        <p:txBody>
          <a:bodyPr/>
          <a:lstStyle/>
          <a:p>
            <a:pPr marL="0" lvl="1" indent="0">
              <a:buClr>
                <a:srgbClr val="002395"/>
              </a:buClr>
              <a:buSzPct val="55000"/>
              <a:buNone/>
              <a:defRPr/>
            </a:pPr>
            <a:r>
              <a:rPr lang="fr-FR" sz="3200" b="1" u="sng" dirty="0">
                <a:solidFill>
                  <a:srgbClr val="034EA2"/>
                </a:solidFill>
                <a:latin typeface="Calibri" panose="020F0502020204030204" pitchFamily="34" charset="0"/>
                <a:ea typeface="+mn-ea"/>
                <a:cs typeface="+mn-cs"/>
              </a:rPr>
              <a:t>Nord : Orientations retenues suite à AAC de 2014</a:t>
            </a:r>
          </a:p>
          <a:p>
            <a:pPr marL="0" lvl="1" indent="0">
              <a:buClr>
                <a:srgbClr val="002395"/>
              </a:buClr>
              <a:buSzPct val="55000"/>
              <a:buNone/>
              <a:defRPr/>
            </a:pPr>
            <a:endParaRPr lang="fr-FR" altLang="fr-FR" sz="3200" b="1" u="sng" dirty="0" smtClean="0">
              <a:solidFill>
                <a:srgbClr val="034EA2"/>
              </a:solidFill>
              <a:latin typeface="Calibri" panose="020F0502020204030204" pitchFamily="34" charset="0"/>
            </a:endParaRPr>
          </a:p>
          <a:p>
            <a:pPr marL="342900" indent="-342900">
              <a:buClr>
                <a:srgbClr val="002395"/>
              </a:buClr>
              <a:buFont typeface="Arial" panose="020B0604020202020204" pitchFamily="34" charset="0"/>
              <a:buChar char="•"/>
              <a:defRPr/>
            </a:pPr>
            <a:r>
              <a:rPr lang="fr-FR" altLang="fr-FR" sz="2400" u="sng" dirty="0" smtClean="0">
                <a:solidFill>
                  <a:srgbClr val="034EA2"/>
                </a:solidFill>
                <a:latin typeface="Calibri" panose="020F0502020204030204" pitchFamily="34" charset="0"/>
              </a:rPr>
              <a:t>Secteurs </a:t>
            </a:r>
            <a:r>
              <a:rPr lang="fr-FR" altLang="fr-FR" sz="2400" u="sng" dirty="0">
                <a:solidFill>
                  <a:srgbClr val="034EA2"/>
                </a:solidFill>
                <a:latin typeface="Calibri" panose="020F0502020204030204" pitchFamily="34" charset="0"/>
              </a:rPr>
              <a:t>hors région (Clermont de l’Oise</a:t>
            </a:r>
            <a:r>
              <a:rPr lang="fr-FR" altLang="fr-FR" sz="2400" u="sng" dirty="0" smtClean="0">
                <a:solidFill>
                  <a:srgbClr val="034EA2"/>
                </a:solidFill>
                <a:latin typeface="Calibri" panose="020F0502020204030204" pitchFamily="34" charset="0"/>
              </a:rPr>
              <a:t>):</a:t>
            </a:r>
          </a:p>
          <a:p>
            <a:pPr marL="342900" indent="-342900">
              <a:buClr>
                <a:srgbClr val="002395"/>
              </a:buClr>
              <a:buFont typeface="Arial" panose="020B0604020202020204" pitchFamily="34" charset="0"/>
              <a:buChar char="•"/>
              <a:defRPr/>
            </a:pPr>
            <a:endParaRPr lang="fr-FR" altLang="fr-FR" sz="2400" u="sng" dirty="0">
              <a:solidFill>
                <a:srgbClr val="034EA2"/>
              </a:solidFill>
              <a:latin typeface="Calibri" panose="020F0502020204030204" pitchFamily="34" charset="0"/>
            </a:endParaRPr>
          </a:p>
          <a:p>
            <a:pPr marL="0" indent="0">
              <a:buClr>
                <a:srgbClr val="002395"/>
              </a:buClr>
              <a:buNone/>
              <a:defRPr/>
            </a:pPr>
            <a:r>
              <a:rPr lang="fr-FR" altLang="fr-FR" sz="2400" dirty="0" smtClean="0">
                <a:solidFill>
                  <a:srgbClr val="034EA2"/>
                </a:solidFill>
                <a:latin typeface="Calibri" panose="020F0502020204030204" pitchFamily="34" charset="0"/>
              </a:rPr>
              <a:t>Rapatriement </a:t>
            </a:r>
            <a:r>
              <a:rPr lang="fr-FR" altLang="fr-FR" sz="2400" dirty="0">
                <a:solidFill>
                  <a:srgbClr val="034EA2"/>
                </a:solidFill>
                <a:latin typeface="Calibri" panose="020F0502020204030204" pitchFamily="34" charset="0"/>
              </a:rPr>
              <a:t>de 2 secteurs pour le 01/01/2018 avec montée en charge progressive dès </a:t>
            </a:r>
            <a:r>
              <a:rPr lang="fr-FR" altLang="fr-FR" sz="2400" dirty="0" smtClean="0">
                <a:solidFill>
                  <a:srgbClr val="034EA2"/>
                </a:solidFill>
                <a:latin typeface="Calibri" panose="020F0502020204030204" pitchFamily="34" charset="0"/>
              </a:rPr>
              <a:t>l’automne 2017: </a:t>
            </a:r>
            <a:endParaRPr lang="fr-FR" altLang="fr-FR" sz="2400" dirty="0">
              <a:solidFill>
                <a:srgbClr val="034EA2"/>
              </a:solidFill>
              <a:latin typeface="Calibri" panose="020F0502020204030204" pitchFamily="34" charset="0"/>
            </a:endParaRPr>
          </a:p>
          <a:p>
            <a:pPr lvl="1">
              <a:buClr>
                <a:srgbClr val="002395"/>
              </a:buClr>
              <a:buFont typeface="Wingdings" panose="05000000000000000000" pitchFamily="2" charset="2"/>
              <a:buChar char="ü"/>
              <a:defRPr/>
            </a:pPr>
            <a:r>
              <a:rPr lang="fr-FR" altLang="fr-FR" sz="2400" dirty="0" smtClean="0">
                <a:solidFill>
                  <a:srgbClr val="034EA2"/>
                </a:solidFill>
                <a:latin typeface="Calibri" panose="020F0502020204030204" pitchFamily="34" charset="0"/>
              </a:rPr>
              <a:t>Neuilly </a:t>
            </a:r>
            <a:r>
              <a:rPr lang="fr-FR" altLang="fr-FR" sz="2400" dirty="0">
                <a:solidFill>
                  <a:srgbClr val="034EA2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fr-FR" altLang="fr-FR" sz="2400" dirty="0" smtClean="0">
                <a:solidFill>
                  <a:srgbClr val="034EA2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MGEN (Rueil)</a:t>
            </a:r>
            <a:endParaRPr lang="fr-FR" altLang="fr-FR" sz="2400" dirty="0">
              <a:solidFill>
                <a:srgbClr val="034EA2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lvl="1">
              <a:buClr>
                <a:srgbClr val="002395"/>
              </a:buClr>
              <a:buFont typeface="Wingdings" panose="05000000000000000000" pitchFamily="2" charset="2"/>
              <a:buChar char="ü"/>
              <a:defRPr/>
            </a:pPr>
            <a:r>
              <a:rPr lang="fr-FR" altLang="fr-FR" sz="2400" dirty="0">
                <a:solidFill>
                  <a:srgbClr val="034EA2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Courbevoie  </a:t>
            </a:r>
            <a:r>
              <a:rPr lang="fr-FR" altLang="fr-FR" sz="2400" dirty="0" smtClean="0">
                <a:solidFill>
                  <a:srgbClr val="034EA2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CASH (Nanterre)</a:t>
            </a:r>
            <a:endParaRPr lang="fr-FR" altLang="fr-FR" sz="2400" dirty="0">
              <a:solidFill>
                <a:srgbClr val="034EA2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1038225" lvl="1" indent="0">
              <a:buClr>
                <a:srgbClr val="002395"/>
              </a:buClr>
              <a:buNone/>
              <a:defRPr/>
            </a:pPr>
            <a:r>
              <a:rPr lang="fr-FR" altLang="fr-FR" sz="2400" dirty="0">
                <a:solidFill>
                  <a:srgbClr val="034EA2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Discussion en cours entre les 2 ARS relative au redéploiement des financements des Hauts-de-France vers </a:t>
            </a:r>
            <a:r>
              <a:rPr lang="fr-FR" altLang="fr-FR" sz="2400" dirty="0" smtClean="0">
                <a:solidFill>
                  <a:srgbClr val="034EA2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l’Ile-de-France.</a:t>
            </a:r>
            <a:endParaRPr lang="fr-FR" altLang="fr-FR" sz="2400" dirty="0">
              <a:solidFill>
                <a:srgbClr val="034EA2"/>
              </a:solidFill>
              <a:latin typeface="Calibri" panose="020F0502020204030204" pitchFamily="34" charset="0"/>
            </a:endParaRPr>
          </a:p>
          <a:p>
            <a:pPr marL="0" indent="0">
              <a:buClr>
                <a:srgbClr val="002395"/>
              </a:buClr>
              <a:buNone/>
              <a:defRPr/>
            </a:pPr>
            <a:endParaRPr lang="fr-FR" altLang="fr-FR" sz="2400" dirty="0" smtClean="0">
              <a:solidFill>
                <a:srgbClr val="034EA2"/>
              </a:solidFill>
              <a:latin typeface="Calibri" panose="020F0502020204030204" pitchFamily="34" charset="0"/>
            </a:endParaRPr>
          </a:p>
          <a:p>
            <a:pPr marL="0" lvl="1" indent="0">
              <a:buClr>
                <a:srgbClr val="002395"/>
              </a:buClr>
              <a:buNone/>
              <a:defRPr/>
            </a:pPr>
            <a:r>
              <a:rPr lang="fr-FR" sz="2400" dirty="0" smtClean="0">
                <a:solidFill>
                  <a:srgbClr val="034EA2"/>
                </a:solidFill>
                <a:latin typeface="Calibri" panose="020F0502020204030204" pitchFamily="34" charset="0"/>
                <a:ea typeface="+mn-ea"/>
                <a:cs typeface="+mn-cs"/>
              </a:rPr>
              <a:t>MGEN : </a:t>
            </a:r>
            <a:r>
              <a:rPr lang="fr-FR" sz="2400" dirty="0">
                <a:solidFill>
                  <a:srgbClr val="034EA2"/>
                </a:solidFill>
                <a:latin typeface="Calibri" panose="020F0502020204030204" pitchFamily="34" charset="0"/>
                <a:ea typeface="+mn-ea"/>
                <a:cs typeface="+mn-cs"/>
              </a:rPr>
              <a:t>Autorisation d’exercer l’activité de </a:t>
            </a:r>
            <a:r>
              <a:rPr lang="fr-FR" sz="2400" dirty="0" smtClean="0">
                <a:solidFill>
                  <a:srgbClr val="034EA2"/>
                </a:solidFill>
                <a:latin typeface="Calibri" panose="020F0502020204030204" pitchFamily="34" charset="0"/>
                <a:ea typeface="+mn-ea"/>
                <a:cs typeface="+mn-cs"/>
              </a:rPr>
              <a:t>psychiatrie générale </a:t>
            </a:r>
            <a:r>
              <a:rPr lang="fr-FR" sz="2400" dirty="0">
                <a:solidFill>
                  <a:srgbClr val="034EA2"/>
                </a:solidFill>
                <a:latin typeface="Calibri" panose="020F0502020204030204" pitchFamily="34" charset="0"/>
                <a:ea typeface="+mn-ea"/>
                <a:cs typeface="+mn-cs"/>
              </a:rPr>
              <a:t>en HDJ sur un site à créer, localisé à Neuilly (décision DG ARS 24/10/2016</a:t>
            </a:r>
            <a:r>
              <a:rPr lang="fr-FR" sz="2400" dirty="0" smtClean="0">
                <a:solidFill>
                  <a:srgbClr val="034EA2"/>
                </a:solidFill>
                <a:latin typeface="Calibri" panose="020F0502020204030204" pitchFamily="34" charset="0"/>
                <a:ea typeface="+mn-ea"/>
                <a:cs typeface="+mn-cs"/>
              </a:rPr>
              <a:t>),</a:t>
            </a:r>
            <a:endParaRPr lang="fr-FR" sz="2400" dirty="0">
              <a:solidFill>
                <a:srgbClr val="034EA2"/>
              </a:solidFill>
              <a:latin typeface="Calibri" panose="020F0502020204030204" pitchFamily="34" charset="0"/>
              <a:ea typeface="+mn-ea"/>
              <a:cs typeface="+mn-cs"/>
            </a:endParaRPr>
          </a:p>
          <a:p>
            <a:pPr marL="0" indent="0">
              <a:buClr>
                <a:srgbClr val="002395"/>
              </a:buClr>
              <a:buNone/>
              <a:defRPr/>
            </a:pPr>
            <a:endParaRPr lang="fr-FR" altLang="fr-FR" sz="2400" dirty="0" smtClean="0">
              <a:solidFill>
                <a:srgbClr val="034EA2"/>
              </a:solidFill>
              <a:latin typeface="Calibri" panose="020F0502020204030204" pitchFamily="34" charset="0"/>
            </a:endParaRPr>
          </a:p>
          <a:p>
            <a:pPr marL="0" indent="0">
              <a:buClr>
                <a:srgbClr val="002395"/>
              </a:buClr>
              <a:buNone/>
              <a:defRPr/>
            </a:pPr>
            <a:endParaRPr lang="fr-FR" altLang="fr-FR" sz="2400" dirty="0">
              <a:solidFill>
                <a:srgbClr val="034EA2"/>
              </a:solidFill>
              <a:latin typeface="Calibri" panose="020F0502020204030204" pitchFamily="34" charset="0"/>
            </a:endParaRPr>
          </a:p>
          <a:p>
            <a:pPr marL="342900" indent="-342900">
              <a:buClr>
                <a:srgbClr val="002395"/>
              </a:buClr>
              <a:buFont typeface="Arial" panose="020B0604020202020204" pitchFamily="34" charset="0"/>
              <a:buChar char="•"/>
              <a:defRPr/>
            </a:pPr>
            <a:r>
              <a:rPr lang="fr-FR" altLang="fr-FR" sz="2400" u="sng" dirty="0">
                <a:solidFill>
                  <a:srgbClr val="034EA2"/>
                </a:solidFill>
                <a:latin typeface="Calibri" panose="020F0502020204030204" pitchFamily="34" charset="0"/>
              </a:rPr>
              <a:t>Secteurs 95 (</a:t>
            </a:r>
            <a:r>
              <a:rPr lang="fr-FR" altLang="fr-FR" sz="2400" u="sng" dirty="0" err="1">
                <a:solidFill>
                  <a:srgbClr val="034EA2"/>
                </a:solidFill>
                <a:latin typeface="Calibri" panose="020F0502020204030204" pitchFamily="34" charset="0"/>
              </a:rPr>
              <a:t>Moisselles</a:t>
            </a:r>
            <a:r>
              <a:rPr lang="fr-FR" altLang="fr-FR" sz="2400" u="sng" dirty="0" smtClean="0">
                <a:solidFill>
                  <a:srgbClr val="034EA2"/>
                </a:solidFill>
                <a:latin typeface="Calibri" panose="020F0502020204030204" pitchFamily="34" charset="0"/>
              </a:rPr>
              <a:t>):</a:t>
            </a:r>
          </a:p>
          <a:p>
            <a:pPr marL="342900" indent="-342900">
              <a:buClr>
                <a:srgbClr val="002395"/>
              </a:buClr>
              <a:buFont typeface="Arial" panose="020B0604020202020204" pitchFamily="34" charset="0"/>
              <a:buChar char="•"/>
              <a:defRPr/>
            </a:pPr>
            <a:endParaRPr lang="fr-FR" altLang="fr-FR" sz="2400" u="sng" dirty="0">
              <a:solidFill>
                <a:srgbClr val="034EA2"/>
              </a:solidFill>
              <a:latin typeface="Calibri" panose="020F0502020204030204" pitchFamily="34" charset="0"/>
            </a:endParaRPr>
          </a:p>
          <a:p>
            <a:pPr marL="178968" lvl="1" indent="0">
              <a:buClr>
                <a:srgbClr val="002395"/>
              </a:buClr>
              <a:buNone/>
              <a:defRPr/>
            </a:pPr>
            <a:r>
              <a:rPr lang="fr-FR" altLang="fr-FR" sz="2400" dirty="0">
                <a:solidFill>
                  <a:srgbClr val="034EA2"/>
                </a:solidFill>
                <a:latin typeface="Calibri" panose="020F0502020204030204" pitchFamily="34" charset="0"/>
              </a:rPr>
              <a:t>Nouveau site à construire à </a:t>
            </a:r>
            <a:r>
              <a:rPr lang="fr-FR" altLang="fr-FR" sz="2400" dirty="0" smtClean="0">
                <a:solidFill>
                  <a:srgbClr val="034EA2"/>
                </a:solidFill>
                <a:latin typeface="Calibri" panose="020F0502020204030204" pitchFamily="34" charset="0"/>
              </a:rPr>
              <a:t>Gennevilliers</a:t>
            </a:r>
            <a:r>
              <a:rPr lang="fr-FR" altLang="fr-FR" sz="2400" dirty="0">
                <a:solidFill>
                  <a:srgbClr val="034EA2"/>
                </a:solidFill>
                <a:latin typeface="Calibri" panose="020F0502020204030204" pitchFamily="34" charset="0"/>
              </a:rPr>
              <a:t> </a:t>
            </a:r>
            <a:r>
              <a:rPr lang="fr-FR" altLang="fr-FR" sz="2400" dirty="0" smtClean="0">
                <a:solidFill>
                  <a:srgbClr val="034EA2"/>
                </a:solidFill>
                <a:latin typeface="Calibri" panose="020F0502020204030204" pitchFamily="34" charset="0"/>
              </a:rPr>
              <a:t>sur une ZAC.</a:t>
            </a:r>
          </a:p>
          <a:p>
            <a:pPr marL="178968" lvl="1" indent="0">
              <a:buClr>
                <a:srgbClr val="002395"/>
              </a:buClr>
              <a:buNone/>
              <a:defRPr/>
            </a:pPr>
            <a:r>
              <a:rPr lang="fr-FR" altLang="fr-FR" sz="2400" dirty="0" smtClean="0">
                <a:solidFill>
                  <a:srgbClr val="034EA2"/>
                </a:solidFill>
                <a:latin typeface="Calibri" panose="020F0502020204030204" pitchFamily="34" charset="0"/>
              </a:rPr>
              <a:t>Projet soutenu par le Maire.</a:t>
            </a:r>
            <a:endParaRPr lang="fr-FR" altLang="fr-FR" sz="2400" dirty="0">
              <a:solidFill>
                <a:srgbClr val="034EA2"/>
              </a:solidFill>
              <a:latin typeface="Calibri" panose="020F0502020204030204" pitchFamily="34" charset="0"/>
            </a:endParaRPr>
          </a:p>
          <a:p>
            <a:pPr marL="0" lvl="1" indent="0">
              <a:buClr>
                <a:srgbClr val="002395"/>
              </a:buClr>
              <a:buSzPct val="55000"/>
              <a:buNone/>
              <a:defRPr/>
            </a:pPr>
            <a:endParaRPr lang="fr-FR" altLang="fr-FR" sz="2400" b="1" dirty="0">
              <a:solidFill>
                <a:srgbClr val="034EA2"/>
              </a:solidFill>
            </a:endParaRPr>
          </a:p>
          <a:p>
            <a:endParaRPr lang="fr-FR" sz="2400" dirty="0" smtClean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548294" y="81264"/>
            <a:ext cx="11643193" cy="421905"/>
          </a:xfrm>
        </p:spPr>
        <p:txBody>
          <a:bodyPr/>
          <a:lstStyle/>
          <a:p>
            <a:r>
              <a:rPr lang="fr-FR" dirty="0" smtClean="0"/>
              <a:t>Point d’actualité sur la santé </a:t>
            </a:r>
            <a:r>
              <a:rPr lang="fr-FR" dirty="0"/>
              <a:t>m</a:t>
            </a:r>
            <a:r>
              <a:rPr lang="fr-FR" dirty="0" smtClean="0"/>
              <a:t>entale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304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E - ORIENTATIONS TERRITORIALES v3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Trade Gothic LT Std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95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95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8.xml"/></Relationships>
</file>

<file path=customXml/_rels/item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9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5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0.xml"/></Relationships>
</file>

<file path=customXml/_rels/item5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1.xml"/></Relationships>
</file>

<file path=customXml/_rels/item5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2.xml"/></Relationships>
</file>

<file path=customXml/_rels/item5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3.xml"/></Relationships>
</file>

<file path=customXml/_rels/item5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4.xml"/></Relationships>
</file>

<file path=customXml/_rels/item5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5.xml"/></Relationships>
</file>

<file path=customXml/_rels/item5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6.xml"/></Relationships>
</file>

<file path=customXml/_rels/item5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7.xml"/></Relationships>
</file>

<file path=customXml/_rels/item5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8.xml"/></Relationships>
</file>

<file path=customXml/_rels/item5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9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6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0.xml"/></Relationships>
</file>

<file path=customXml/_rels/item6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1.xml"/></Relationships>
</file>

<file path=customXml/_rels/item6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2.xml"/></Relationships>
</file>

<file path=customXml/_rels/item6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3.xml"/></Relationships>
</file>

<file path=customXml/_rels/item6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4.xml"/></Relationships>
</file>

<file path=customXml/_rels/item6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5.xml"/></Relationships>
</file>

<file path=customXml/_rels/item6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6.xml"/></Relationships>
</file>

<file path=customXml/_rels/item6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7.xml"/></Relationships>
</file>

<file path=customXml/_rels/item6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8.xml"/></Relationships>
</file>

<file path=customXml/_rels/item6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9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7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0.xml"/></Relationships>
</file>

<file path=customXml/_rels/item7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1.xml"/></Relationships>
</file>

<file path=customXml/_rels/item7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2.xml"/></Relationships>
</file>

<file path=customXml/_rels/item7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3.xml"/></Relationships>
</file>

<file path=customXml/_rels/item7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4.xml"/></Relationships>
</file>

<file path=customXml/_rels/item7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5.xml"/></Relationships>
</file>

<file path=customXml/_rels/item7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6.xml"/></Relationships>
</file>

<file path=customXml/_rels/item7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7.xml"/></Relationships>
</file>

<file path=customXml/_rels/item7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8.xml"/></Relationships>
</file>

<file path=customXml/_rels/item7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9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8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0.xml"/></Relationships>
</file>

<file path=customXml/_rels/item8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1.xml"/></Relationships>
</file>

<file path=customXml/_rels/item8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2.xml"/></Relationships>
</file>

<file path=customXml/_rels/item8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3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15.xml><?xml version="1.0" encoding="utf-8"?>
<EsriMapsInfo xmlns="ESRI.ArcGIS.Mapping.OfficeIntegration.PowerPointInfo">
  <Version>Version1</Version>
  <RequiresSignIn>False</RequiresSignIn>
</EsriMapsInfo>
</file>

<file path=customXml/item16.xml><?xml version="1.0" encoding="utf-8"?>
<EsriMapsInfo xmlns="ESRI.ArcGIS.Mapping.OfficeIntegration.PowerPointInfo">
  <Version>Version1</Version>
  <RequiresSignIn>False</RequiresSignIn>
</EsriMapsInfo>
</file>

<file path=customXml/item17.xml><?xml version="1.0" encoding="utf-8"?>
<EsriMapsInfo xmlns="ESRI.ArcGIS.Mapping.OfficeIntegration.PowerPointInfo">
  <Version>Version1</Version>
  <RequiresSignIn>False</RequiresSignIn>
</EsriMapsInfo>
</file>

<file path=customXml/item18.xml><?xml version="1.0" encoding="utf-8"?>
<EsriMapsInfo xmlns="ESRI.ArcGIS.Mapping.OfficeIntegration.PowerPointInfo">
  <Version>Version1</Version>
  <RequiresSignIn>False</RequiresSignIn>
</EsriMapsInfo>
</file>

<file path=customXml/item19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20.xml><?xml version="1.0" encoding="utf-8"?>
<EsriMapsInfo xmlns="ESRI.ArcGIS.Mapping.OfficeIntegration.PowerPointInfo">
  <Version>Version1</Version>
  <RequiresSignIn>False</RequiresSignIn>
</EsriMapsInfo>
</file>

<file path=customXml/item21.xml><?xml version="1.0" encoding="utf-8"?>
<EsriMapsInfo xmlns="ESRI.ArcGIS.Mapping.OfficeIntegration.PowerPointInfo">
  <Version>Version1</Version>
  <RequiresSignIn>False</RequiresSignIn>
</EsriMapsInfo>
</file>

<file path=customXml/item22.xml><?xml version="1.0" encoding="utf-8"?>
<EsriMapsInfo xmlns="ESRI.ArcGIS.Mapping.OfficeIntegration.PowerPointInfo">
  <Version>Version1</Version>
  <RequiresSignIn>False</RequiresSignIn>
</EsriMapsInfo>
</file>

<file path=customXml/item23.xml><?xml version="1.0" encoding="utf-8"?>
<EsriMapsInfo xmlns="ESRI.ArcGIS.Mapping.OfficeIntegration.PowerPointInfo">
  <Version>Version1</Version>
  <RequiresSignIn>False</RequiresSignIn>
</EsriMapsInfo>
</file>

<file path=customXml/item24.xml><?xml version="1.0" encoding="utf-8"?>
<EsriMapsInfo xmlns="ESRI.ArcGIS.Mapping.OfficeIntegration.PowerPointInfo">
  <Version>Version1</Version>
  <RequiresSignIn>False</RequiresSignIn>
</EsriMapsInfo>
</file>

<file path=customXml/item25.xml><?xml version="1.0" encoding="utf-8"?>
<EsriMapsInfo xmlns="ESRI.ArcGIS.Mapping.OfficeIntegration.PowerPointInfo">
  <Version>Version1</Version>
  <RequiresSignIn>False</RequiresSignIn>
</EsriMapsInfo>
</file>

<file path=customXml/item26.xml><?xml version="1.0" encoding="utf-8"?>
<EsriMapsInfo xmlns="ESRI.ArcGIS.Mapping.OfficeIntegration.PowerPointInfo">
  <Version>Version1</Version>
  <RequiresSignIn>False</RequiresSignIn>
</EsriMapsInfo>
</file>

<file path=customXml/item27.xml><?xml version="1.0" encoding="utf-8"?>
<EsriMapsInfo xmlns="ESRI.ArcGIS.Mapping.OfficeIntegration.PowerPointInfo">
  <Version>Version1</Version>
  <RequiresSignIn>False</RequiresSignIn>
</EsriMapsInfo>
</file>

<file path=customXml/item28.xml><?xml version="1.0" encoding="utf-8"?>
<EsriMapsInfo xmlns="ESRI.ArcGIS.Mapping.OfficeIntegration.PowerPointInfo">
  <Version>Version1</Version>
  <RequiresSignIn>False</RequiresSignIn>
</EsriMapsInfo>
</file>

<file path=customXml/item29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30.xml><?xml version="1.0" encoding="utf-8"?>
<EsriMapsInfo xmlns="ESRI.ArcGIS.Mapping.OfficeIntegration.PowerPointInfo">
  <Version>Version1</Version>
  <RequiresSignIn>False</RequiresSignIn>
</EsriMapsInfo>
</file>

<file path=customXml/item31.xml><?xml version="1.0" encoding="utf-8"?>
<EsriMapsInfo xmlns="ESRI.ArcGIS.Mapping.OfficeIntegration.PowerPointInfo">
  <Version>Version1</Version>
  <RequiresSignIn>False</RequiresSignIn>
</EsriMapsInfo>
</file>

<file path=customXml/item32.xml><?xml version="1.0" encoding="utf-8"?>
<EsriMapsInfo xmlns="ESRI.ArcGIS.Mapping.OfficeIntegration.PowerPointInfo">
  <Version>Version1</Version>
  <RequiresSignIn>False</RequiresSignIn>
</EsriMapsInfo>
</file>

<file path=customXml/item33.xml><?xml version="1.0" encoding="utf-8"?>
<EsriMapsInfo xmlns="ESRI.ArcGIS.Mapping.OfficeIntegration.PowerPointInfo">
  <Version>Version1</Version>
  <RequiresSignIn>False</RequiresSignIn>
</EsriMapsInfo>
</file>

<file path=customXml/item34.xml><?xml version="1.0" encoding="utf-8"?>
<EsriMapsInfo xmlns="ESRI.ArcGIS.Mapping.OfficeIntegration.PowerPointInfo">
  <Version>Version1</Version>
  <RequiresSignIn>False</RequiresSignIn>
</EsriMapsInfo>
</file>

<file path=customXml/item35.xml><?xml version="1.0" encoding="utf-8"?>
<EsriMapsInfo xmlns="ESRI.ArcGIS.Mapping.OfficeIntegration.PowerPointInfo">
  <Version>Version1</Version>
  <RequiresSignIn>False</RequiresSignIn>
</EsriMapsInfo>
</file>

<file path=customXml/item36.xml><?xml version="1.0" encoding="utf-8"?>
<EsriMapsInfo xmlns="ESRI.ArcGIS.Mapping.OfficeIntegration.PowerPointInfo">
  <Version>Version1</Version>
  <RequiresSignIn>False</RequiresSignIn>
</EsriMapsInfo>
</file>

<file path=customXml/item37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ous_x002d_Rubrique xmlns="c998cff7-708f-4ccd-a9bd-e1cda4b3ed7a" xsi:nil="true"/>
    <Rubrique xmlns="c998cff7-708f-4ccd-a9bd-e1cda4b3ed7a" xsi:nil="true"/>
  </documentManagement>
</p:properties>
</file>

<file path=customXml/item38.xml><?xml version="1.0" encoding="utf-8"?>
<EsriMapsInfo xmlns="ESRI.ArcGIS.Mapping.OfficeIntegration.PowerPointInfo">
  <Version>Version1</Version>
  <RequiresSignIn>False</RequiresSignIn>
</EsriMapsInfo>
</file>

<file path=customXml/item39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40.xml><?xml version="1.0" encoding="utf-8"?>
<EsriMapsInfo xmlns="ESRI.ArcGIS.Mapping.OfficeIntegration.PowerPointInfo">
  <Version>Version1</Version>
  <RequiresSignIn>False</RequiresSignIn>
</EsriMapsInfo>
</file>

<file path=customXml/item41.xml><?xml version="1.0" encoding="utf-8"?>
<EsriMapsInfo xmlns="ESRI.ArcGIS.Mapping.OfficeIntegration.PowerPointInfo">
  <Version>Version1</Version>
  <RequiresSignIn>False</RequiresSignIn>
</EsriMapsInfo>
</file>

<file path=customXml/item42.xml><?xml version="1.0" encoding="utf-8"?>
<EsriMapsInfo xmlns="ESRI.ArcGIS.Mapping.OfficeIntegration.PowerPointInfo">
  <Version>Version1</Version>
  <RequiresSignIn>False</RequiresSignIn>
</EsriMapsInfo>
</file>

<file path=customXml/item43.xml><?xml version="1.0" encoding="utf-8"?>
<EsriMapsInfo xmlns="ESRI.ArcGIS.Mapping.OfficeIntegration.PowerPointInfo">
  <Version>Version1</Version>
  <RequiresSignIn>False</RequiresSignIn>
</EsriMapsInfo>
</file>

<file path=customXml/item4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887831050BFB4DA081C7DF7329D5B2" ma:contentTypeVersion="2" ma:contentTypeDescription="Crée un document." ma:contentTypeScope="" ma:versionID="d027ad1913c4b1217412857611be9a67">
  <xsd:schema xmlns:xsd="http://www.w3.org/2001/XMLSchema" xmlns:xs="http://www.w3.org/2001/XMLSchema" xmlns:p="http://schemas.microsoft.com/office/2006/metadata/properties" xmlns:ns2="c998cff7-708f-4ccd-a9bd-e1cda4b3ed7a" targetNamespace="http://schemas.microsoft.com/office/2006/metadata/properties" ma:root="true" ma:fieldsID="a5cdac51675471e620477473b6e3cdc5" ns2:_="">
    <xsd:import namespace="c998cff7-708f-4ccd-a9bd-e1cda4b3ed7a"/>
    <xsd:element name="properties">
      <xsd:complexType>
        <xsd:sequence>
          <xsd:element name="documentManagement">
            <xsd:complexType>
              <xsd:all>
                <xsd:element ref="ns2:Rubrique" minOccurs="0"/>
                <xsd:element ref="ns2:Sous_x002d_Rubriqu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98cff7-708f-4ccd-a9bd-e1cda4b3ed7a" elementFormDefault="qualified">
    <xsd:import namespace="http://schemas.microsoft.com/office/2006/documentManagement/types"/>
    <xsd:import namespace="http://schemas.microsoft.com/office/infopath/2007/PartnerControls"/>
    <xsd:element name="Rubrique" ma:index="8" nillable="true" ma:displayName="Rubrique" ma:format="Dropdown" ma:internalName="Rubrique">
      <xsd:simpleType>
        <xsd:restriction base="dms:Choice">
          <xsd:enumeration value="Présentation de l'établissement"/>
          <xsd:enumeration value="Autorisations"/>
          <xsd:enumeration value="Activité"/>
          <xsd:enumeration value="Arrêté"/>
          <xsd:enumeration value="Convention"/>
          <xsd:enumeration value="Décisions"/>
          <xsd:enumeration value="Finances"/>
          <xsd:enumeration value="Injonction"/>
          <xsd:enumeration value="Investissements"/>
          <xsd:enumeration value="Performance"/>
          <xsd:enumeration value="Territoire"/>
          <xsd:enumeration value="Coopération"/>
          <xsd:enumeration value="Courrier"/>
          <xsd:enumeration value="Réunion"/>
          <xsd:enumeration value="Projet"/>
          <xsd:enumeration value="Note"/>
          <xsd:enumeration value="Rapport"/>
        </xsd:restriction>
      </xsd:simpleType>
    </xsd:element>
    <xsd:element name="Sous_x002d_Rubrique" ma:index="9" nillable="true" ma:displayName="Sous-Rubrique" ma:format="Dropdown" ma:internalName="Sous_x002d_Rubrique">
      <xsd:simpleType>
        <xsd:restriction base="dms:Choice">
          <xsd:enumeration value="Autorisations"/>
          <xsd:enumeration value="Fiche SAE"/>
          <xsd:enumeration value="CPOM"/>
          <xsd:enumeration value="Inspection"/>
          <xsd:enumeration value="Projet d'établissement"/>
          <xsd:enumeration value="Rapport d'activité"/>
          <xsd:enumeration value="Plans de l'établissement"/>
          <xsd:enumeration value="PMSI-MCO"/>
          <xsd:enumeration value="PMSI-SSR"/>
          <xsd:enumeration value="Etude capacitaire"/>
          <xsd:enumeration value="Bassin de recrutement"/>
          <xsd:enumeration value="Audit"/>
          <xsd:enumeration value="Certification (HAS)"/>
          <xsd:enumeration value="EPRD"/>
          <xsd:enumeration value="Compte financier"/>
          <xsd:enumeration value="RIA 1"/>
          <xsd:enumeration value="RIA 2"/>
          <xsd:enumeration value="RIA 3"/>
          <xsd:enumeration value="Plan de retour à l'équilibre"/>
          <xsd:enumeration value="Hôpital 2007"/>
          <xsd:enumeration value="Hôpital 2012"/>
          <xsd:enumeration value="Investissements régionaux"/>
          <xsd:enumeration value="Aides (AC et FMESPP)"/>
          <xsd:enumeration value="Hospidiag"/>
          <xsd:enumeration value="Macrodiag"/>
          <xsd:enumeration value="SROS"/>
          <xsd:enumeration value="PMT"/>
          <xsd:enumeration value="Implantations et OQOS"/>
          <xsd:enumeration value="Parts de marché MCO"/>
          <xsd:enumeration value="Parts de marché SSR"/>
          <xsd:enumeration value="Attractivité"/>
          <xsd:enumeration value="Fuites"/>
          <xsd:enumeration value="Convention simple"/>
          <xsd:enumeration value="GCS"/>
          <xsd:enumeration value="CHT"/>
          <xsd:enumeration value="Contrat d'exercice libéral"/>
          <xsd:enumeration value="GIE"/>
          <xsd:enumeration value="GIP"/>
          <xsd:enumeration value="SIH"/>
          <xsd:enumeration value="Document transmis par l'établissement"/>
          <xsd:enumeration value="Visite de Conformité"/>
          <xsd:enumeration value="Taux pénétration MCO"/>
          <xsd:enumeration value="Taux pénétration SSR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5.xml><?xml version="1.0" encoding="utf-8"?>
<EsriMapsInfo xmlns="ESRI.ArcGIS.Mapping.OfficeIntegration.PowerPointInfo">
  <Version>Version1</Version>
  <RequiresSignIn>False</RequiresSignIn>
</EsriMapsInfo>
</file>

<file path=customXml/item46.xml><?xml version="1.0" encoding="utf-8"?>
<EsriMapsInfo xmlns="ESRI.ArcGIS.Mapping.OfficeIntegration.PowerPointInfo">
  <Version>Version1</Version>
  <RequiresSignIn>False</RequiresSignIn>
</EsriMapsInfo>
</file>

<file path=customXml/item47.xml><?xml version="1.0" encoding="utf-8"?>
<EsriMapsInfo xmlns="ESRI.ArcGIS.Mapping.OfficeIntegration.PowerPointInfo">
  <Version>Version1</Version>
  <RequiresSignIn>False</RequiresSignIn>
</EsriMapsInfo>
</file>

<file path=customXml/item48.xml><?xml version="1.0" encoding="utf-8"?>
<EsriMapsInfo xmlns="ESRI.ArcGIS.Mapping.OfficeIntegration.PowerPointInfo">
  <Version>Version1</Version>
  <RequiresSignIn>False</RequiresSignIn>
</EsriMapsInfo>
</file>

<file path=customXml/item49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50.xml><?xml version="1.0" encoding="utf-8"?>
<EsriMapsInfo xmlns="ESRI.ArcGIS.Mapping.OfficeIntegration.PowerPointInfo">
  <Version>Version1</Version>
  <RequiresSignIn>False</RequiresSignIn>
</EsriMapsInfo>
</file>

<file path=customXml/item51.xml><?xml version="1.0" encoding="utf-8"?>
<EsriMapsInfo xmlns="ESRI.ArcGIS.Mapping.OfficeIntegration.PowerPointInfo">
  <Version>Version1</Version>
  <RequiresSignIn>False</RequiresSignIn>
</EsriMapsInfo>
</file>

<file path=customXml/item52.xml><?xml version="1.0" encoding="utf-8"?>
<EsriMapsInfo xmlns="ESRI.ArcGIS.Mapping.OfficeIntegration.PowerPointInfo">
  <Version>Version1</Version>
  <RequiresSignIn>False</RequiresSignIn>
</EsriMapsInfo>
</file>

<file path=customXml/item53.xml><?xml version="1.0" encoding="utf-8"?>
<EsriMapsInfo xmlns="ESRI.ArcGIS.Mapping.OfficeIntegration.PowerPointInfo">
  <Version>Version1</Version>
  <RequiresSignIn>False</RequiresSignIn>
</EsriMapsInfo>
</file>

<file path=customXml/item54.xml><?xml version="1.0" encoding="utf-8"?>
<EsriMapsInfo xmlns="ESRI.ArcGIS.Mapping.OfficeIntegration.PowerPointInfo">
  <Version>Version1</Version>
  <RequiresSignIn>False</RequiresSignIn>
</EsriMapsInfo>
</file>

<file path=customXml/item55.xml><?xml version="1.0" encoding="utf-8"?>
<EsriMapsInfo xmlns="ESRI.ArcGIS.Mapping.OfficeIntegration.PowerPointInfo">
  <Version>Version1</Version>
  <RequiresSignIn>False</RequiresSignIn>
</EsriMapsInfo>
</file>

<file path=customXml/item56.xml><?xml version="1.0" encoding="utf-8"?>
<EsriMapsInfo xmlns="ESRI.ArcGIS.Mapping.OfficeIntegration.PowerPointInfo">
  <Version>Version1</Version>
  <RequiresSignIn>False</RequiresSignIn>
</EsriMapsInfo>
</file>

<file path=customXml/item57.xml><?xml version="1.0" encoding="utf-8"?>
<EsriMapsInfo xmlns="ESRI.ArcGIS.Mapping.OfficeIntegration.PowerPointInfo">
  <Version>Version1</Version>
  <RequiresSignIn>False</RequiresSignIn>
</EsriMapsInfo>
</file>

<file path=customXml/item58.xml><?xml version="1.0" encoding="utf-8"?>
<EsriMapsInfo xmlns="ESRI.ArcGIS.Mapping.OfficeIntegration.PowerPointInfo">
  <Version>Version1</Version>
  <RequiresSignIn>False</RequiresSignIn>
</EsriMapsInfo>
</file>

<file path=customXml/item59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60.xml><?xml version="1.0" encoding="utf-8"?>
<EsriMapsInfo xmlns="ESRI.ArcGIS.Mapping.OfficeIntegration.PowerPointInfo">
  <Version>Version1</Version>
  <RequiresSignIn>False</RequiresSignIn>
</EsriMapsInfo>
</file>

<file path=customXml/item61.xml><?xml version="1.0" encoding="utf-8"?>
<EsriMapsInfo xmlns="ESRI.ArcGIS.Mapping.OfficeIntegration.PowerPointInfo">
  <Version>Version1</Version>
  <RequiresSignIn>False</RequiresSignIn>
</EsriMapsInfo>
</file>

<file path=customXml/item62.xml><?xml version="1.0" encoding="utf-8"?>
<EsriMapsInfo xmlns="ESRI.ArcGIS.Mapping.OfficeIntegration.PowerPointInfo">
  <Version>Version1</Version>
  <RequiresSignIn>False</RequiresSignIn>
</EsriMapsInfo>
</file>

<file path=customXml/item63.xml><?xml version="1.0" encoding="utf-8"?>
<EsriMapsInfo xmlns="ESRI.ArcGIS.Mapping.OfficeIntegration.PowerPointInfo">
  <Version>Version1</Version>
  <RequiresSignIn>False</RequiresSignIn>
</EsriMapsInfo>
</file>

<file path=customXml/item64.xml><?xml version="1.0" encoding="utf-8"?>
<EsriMapsInfo xmlns="ESRI.ArcGIS.Mapping.OfficeIntegration.PowerPointInfo">
  <Version>Version1</Version>
  <RequiresSignIn>False</RequiresSignIn>
</EsriMapsInfo>
</file>

<file path=customXml/item6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6.xml><?xml version="1.0" encoding="utf-8"?>
<EsriMapsInfo xmlns="ESRI.ArcGIS.Mapping.OfficeIntegration.PowerPointInfo">
  <Version>Version1</Version>
  <RequiresSignIn>False</RequiresSignIn>
</EsriMapsInfo>
</file>

<file path=customXml/item67.xml><?xml version="1.0" encoding="utf-8"?>
<EsriMapsInfo xmlns="ESRI.ArcGIS.Mapping.OfficeIntegration.PowerPointInfo">
  <Version>Version1</Version>
  <RequiresSignIn>False</RequiresSignIn>
</EsriMapsInfo>
</file>

<file path=customXml/item68.xml><?xml version="1.0" encoding="utf-8"?>
<EsriMapsInfo xmlns="ESRI.ArcGIS.Mapping.OfficeIntegration.PowerPointInfo">
  <Version>Version1</Version>
  <RequiresSignIn>False</RequiresSignIn>
</EsriMapsInfo>
</file>

<file path=customXml/item69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70.xml><?xml version="1.0" encoding="utf-8"?>
<EsriMapsInfo xmlns="ESRI.ArcGIS.Mapping.OfficeIntegration.PowerPointInfo">
  <Version>Version1</Version>
  <RequiresSignIn>False</RequiresSignIn>
</EsriMapsInfo>
</file>

<file path=customXml/item71.xml><?xml version="1.0" encoding="utf-8"?>
<EsriMapsInfo xmlns="ESRI.ArcGIS.Mapping.OfficeIntegration.PowerPointInfo">
  <Version>Version1</Version>
  <RequiresSignIn>False</RequiresSignIn>
</EsriMapsInfo>
</file>

<file path=customXml/item72.xml><?xml version="1.0" encoding="utf-8"?>
<EsriMapsInfo xmlns="ESRI.ArcGIS.Mapping.OfficeIntegration.PowerPointInfo">
  <Version>Version1</Version>
  <RequiresSignIn>False</RequiresSignIn>
</EsriMapsInfo>
</file>

<file path=customXml/item73.xml><?xml version="1.0" encoding="utf-8"?>
<EsriMapsInfo xmlns="ESRI.ArcGIS.Mapping.OfficeIntegration.PowerPointInfo">
  <Version>Version1</Version>
  <RequiresSignIn>False</RequiresSignIn>
</EsriMapsInfo>
</file>

<file path=customXml/item74.xml><?xml version="1.0" encoding="utf-8"?>
<EsriMapsInfo xmlns="ESRI.ArcGIS.Mapping.OfficeIntegration.PowerPointInfo">
  <Version>Version1</Version>
  <RequiresSignIn>False</RequiresSignIn>
</EsriMapsInfo>
</file>

<file path=customXml/item75.xml><?xml version="1.0" encoding="utf-8"?>
<EsriMapsInfo xmlns="ESRI.ArcGIS.Mapping.OfficeIntegration.PowerPointInfo">
  <Version>Version1</Version>
  <RequiresSignIn>False</RequiresSignIn>
</EsriMapsInfo>
</file>

<file path=customXml/item76.xml><?xml version="1.0" encoding="utf-8"?>
<EsriMapsInfo xmlns="ESRI.ArcGIS.Mapping.OfficeIntegration.PowerPointInfo">
  <Version>Version1</Version>
  <RequiresSignIn>False</RequiresSignIn>
</EsriMapsInfo>
</file>

<file path=customXml/item77.xml><?xml version="1.0" encoding="utf-8"?>
<EsriMapsInfo xmlns="ESRI.ArcGIS.Mapping.OfficeIntegration.PowerPointInfo">
  <Version>Version1</Version>
  <RequiresSignIn>False</RequiresSignIn>
</EsriMapsInfo>
</file>

<file path=customXml/item78.xml><?xml version="1.0" encoding="utf-8"?>
<EsriMapsInfo xmlns="ESRI.ArcGIS.Mapping.OfficeIntegration.PowerPointInfo">
  <Version>Version1</Version>
  <RequiresSignIn>False</RequiresSignIn>
</EsriMapsInfo>
</file>

<file path=customXml/item79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80.xml><?xml version="1.0" encoding="utf-8"?>
<EsriMapsInfo xmlns="ESRI.ArcGIS.Mapping.OfficeIntegration.PowerPointInfo">
  <Version>Version1</Version>
  <RequiresSignIn>False</RequiresSignIn>
</EsriMapsInfo>
</file>

<file path=customXml/item81.xml><?xml version="1.0" encoding="utf-8"?>
<EsriMapsInfo xmlns="ESRI.ArcGIS.Mapping.OfficeIntegration.PowerPointInfo">
  <Version>Version1</Version>
  <RequiresSignIn>False</RequiresSignIn>
</EsriMapsInfo>
</file>

<file path=customXml/item82.xml><?xml version="1.0" encoding="utf-8"?>
<EsriMapsInfo xmlns="ESRI.ArcGIS.Mapping.OfficeIntegration.PowerPointInfo">
  <Version>Version1</Version>
  <RequiresSignIn>False</RequiresSignIn>
</EsriMapsInfo>
</file>

<file path=customXml/item83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B4EE8EAF-F277-4AF9-9300-2B19A94F31F3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5A9A5D11-4524-41F1-9085-93E8D064628F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69E8A5D4-2167-45A0-A290-0D1E6A76CD66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D062658C-460C-49C9-827C-1A64B2936E22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39221BF0-144D-47CE-AA94-C2611C9A92AB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0434E9F2-28F3-4A61-A67A-69D7DA166A39}">
  <ds:schemaRefs>
    <ds:schemaRef ds:uri="ESRI.ArcGIS.Mapping.OfficeIntegration.PowerPointInfo"/>
  </ds:schemaRefs>
</ds:datastoreItem>
</file>

<file path=customXml/itemProps15.xml><?xml version="1.0" encoding="utf-8"?>
<ds:datastoreItem xmlns:ds="http://schemas.openxmlformats.org/officeDocument/2006/customXml" ds:itemID="{63D20B5C-D332-47D9-AFB2-D48A725053DB}">
  <ds:schemaRefs>
    <ds:schemaRef ds:uri="ESRI.ArcGIS.Mapping.OfficeIntegration.PowerPointInfo"/>
  </ds:schemaRefs>
</ds:datastoreItem>
</file>

<file path=customXml/itemProps16.xml><?xml version="1.0" encoding="utf-8"?>
<ds:datastoreItem xmlns:ds="http://schemas.openxmlformats.org/officeDocument/2006/customXml" ds:itemID="{2FE5BE56-C80E-46C5-991E-192C76624674}">
  <ds:schemaRefs>
    <ds:schemaRef ds:uri="ESRI.ArcGIS.Mapping.OfficeIntegration.PowerPointInfo"/>
  </ds:schemaRefs>
</ds:datastoreItem>
</file>

<file path=customXml/itemProps17.xml><?xml version="1.0" encoding="utf-8"?>
<ds:datastoreItem xmlns:ds="http://schemas.openxmlformats.org/officeDocument/2006/customXml" ds:itemID="{15A1502D-9517-4707-B59D-15D2C7D0DD69}">
  <ds:schemaRefs>
    <ds:schemaRef ds:uri="ESRI.ArcGIS.Mapping.OfficeIntegration.PowerPointInfo"/>
  </ds:schemaRefs>
</ds:datastoreItem>
</file>

<file path=customXml/itemProps18.xml><?xml version="1.0" encoding="utf-8"?>
<ds:datastoreItem xmlns:ds="http://schemas.openxmlformats.org/officeDocument/2006/customXml" ds:itemID="{B52F3520-CB3D-49B6-A193-8FCB80ABEABA}">
  <ds:schemaRefs>
    <ds:schemaRef ds:uri="ESRI.ArcGIS.Mapping.OfficeIntegration.PowerPointInfo"/>
  </ds:schemaRefs>
</ds:datastoreItem>
</file>

<file path=customXml/itemProps19.xml><?xml version="1.0" encoding="utf-8"?>
<ds:datastoreItem xmlns:ds="http://schemas.openxmlformats.org/officeDocument/2006/customXml" ds:itemID="{DF0908E0-C443-4161-8AC7-03FD0EFC6CE6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D3A43150-D0FC-4B0B-A2FF-45D3060BAA2D}">
  <ds:schemaRefs>
    <ds:schemaRef ds:uri="ESRI.ArcGIS.Mapping.OfficeIntegration.PowerPointInfo"/>
  </ds:schemaRefs>
</ds:datastoreItem>
</file>

<file path=customXml/itemProps20.xml><?xml version="1.0" encoding="utf-8"?>
<ds:datastoreItem xmlns:ds="http://schemas.openxmlformats.org/officeDocument/2006/customXml" ds:itemID="{255370B0-A92F-4D96-A5A8-FC8051858049}">
  <ds:schemaRefs>
    <ds:schemaRef ds:uri="ESRI.ArcGIS.Mapping.OfficeIntegration.PowerPointInfo"/>
  </ds:schemaRefs>
</ds:datastoreItem>
</file>

<file path=customXml/itemProps21.xml><?xml version="1.0" encoding="utf-8"?>
<ds:datastoreItem xmlns:ds="http://schemas.openxmlformats.org/officeDocument/2006/customXml" ds:itemID="{6EB68382-5859-45CE-856C-E394A81AEDFF}">
  <ds:schemaRefs>
    <ds:schemaRef ds:uri="ESRI.ArcGIS.Mapping.OfficeIntegration.PowerPointInfo"/>
  </ds:schemaRefs>
</ds:datastoreItem>
</file>

<file path=customXml/itemProps22.xml><?xml version="1.0" encoding="utf-8"?>
<ds:datastoreItem xmlns:ds="http://schemas.openxmlformats.org/officeDocument/2006/customXml" ds:itemID="{A255A247-A884-454A-8231-2ADD14986ABF}">
  <ds:schemaRefs>
    <ds:schemaRef ds:uri="ESRI.ArcGIS.Mapping.OfficeIntegration.PowerPointInfo"/>
  </ds:schemaRefs>
</ds:datastoreItem>
</file>

<file path=customXml/itemProps23.xml><?xml version="1.0" encoding="utf-8"?>
<ds:datastoreItem xmlns:ds="http://schemas.openxmlformats.org/officeDocument/2006/customXml" ds:itemID="{551D53FF-DE3D-4778-9891-343A064EEED8}">
  <ds:schemaRefs>
    <ds:schemaRef ds:uri="ESRI.ArcGIS.Mapping.OfficeIntegration.PowerPointInfo"/>
  </ds:schemaRefs>
</ds:datastoreItem>
</file>

<file path=customXml/itemProps24.xml><?xml version="1.0" encoding="utf-8"?>
<ds:datastoreItem xmlns:ds="http://schemas.openxmlformats.org/officeDocument/2006/customXml" ds:itemID="{2D97FD49-265F-4594-80A1-E74693159E19}">
  <ds:schemaRefs>
    <ds:schemaRef ds:uri="ESRI.ArcGIS.Mapping.OfficeIntegration.PowerPointInfo"/>
  </ds:schemaRefs>
</ds:datastoreItem>
</file>

<file path=customXml/itemProps25.xml><?xml version="1.0" encoding="utf-8"?>
<ds:datastoreItem xmlns:ds="http://schemas.openxmlformats.org/officeDocument/2006/customXml" ds:itemID="{91767106-8864-455B-9B9B-35A5DD377C20}">
  <ds:schemaRefs>
    <ds:schemaRef ds:uri="ESRI.ArcGIS.Mapping.OfficeIntegration.PowerPointInfo"/>
  </ds:schemaRefs>
</ds:datastoreItem>
</file>

<file path=customXml/itemProps26.xml><?xml version="1.0" encoding="utf-8"?>
<ds:datastoreItem xmlns:ds="http://schemas.openxmlformats.org/officeDocument/2006/customXml" ds:itemID="{5BF690DA-F50C-44AA-9C3F-4B43B808EFD0}">
  <ds:schemaRefs>
    <ds:schemaRef ds:uri="ESRI.ArcGIS.Mapping.OfficeIntegration.PowerPointInfo"/>
  </ds:schemaRefs>
</ds:datastoreItem>
</file>

<file path=customXml/itemProps27.xml><?xml version="1.0" encoding="utf-8"?>
<ds:datastoreItem xmlns:ds="http://schemas.openxmlformats.org/officeDocument/2006/customXml" ds:itemID="{8571F389-C847-4C74-B476-0AACFC08BC88}">
  <ds:schemaRefs>
    <ds:schemaRef ds:uri="ESRI.ArcGIS.Mapping.OfficeIntegration.PowerPointInfo"/>
  </ds:schemaRefs>
</ds:datastoreItem>
</file>

<file path=customXml/itemProps28.xml><?xml version="1.0" encoding="utf-8"?>
<ds:datastoreItem xmlns:ds="http://schemas.openxmlformats.org/officeDocument/2006/customXml" ds:itemID="{21FE6B2F-B308-4822-879A-4CBFF6C07F65}">
  <ds:schemaRefs>
    <ds:schemaRef ds:uri="ESRI.ArcGIS.Mapping.OfficeIntegration.PowerPointInfo"/>
  </ds:schemaRefs>
</ds:datastoreItem>
</file>

<file path=customXml/itemProps29.xml><?xml version="1.0" encoding="utf-8"?>
<ds:datastoreItem xmlns:ds="http://schemas.openxmlformats.org/officeDocument/2006/customXml" ds:itemID="{293DD6B9-884A-4DE9-99C2-F8BBAFB77EFC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9B3D2D2E-4C4D-4E18-897F-276CE4CA4CE3}">
  <ds:schemaRefs>
    <ds:schemaRef ds:uri="ESRI.ArcGIS.Mapping.OfficeIntegration.PowerPointInfo"/>
  </ds:schemaRefs>
</ds:datastoreItem>
</file>

<file path=customXml/itemProps30.xml><?xml version="1.0" encoding="utf-8"?>
<ds:datastoreItem xmlns:ds="http://schemas.openxmlformats.org/officeDocument/2006/customXml" ds:itemID="{2FF55C90-A9D6-436B-BA8D-52C58D6861D2}">
  <ds:schemaRefs>
    <ds:schemaRef ds:uri="ESRI.ArcGIS.Mapping.OfficeIntegration.PowerPointInfo"/>
  </ds:schemaRefs>
</ds:datastoreItem>
</file>

<file path=customXml/itemProps31.xml><?xml version="1.0" encoding="utf-8"?>
<ds:datastoreItem xmlns:ds="http://schemas.openxmlformats.org/officeDocument/2006/customXml" ds:itemID="{DA19E9AB-91A8-4D72-A639-62B7E9B128F7}">
  <ds:schemaRefs>
    <ds:schemaRef ds:uri="ESRI.ArcGIS.Mapping.OfficeIntegration.PowerPointInfo"/>
  </ds:schemaRefs>
</ds:datastoreItem>
</file>

<file path=customXml/itemProps32.xml><?xml version="1.0" encoding="utf-8"?>
<ds:datastoreItem xmlns:ds="http://schemas.openxmlformats.org/officeDocument/2006/customXml" ds:itemID="{275BFE5F-81D9-4912-97FD-8C2E0BC18FD1}">
  <ds:schemaRefs>
    <ds:schemaRef ds:uri="ESRI.ArcGIS.Mapping.OfficeIntegration.PowerPointInfo"/>
  </ds:schemaRefs>
</ds:datastoreItem>
</file>

<file path=customXml/itemProps33.xml><?xml version="1.0" encoding="utf-8"?>
<ds:datastoreItem xmlns:ds="http://schemas.openxmlformats.org/officeDocument/2006/customXml" ds:itemID="{50F6240D-A34D-4F42-8531-465D43855E97}">
  <ds:schemaRefs>
    <ds:schemaRef ds:uri="ESRI.ArcGIS.Mapping.OfficeIntegration.PowerPointInfo"/>
  </ds:schemaRefs>
</ds:datastoreItem>
</file>

<file path=customXml/itemProps34.xml><?xml version="1.0" encoding="utf-8"?>
<ds:datastoreItem xmlns:ds="http://schemas.openxmlformats.org/officeDocument/2006/customXml" ds:itemID="{280BC6F4-BFC5-41A2-9C24-19B10AD24B86}">
  <ds:schemaRefs>
    <ds:schemaRef ds:uri="ESRI.ArcGIS.Mapping.OfficeIntegration.PowerPointInfo"/>
  </ds:schemaRefs>
</ds:datastoreItem>
</file>

<file path=customXml/itemProps35.xml><?xml version="1.0" encoding="utf-8"?>
<ds:datastoreItem xmlns:ds="http://schemas.openxmlformats.org/officeDocument/2006/customXml" ds:itemID="{5945BC09-4482-43B1-9355-87A4BF9FC018}">
  <ds:schemaRefs>
    <ds:schemaRef ds:uri="ESRI.ArcGIS.Mapping.OfficeIntegration.PowerPointInfo"/>
  </ds:schemaRefs>
</ds:datastoreItem>
</file>

<file path=customXml/itemProps36.xml><?xml version="1.0" encoding="utf-8"?>
<ds:datastoreItem xmlns:ds="http://schemas.openxmlformats.org/officeDocument/2006/customXml" ds:itemID="{0B93CA90-AD49-414D-B226-3497709A4DAC}">
  <ds:schemaRefs>
    <ds:schemaRef ds:uri="ESRI.ArcGIS.Mapping.OfficeIntegration.PowerPointInfo"/>
  </ds:schemaRefs>
</ds:datastoreItem>
</file>

<file path=customXml/itemProps37.xml><?xml version="1.0" encoding="utf-8"?>
<ds:datastoreItem xmlns:ds="http://schemas.openxmlformats.org/officeDocument/2006/customXml" ds:itemID="{667418A1-CF65-4290-83EA-619AB300B561}">
  <ds:schemaRefs>
    <ds:schemaRef ds:uri="http://schemas.openxmlformats.org/package/2006/metadata/core-properties"/>
    <ds:schemaRef ds:uri="c998cff7-708f-4ccd-a9bd-e1cda4b3ed7a"/>
    <ds:schemaRef ds:uri="http://schemas.microsoft.com/office/2006/documentManagement/types"/>
    <ds:schemaRef ds:uri="http://purl.org/dc/terms/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  <ds:schemaRef ds:uri="http://schemas.microsoft.com/office/2006/metadata/properties"/>
  </ds:schemaRefs>
</ds:datastoreItem>
</file>

<file path=customXml/itemProps38.xml><?xml version="1.0" encoding="utf-8"?>
<ds:datastoreItem xmlns:ds="http://schemas.openxmlformats.org/officeDocument/2006/customXml" ds:itemID="{0F226EF0-A851-4F03-AAF2-8D0685463478}">
  <ds:schemaRefs>
    <ds:schemaRef ds:uri="ESRI.ArcGIS.Mapping.OfficeIntegration.PowerPointInfo"/>
  </ds:schemaRefs>
</ds:datastoreItem>
</file>

<file path=customXml/itemProps39.xml><?xml version="1.0" encoding="utf-8"?>
<ds:datastoreItem xmlns:ds="http://schemas.openxmlformats.org/officeDocument/2006/customXml" ds:itemID="{9099BB35-5D12-4593-82D1-1FB84E67087C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F3A1BE57-3E20-45D7-93C2-20CAE2D8E427}">
  <ds:schemaRefs>
    <ds:schemaRef ds:uri="ESRI.ArcGIS.Mapping.OfficeIntegration.PowerPointInfo"/>
  </ds:schemaRefs>
</ds:datastoreItem>
</file>

<file path=customXml/itemProps40.xml><?xml version="1.0" encoding="utf-8"?>
<ds:datastoreItem xmlns:ds="http://schemas.openxmlformats.org/officeDocument/2006/customXml" ds:itemID="{F0DABA81-ADD9-4AB7-8FE6-C06D4F4E9CFB}">
  <ds:schemaRefs>
    <ds:schemaRef ds:uri="ESRI.ArcGIS.Mapping.OfficeIntegration.PowerPointInfo"/>
  </ds:schemaRefs>
</ds:datastoreItem>
</file>

<file path=customXml/itemProps41.xml><?xml version="1.0" encoding="utf-8"?>
<ds:datastoreItem xmlns:ds="http://schemas.openxmlformats.org/officeDocument/2006/customXml" ds:itemID="{3FAFF3EC-9672-4EA8-9E26-38DE077F7C62}">
  <ds:schemaRefs>
    <ds:schemaRef ds:uri="ESRI.ArcGIS.Mapping.OfficeIntegration.PowerPointInfo"/>
  </ds:schemaRefs>
</ds:datastoreItem>
</file>

<file path=customXml/itemProps42.xml><?xml version="1.0" encoding="utf-8"?>
<ds:datastoreItem xmlns:ds="http://schemas.openxmlformats.org/officeDocument/2006/customXml" ds:itemID="{29B423BF-FDC9-4012-957B-AB4DD11F72CB}">
  <ds:schemaRefs>
    <ds:schemaRef ds:uri="ESRI.ArcGIS.Mapping.OfficeIntegration.PowerPointInfo"/>
  </ds:schemaRefs>
</ds:datastoreItem>
</file>

<file path=customXml/itemProps43.xml><?xml version="1.0" encoding="utf-8"?>
<ds:datastoreItem xmlns:ds="http://schemas.openxmlformats.org/officeDocument/2006/customXml" ds:itemID="{F487B942-4EED-45CE-AC37-D440D2D08570}">
  <ds:schemaRefs>
    <ds:schemaRef ds:uri="ESRI.ArcGIS.Mapping.OfficeIntegration.PowerPointInfo"/>
  </ds:schemaRefs>
</ds:datastoreItem>
</file>

<file path=customXml/itemProps44.xml><?xml version="1.0" encoding="utf-8"?>
<ds:datastoreItem xmlns:ds="http://schemas.openxmlformats.org/officeDocument/2006/customXml" ds:itemID="{844841B7-A31E-42E1-A7A2-3B683059CB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98cff7-708f-4ccd-a9bd-e1cda4b3ed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5.xml><?xml version="1.0" encoding="utf-8"?>
<ds:datastoreItem xmlns:ds="http://schemas.openxmlformats.org/officeDocument/2006/customXml" ds:itemID="{A34A81AC-2470-4B11-B465-7399F1110303}">
  <ds:schemaRefs>
    <ds:schemaRef ds:uri="ESRI.ArcGIS.Mapping.OfficeIntegration.PowerPointInfo"/>
  </ds:schemaRefs>
</ds:datastoreItem>
</file>

<file path=customXml/itemProps46.xml><?xml version="1.0" encoding="utf-8"?>
<ds:datastoreItem xmlns:ds="http://schemas.openxmlformats.org/officeDocument/2006/customXml" ds:itemID="{19EE8F56-9A11-49F1-9B8E-13FB16095CBB}">
  <ds:schemaRefs>
    <ds:schemaRef ds:uri="ESRI.ArcGIS.Mapping.OfficeIntegration.PowerPointInfo"/>
  </ds:schemaRefs>
</ds:datastoreItem>
</file>

<file path=customXml/itemProps47.xml><?xml version="1.0" encoding="utf-8"?>
<ds:datastoreItem xmlns:ds="http://schemas.openxmlformats.org/officeDocument/2006/customXml" ds:itemID="{3BE66BA8-1310-42E9-A700-90B4A8F5B8A4}">
  <ds:schemaRefs>
    <ds:schemaRef ds:uri="ESRI.ArcGIS.Mapping.OfficeIntegration.PowerPointInfo"/>
  </ds:schemaRefs>
</ds:datastoreItem>
</file>

<file path=customXml/itemProps48.xml><?xml version="1.0" encoding="utf-8"?>
<ds:datastoreItem xmlns:ds="http://schemas.openxmlformats.org/officeDocument/2006/customXml" ds:itemID="{C3C76960-9A8C-4728-B805-37C0EBC0C1D0}">
  <ds:schemaRefs>
    <ds:schemaRef ds:uri="ESRI.ArcGIS.Mapping.OfficeIntegration.PowerPointInfo"/>
  </ds:schemaRefs>
</ds:datastoreItem>
</file>

<file path=customXml/itemProps49.xml><?xml version="1.0" encoding="utf-8"?>
<ds:datastoreItem xmlns:ds="http://schemas.openxmlformats.org/officeDocument/2006/customXml" ds:itemID="{7C70E0B3-69F4-43DB-91B5-A7B85C8902AC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B1106152-EFCF-4494-9156-4EF5A0C555FF}">
  <ds:schemaRefs>
    <ds:schemaRef ds:uri="ESRI.ArcGIS.Mapping.OfficeIntegration.PowerPointInfo"/>
  </ds:schemaRefs>
</ds:datastoreItem>
</file>

<file path=customXml/itemProps50.xml><?xml version="1.0" encoding="utf-8"?>
<ds:datastoreItem xmlns:ds="http://schemas.openxmlformats.org/officeDocument/2006/customXml" ds:itemID="{65F1C358-9B51-4D8C-8319-212CC84B2E04}">
  <ds:schemaRefs>
    <ds:schemaRef ds:uri="ESRI.ArcGIS.Mapping.OfficeIntegration.PowerPointInfo"/>
  </ds:schemaRefs>
</ds:datastoreItem>
</file>

<file path=customXml/itemProps51.xml><?xml version="1.0" encoding="utf-8"?>
<ds:datastoreItem xmlns:ds="http://schemas.openxmlformats.org/officeDocument/2006/customXml" ds:itemID="{B0EDFDEB-1380-4F2F-B092-2EFEE5734F28}">
  <ds:schemaRefs>
    <ds:schemaRef ds:uri="ESRI.ArcGIS.Mapping.OfficeIntegration.PowerPointInfo"/>
  </ds:schemaRefs>
</ds:datastoreItem>
</file>

<file path=customXml/itemProps52.xml><?xml version="1.0" encoding="utf-8"?>
<ds:datastoreItem xmlns:ds="http://schemas.openxmlformats.org/officeDocument/2006/customXml" ds:itemID="{3F180388-5DF8-4807-8D0F-D014272D22BB}">
  <ds:schemaRefs>
    <ds:schemaRef ds:uri="ESRI.ArcGIS.Mapping.OfficeIntegration.PowerPointInfo"/>
  </ds:schemaRefs>
</ds:datastoreItem>
</file>

<file path=customXml/itemProps53.xml><?xml version="1.0" encoding="utf-8"?>
<ds:datastoreItem xmlns:ds="http://schemas.openxmlformats.org/officeDocument/2006/customXml" ds:itemID="{92FC3A33-3D21-4C80-9B98-0AA0812A99A4}">
  <ds:schemaRefs>
    <ds:schemaRef ds:uri="ESRI.ArcGIS.Mapping.OfficeIntegration.PowerPointInfo"/>
  </ds:schemaRefs>
</ds:datastoreItem>
</file>

<file path=customXml/itemProps54.xml><?xml version="1.0" encoding="utf-8"?>
<ds:datastoreItem xmlns:ds="http://schemas.openxmlformats.org/officeDocument/2006/customXml" ds:itemID="{C60A8C22-3434-4E93-9846-980E26D59C8F}">
  <ds:schemaRefs>
    <ds:schemaRef ds:uri="ESRI.ArcGIS.Mapping.OfficeIntegration.PowerPointInfo"/>
  </ds:schemaRefs>
</ds:datastoreItem>
</file>

<file path=customXml/itemProps55.xml><?xml version="1.0" encoding="utf-8"?>
<ds:datastoreItem xmlns:ds="http://schemas.openxmlformats.org/officeDocument/2006/customXml" ds:itemID="{CC320D96-51A7-4E7A-8A72-63C9BD835CE1}">
  <ds:schemaRefs>
    <ds:schemaRef ds:uri="ESRI.ArcGIS.Mapping.OfficeIntegration.PowerPointInfo"/>
  </ds:schemaRefs>
</ds:datastoreItem>
</file>

<file path=customXml/itemProps56.xml><?xml version="1.0" encoding="utf-8"?>
<ds:datastoreItem xmlns:ds="http://schemas.openxmlformats.org/officeDocument/2006/customXml" ds:itemID="{C72B69B8-2106-4C79-8287-73E93589D046}">
  <ds:schemaRefs>
    <ds:schemaRef ds:uri="ESRI.ArcGIS.Mapping.OfficeIntegration.PowerPointInfo"/>
  </ds:schemaRefs>
</ds:datastoreItem>
</file>

<file path=customXml/itemProps57.xml><?xml version="1.0" encoding="utf-8"?>
<ds:datastoreItem xmlns:ds="http://schemas.openxmlformats.org/officeDocument/2006/customXml" ds:itemID="{D212C839-3275-4733-A72A-118DCF210460}">
  <ds:schemaRefs>
    <ds:schemaRef ds:uri="ESRI.ArcGIS.Mapping.OfficeIntegration.PowerPointInfo"/>
  </ds:schemaRefs>
</ds:datastoreItem>
</file>

<file path=customXml/itemProps58.xml><?xml version="1.0" encoding="utf-8"?>
<ds:datastoreItem xmlns:ds="http://schemas.openxmlformats.org/officeDocument/2006/customXml" ds:itemID="{6EF06A85-219C-418F-B27C-88762097F12F}">
  <ds:schemaRefs>
    <ds:schemaRef ds:uri="ESRI.ArcGIS.Mapping.OfficeIntegration.PowerPointInfo"/>
  </ds:schemaRefs>
</ds:datastoreItem>
</file>

<file path=customXml/itemProps59.xml><?xml version="1.0" encoding="utf-8"?>
<ds:datastoreItem xmlns:ds="http://schemas.openxmlformats.org/officeDocument/2006/customXml" ds:itemID="{5FE0B317-B1B4-4A8C-B291-AB55AE992EA0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3DCD760A-BD9B-461C-B6E3-0FA8B3ED0A6E}">
  <ds:schemaRefs>
    <ds:schemaRef ds:uri="ESRI.ArcGIS.Mapping.OfficeIntegration.PowerPointInfo"/>
  </ds:schemaRefs>
</ds:datastoreItem>
</file>

<file path=customXml/itemProps60.xml><?xml version="1.0" encoding="utf-8"?>
<ds:datastoreItem xmlns:ds="http://schemas.openxmlformats.org/officeDocument/2006/customXml" ds:itemID="{CFC1740D-9C5C-49E8-8034-E102AB8C31FE}">
  <ds:schemaRefs>
    <ds:schemaRef ds:uri="ESRI.ArcGIS.Mapping.OfficeIntegration.PowerPointInfo"/>
  </ds:schemaRefs>
</ds:datastoreItem>
</file>

<file path=customXml/itemProps61.xml><?xml version="1.0" encoding="utf-8"?>
<ds:datastoreItem xmlns:ds="http://schemas.openxmlformats.org/officeDocument/2006/customXml" ds:itemID="{E1A2873D-D022-4FAC-A052-C2DB367BB9C0}">
  <ds:schemaRefs>
    <ds:schemaRef ds:uri="ESRI.ArcGIS.Mapping.OfficeIntegration.PowerPointInfo"/>
  </ds:schemaRefs>
</ds:datastoreItem>
</file>

<file path=customXml/itemProps62.xml><?xml version="1.0" encoding="utf-8"?>
<ds:datastoreItem xmlns:ds="http://schemas.openxmlformats.org/officeDocument/2006/customXml" ds:itemID="{89A5728D-9E32-477C-BB97-1CFE20641E6E}">
  <ds:schemaRefs>
    <ds:schemaRef ds:uri="ESRI.ArcGIS.Mapping.OfficeIntegration.PowerPointInfo"/>
  </ds:schemaRefs>
</ds:datastoreItem>
</file>

<file path=customXml/itemProps63.xml><?xml version="1.0" encoding="utf-8"?>
<ds:datastoreItem xmlns:ds="http://schemas.openxmlformats.org/officeDocument/2006/customXml" ds:itemID="{23931DCE-41A0-4E69-AF53-5BA99697FF06}">
  <ds:schemaRefs>
    <ds:schemaRef ds:uri="ESRI.ArcGIS.Mapping.OfficeIntegration.PowerPointInfo"/>
  </ds:schemaRefs>
</ds:datastoreItem>
</file>

<file path=customXml/itemProps64.xml><?xml version="1.0" encoding="utf-8"?>
<ds:datastoreItem xmlns:ds="http://schemas.openxmlformats.org/officeDocument/2006/customXml" ds:itemID="{478E6DE4-DC44-47CE-A712-24DE6456B083}">
  <ds:schemaRefs>
    <ds:schemaRef ds:uri="ESRI.ArcGIS.Mapping.OfficeIntegration.PowerPointInfo"/>
  </ds:schemaRefs>
</ds:datastoreItem>
</file>

<file path=customXml/itemProps65.xml><?xml version="1.0" encoding="utf-8"?>
<ds:datastoreItem xmlns:ds="http://schemas.openxmlformats.org/officeDocument/2006/customXml" ds:itemID="{803CDB67-C295-4438-A806-DBF09EEA6112}">
  <ds:schemaRefs>
    <ds:schemaRef ds:uri="http://schemas.microsoft.com/sharepoint/v3/contenttype/forms"/>
  </ds:schemaRefs>
</ds:datastoreItem>
</file>

<file path=customXml/itemProps66.xml><?xml version="1.0" encoding="utf-8"?>
<ds:datastoreItem xmlns:ds="http://schemas.openxmlformats.org/officeDocument/2006/customXml" ds:itemID="{BFAFC884-C7DC-41DD-AECB-DC58CCEE0930}">
  <ds:schemaRefs>
    <ds:schemaRef ds:uri="ESRI.ArcGIS.Mapping.OfficeIntegration.PowerPointInfo"/>
  </ds:schemaRefs>
</ds:datastoreItem>
</file>

<file path=customXml/itemProps67.xml><?xml version="1.0" encoding="utf-8"?>
<ds:datastoreItem xmlns:ds="http://schemas.openxmlformats.org/officeDocument/2006/customXml" ds:itemID="{CC35A8F8-235D-416B-8EA2-0BEABCC6DDCB}">
  <ds:schemaRefs>
    <ds:schemaRef ds:uri="ESRI.ArcGIS.Mapping.OfficeIntegration.PowerPointInfo"/>
  </ds:schemaRefs>
</ds:datastoreItem>
</file>

<file path=customXml/itemProps68.xml><?xml version="1.0" encoding="utf-8"?>
<ds:datastoreItem xmlns:ds="http://schemas.openxmlformats.org/officeDocument/2006/customXml" ds:itemID="{25A5B035-21A2-4474-9CE3-9A077BC818E3}">
  <ds:schemaRefs>
    <ds:schemaRef ds:uri="ESRI.ArcGIS.Mapping.OfficeIntegration.PowerPointInfo"/>
  </ds:schemaRefs>
</ds:datastoreItem>
</file>

<file path=customXml/itemProps69.xml><?xml version="1.0" encoding="utf-8"?>
<ds:datastoreItem xmlns:ds="http://schemas.openxmlformats.org/officeDocument/2006/customXml" ds:itemID="{B993A1CC-B4CB-4FA5-A634-9C5FC8B1035C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7A5E3343-F76F-41AD-B63C-C78D5869660A}">
  <ds:schemaRefs>
    <ds:schemaRef ds:uri="ESRI.ArcGIS.Mapping.OfficeIntegration.PowerPointInfo"/>
  </ds:schemaRefs>
</ds:datastoreItem>
</file>

<file path=customXml/itemProps70.xml><?xml version="1.0" encoding="utf-8"?>
<ds:datastoreItem xmlns:ds="http://schemas.openxmlformats.org/officeDocument/2006/customXml" ds:itemID="{64310029-FF75-4061-8EF0-601EA33DFB43}">
  <ds:schemaRefs>
    <ds:schemaRef ds:uri="ESRI.ArcGIS.Mapping.OfficeIntegration.PowerPointInfo"/>
  </ds:schemaRefs>
</ds:datastoreItem>
</file>

<file path=customXml/itemProps71.xml><?xml version="1.0" encoding="utf-8"?>
<ds:datastoreItem xmlns:ds="http://schemas.openxmlformats.org/officeDocument/2006/customXml" ds:itemID="{5D628791-FC02-4E45-81FF-F70F4406BCBD}">
  <ds:schemaRefs>
    <ds:schemaRef ds:uri="ESRI.ArcGIS.Mapping.OfficeIntegration.PowerPointInfo"/>
  </ds:schemaRefs>
</ds:datastoreItem>
</file>

<file path=customXml/itemProps72.xml><?xml version="1.0" encoding="utf-8"?>
<ds:datastoreItem xmlns:ds="http://schemas.openxmlformats.org/officeDocument/2006/customXml" ds:itemID="{6ACCABF4-9FA1-4C09-A37B-3F617E56514D}">
  <ds:schemaRefs>
    <ds:schemaRef ds:uri="ESRI.ArcGIS.Mapping.OfficeIntegration.PowerPointInfo"/>
  </ds:schemaRefs>
</ds:datastoreItem>
</file>

<file path=customXml/itemProps73.xml><?xml version="1.0" encoding="utf-8"?>
<ds:datastoreItem xmlns:ds="http://schemas.openxmlformats.org/officeDocument/2006/customXml" ds:itemID="{610939AF-ADA3-48AD-83BD-AF9DCF92C99D}">
  <ds:schemaRefs>
    <ds:schemaRef ds:uri="ESRI.ArcGIS.Mapping.OfficeIntegration.PowerPointInfo"/>
  </ds:schemaRefs>
</ds:datastoreItem>
</file>

<file path=customXml/itemProps74.xml><?xml version="1.0" encoding="utf-8"?>
<ds:datastoreItem xmlns:ds="http://schemas.openxmlformats.org/officeDocument/2006/customXml" ds:itemID="{F00BE1D1-52BE-4F28-BBCD-18979D9D31AE}">
  <ds:schemaRefs>
    <ds:schemaRef ds:uri="ESRI.ArcGIS.Mapping.OfficeIntegration.PowerPointInfo"/>
  </ds:schemaRefs>
</ds:datastoreItem>
</file>

<file path=customXml/itemProps75.xml><?xml version="1.0" encoding="utf-8"?>
<ds:datastoreItem xmlns:ds="http://schemas.openxmlformats.org/officeDocument/2006/customXml" ds:itemID="{BF58C38D-12CE-483C-81B1-980728C16035}">
  <ds:schemaRefs>
    <ds:schemaRef ds:uri="ESRI.ArcGIS.Mapping.OfficeIntegration.PowerPointInfo"/>
  </ds:schemaRefs>
</ds:datastoreItem>
</file>

<file path=customXml/itemProps76.xml><?xml version="1.0" encoding="utf-8"?>
<ds:datastoreItem xmlns:ds="http://schemas.openxmlformats.org/officeDocument/2006/customXml" ds:itemID="{C09C3966-9E3B-4C2E-80CC-21A2A30D65EE}">
  <ds:schemaRefs>
    <ds:schemaRef ds:uri="ESRI.ArcGIS.Mapping.OfficeIntegration.PowerPointInfo"/>
  </ds:schemaRefs>
</ds:datastoreItem>
</file>

<file path=customXml/itemProps77.xml><?xml version="1.0" encoding="utf-8"?>
<ds:datastoreItem xmlns:ds="http://schemas.openxmlformats.org/officeDocument/2006/customXml" ds:itemID="{10A96EC7-B10D-4A33-A822-0D7097443BA3}">
  <ds:schemaRefs>
    <ds:schemaRef ds:uri="ESRI.ArcGIS.Mapping.OfficeIntegration.PowerPointInfo"/>
  </ds:schemaRefs>
</ds:datastoreItem>
</file>

<file path=customXml/itemProps78.xml><?xml version="1.0" encoding="utf-8"?>
<ds:datastoreItem xmlns:ds="http://schemas.openxmlformats.org/officeDocument/2006/customXml" ds:itemID="{2FFA65F8-B195-498E-A898-C1AEFD0C22D3}">
  <ds:schemaRefs>
    <ds:schemaRef ds:uri="ESRI.ArcGIS.Mapping.OfficeIntegration.PowerPointInfo"/>
  </ds:schemaRefs>
</ds:datastoreItem>
</file>

<file path=customXml/itemProps79.xml><?xml version="1.0" encoding="utf-8"?>
<ds:datastoreItem xmlns:ds="http://schemas.openxmlformats.org/officeDocument/2006/customXml" ds:itemID="{71723ED2-8DD1-42E6-A64C-FA7C22D47026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00BC39D2-9C59-446B-B040-2F1B785DAB84}">
  <ds:schemaRefs>
    <ds:schemaRef ds:uri="ESRI.ArcGIS.Mapping.OfficeIntegration.PowerPointInfo"/>
  </ds:schemaRefs>
</ds:datastoreItem>
</file>

<file path=customXml/itemProps80.xml><?xml version="1.0" encoding="utf-8"?>
<ds:datastoreItem xmlns:ds="http://schemas.openxmlformats.org/officeDocument/2006/customXml" ds:itemID="{28E16F55-E8CF-4BB6-B999-C00A693B8ED2}">
  <ds:schemaRefs>
    <ds:schemaRef ds:uri="ESRI.ArcGIS.Mapping.OfficeIntegration.PowerPointInfo"/>
  </ds:schemaRefs>
</ds:datastoreItem>
</file>

<file path=customXml/itemProps81.xml><?xml version="1.0" encoding="utf-8"?>
<ds:datastoreItem xmlns:ds="http://schemas.openxmlformats.org/officeDocument/2006/customXml" ds:itemID="{ACB3CC2B-33C5-47C7-B891-768B4A3E08AE}">
  <ds:schemaRefs>
    <ds:schemaRef ds:uri="ESRI.ArcGIS.Mapping.OfficeIntegration.PowerPointInfo"/>
  </ds:schemaRefs>
</ds:datastoreItem>
</file>

<file path=customXml/itemProps82.xml><?xml version="1.0" encoding="utf-8"?>
<ds:datastoreItem xmlns:ds="http://schemas.openxmlformats.org/officeDocument/2006/customXml" ds:itemID="{6465C9C8-79AB-40BF-925E-B9DD067ABAC8}">
  <ds:schemaRefs>
    <ds:schemaRef ds:uri="ESRI.ArcGIS.Mapping.OfficeIntegration.PowerPointInfo"/>
  </ds:schemaRefs>
</ds:datastoreItem>
</file>

<file path=customXml/itemProps83.xml><?xml version="1.0" encoding="utf-8"?>
<ds:datastoreItem xmlns:ds="http://schemas.openxmlformats.org/officeDocument/2006/customXml" ds:itemID="{9DB42A50-567D-43C5-BB1A-08ED89AA45B3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A4D87A7C-59F9-4CB0-8FAB-E984292A002E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12862</TotalTime>
  <Words>201</Words>
  <Application>Microsoft Office PowerPoint</Application>
  <PresentationFormat>A3 (297 x 420 mm)</PresentationFormat>
  <Paragraphs>34</Paragraphs>
  <Slides>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MODELE - ORIENTATIONS TERRITORIALES v3</vt:lpstr>
      <vt:lpstr>Présentation PowerPoint</vt:lpstr>
      <vt:lpstr>Présentation PowerPoint</vt:lpstr>
      <vt:lpstr>Point d’actualité sur la santé mentale</vt:lpstr>
      <vt:lpstr>Point d’actualité sur la santé mentale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Cartes GHT</dc:title>
  <dc:creator>SENAUX, Elodie</dc:creator>
  <cp:lastModifiedBy>COUTY-GIRARD, Aurélia</cp:lastModifiedBy>
  <cp:revision>299</cp:revision>
  <cp:lastPrinted>2016-11-16T14:24:58Z</cp:lastPrinted>
  <dcterms:created xsi:type="dcterms:W3CDTF">2015-12-11T17:18:56Z</dcterms:created>
  <dcterms:modified xsi:type="dcterms:W3CDTF">2016-11-17T10:35:56Z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0x0101008F887831050BFB4DA081C7DF7329D5B2</vt:lpwstr>
  </property>
</Properties>
</file>