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customXml/itemProps69.xml" ContentType="application/vnd.openxmlformats-officedocument.customXmlProperties+xml"/>
  <Override PartName="/customXml/itemProps70.xml" ContentType="application/vnd.openxmlformats-officedocument.customXmlProperties+xml"/>
  <Override PartName="/customXml/itemProps71.xml" ContentType="application/vnd.openxmlformats-officedocument.customXmlProperties+xml"/>
  <Override PartName="/customXml/itemProps72.xml" ContentType="application/vnd.openxmlformats-officedocument.customXmlProperties+xml"/>
  <Override PartName="/customXml/itemProps73.xml" ContentType="application/vnd.openxmlformats-officedocument.customXmlProperties+xml"/>
  <Override PartName="/customXml/itemProps74.xml" ContentType="application/vnd.openxmlformats-officedocument.customXmlProperties+xml"/>
  <Override PartName="/customXml/itemProps75.xml" ContentType="application/vnd.openxmlformats-officedocument.customXmlProperties+xml"/>
  <Override PartName="/customXml/itemProps76.xml" ContentType="application/vnd.openxmlformats-officedocument.customXmlProperties+xml"/>
  <Override PartName="/customXml/itemProps77.xml" ContentType="application/vnd.openxmlformats-officedocument.customXmlProperties+xml"/>
  <Override PartName="/customXml/itemProps78.xml" ContentType="application/vnd.openxmlformats-officedocument.customXmlProperties+xml"/>
  <Override PartName="/customXml/itemProps79.xml" ContentType="application/vnd.openxmlformats-officedocument.customXmlProperties+xml"/>
  <Override PartName="/customXml/itemProps80.xml" ContentType="application/vnd.openxmlformats-officedocument.customXmlProperties+xml"/>
  <Override PartName="/customXml/itemProps81.xml" ContentType="application/vnd.openxmlformats-officedocument.customXmlProperties+xml"/>
  <Override PartName="/customXml/itemProps82.xml" ContentType="application/vnd.openxmlformats-officedocument.customXmlProperties+xml"/>
  <Override PartName="/customXml/itemProps8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1.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2.xml" ContentType="application/vnd.openxmlformats-officedocument.presentationml.notesSlide+xml"/>
  <Override PartName="/ppt/tags/tag2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84"/>
  </p:sldMasterIdLst>
  <p:notesMasterIdLst>
    <p:notesMasterId r:id="rId98"/>
  </p:notesMasterIdLst>
  <p:sldIdLst>
    <p:sldId id="262" r:id="rId85"/>
    <p:sldId id="317" r:id="rId86"/>
    <p:sldId id="305" r:id="rId87"/>
    <p:sldId id="306" r:id="rId88"/>
    <p:sldId id="303" r:id="rId89"/>
    <p:sldId id="296" r:id="rId90"/>
    <p:sldId id="304" r:id="rId91"/>
    <p:sldId id="315" r:id="rId92"/>
    <p:sldId id="316" r:id="rId93"/>
    <p:sldId id="269" r:id="rId94"/>
    <p:sldId id="314" r:id="rId95"/>
    <p:sldId id="297" r:id="rId96"/>
    <p:sldId id="308" r:id="rId97"/>
  </p:sldIdLst>
  <p:sldSz cx="12801600" cy="9601200" type="A3"/>
  <p:notesSz cx="6797675" cy="9926638"/>
  <p:defaultTextStyle>
    <a:defPPr>
      <a:defRPr lang="fr-FR"/>
    </a:defPPr>
    <a:lvl1pPr marL="0" algn="l" defTabSz="1276936" rtl="0" eaLnBrk="1" latinLnBrk="0" hangingPunct="1">
      <a:defRPr sz="2500" kern="1200">
        <a:solidFill>
          <a:schemeClr val="tx1"/>
        </a:solidFill>
        <a:latin typeface="+mn-lt"/>
        <a:ea typeface="+mn-ea"/>
        <a:cs typeface="+mn-cs"/>
      </a:defRPr>
    </a:lvl1pPr>
    <a:lvl2pPr marL="638469" algn="l" defTabSz="1276936" rtl="0" eaLnBrk="1" latinLnBrk="0" hangingPunct="1">
      <a:defRPr sz="2500" kern="1200">
        <a:solidFill>
          <a:schemeClr val="tx1"/>
        </a:solidFill>
        <a:latin typeface="+mn-lt"/>
        <a:ea typeface="+mn-ea"/>
        <a:cs typeface="+mn-cs"/>
      </a:defRPr>
    </a:lvl2pPr>
    <a:lvl3pPr marL="1276936" algn="l" defTabSz="1276936" rtl="0" eaLnBrk="1" latinLnBrk="0" hangingPunct="1">
      <a:defRPr sz="2500" kern="1200">
        <a:solidFill>
          <a:schemeClr val="tx1"/>
        </a:solidFill>
        <a:latin typeface="+mn-lt"/>
        <a:ea typeface="+mn-ea"/>
        <a:cs typeface="+mn-cs"/>
      </a:defRPr>
    </a:lvl3pPr>
    <a:lvl4pPr marL="1915399" algn="l" defTabSz="1276936" rtl="0" eaLnBrk="1" latinLnBrk="0" hangingPunct="1">
      <a:defRPr sz="2500" kern="1200">
        <a:solidFill>
          <a:schemeClr val="tx1"/>
        </a:solidFill>
        <a:latin typeface="+mn-lt"/>
        <a:ea typeface="+mn-ea"/>
        <a:cs typeface="+mn-cs"/>
      </a:defRPr>
    </a:lvl4pPr>
    <a:lvl5pPr marL="2553864" algn="l" defTabSz="1276936" rtl="0" eaLnBrk="1" latinLnBrk="0" hangingPunct="1">
      <a:defRPr sz="2500" kern="1200">
        <a:solidFill>
          <a:schemeClr val="tx1"/>
        </a:solidFill>
        <a:latin typeface="+mn-lt"/>
        <a:ea typeface="+mn-ea"/>
        <a:cs typeface="+mn-cs"/>
      </a:defRPr>
    </a:lvl5pPr>
    <a:lvl6pPr marL="3192331" algn="l" defTabSz="1276936" rtl="0" eaLnBrk="1" latinLnBrk="0" hangingPunct="1">
      <a:defRPr sz="2500" kern="1200">
        <a:solidFill>
          <a:schemeClr val="tx1"/>
        </a:solidFill>
        <a:latin typeface="+mn-lt"/>
        <a:ea typeface="+mn-ea"/>
        <a:cs typeface="+mn-cs"/>
      </a:defRPr>
    </a:lvl6pPr>
    <a:lvl7pPr marL="3830797" algn="l" defTabSz="1276936" rtl="0" eaLnBrk="1" latinLnBrk="0" hangingPunct="1">
      <a:defRPr sz="2500" kern="1200">
        <a:solidFill>
          <a:schemeClr val="tx1"/>
        </a:solidFill>
        <a:latin typeface="+mn-lt"/>
        <a:ea typeface="+mn-ea"/>
        <a:cs typeface="+mn-cs"/>
      </a:defRPr>
    </a:lvl7pPr>
    <a:lvl8pPr marL="4469259" algn="l" defTabSz="1276936" rtl="0" eaLnBrk="1" latinLnBrk="0" hangingPunct="1">
      <a:defRPr sz="2500" kern="1200">
        <a:solidFill>
          <a:schemeClr val="tx1"/>
        </a:solidFill>
        <a:latin typeface="+mn-lt"/>
        <a:ea typeface="+mn-ea"/>
        <a:cs typeface="+mn-cs"/>
      </a:defRPr>
    </a:lvl8pPr>
    <a:lvl9pPr marL="5107726" algn="l" defTabSz="1276936" rtl="0" eaLnBrk="1" latinLnBrk="0" hangingPunct="1">
      <a:defRPr sz="25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sans titre" id="{C600F6DE-84E4-422A-894C-F1C763152DE2}">
          <p14:sldIdLst>
            <p14:sldId id="262"/>
            <p14:sldId id="317"/>
            <p14:sldId id="305"/>
            <p14:sldId id="306"/>
            <p14:sldId id="303"/>
            <p14:sldId id="296"/>
            <p14:sldId id="304"/>
            <p14:sldId id="315"/>
            <p14:sldId id="316"/>
            <p14:sldId id="269"/>
            <p14:sldId id="314"/>
            <p14:sldId id="297"/>
            <p14:sldId id="308"/>
          </p14:sldIdLst>
        </p14:section>
      </p14:sectionLst>
    </p:ext>
    <p:ext uri="{EFAFB233-063F-42B5-8137-9DF3F51BA10A}">
      <p15:sldGuideLst xmlns="" xmlns:p15="http://schemas.microsoft.com/office/powerpoint/2012/main">
        <p15:guide id="1" orient="horz" pos="3024">
          <p15:clr>
            <a:srgbClr val="A4A3A4"/>
          </p15:clr>
        </p15:guide>
        <p15:guide id="2" pos="40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B050"/>
    <a:srgbClr val="E46C0A"/>
    <a:srgbClr val="FFCC00"/>
    <a:srgbClr val="8C8C8C"/>
    <a:srgbClr val="00B0F0"/>
    <a:srgbClr val="CC6600"/>
    <a:srgbClr val="E66C0A"/>
    <a:srgbClr val="FFFF66"/>
    <a:srgbClr val="D6D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661" autoAdjust="0"/>
    <p:restoredTop sz="99053" autoAdjust="0"/>
  </p:normalViewPr>
  <p:slideViewPr>
    <p:cSldViewPr>
      <p:cViewPr>
        <p:scale>
          <a:sx n="60" d="100"/>
          <a:sy n="60" d="100"/>
        </p:scale>
        <p:origin x="-1680" y="-158"/>
      </p:cViewPr>
      <p:guideLst>
        <p:guide orient="horz" pos="3024"/>
        <p:guide pos="403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21" Type="http://schemas.openxmlformats.org/officeDocument/2006/relationships/customXml" Target="../customXml/item21.xml"/><Relationship Id="rId34" Type="http://schemas.openxmlformats.org/officeDocument/2006/relationships/customXml" Target="../customXml/item34.xml"/><Relationship Id="rId42" Type="http://schemas.openxmlformats.org/officeDocument/2006/relationships/customXml" Target="../customXml/item42.xml"/><Relationship Id="rId47" Type="http://schemas.openxmlformats.org/officeDocument/2006/relationships/customXml" Target="../customXml/item47.xml"/><Relationship Id="rId50" Type="http://schemas.openxmlformats.org/officeDocument/2006/relationships/customXml" Target="../customXml/item50.xml"/><Relationship Id="rId55" Type="http://schemas.openxmlformats.org/officeDocument/2006/relationships/customXml" Target="../customXml/item55.xml"/><Relationship Id="rId63" Type="http://schemas.openxmlformats.org/officeDocument/2006/relationships/customXml" Target="../customXml/item63.xml"/><Relationship Id="rId68" Type="http://schemas.openxmlformats.org/officeDocument/2006/relationships/customXml" Target="../customXml/item68.xml"/><Relationship Id="rId76" Type="http://schemas.openxmlformats.org/officeDocument/2006/relationships/customXml" Target="../customXml/item76.xml"/><Relationship Id="rId84" Type="http://schemas.openxmlformats.org/officeDocument/2006/relationships/slideMaster" Target="slideMasters/slideMaster1.xml"/><Relationship Id="rId89" Type="http://schemas.openxmlformats.org/officeDocument/2006/relationships/slide" Target="slides/slide5.xml"/><Relationship Id="rId97" Type="http://schemas.openxmlformats.org/officeDocument/2006/relationships/slide" Target="slides/slide13.xml"/><Relationship Id="rId7" Type="http://schemas.openxmlformats.org/officeDocument/2006/relationships/customXml" Target="../customXml/item7.xml"/><Relationship Id="rId71" Type="http://schemas.openxmlformats.org/officeDocument/2006/relationships/customXml" Target="../customXml/item71.xml"/><Relationship Id="rId92" Type="http://schemas.openxmlformats.org/officeDocument/2006/relationships/slide" Target="slides/slide8.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customXml" Target="../customXml/item29.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customXml" Target="../customXml/item32.xml"/><Relationship Id="rId37" Type="http://schemas.openxmlformats.org/officeDocument/2006/relationships/customXml" Target="../customXml/item37.xml"/><Relationship Id="rId40" Type="http://schemas.openxmlformats.org/officeDocument/2006/relationships/customXml" Target="../customXml/item40.xml"/><Relationship Id="rId45" Type="http://schemas.openxmlformats.org/officeDocument/2006/relationships/customXml" Target="../customXml/item45.xml"/><Relationship Id="rId53" Type="http://schemas.openxmlformats.org/officeDocument/2006/relationships/customXml" Target="../customXml/item53.xml"/><Relationship Id="rId58" Type="http://schemas.openxmlformats.org/officeDocument/2006/relationships/customXml" Target="../customXml/item58.xml"/><Relationship Id="rId66" Type="http://schemas.openxmlformats.org/officeDocument/2006/relationships/customXml" Target="../customXml/item66.xml"/><Relationship Id="rId74" Type="http://schemas.openxmlformats.org/officeDocument/2006/relationships/customXml" Target="../customXml/item74.xml"/><Relationship Id="rId79" Type="http://schemas.openxmlformats.org/officeDocument/2006/relationships/customXml" Target="../customXml/item79.xml"/><Relationship Id="rId87" Type="http://schemas.openxmlformats.org/officeDocument/2006/relationships/slide" Target="slides/slide3.xml"/><Relationship Id="rId102" Type="http://schemas.openxmlformats.org/officeDocument/2006/relationships/tableStyles" Target="tableStyles.xml"/><Relationship Id="rId5" Type="http://schemas.openxmlformats.org/officeDocument/2006/relationships/customXml" Target="../customXml/item5.xml"/><Relationship Id="rId61" Type="http://schemas.openxmlformats.org/officeDocument/2006/relationships/customXml" Target="../customXml/item61.xml"/><Relationship Id="rId82" Type="http://schemas.openxmlformats.org/officeDocument/2006/relationships/customXml" Target="../customXml/item82.xml"/><Relationship Id="rId90" Type="http://schemas.openxmlformats.org/officeDocument/2006/relationships/slide" Target="slides/slide6.xml"/><Relationship Id="rId95" Type="http://schemas.openxmlformats.org/officeDocument/2006/relationships/slide" Target="slides/slide11.xml"/><Relationship Id="rId19" Type="http://schemas.openxmlformats.org/officeDocument/2006/relationships/customXml" Target="../customXml/item1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customXml" Target="../customXml/item43.xml"/><Relationship Id="rId48" Type="http://schemas.openxmlformats.org/officeDocument/2006/relationships/customXml" Target="../customXml/item48.xml"/><Relationship Id="rId56" Type="http://schemas.openxmlformats.org/officeDocument/2006/relationships/customXml" Target="../customXml/item56.xml"/><Relationship Id="rId64" Type="http://schemas.openxmlformats.org/officeDocument/2006/relationships/customXml" Target="../customXml/item64.xml"/><Relationship Id="rId69" Type="http://schemas.openxmlformats.org/officeDocument/2006/relationships/customXml" Target="../customXml/item69.xml"/><Relationship Id="rId77" Type="http://schemas.openxmlformats.org/officeDocument/2006/relationships/customXml" Target="../customXml/item77.xml"/><Relationship Id="rId100" Type="http://schemas.openxmlformats.org/officeDocument/2006/relationships/viewProps" Target="viewProps.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customXml" Target="../customXml/item72.xml"/><Relationship Id="rId80" Type="http://schemas.openxmlformats.org/officeDocument/2006/relationships/customXml" Target="../customXml/item80.xml"/><Relationship Id="rId85" Type="http://schemas.openxmlformats.org/officeDocument/2006/relationships/slide" Target="slides/slide1.xml"/><Relationship Id="rId93" Type="http://schemas.openxmlformats.org/officeDocument/2006/relationships/slide" Target="slides/slide9.xml"/><Relationship Id="rId98"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customXml" Target="../customXml/item46.xml"/><Relationship Id="rId59" Type="http://schemas.openxmlformats.org/officeDocument/2006/relationships/customXml" Target="../customXml/item59.xml"/><Relationship Id="rId67" Type="http://schemas.openxmlformats.org/officeDocument/2006/relationships/customXml" Target="../customXml/item67.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customXml" Target="../customXml/item54.xml"/><Relationship Id="rId62" Type="http://schemas.openxmlformats.org/officeDocument/2006/relationships/customXml" Target="../customXml/item62.xml"/><Relationship Id="rId70" Type="http://schemas.openxmlformats.org/officeDocument/2006/relationships/customXml" Target="../customXml/item70.xml"/><Relationship Id="rId75" Type="http://schemas.openxmlformats.org/officeDocument/2006/relationships/customXml" Target="../customXml/item75.xml"/><Relationship Id="rId83" Type="http://schemas.openxmlformats.org/officeDocument/2006/relationships/customXml" Target="../customXml/item83.xml"/><Relationship Id="rId88" Type="http://schemas.openxmlformats.org/officeDocument/2006/relationships/slide" Target="slides/slide4.xml"/><Relationship Id="rId91" Type="http://schemas.openxmlformats.org/officeDocument/2006/relationships/slide" Target="slides/slide7.xml"/><Relationship Id="rId96"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customXml" Target="../customXml/item57.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customXml" Target="../customXml/item52.xml"/><Relationship Id="rId60" Type="http://schemas.openxmlformats.org/officeDocument/2006/relationships/customXml" Target="../customXml/item60.xml"/><Relationship Id="rId65" Type="http://schemas.openxmlformats.org/officeDocument/2006/relationships/customXml" Target="../customXml/item65.xml"/><Relationship Id="rId73" Type="http://schemas.openxmlformats.org/officeDocument/2006/relationships/customXml" Target="../customXml/item73.xml"/><Relationship Id="rId78" Type="http://schemas.openxmlformats.org/officeDocument/2006/relationships/customXml" Target="../customXml/item78.xml"/><Relationship Id="rId81" Type="http://schemas.openxmlformats.org/officeDocument/2006/relationships/customXml" Target="../customXml/item81.xml"/><Relationship Id="rId86" Type="http://schemas.openxmlformats.org/officeDocument/2006/relationships/slide" Target="slides/slide2.xml"/><Relationship Id="rId94" Type="http://schemas.openxmlformats.org/officeDocument/2006/relationships/slide" Target="slides/slide1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B64B2039-C0EB-419E-AB40-AAC113398DDF}" type="datetimeFigureOut">
              <a:rPr lang="fr-FR" smtClean="0"/>
              <a:t>17/11/2016</a:t>
            </a:fld>
            <a:endParaRPr lang="fr-FR" dirty="0"/>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C2F41BFB-1BF7-463D-8453-C31EA1961905}" type="slidenum">
              <a:rPr lang="fr-FR" smtClean="0"/>
              <a:t>‹N°›</a:t>
            </a:fld>
            <a:endParaRPr lang="fr-FR" dirty="0"/>
          </a:p>
        </p:txBody>
      </p:sp>
    </p:spTree>
    <p:extLst>
      <p:ext uri="{BB962C8B-B14F-4D97-AF65-F5344CB8AC3E}">
        <p14:creationId xmlns:p14="http://schemas.microsoft.com/office/powerpoint/2010/main" val="2893670911"/>
      </p:ext>
    </p:extLst>
  </p:cSld>
  <p:clrMap bg1="lt1" tx1="dk1" bg2="lt2" tx2="dk2" accent1="accent1" accent2="accent2" accent3="accent3" accent4="accent4" accent5="accent5" accent6="accent6" hlink="hlink" folHlink="folHlink"/>
  <p:notesStyle>
    <a:lvl1pPr marL="0" algn="l" defTabSz="912259" rtl="0" eaLnBrk="1" latinLnBrk="0" hangingPunct="1">
      <a:defRPr sz="1200" kern="1200">
        <a:solidFill>
          <a:schemeClr val="tx1"/>
        </a:solidFill>
        <a:latin typeface="+mn-lt"/>
        <a:ea typeface="+mn-ea"/>
        <a:cs typeface="+mn-cs"/>
      </a:defRPr>
    </a:lvl1pPr>
    <a:lvl2pPr marL="456127" algn="l" defTabSz="912259" rtl="0" eaLnBrk="1" latinLnBrk="0" hangingPunct="1">
      <a:defRPr sz="1200" kern="1200">
        <a:solidFill>
          <a:schemeClr val="tx1"/>
        </a:solidFill>
        <a:latin typeface="+mn-lt"/>
        <a:ea typeface="+mn-ea"/>
        <a:cs typeface="+mn-cs"/>
      </a:defRPr>
    </a:lvl2pPr>
    <a:lvl3pPr marL="912259" algn="l" defTabSz="912259" rtl="0" eaLnBrk="1" latinLnBrk="0" hangingPunct="1">
      <a:defRPr sz="1200" kern="1200">
        <a:solidFill>
          <a:schemeClr val="tx1"/>
        </a:solidFill>
        <a:latin typeface="+mn-lt"/>
        <a:ea typeface="+mn-ea"/>
        <a:cs typeface="+mn-cs"/>
      </a:defRPr>
    </a:lvl3pPr>
    <a:lvl4pPr marL="1368389" algn="l" defTabSz="912259" rtl="0" eaLnBrk="1" latinLnBrk="0" hangingPunct="1">
      <a:defRPr sz="1200" kern="1200">
        <a:solidFill>
          <a:schemeClr val="tx1"/>
        </a:solidFill>
        <a:latin typeface="+mn-lt"/>
        <a:ea typeface="+mn-ea"/>
        <a:cs typeface="+mn-cs"/>
      </a:defRPr>
    </a:lvl4pPr>
    <a:lvl5pPr marL="1824515" algn="l" defTabSz="912259" rtl="0" eaLnBrk="1" latinLnBrk="0" hangingPunct="1">
      <a:defRPr sz="1200" kern="1200">
        <a:solidFill>
          <a:schemeClr val="tx1"/>
        </a:solidFill>
        <a:latin typeface="+mn-lt"/>
        <a:ea typeface="+mn-ea"/>
        <a:cs typeface="+mn-cs"/>
      </a:defRPr>
    </a:lvl5pPr>
    <a:lvl6pPr marL="2280645" algn="l" defTabSz="912259" rtl="0" eaLnBrk="1" latinLnBrk="0" hangingPunct="1">
      <a:defRPr sz="1200" kern="1200">
        <a:solidFill>
          <a:schemeClr val="tx1"/>
        </a:solidFill>
        <a:latin typeface="+mn-lt"/>
        <a:ea typeface="+mn-ea"/>
        <a:cs typeface="+mn-cs"/>
      </a:defRPr>
    </a:lvl6pPr>
    <a:lvl7pPr marL="2736776" algn="l" defTabSz="912259" rtl="0" eaLnBrk="1" latinLnBrk="0" hangingPunct="1">
      <a:defRPr sz="1200" kern="1200">
        <a:solidFill>
          <a:schemeClr val="tx1"/>
        </a:solidFill>
        <a:latin typeface="+mn-lt"/>
        <a:ea typeface="+mn-ea"/>
        <a:cs typeface="+mn-cs"/>
      </a:defRPr>
    </a:lvl7pPr>
    <a:lvl8pPr marL="3192907" algn="l" defTabSz="912259" rtl="0" eaLnBrk="1" latinLnBrk="0" hangingPunct="1">
      <a:defRPr sz="1200" kern="1200">
        <a:solidFill>
          <a:schemeClr val="tx1"/>
        </a:solidFill>
        <a:latin typeface="+mn-lt"/>
        <a:ea typeface="+mn-ea"/>
        <a:cs typeface="+mn-cs"/>
      </a:defRPr>
    </a:lvl8pPr>
    <a:lvl9pPr marL="3649034" algn="l" defTabSz="91225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e l'image des diapositives 1"/>
          <p:cNvSpPr>
            <a:spLocks noGrp="1" noRot="1" noChangeAspect="1" noTextEdit="1"/>
          </p:cNvSpPr>
          <p:nvPr>
            <p:ph type="sldImg"/>
          </p:nvPr>
        </p:nvSpPr>
        <p:spPr>
          <a:ln/>
        </p:spPr>
      </p:sp>
      <p:sp>
        <p:nvSpPr>
          <p:cNvPr id="28675" name="Espace réservé des commentaires 2"/>
          <p:cNvSpPr>
            <a:spLocks noGrp="1"/>
          </p:cNvSpPr>
          <p:nvPr>
            <p:ph type="body" idx="1"/>
          </p:nvPr>
        </p:nvSpPr>
        <p:spPr>
          <a:noFill/>
        </p:spPr>
        <p:txBody>
          <a:bodyPr/>
          <a:lstStyle/>
          <a:p>
            <a:r>
              <a:rPr lang="fr-FR" altLang="fr-FR" smtClean="0"/>
              <a:t>Loi de santé du 26/01/2016: création de la notion juridique de GHT, pas de personnalité morale ni juridique, coopération de type conventionnelle entre les ES</a:t>
            </a:r>
          </a:p>
          <a:p>
            <a:endParaRPr lang="fr-FR" altLang="fr-FR" smtClean="0"/>
          </a:p>
          <a:p>
            <a:r>
              <a:rPr lang="fr-FR" altLang="fr-FR" smtClean="0"/>
              <a:t>Permettre aux ES du GHT d’avoir la même stratégie de prise en charge des patients. ES doivent se coordonner autour d’une stratégie de prise en charge partagée.</a:t>
            </a:r>
          </a:p>
        </p:txBody>
      </p:sp>
      <p:sp>
        <p:nvSpPr>
          <p:cNvPr id="28676" name="Espace réservé du numéro de diapositive 3"/>
          <p:cNvSpPr>
            <a:spLocks noGrp="1"/>
          </p:cNvSpPr>
          <p:nvPr>
            <p:ph type="sldNum" sz="quarter" idx="5"/>
          </p:nvPr>
        </p:nvSpPr>
        <p:spPr>
          <a:noFill/>
        </p:spPr>
        <p:txBody>
          <a:bodyPr/>
          <a:lstStyle>
            <a:lvl1pPr defTabSz="954088" eaLnBrk="0" hangingPunct="0">
              <a:spcBef>
                <a:spcPct val="30000"/>
              </a:spcBef>
              <a:defRPr sz="1200">
                <a:solidFill>
                  <a:schemeClr val="tx1"/>
                </a:solidFill>
                <a:latin typeface="Times New Roman" charset="0"/>
              </a:defRPr>
            </a:lvl1pPr>
            <a:lvl2pPr marL="714375" indent="-273050" defTabSz="954088" eaLnBrk="0" hangingPunct="0">
              <a:spcBef>
                <a:spcPct val="30000"/>
              </a:spcBef>
              <a:defRPr sz="1200">
                <a:solidFill>
                  <a:schemeClr val="tx1"/>
                </a:solidFill>
                <a:latin typeface="Times New Roman" charset="0"/>
              </a:defRPr>
            </a:lvl2pPr>
            <a:lvl3pPr marL="1100138" indent="-217488" defTabSz="954088" eaLnBrk="0" hangingPunct="0">
              <a:spcBef>
                <a:spcPct val="30000"/>
              </a:spcBef>
              <a:defRPr sz="1200">
                <a:solidFill>
                  <a:schemeClr val="tx1"/>
                </a:solidFill>
                <a:latin typeface="Times New Roman" charset="0"/>
              </a:defRPr>
            </a:lvl3pPr>
            <a:lvl4pPr marL="1541463" indent="-217488" defTabSz="954088" eaLnBrk="0" hangingPunct="0">
              <a:spcBef>
                <a:spcPct val="30000"/>
              </a:spcBef>
              <a:defRPr sz="1200">
                <a:solidFill>
                  <a:schemeClr val="tx1"/>
                </a:solidFill>
                <a:latin typeface="Times New Roman" charset="0"/>
              </a:defRPr>
            </a:lvl4pPr>
            <a:lvl5pPr marL="1982788" indent="-217488" defTabSz="954088" eaLnBrk="0" hangingPunct="0">
              <a:spcBef>
                <a:spcPct val="30000"/>
              </a:spcBef>
              <a:defRPr sz="1200">
                <a:solidFill>
                  <a:schemeClr val="tx1"/>
                </a:solidFill>
                <a:latin typeface="Times New Roman" charset="0"/>
              </a:defRPr>
            </a:lvl5pPr>
            <a:lvl6pPr marL="2439988" indent="-217488" defTabSz="954088" eaLnBrk="0" fontAlgn="base" hangingPunct="0">
              <a:spcBef>
                <a:spcPct val="30000"/>
              </a:spcBef>
              <a:spcAft>
                <a:spcPct val="0"/>
              </a:spcAft>
              <a:defRPr sz="1200">
                <a:solidFill>
                  <a:schemeClr val="tx1"/>
                </a:solidFill>
                <a:latin typeface="Times New Roman" charset="0"/>
              </a:defRPr>
            </a:lvl6pPr>
            <a:lvl7pPr marL="2897188" indent="-217488" defTabSz="954088" eaLnBrk="0" fontAlgn="base" hangingPunct="0">
              <a:spcBef>
                <a:spcPct val="30000"/>
              </a:spcBef>
              <a:spcAft>
                <a:spcPct val="0"/>
              </a:spcAft>
              <a:defRPr sz="1200">
                <a:solidFill>
                  <a:schemeClr val="tx1"/>
                </a:solidFill>
                <a:latin typeface="Times New Roman" charset="0"/>
              </a:defRPr>
            </a:lvl7pPr>
            <a:lvl8pPr marL="3354388" indent="-217488" defTabSz="954088" eaLnBrk="0" fontAlgn="base" hangingPunct="0">
              <a:spcBef>
                <a:spcPct val="30000"/>
              </a:spcBef>
              <a:spcAft>
                <a:spcPct val="0"/>
              </a:spcAft>
              <a:defRPr sz="1200">
                <a:solidFill>
                  <a:schemeClr val="tx1"/>
                </a:solidFill>
                <a:latin typeface="Times New Roman" charset="0"/>
              </a:defRPr>
            </a:lvl8pPr>
            <a:lvl9pPr marL="3811588" indent="-217488" defTabSz="954088" eaLnBrk="0" fontAlgn="base" hangingPunct="0">
              <a:spcBef>
                <a:spcPct val="30000"/>
              </a:spcBef>
              <a:spcAft>
                <a:spcPct val="0"/>
              </a:spcAft>
              <a:defRPr sz="1200">
                <a:solidFill>
                  <a:schemeClr val="tx1"/>
                </a:solidFill>
                <a:latin typeface="Times New Roman" charset="0"/>
              </a:defRPr>
            </a:lvl9pPr>
          </a:lstStyle>
          <a:p>
            <a:pPr eaLnBrk="1" hangingPunct="1">
              <a:spcBef>
                <a:spcPct val="0"/>
              </a:spcBef>
            </a:pPr>
            <a:fld id="{98C8B470-C580-428B-AE71-8E6B79BA434E}" type="slidenum">
              <a:rPr lang="fr-FR" altLang="fr-FR" sz="1300">
                <a:solidFill>
                  <a:prstClr val="black"/>
                </a:solidFill>
              </a:rPr>
              <a:pPr eaLnBrk="1" hangingPunct="1">
                <a:spcBef>
                  <a:spcPct val="0"/>
                </a:spcBef>
              </a:pPr>
              <a:t>8</a:t>
            </a:fld>
            <a:endParaRPr lang="fr-FR" altLang="fr-FR" sz="130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2F41BFB-1BF7-463D-8453-C31EA1961905}" type="slidenum">
              <a:rPr lang="fr-FR" smtClean="0"/>
              <a:t>9</a:t>
            </a:fld>
            <a:endParaRPr lang="fr-FR" dirty="0"/>
          </a:p>
        </p:txBody>
      </p:sp>
    </p:spTree>
    <p:extLst>
      <p:ext uri="{BB962C8B-B14F-4D97-AF65-F5344CB8AC3E}">
        <p14:creationId xmlns:p14="http://schemas.microsoft.com/office/powerpoint/2010/main" val="1751096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Oval 43"/>
          <p:cNvSpPr>
            <a:spLocks noChangeAspect="1" noChangeArrowheads="1"/>
          </p:cNvSpPr>
          <p:nvPr userDrawn="1"/>
        </p:nvSpPr>
        <p:spPr bwMode="auto">
          <a:xfrm>
            <a:off x="11909280" y="9251990"/>
            <a:ext cx="411220" cy="218078"/>
          </a:xfrm>
          <a:prstGeom prst="ellipse">
            <a:avLst/>
          </a:prstGeom>
          <a:solidFill>
            <a:schemeClr val="bg1"/>
          </a:solidFill>
          <a:ln>
            <a:noFill/>
          </a:ln>
          <a:extLst>
            <a:ext uri="{91240B29-F687-4F45-9708-019B960494DF}">
              <a14:hiddenLine xmlns:a14="http://schemas.microsoft.com/office/drawing/2010/main" w="19050" algn="ctr">
                <a:solidFill>
                  <a:srgbClr val="000000"/>
                </a:solidFill>
                <a:round/>
                <a:headEnd/>
                <a:tailEnd/>
              </a14:hiddenLine>
            </a:ext>
          </a:extLst>
        </p:spPr>
        <p:txBody>
          <a:bodyPr wrap="none" lIns="91231" tIns="45616" rIns="91231" bIns="45616" anchor="ctr"/>
          <a:lstStyle/>
          <a:p>
            <a:pPr algn="ctr" defTabSz="912259" fontAlgn="base">
              <a:spcBef>
                <a:spcPct val="0"/>
              </a:spcBef>
              <a:spcAft>
                <a:spcPct val="0"/>
              </a:spcAft>
            </a:pPr>
            <a:endParaRPr lang="fr-FR" sz="2000">
              <a:solidFill>
                <a:srgbClr val="000000"/>
              </a:solidFill>
              <a:cs typeface="Arial" charset="0"/>
            </a:endParaRPr>
          </a:p>
        </p:txBody>
      </p:sp>
      <p:sp>
        <p:nvSpPr>
          <p:cNvPr id="5" name="Rectangle 46"/>
          <p:cNvSpPr>
            <a:spLocks noChangeArrowheads="1"/>
          </p:cNvSpPr>
          <p:nvPr userDrawn="1"/>
        </p:nvSpPr>
        <p:spPr bwMode="auto">
          <a:xfrm>
            <a:off x="21" y="3"/>
            <a:ext cx="2865107" cy="2348987"/>
          </a:xfrm>
          <a:prstGeom prst="rect">
            <a:avLst/>
          </a:prstGeom>
          <a:solidFill>
            <a:srgbClr val="FFFF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wrap="none" lIns="91231" tIns="45616" rIns="91231" bIns="45616" anchor="ctr"/>
          <a:lstStyle/>
          <a:p>
            <a:pPr algn="ctr" defTabSz="912259" fontAlgn="base">
              <a:spcBef>
                <a:spcPct val="0"/>
              </a:spcBef>
              <a:spcAft>
                <a:spcPct val="0"/>
              </a:spcAft>
            </a:pPr>
            <a:endParaRPr lang="fr-FR" sz="2000">
              <a:solidFill>
                <a:srgbClr val="000000"/>
              </a:solidFill>
              <a:cs typeface="Arial" charset="0"/>
            </a:endParaRPr>
          </a:p>
        </p:txBody>
      </p:sp>
      <p:pic>
        <p:nvPicPr>
          <p:cNvPr id="6" name="Picture 79"/>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69171"/>
          <a:stretch/>
        </p:blipFill>
        <p:spPr bwMode="auto">
          <a:xfrm>
            <a:off x="208114" y="102346"/>
            <a:ext cx="3205658"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2"/>
          <p:cNvSpPr>
            <a:spLocks noGrp="1" noChangeArrowheads="1"/>
          </p:cNvSpPr>
          <p:nvPr>
            <p:ph type="ctrTitle"/>
          </p:nvPr>
        </p:nvSpPr>
        <p:spPr>
          <a:xfrm>
            <a:off x="714936" y="1891451"/>
            <a:ext cx="11414738" cy="1014854"/>
          </a:xfrm>
        </p:spPr>
        <p:txBody>
          <a:bodyPr lIns="99323" tIns="49664" rIns="99323" bIns="49664" anchor="b"/>
          <a:lstStyle>
            <a:lvl1pPr>
              <a:defRPr>
                <a:solidFill>
                  <a:srgbClr val="002395"/>
                </a:solidFill>
              </a:defRPr>
            </a:lvl1pPr>
          </a:lstStyle>
          <a:p>
            <a:r>
              <a:rPr lang="fr-FR" smtClean="0"/>
              <a:t>Modifiez le style du titre</a:t>
            </a:r>
            <a:endParaRPr lang="fr-FR"/>
          </a:p>
        </p:txBody>
      </p:sp>
      <p:sp>
        <p:nvSpPr>
          <p:cNvPr id="5123" name="Rectangle 3"/>
          <p:cNvSpPr>
            <a:spLocks noGrp="1" noChangeArrowheads="1"/>
          </p:cNvSpPr>
          <p:nvPr>
            <p:ph type="subTitle" idx="1"/>
          </p:nvPr>
        </p:nvSpPr>
        <p:spPr>
          <a:xfrm>
            <a:off x="714936" y="2906303"/>
            <a:ext cx="11414738" cy="1764591"/>
          </a:xfrm>
        </p:spPr>
        <p:txBody>
          <a:bodyPr lIns="99323" tIns="49664" rIns="99323" bIns="49664"/>
          <a:lstStyle>
            <a:lvl1pPr>
              <a:defRPr sz="2000">
                <a:solidFill>
                  <a:srgbClr val="7AB800"/>
                </a:solidFill>
                <a:latin typeface="+mn-lt"/>
              </a:defRPr>
            </a:lvl1pPr>
          </a:lstStyle>
          <a:p>
            <a:r>
              <a:rPr lang="fr-FR" smtClean="0"/>
              <a:t>Modifiez le style des sous-titres du masque</a:t>
            </a:r>
            <a:endParaRPr lang="fr-FR" dirty="0"/>
          </a:p>
        </p:txBody>
      </p:sp>
      <p:pic>
        <p:nvPicPr>
          <p:cNvPr id="7" name="Picture 79"/>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2827"/>
          <a:stretch/>
        </p:blipFill>
        <p:spPr bwMode="auto">
          <a:xfrm>
            <a:off x="3831856" y="-23935"/>
            <a:ext cx="8977673" cy="1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69959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182745" y="-112596"/>
            <a:ext cx="13167131" cy="9713803"/>
          </a:xfrm>
          <a:prstGeom prst="rect">
            <a:avLst/>
          </a:prstGeom>
          <a:solidFill>
            <a:srgbClr val="034EA2"/>
          </a:solidFill>
          <a:ln w="3175" algn="ctr">
            <a:solidFill>
              <a:srgbClr val="034EA2"/>
            </a:solidFill>
            <a:round/>
            <a:headEnd/>
            <a:tailEnd/>
          </a:ln>
        </p:spPr>
        <p:txBody>
          <a:bodyPr lIns="91231" tIns="45616" rIns="91231" bIns="45616"/>
          <a:lstStyle/>
          <a:p>
            <a:pPr algn="ctr" defTabSz="993035" fontAlgn="base">
              <a:spcBef>
                <a:spcPct val="0"/>
              </a:spcBef>
              <a:spcAft>
                <a:spcPct val="0"/>
              </a:spcAft>
            </a:pPr>
            <a:endParaRPr lang="fr-FR" sz="2000">
              <a:solidFill>
                <a:srgbClr val="000000"/>
              </a:solidFill>
              <a:cs typeface="Arial" charset="0"/>
            </a:endParaRPr>
          </a:p>
        </p:txBody>
      </p:sp>
      <p:sp>
        <p:nvSpPr>
          <p:cNvPr id="2" name="Titre 1"/>
          <p:cNvSpPr>
            <a:spLocks noGrp="1"/>
          </p:cNvSpPr>
          <p:nvPr>
            <p:ph type="title"/>
          </p:nvPr>
        </p:nvSpPr>
        <p:spPr>
          <a:xfrm>
            <a:off x="3718710" y="4541988"/>
            <a:ext cx="8472778" cy="2392172"/>
          </a:xfrm>
        </p:spPr>
        <p:txBody>
          <a:bodyPr/>
          <a:lstStyle/>
          <a:p>
            <a:r>
              <a:rPr lang="fr-FR" smtClean="0"/>
              <a:t>Modifiez le style du titre</a:t>
            </a:r>
            <a:endParaRPr lang="fr-FR"/>
          </a:p>
        </p:txBody>
      </p:sp>
    </p:spTree>
    <p:extLst>
      <p:ext uri="{BB962C8B-B14F-4D97-AF65-F5344CB8AC3E}">
        <p14:creationId xmlns:p14="http://schemas.microsoft.com/office/powerpoint/2010/main" val="2685276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2_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Tree>
    <p:extLst>
      <p:ext uri="{BB962C8B-B14F-4D97-AF65-F5344CB8AC3E}">
        <p14:creationId xmlns:p14="http://schemas.microsoft.com/office/powerpoint/2010/main" val="314137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dirty="0"/>
          </a:p>
        </p:txBody>
      </p:sp>
      <p:sp>
        <p:nvSpPr>
          <p:cNvPr id="3" name="Espace réservé du contenu 2"/>
          <p:cNvSpPr>
            <a:spLocks noGrp="1"/>
          </p:cNvSpPr>
          <p:nvPr>
            <p:ph idx="1"/>
          </p:nvPr>
        </p:nvSpPr>
        <p:spPr>
          <a:xfrm>
            <a:off x="1403007" y="792501"/>
            <a:ext cx="9752425" cy="84039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86091178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dirty="0"/>
          </a:p>
        </p:txBody>
      </p:sp>
      <p:sp>
        <p:nvSpPr>
          <p:cNvPr id="3" name="Espace réservé du contenu 2"/>
          <p:cNvSpPr>
            <a:spLocks noGrp="1"/>
          </p:cNvSpPr>
          <p:nvPr>
            <p:ph idx="1"/>
          </p:nvPr>
        </p:nvSpPr>
        <p:spPr>
          <a:xfrm>
            <a:off x="1403007" y="3711520"/>
            <a:ext cx="9752425" cy="5484884"/>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pour une image  11"/>
          <p:cNvSpPr>
            <a:spLocks noGrp="1"/>
          </p:cNvSpPr>
          <p:nvPr>
            <p:ph type="pic" sz="quarter" idx="11"/>
          </p:nvPr>
        </p:nvSpPr>
        <p:spPr>
          <a:xfrm>
            <a:off x="1402989" y="792499"/>
            <a:ext cx="9753728" cy="2521456"/>
          </a:xfrm>
        </p:spPr>
        <p:txBody>
          <a:bodyPr/>
          <a:lstStyle/>
          <a:p>
            <a:pPr lvl="0"/>
            <a:r>
              <a:rPr lang="fr-FR" noProof="0" smtClean="0"/>
              <a:t>Cliquez sur l'icône pour ajouter une image</a:t>
            </a:r>
            <a:endParaRPr lang="fr-FR" noProof="0"/>
          </a:p>
        </p:txBody>
      </p:sp>
    </p:spTree>
    <p:extLst>
      <p:ext uri="{BB962C8B-B14F-4D97-AF65-F5344CB8AC3E}">
        <p14:creationId xmlns:p14="http://schemas.microsoft.com/office/powerpoint/2010/main" val="220418184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dirty="0"/>
          </a:p>
        </p:txBody>
      </p:sp>
      <p:sp>
        <p:nvSpPr>
          <p:cNvPr id="3" name="Espace réservé du contenu 2"/>
          <p:cNvSpPr>
            <a:spLocks noGrp="1"/>
          </p:cNvSpPr>
          <p:nvPr>
            <p:ph sz="half" idx="1"/>
          </p:nvPr>
        </p:nvSpPr>
        <p:spPr>
          <a:xfrm>
            <a:off x="1402992" y="792501"/>
            <a:ext cx="4716818" cy="8403900"/>
          </a:xfrm>
        </p:spPr>
        <p:txBody>
          <a:bodyPr/>
          <a:lstStyle>
            <a:lvl1pPr>
              <a:defRPr sz="900"/>
            </a:lvl1pPr>
            <a:lvl2pPr>
              <a:defRPr sz="900"/>
            </a:lvl2pPr>
            <a:lvl3pPr>
              <a:defRPr sz="900"/>
            </a:lvl3pPr>
            <a:lvl4pPr>
              <a:defRPr sz="900"/>
            </a:lvl4pPr>
            <a:lvl5pPr>
              <a:defRPr sz="900"/>
            </a:lvl5pPr>
            <a:lvl6pPr>
              <a:defRPr sz="1700"/>
            </a:lvl6pPr>
            <a:lvl7pPr>
              <a:defRPr sz="1700"/>
            </a:lvl7pPr>
            <a:lvl8pPr>
              <a:defRPr sz="1700"/>
            </a:lvl8pPr>
            <a:lvl9pPr>
              <a:defRPr sz="17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438604" y="792501"/>
            <a:ext cx="4716817" cy="8403900"/>
          </a:xfrm>
        </p:spPr>
        <p:txBody>
          <a:bodyPr/>
          <a:lstStyle>
            <a:lvl1pPr>
              <a:defRPr sz="900"/>
            </a:lvl1pPr>
            <a:lvl2pPr>
              <a:defRPr sz="900"/>
            </a:lvl2pPr>
            <a:lvl3pPr>
              <a:defRPr sz="900"/>
            </a:lvl3pPr>
            <a:lvl4pPr>
              <a:defRPr sz="900"/>
            </a:lvl4pPr>
            <a:lvl5pPr>
              <a:defRPr sz="900"/>
            </a:lvl5pPr>
            <a:lvl6pPr>
              <a:defRPr sz="1700"/>
            </a:lvl6pPr>
            <a:lvl7pPr>
              <a:defRPr sz="1700"/>
            </a:lvl7pPr>
            <a:lvl8pPr>
              <a:defRPr sz="1700"/>
            </a:lvl8pPr>
            <a:lvl9pPr>
              <a:defRPr sz="17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30845211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ux contenus superposés">
    <p:spTree>
      <p:nvGrpSpPr>
        <p:cNvPr id="1" name=""/>
        <p:cNvGrpSpPr/>
        <p:nvPr/>
      </p:nvGrpSpPr>
      <p:grpSpPr>
        <a:xfrm>
          <a:off x="0" y="0"/>
          <a:ext cx="0" cy="0"/>
          <a:chOff x="0" y="0"/>
          <a:chExt cx="0" cy="0"/>
        </a:xfrm>
      </p:grpSpPr>
      <p:sp>
        <p:nvSpPr>
          <p:cNvPr id="4" name="Espace réservé pour une image  3"/>
          <p:cNvSpPr>
            <a:spLocks noGrp="1"/>
          </p:cNvSpPr>
          <p:nvPr>
            <p:ph type="pic" sz="quarter" idx="14"/>
          </p:nvPr>
        </p:nvSpPr>
        <p:spPr>
          <a:xfrm>
            <a:off x="1402989" y="1216343"/>
            <a:ext cx="9753728" cy="3648912"/>
          </a:xfrm>
        </p:spPr>
        <p:txBody>
          <a:bodyPr/>
          <a:lstStyle/>
          <a:p>
            <a:r>
              <a:rPr lang="fr-FR" smtClean="0"/>
              <a:t>Cliquez sur l'icône pour ajouter une image</a:t>
            </a:r>
            <a:endParaRPr lang="fr-FR"/>
          </a:p>
        </p:txBody>
      </p:sp>
      <p:sp>
        <p:nvSpPr>
          <p:cNvPr id="2" name="Titre 1"/>
          <p:cNvSpPr>
            <a:spLocks noGrp="1"/>
          </p:cNvSpPr>
          <p:nvPr>
            <p:ph type="title"/>
          </p:nvPr>
        </p:nvSpPr>
        <p:spPr/>
        <p:txBody>
          <a:bodyPr/>
          <a:lstStyle/>
          <a:p>
            <a:r>
              <a:rPr lang="fr-FR" smtClean="0"/>
              <a:t>Modifiez le style du titre</a:t>
            </a:r>
            <a:endParaRPr lang="fr-FR"/>
          </a:p>
        </p:txBody>
      </p:sp>
      <p:sp>
        <p:nvSpPr>
          <p:cNvPr id="12" name="Espace réservé du texte 11"/>
          <p:cNvSpPr>
            <a:spLocks noGrp="1"/>
          </p:cNvSpPr>
          <p:nvPr>
            <p:ph type="body" sz="quarter" idx="12"/>
          </p:nvPr>
        </p:nvSpPr>
        <p:spPr>
          <a:xfrm>
            <a:off x="1402359" y="792496"/>
            <a:ext cx="9818233" cy="359190"/>
          </a:xfrm>
        </p:spPr>
        <p:txBody>
          <a:bodyPr/>
          <a:lstStyle>
            <a:lvl1pPr>
              <a:defRPr sz="2000" b="1">
                <a:solidFill>
                  <a:srgbClr val="034EA2"/>
                </a:solidFill>
              </a:defRPr>
            </a:lvl1pPr>
          </a:lstStyle>
          <a:p>
            <a:pPr lvl="0"/>
            <a:r>
              <a:rPr lang="fr-FR" smtClean="0"/>
              <a:t>Modifiez les styles du texte du masque</a:t>
            </a:r>
          </a:p>
        </p:txBody>
      </p:sp>
      <p:sp>
        <p:nvSpPr>
          <p:cNvPr id="13" name="Espace réservé du texte 11"/>
          <p:cNvSpPr>
            <a:spLocks noGrp="1"/>
          </p:cNvSpPr>
          <p:nvPr>
            <p:ph type="body" sz="quarter" idx="13"/>
          </p:nvPr>
        </p:nvSpPr>
        <p:spPr>
          <a:xfrm>
            <a:off x="1402359" y="5059213"/>
            <a:ext cx="9818233" cy="359190"/>
          </a:xfrm>
        </p:spPr>
        <p:txBody>
          <a:bodyPr/>
          <a:lstStyle>
            <a:lvl1pPr>
              <a:defRPr sz="2000" b="1">
                <a:solidFill>
                  <a:srgbClr val="034EA2"/>
                </a:solidFill>
              </a:defRPr>
            </a:lvl1pPr>
          </a:lstStyle>
          <a:p>
            <a:pPr lvl="0"/>
            <a:r>
              <a:rPr lang="fr-FR" smtClean="0"/>
              <a:t>Modifiez les styles du texte du masque</a:t>
            </a:r>
          </a:p>
        </p:txBody>
      </p:sp>
      <p:sp>
        <p:nvSpPr>
          <p:cNvPr id="9" name="Espace réservé pour une image  3"/>
          <p:cNvSpPr>
            <a:spLocks noGrp="1"/>
          </p:cNvSpPr>
          <p:nvPr>
            <p:ph type="pic" sz="quarter" idx="15"/>
          </p:nvPr>
        </p:nvSpPr>
        <p:spPr>
          <a:xfrm>
            <a:off x="1402360" y="5483459"/>
            <a:ext cx="9753728" cy="3648912"/>
          </a:xfrm>
        </p:spPr>
        <p:txBody>
          <a:bodyPr/>
          <a:lstStyle/>
          <a:p>
            <a:r>
              <a:rPr lang="fr-FR" smtClean="0"/>
              <a:t>Cliquez sur l'icône pour ajouter une image</a:t>
            </a:r>
            <a:endParaRPr lang="fr-FR"/>
          </a:p>
        </p:txBody>
      </p:sp>
    </p:spTree>
    <p:extLst>
      <p:ext uri="{BB962C8B-B14F-4D97-AF65-F5344CB8AC3E}">
        <p14:creationId xmlns:p14="http://schemas.microsoft.com/office/powerpoint/2010/main" val="1610797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8" name="Espace réservé du contenu 2"/>
          <p:cNvSpPr>
            <a:spLocks noGrp="1"/>
          </p:cNvSpPr>
          <p:nvPr>
            <p:ph sz="half" idx="10"/>
          </p:nvPr>
        </p:nvSpPr>
        <p:spPr>
          <a:xfrm>
            <a:off x="1402361" y="3711520"/>
            <a:ext cx="4716818" cy="5484884"/>
          </a:xfrm>
        </p:spPr>
        <p:txBody>
          <a:bodyPr/>
          <a:lstStyle>
            <a:lvl1pPr>
              <a:defRPr sz="900"/>
            </a:lvl1pPr>
            <a:lvl2pPr>
              <a:defRPr sz="900"/>
            </a:lvl2pPr>
            <a:lvl3pPr>
              <a:defRPr sz="900"/>
            </a:lvl3pPr>
            <a:lvl4pPr>
              <a:defRPr sz="900"/>
            </a:lvl4pPr>
            <a:lvl5pPr>
              <a:defRPr sz="900"/>
            </a:lvl5pPr>
            <a:lvl6pPr>
              <a:defRPr sz="1700"/>
            </a:lvl6pPr>
            <a:lvl7pPr>
              <a:defRPr sz="1700"/>
            </a:lvl7pPr>
            <a:lvl8pPr>
              <a:defRPr sz="1700"/>
            </a:lvl8pPr>
            <a:lvl9pPr>
              <a:defRPr sz="17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9" name="Espace réservé du contenu 3"/>
          <p:cNvSpPr>
            <a:spLocks noGrp="1"/>
          </p:cNvSpPr>
          <p:nvPr>
            <p:ph sz="half" idx="2"/>
          </p:nvPr>
        </p:nvSpPr>
        <p:spPr>
          <a:xfrm>
            <a:off x="6438604" y="3711520"/>
            <a:ext cx="4716817" cy="5484884"/>
          </a:xfrm>
        </p:spPr>
        <p:txBody>
          <a:bodyPr/>
          <a:lstStyle>
            <a:lvl1pPr>
              <a:defRPr sz="900"/>
            </a:lvl1pPr>
            <a:lvl2pPr>
              <a:defRPr sz="900"/>
            </a:lvl2pPr>
            <a:lvl3pPr>
              <a:defRPr sz="900"/>
            </a:lvl3pPr>
            <a:lvl4pPr>
              <a:defRPr sz="900"/>
            </a:lvl4pPr>
            <a:lvl5pPr>
              <a:defRPr sz="900"/>
            </a:lvl5pPr>
            <a:lvl6pPr>
              <a:defRPr sz="1700"/>
            </a:lvl6pPr>
            <a:lvl7pPr>
              <a:defRPr sz="1700"/>
            </a:lvl7pPr>
            <a:lvl8pPr>
              <a:defRPr sz="1700"/>
            </a:lvl8pPr>
            <a:lvl9pPr>
              <a:defRPr sz="17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12" name="Espace réservé pour une image  11"/>
          <p:cNvSpPr>
            <a:spLocks noGrp="1"/>
          </p:cNvSpPr>
          <p:nvPr>
            <p:ph type="pic" sz="quarter" idx="11"/>
          </p:nvPr>
        </p:nvSpPr>
        <p:spPr>
          <a:xfrm>
            <a:off x="1402989" y="792499"/>
            <a:ext cx="9753728" cy="2521456"/>
          </a:xfrm>
        </p:spPr>
        <p:txBody>
          <a:bodyPr/>
          <a:lstStyle/>
          <a:p>
            <a:pPr lvl="0"/>
            <a:r>
              <a:rPr lang="fr-FR" noProof="0" smtClean="0"/>
              <a:t>Cliquez sur l'icône pour ajouter une image</a:t>
            </a:r>
            <a:endParaRPr lang="fr-FR" noProof="0"/>
          </a:p>
        </p:txBody>
      </p:sp>
      <p:sp>
        <p:nvSpPr>
          <p:cNvPr id="14" name="Titre 1"/>
          <p:cNvSpPr>
            <a:spLocks noGrp="1"/>
          </p:cNvSpPr>
          <p:nvPr>
            <p:ph type="title"/>
          </p:nvPr>
        </p:nvSpPr>
        <p:spPr>
          <a:xfrm>
            <a:off x="548294" y="81265"/>
            <a:ext cx="11643193" cy="421905"/>
          </a:xfrm>
        </p:spPr>
        <p:txBody>
          <a:bodyPr/>
          <a:lstStyle/>
          <a:p>
            <a:r>
              <a:rPr lang="fr-FR" smtClean="0"/>
              <a:t>Modifiez le style du titre</a:t>
            </a:r>
            <a:endParaRPr lang="fr-FR" dirty="0"/>
          </a:p>
        </p:txBody>
      </p:sp>
    </p:spTree>
    <p:extLst>
      <p:ext uri="{BB962C8B-B14F-4D97-AF65-F5344CB8AC3E}">
        <p14:creationId xmlns:p14="http://schemas.microsoft.com/office/powerpoint/2010/main" val="757751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dirty="0"/>
          </a:p>
        </p:txBody>
      </p:sp>
      <p:sp>
        <p:nvSpPr>
          <p:cNvPr id="4" name="Espace réservé pour une image  11"/>
          <p:cNvSpPr>
            <a:spLocks noGrp="1"/>
          </p:cNvSpPr>
          <p:nvPr>
            <p:ph type="pic" sz="quarter" idx="12"/>
          </p:nvPr>
        </p:nvSpPr>
        <p:spPr>
          <a:xfrm>
            <a:off x="1402989" y="6675565"/>
            <a:ext cx="9753728" cy="2521456"/>
          </a:xfrm>
        </p:spPr>
        <p:txBody>
          <a:bodyPr/>
          <a:lstStyle/>
          <a:p>
            <a:pPr lvl="0"/>
            <a:r>
              <a:rPr lang="fr-FR" noProof="0" smtClean="0"/>
              <a:t>Cliquez sur l'icône pour ajouter une image</a:t>
            </a:r>
            <a:endParaRPr lang="fr-FR" noProof="0"/>
          </a:p>
        </p:txBody>
      </p:sp>
      <p:sp>
        <p:nvSpPr>
          <p:cNvPr id="6" name="Espace réservé du contenu 2"/>
          <p:cNvSpPr>
            <a:spLocks noGrp="1"/>
          </p:cNvSpPr>
          <p:nvPr>
            <p:ph idx="13"/>
          </p:nvPr>
        </p:nvSpPr>
        <p:spPr>
          <a:xfrm>
            <a:off x="1403005" y="792501"/>
            <a:ext cx="9752425" cy="5484884"/>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421501002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dirty="0"/>
          </a:p>
        </p:txBody>
      </p:sp>
      <p:sp>
        <p:nvSpPr>
          <p:cNvPr id="4" name="Espace réservé pour une image  11"/>
          <p:cNvSpPr>
            <a:spLocks noGrp="1"/>
          </p:cNvSpPr>
          <p:nvPr>
            <p:ph type="pic" sz="quarter" idx="12"/>
          </p:nvPr>
        </p:nvSpPr>
        <p:spPr>
          <a:xfrm>
            <a:off x="1402989" y="6675565"/>
            <a:ext cx="9753728" cy="2521456"/>
          </a:xfrm>
        </p:spPr>
        <p:txBody>
          <a:bodyPr/>
          <a:lstStyle/>
          <a:p>
            <a:pPr lvl="0"/>
            <a:r>
              <a:rPr lang="fr-FR" noProof="0" smtClean="0"/>
              <a:t>Cliquez sur l'icône pour ajouter une image</a:t>
            </a:r>
            <a:endParaRPr lang="fr-FR" noProof="0"/>
          </a:p>
        </p:txBody>
      </p:sp>
      <p:sp>
        <p:nvSpPr>
          <p:cNvPr id="5" name="Espace réservé du contenu 2"/>
          <p:cNvSpPr>
            <a:spLocks noGrp="1"/>
          </p:cNvSpPr>
          <p:nvPr>
            <p:ph sz="half" idx="10"/>
          </p:nvPr>
        </p:nvSpPr>
        <p:spPr>
          <a:xfrm>
            <a:off x="1402361" y="792102"/>
            <a:ext cx="4716818" cy="5484884"/>
          </a:xfrm>
        </p:spPr>
        <p:txBody>
          <a:bodyPr/>
          <a:lstStyle>
            <a:lvl1pPr>
              <a:defRPr sz="900"/>
            </a:lvl1pPr>
            <a:lvl2pPr>
              <a:defRPr sz="900"/>
            </a:lvl2pPr>
            <a:lvl3pPr>
              <a:defRPr sz="900"/>
            </a:lvl3pPr>
            <a:lvl4pPr>
              <a:defRPr sz="900"/>
            </a:lvl4pPr>
            <a:lvl5pPr>
              <a:defRPr sz="900"/>
            </a:lvl5pPr>
            <a:lvl6pPr>
              <a:defRPr sz="1700"/>
            </a:lvl6pPr>
            <a:lvl7pPr>
              <a:defRPr sz="1700"/>
            </a:lvl7pPr>
            <a:lvl8pPr>
              <a:defRPr sz="1700"/>
            </a:lvl8pPr>
            <a:lvl9pPr>
              <a:defRPr sz="17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7" name="Espace réservé du contenu 3"/>
          <p:cNvSpPr>
            <a:spLocks noGrp="1"/>
          </p:cNvSpPr>
          <p:nvPr>
            <p:ph sz="half" idx="2"/>
          </p:nvPr>
        </p:nvSpPr>
        <p:spPr>
          <a:xfrm>
            <a:off x="6438604" y="792102"/>
            <a:ext cx="4716817" cy="5484884"/>
          </a:xfrm>
        </p:spPr>
        <p:txBody>
          <a:bodyPr/>
          <a:lstStyle>
            <a:lvl1pPr>
              <a:defRPr sz="900"/>
            </a:lvl1pPr>
            <a:lvl2pPr>
              <a:defRPr sz="900"/>
            </a:lvl2pPr>
            <a:lvl3pPr>
              <a:defRPr sz="900"/>
            </a:lvl3pPr>
            <a:lvl4pPr>
              <a:defRPr sz="900"/>
            </a:lvl4pPr>
            <a:lvl5pPr>
              <a:defRPr sz="900"/>
            </a:lvl5pPr>
            <a:lvl6pPr>
              <a:defRPr sz="1700"/>
            </a:lvl6pPr>
            <a:lvl7pPr>
              <a:defRPr sz="1700"/>
            </a:lvl7pPr>
            <a:lvl8pPr>
              <a:defRPr sz="1700"/>
            </a:lvl8pPr>
            <a:lvl9pPr>
              <a:defRPr sz="17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512703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dirty="0"/>
          </a:p>
        </p:txBody>
      </p:sp>
      <p:sp>
        <p:nvSpPr>
          <p:cNvPr id="4" name="Espace réservé du contenu 2"/>
          <p:cNvSpPr>
            <a:spLocks noGrp="1"/>
          </p:cNvSpPr>
          <p:nvPr>
            <p:ph idx="1"/>
          </p:nvPr>
        </p:nvSpPr>
        <p:spPr>
          <a:xfrm>
            <a:off x="1403007" y="792501"/>
            <a:ext cx="9752425" cy="8403900"/>
          </a:xfrm>
        </p:spPr>
        <p:txBody>
          <a:bodyPr vert="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725411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403010" y="792501"/>
            <a:ext cx="10788499" cy="840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5914" tIns="0" rIns="35914" bIns="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7" name="Rectangle 2"/>
          <p:cNvSpPr>
            <a:spLocks noGrp="1" noChangeArrowheads="1"/>
          </p:cNvSpPr>
          <p:nvPr>
            <p:ph type="title"/>
          </p:nvPr>
        </p:nvSpPr>
        <p:spPr bwMode="auto">
          <a:xfrm>
            <a:off x="548294" y="81264"/>
            <a:ext cx="11643193" cy="421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fr-FR" smtClean="0"/>
              <a:t>Cliquez pour modifier le style du titre</a:t>
            </a:r>
          </a:p>
        </p:txBody>
      </p:sp>
      <p:sp>
        <p:nvSpPr>
          <p:cNvPr id="1054" name="Text Box 30"/>
          <p:cNvSpPr txBox="1">
            <a:spLocks noChangeArrowheads="1"/>
          </p:cNvSpPr>
          <p:nvPr/>
        </p:nvSpPr>
        <p:spPr bwMode="auto">
          <a:xfrm>
            <a:off x="10578873" y="9257767"/>
            <a:ext cx="1612631" cy="172355"/>
          </a:xfrm>
          <a:prstGeom prst="rect">
            <a:avLst/>
          </a:prstGeom>
          <a:noFill/>
          <a:ln w="9525" algn="ctr">
            <a:noFill/>
            <a:miter lim="800000"/>
            <a:headEnd/>
            <a:tailEnd/>
          </a:ln>
          <a:effectLst/>
        </p:spPr>
        <p:txBody>
          <a:bodyPr lIns="35914" tIns="0" rIns="35914" bIns="0" anchor="ctr">
            <a:spAutoFit/>
          </a:bodyPr>
          <a:lstStyle/>
          <a:p>
            <a:pPr algn="r" defTabSz="993035" fontAlgn="base">
              <a:spcBef>
                <a:spcPct val="50000"/>
              </a:spcBef>
              <a:spcAft>
                <a:spcPct val="0"/>
              </a:spcAft>
              <a:defRPr/>
            </a:pPr>
            <a:fld id="{AF3D7F6D-B542-449E-B57C-2F770212B715}" type="slidenum">
              <a:rPr lang="fr-FR" sz="1100">
                <a:solidFill>
                  <a:srgbClr val="000000"/>
                </a:solidFill>
                <a:cs typeface="Arial" charset="0"/>
              </a:rPr>
              <a:pPr algn="r" defTabSz="993035" fontAlgn="base">
                <a:spcBef>
                  <a:spcPct val="50000"/>
                </a:spcBef>
                <a:spcAft>
                  <a:spcPct val="0"/>
                </a:spcAft>
                <a:defRPr/>
              </a:pPr>
              <a:t>‹N°›</a:t>
            </a:fld>
            <a:endParaRPr lang="fr-FR" sz="1200" dirty="0">
              <a:solidFill>
                <a:srgbClr val="000000"/>
              </a:solidFill>
              <a:cs typeface="Arial" charset="0"/>
            </a:endParaRPr>
          </a:p>
        </p:txBody>
      </p:sp>
      <p:sp>
        <p:nvSpPr>
          <p:cNvPr id="1029" name="Rectangle 11"/>
          <p:cNvSpPr>
            <a:spLocks noChangeArrowheads="1"/>
          </p:cNvSpPr>
          <p:nvPr/>
        </p:nvSpPr>
        <p:spPr bwMode="auto">
          <a:xfrm>
            <a:off x="4" y="404802"/>
            <a:ext cx="12801600" cy="98350"/>
          </a:xfrm>
          <a:prstGeom prst="rect">
            <a:avLst/>
          </a:prstGeom>
          <a:solidFill>
            <a:srgbClr val="034EA2">
              <a:alpha val="70195"/>
            </a:srgbClr>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wrap="none" lIns="91231" tIns="45616" rIns="91231" bIns="45616" anchor="ctr"/>
          <a:lstStyle/>
          <a:p>
            <a:pPr algn="ctr" defTabSz="912259" fontAlgn="base">
              <a:spcBef>
                <a:spcPct val="0"/>
              </a:spcBef>
              <a:spcAft>
                <a:spcPct val="0"/>
              </a:spcAft>
            </a:pPr>
            <a:endParaRPr lang="fr-FR" sz="2000">
              <a:solidFill>
                <a:srgbClr val="000000"/>
              </a:solidFill>
              <a:cs typeface="Arial" charset="0"/>
            </a:endParaRPr>
          </a:p>
        </p:txBody>
      </p:sp>
      <p:sp>
        <p:nvSpPr>
          <p:cNvPr id="1030" name="Rectangle 2"/>
          <p:cNvSpPr>
            <a:spLocks noChangeArrowheads="1"/>
          </p:cNvSpPr>
          <p:nvPr/>
        </p:nvSpPr>
        <p:spPr bwMode="auto">
          <a:xfrm>
            <a:off x="4" y="0"/>
            <a:ext cx="12801600" cy="404802"/>
          </a:xfrm>
          <a:prstGeom prst="rect">
            <a:avLst/>
          </a:prstGeom>
          <a:solidFill>
            <a:srgbClr val="034EA2"/>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wrap="none" lIns="91231" tIns="45616" rIns="91231" bIns="45616" anchor="ctr"/>
          <a:lstStyle/>
          <a:p>
            <a:pPr algn="ctr" defTabSz="912259" fontAlgn="base">
              <a:spcBef>
                <a:spcPct val="0"/>
              </a:spcBef>
              <a:spcAft>
                <a:spcPct val="0"/>
              </a:spcAft>
            </a:pPr>
            <a:endParaRPr lang="fr-FR" sz="2000">
              <a:solidFill>
                <a:srgbClr val="034EA2"/>
              </a:solidFill>
              <a:cs typeface="Arial" charset="0"/>
            </a:endParaRPr>
          </a:p>
        </p:txBody>
      </p:sp>
      <p:sp>
        <p:nvSpPr>
          <p:cNvPr id="1031" name="Rectangle 36"/>
          <p:cNvSpPr>
            <a:spLocks noChangeArrowheads="1"/>
          </p:cNvSpPr>
          <p:nvPr/>
        </p:nvSpPr>
        <p:spPr bwMode="auto">
          <a:xfrm>
            <a:off x="11188985" y="9502872"/>
            <a:ext cx="1612631" cy="98349"/>
          </a:xfrm>
          <a:prstGeom prst="rect">
            <a:avLst/>
          </a:prstGeom>
          <a:solidFill>
            <a:srgbClr val="808080"/>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wrap="none" lIns="91231" tIns="45616" rIns="91231" bIns="45616" anchor="ctr"/>
          <a:lstStyle/>
          <a:p>
            <a:pPr algn="ctr" defTabSz="912259" fontAlgn="base">
              <a:spcBef>
                <a:spcPct val="0"/>
              </a:spcBef>
              <a:spcAft>
                <a:spcPct val="0"/>
              </a:spcAft>
            </a:pPr>
            <a:endParaRPr lang="fr-FR" sz="2000">
              <a:solidFill>
                <a:srgbClr val="000000"/>
              </a:solidFill>
              <a:cs typeface="Arial" charset="0"/>
            </a:endParaRPr>
          </a:p>
        </p:txBody>
      </p:sp>
    </p:spTree>
    <p:extLst>
      <p:ext uri="{BB962C8B-B14F-4D97-AF65-F5344CB8AC3E}">
        <p14:creationId xmlns:p14="http://schemas.microsoft.com/office/powerpoint/2010/main" val="15552068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93035" rtl="0" eaLnBrk="1" fontAlgn="base" hangingPunct="1">
        <a:spcBef>
          <a:spcPct val="0"/>
        </a:spcBef>
        <a:spcAft>
          <a:spcPct val="0"/>
        </a:spcAft>
        <a:defRPr sz="3200">
          <a:solidFill>
            <a:schemeClr val="bg1"/>
          </a:solidFill>
          <a:latin typeface="+mj-lt"/>
          <a:ea typeface="+mj-ea"/>
          <a:cs typeface="+mj-cs"/>
        </a:defRPr>
      </a:lvl1pPr>
      <a:lvl2pPr algn="l" defTabSz="993035" rtl="0" eaLnBrk="1" fontAlgn="base" hangingPunct="1">
        <a:spcBef>
          <a:spcPct val="0"/>
        </a:spcBef>
        <a:spcAft>
          <a:spcPct val="0"/>
        </a:spcAft>
        <a:defRPr sz="3200">
          <a:solidFill>
            <a:schemeClr val="bg1"/>
          </a:solidFill>
          <a:latin typeface="Trade Gothic LT Std Bold" pitchFamily="50" charset="0"/>
        </a:defRPr>
      </a:lvl2pPr>
      <a:lvl3pPr algn="l" defTabSz="993035" rtl="0" eaLnBrk="1" fontAlgn="base" hangingPunct="1">
        <a:spcBef>
          <a:spcPct val="0"/>
        </a:spcBef>
        <a:spcAft>
          <a:spcPct val="0"/>
        </a:spcAft>
        <a:defRPr sz="3200">
          <a:solidFill>
            <a:schemeClr val="bg1"/>
          </a:solidFill>
          <a:latin typeface="Trade Gothic LT Std Bold" pitchFamily="50" charset="0"/>
        </a:defRPr>
      </a:lvl3pPr>
      <a:lvl4pPr algn="l" defTabSz="993035" rtl="0" eaLnBrk="1" fontAlgn="base" hangingPunct="1">
        <a:spcBef>
          <a:spcPct val="0"/>
        </a:spcBef>
        <a:spcAft>
          <a:spcPct val="0"/>
        </a:spcAft>
        <a:defRPr sz="3200">
          <a:solidFill>
            <a:schemeClr val="bg1"/>
          </a:solidFill>
          <a:latin typeface="Trade Gothic LT Std Bold" pitchFamily="50" charset="0"/>
        </a:defRPr>
      </a:lvl4pPr>
      <a:lvl5pPr algn="l" defTabSz="993035" rtl="0" eaLnBrk="1" fontAlgn="base" hangingPunct="1">
        <a:spcBef>
          <a:spcPct val="0"/>
        </a:spcBef>
        <a:spcAft>
          <a:spcPct val="0"/>
        </a:spcAft>
        <a:defRPr sz="3200">
          <a:solidFill>
            <a:schemeClr val="bg1"/>
          </a:solidFill>
          <a:latin typeface="Trade Gothic LT Std Bold" pitchFamily="50" charset="0"/>
        </a:defRPr>
      </a:lvl5pPr>
      <a:lvl6pPr marL="456127" algn="l" defTabSz="993035" rtl="0" eaLnBrk="1" fontAlgn="base" hangingPunct="1">
        <a:spcBef>
          <a:spcPct val="0"/>
        </a:spcBef>
        <a:spcAft>
          <a:spcPct val="0"/>
        </a:spcAft>
        <a:defRPr sz="3200">
          <a:solidFill>
            <a:schemeClr val="bg1"/>
          </a:solidFill>
          <a:latin typeface="Trade Gothic LT Std Bold" pitchFamily="50" charset="0"/>
        </a:defRPr>
      </a:lvl6pPr>
      <a:lvl7pPr marL="912259" algn="l" defTabSz="993035" rtl="0" eaLnBrk="1" fontAlgn="base" hangingPunct="1">
        <a:spcBef>
          <a:spcPct val="0"/>
        </a:spcBef>
        <a:spcAft>
          <a:spcPct val="0"/>
        </a:spcAft>
        <a:defRPr sz="3200">
          <a:solidFill>
            <a:schemeClr val="bg1"/>
          </a:solidFill>
          <a:latin typeface="Trade Gothic LT Std Bold" pitchFamily="50" charset="0"/>
        </a:defRPr>
      </a:lvl7pPr>
      <a:lvl8pPr marL="1368389" algn="l" defTabSz="993035" rtl="0" eaLnBrk="1" fontAlgn="base" hangingPunct="1">
        <a:spcBef>
          <a:spcPct val="0"/>
        </a:spcBef>
        <a:spcAft>
          <a:spcPct val="0"/>
        </a:spcAft>
        <a:defRPr sz="3200">
          <a:solidFill>
            <a:schemeClr val="bg1"/>
          </a:solidFill>
          <a:latin typeface="Trade Gothic LT Std Bold" pitchFamily="50" charset="0"/>
        </a:defRPr>
      </a:lvl8pPr>
      <a:lvl9pPr marL="1824515" algn="l" defTabSz="993035" rtl="0" eaLnBrk="1" fontAlgn="base" hangingPunct="1">
        <a:spcBef>
          <a:spcPct val="0"/>
        </a:spcBef>
        <a:spcAft>
          <a:spcPct val="0"/>
        </a:spcAft>
        <a:defRPr sz="3200">
          <a:solidFill>
            <a:schemeClr val="bg1"/>
          </a:solidFill>
          <a:latin typeface="Trade Gothic LT Std Bold" pitchFamily="50" charset="0"/>
        </a:defRPr>
      </a:lvl9pPr>
    </p:titleStyle>
    <p:bodyStyle>
      <a:lvl1pPr marL="342099" indent="-342099" algn="just" defTabSz="993035" rtl="0" eaLnBrk="1" fontAlgn="base" hangingPunct="1">
        <a:spcBef>
          <a:spcPct val="0"/>
        </a:spcBef>
        <a:spcAft>
          <a:spcPct val="0"/>
        </a:spcAft>
        <a:tabLst>
          <a:tab pos="361099" algn="l"/>
        </a:tabLst>
        <a:defRPr sz="900">
          <a:solidFill>
            <a:schemeClr val="tx1"/>
          </a:solidFill>
          <a:latin typeface="+mn-lt"/>
          <a:ea typeface="+mn-ea"/>
          <a:cs typeface="+mn-cs"/>
        </a:defRPr>
      </a:lvl1pPr>
      <a:lvl2pPr marL="357936" indent="-178968" algn="just" defTabSz="993035" rtl="0" eaLnBrk="1" fontAlgn="base" hangingPunct="1">
        <a:spcBef>
          <a:spcPct val="0"/>
        </a:spcBef>
        <a:spcAft>
          <a:spcPct val="0"/>
        </a:spcAft>
        <a:buChar char="–"/>
        <a:tabLst>
          <a:tab pos="361099" algn="l"/>
        </a:tabLst>
        <a:defRPr sz="900">
          <a:solidFill>
            <a:schemeClr val="tx1"/>
          </a:solidFill>
          <a:latin typeface="+mn-lt"/>
        </a:defRPr>
      </a:lvl2pPr>
      <a:lvl3pPr marL="536907" indent="3175" algn="just" defTabSz="993035" rtl="0" eaLnBrk="1" fontAlgn="base" hangingPunct="1">
        <a:spcBef>
          <a:spcPct val="0"/>
        </a:spcBef>
        <a:spcAft>
          <a:spcPct val="0"/>
        </a:spcAft>
        <a:buChar char="•"/>
        <a:tabLst>
          <a:tab pos="361099" algn="l"/>
        </a:tabLst>
        <a:defRPr sz="900">
          <a:solidFill>
            <a:schemeClr val="tx1"/>
          </a:solidFill>
          <a:latin typeface="+mn-lt"/>
        </a:defRPr>
      </a:lvl3pPr>
      <a:lvl4pPr marL="719036" indent="3175" algn="just" defTabSz="993035" rtl="0" eaLnBrk="1" fontAlgn="base" hangingPunct="1">
        <a:spcBef>
          <a:spcPct val="0"/>
        </a:spcBef>
        <a:spcAft>
          <a:spcPct val="0"/>
        </a:spcAft>
        <a:buChar char="–"/>
        <a:tabLst>
          <a:tab pos="361099" algn="l"/>
        </a:tabLst>
        <a:defRPr sz="900">
          <a:solidFill>
            <a:schemeClr val="tx1"/>
          </a:solidFill>
          <a:latin typeface="+mn-lt"/>
        </a:defRPr>
      </a:lvl4pPr>
      <a:lvl5pPr marL="901170" indent="3175" algn="just" defTabSz="993035" rtl="0" eaLnBrk="1" fontAlgn="base" hangingPunct="1">
        <a:spcBef>
          <a:spcPct val="0"/>
        </a:spcBef>
        <a:spcAft>
          <a:spcPct val="0"/>
        </a:spcAft>
        <a:buChar char="»"/>
        <a:tabLst>
          <a:tab pos="361099" algn="l"/>
        </a:tabLst>
        <a:defRPr sz="900">
          <a:solidFill>
            <a:schemeClr val="tx1"/>
          </a:solidFill>
          <a:latin typeface="+mn-lt"/>
        </a:defRPr>
      </a:lvl5pPr>
      <a:lvl6pPr marL="1357299" indent="3175" algn="just" defTabSz="993035" rtl="0" eaLnBrk="1" fontAlgn="base" hangingPunct="1">
        <a:spcBef>
          <a:spcPct val="0"/>
        </a:spcBef>
        <a:spcAft>
          <a:spcPct val="0"/>
        </a:spcAft>
        <a:buChar char="»"/>
        <a:tabLst>
          <a:tab pos="361099" algn="l"/>
        </a:tabLst>
        <a:defRPr sz="900">
          <a:solidFill>
            <a:schemeClr val="tx1"/>
          </a:solidFill>
          <a:latin typeface="+mn-lt"/>
        </a:defRPr>
      </a:lvl6pPr>
      <a:lvl7pPr marL="1813431" indent="3175" algn="just" defTabSz="993035" rtl="0" eaLnBrk="1" fontAlgn="base" hangingPunct="1">
        <a:spcBef>
          <a:spcPct val="0"/>
        </a:spcBef>
        <a:spcAft>
          <a:spcPct val="0"/>
        </a:spcAft>
        <a:buChar char="»"/>
        <a:tabLst>
          <a:tab pos="361099" algn="l"/>
        </a:tabLst>
        <a:defRPr sz="900">
          <a:solidFill>
            <a:schemeClr val="tx1"/>
          </a:solidFill>
          <a:latin typeface="+mn-lt"/>
        </a:defRPr>
      </a:lvl7pPr>
      <a:lvl8pPr marL="2269565" indent="3175" algn="just" defTabSz="993035" rtl="0" eaLnBrk="1" fontAlgn="base" hangingPunct="1">
        <a:spcBef>
          <a:spcPct val="0"/>
        </a:spcBef>
        <a:spcAft>
          <a:spcPct val="0"/>
        </a:spcAft>
        <a:buChar char="»"/>
        <a:tabLst>
          <a:tab pos="361099" algn="l"/>
        </a:tabLst>
        <a:defRPr sz="900">
          <a:solidFill>
            <a:schemeClr val="tx1"/>
          </a:solidFill>
          <a:latin typeface="+mn-lt"/>
        </a:defRPr>
      </a:lvl8pPr>
      <a:lvl9pPr marL="2725689" indent="3175" algn="just" defTabSz="993035" rtl="0" eaLnBrk="1" fontAlgn="base" hangingPunct="1">
        <a:spcBef>
          <a:spcPct val="0"/>
        </a:spcBef>
        <a:spcAft>
          <a:spcPct val="0"/>
        </a:spcAft>
        <a:buChar char="»"/>
        <a:tabLst>
          <a:tab pos="361099" algn="l"/>
        </a:tabLst>
        <a:defRPr sz="900">
          <a:solidFill>
            <a:schemeClr val="tx1"/>
          </a:solidFill>
          <a:latin typeface="+mn-lt"/>
        </a:defRPr>
      </a:lvl9pPr>
    </p:bodyStyle>
    <p:otherStyle>
      <a:defPPr>
        <a:defRPr lang="fr-FR"/>
      </a:defPPr>
      <a:lvl1pPr marL="0" algn="l" defTabSz="912259" rtl="0" eaLnBrk="1" latinLnBrk="0" hangingPunct="1">
        <a:defRPr sz="1700" kern="1200">
          <a:solidFill>
            <a:schemeClr val="tx1"/>
          </a:solidFill>
          <a:latin typeface="+mn-lt"/>
          <a:ea typeface="+mn-ea"/>
          <a:cs typeface="+mn-cs"/>
        </a:defRPr>
      </a:lvl1pPr>
      <a:lvl2pPr marL="456127" algn="l" defTabSz="912259" rtl="0" eaLnBrk="1" latinLnBrk="0" hangingPunct="1">
        <a:defRPr sz="1700" kern="1200">
          <a:solidFill>
            <a:schemeClr val="tx1"/>
          </a:solidFill>
          <a:latin typeface="+mn-lt"/>
          <a:ea typeface="+mn-ea"/>
          <a:cs typeface="+mn-cs"/>
        </a:defRPr>
      </a:lvl2pPr>
      <a:lvl3pPr marL="912259" algn="l" defTabSz="912259" rtl="0" eaLnBrk="1" latinLnBrk="0" hangingPunct="1">
        <a:defRPr sz="1700" kern="1200">
          <a:solidFill>
            <a:schemeClr val="tx1"/>
          </a:solidFill>
          <a:latin typeface="+mn-lt"/>
          <a:ea typeface="+mn-ea"/>
          <a:cs typeface="+mn-cs"/>
        </a:defRPr>
      </a:lvl3pPr>
      <a:lvl4pPr marL="1368389" algn="l" defTabSz="912259" rtl="0" eaLnBrk="1" latinLnBrk="0" hangingPunct="1">
        <a:defRPr sz="1700" kern="1200">
          <a:solidFill>
            <a:schemeClr val="tx1"/>
          </a:solidFill>
          <a:latin typeface="+mn-lt"/>
          <a:ea typeface="+mn-ea"/>
          <a:cs typeface="+mn-cs"/>
        </a:defRPr>
      </a:lvl4pPr>
      <a:lvl5pPr marL="1824515" algn="l" defTabSz="912259" rtl="0" eaLnBrk="1" latinLnBrk="0" hangingPunct="1">
        <a:defRPr sz="1700" kern="1200">
          <a:solidFill>
            <a:schemeClr val="tx1"/>
          </a:solidFill>
          <a:latin typeface="+mn-lt"/>
          <a:ea typeface="+mn-ea"/>
          <a:cs typeface="+mn-cs"/>
        </a:defRPr>
      </a:lvl5pPr>
      <a:lvl6pPr marL="2280645" algn="l" defTabSz="912259" rtl="0" eaLnBrk="1" latinLnBrk="0" hangingPunct="1">
        <a:defRPr sz="1700" kern="1200">
          <a:solidFill>
            <a:schemeClr val="tx1"/>
          </a:solidFill>
          <a:latin typeface="+mn-lt"/>
          <a:ea typeface="+mn-ea"/>
          <a:cs typeface="+mn-cs"/>
        </a:defRPr>
      </a:lvl6pPr>
      <a:lvl7pPr marL="2736776" algn="l" defTabSz="912259" rtl="0" eaLnBrk="1" latinLnBrk="0" hangingPunct="1">
        <a:defRPr sz="1700" kern="1200">
          <a:solidFill>
            <a:schemeClr val="tx1"/>
          </a:solidFill>
          <a:latin typeface="+mn-lt"/>
          <a:ea typeface="+mn-ea"/>
          <a:cs typeface="+mn-cs"/>
        </a:defRPr>
      </a:lvl7pPr>
      <a:lvl8pPr marL="3192907" algn="l" defTabSz="912259" rtl="0" eaLnBrk="1" latinLnBrk="0" hangingPunct="1">
        <a:defRPr sz="1700" kern="1200">
          <a:solidFill>
            <a:schemeClr val="tx1"/>
          </a:solidFill>
          <a:latin typeface="+mn-lt"/>
          <a:ea typeface="+mn-ea"/>
          <a:cs typeface="+mn-cs"/>
        </a:defRPr>
      </a:lvl8pPr>
      <a:lvl9pPr marL="3649034" algn="l" defTabSz="912259"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10" Type="http://schemas.openxmlformats.org/officeDocument/2006/relationships/image" Target="../media/image5.png"/><Relationship Id="rId4" Type="http://schemas.openxmlformats.org/officeDocument/2006/relationships/tags" Target="../tags/tag4.xml"/><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tags" Target="../tags/tag15.xml"/><Relationship Id="rId3" Type="http://schemas.openxmlformats.org/officeDocument/2006/relationships/tags" Target="../tags/tag10.xml"/><Relationship Id="rId7" Type="http://schemas.openxmlformats.org/officeDocument/2006/relationships/tags" Target="../tags/tag14.xml"/><Relationship Id="rId12" Type="http://schemas.openxmlformats.org/officeDocument/2006/relationships/image" Target="../media/image6.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image" Target="../media/image5.png"/><Relationship Id="rId5" Type="http://schemas.openxmlformats.org/officeDocument/2006/relationships/tags" Target="../tags/tag12.xml"/><Relationship Id="rId10" Type="http://schemas.openxmlformats.org/officeDocument/2006/relationships/slideLayout" Target="../slideLayouts/slideLayout2.xml"/><Relationship Id="rId4" Type="http://schemas.openxmlformats.org/officeDocument/2006/relationships/tags" Target="../tags/tag11.xml"/><Relationship Id="rId9" Type="http://schemas.openxmlformats.org/officeDocument/2006/relationships/tags" Target="../tags/tag16.xml"/></Relationships>
</file>

<file path=ppt/slides/_rels/slide7.xml.rels><?xml version="1.0" encoding="UTF-8" standalone="yes"?>
<Relationships xmlns="http://schemas.openxmlformats.org/package/2006/relationships"><Relationship Id="rId8" Type="http://schemas.openxmlformats.org/officeDocument/2006/relationships/tags" Target="../tags/tag24.xml"/><Relationship Id="rId3" Type="http://schemas.openxmlformats.org/officeDocument/2006/relationships/tags" Target="../tags/tag19.xml"/><Relationship Id="rId7" Type="http://schemas.openxmlformats.org/officeDocument/2006/relationships/tags" Target="../tags/tag23.xml"/><Relationship Id="rId12" Type="http://schemas.openxmlformats.org/officeDocument/2006/relationships/image" Target="../media/image5.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11" Type="http://schemas.openxmlformats.org/officeDocument/2006/relationships/image" Target="../media/image6.png"/><Relationship Id="rId5" Type="http://schemas.openxmlformats.org/officeDocument/2006/relationships/tags" Target="../tags/tag21.xml"/><Relationship Id="rId10" Type="http://schemas.openxmlformats.org/officeDocument/2006/relationships/slideLayout" Target="../slideLayouts/slideLayout2.xml"/><Relationship Id="rId4" Type="http://schemas.openxmlformats.org/officeDocument/2006/relationships/tags" Target="../tags/tag20.xml"/><Relationship Id="rId9" Type="http://schemas.openxmlformats.org/officeDocument/2006/relationships/tags" Target="../tags/tag25.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image" Target="../media/image9.pn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8.png"/><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5"/>
          <p:cNvSpPr>
            <a:spLocks noGrp="1" noChangeArrowheads="1"/>
          </p:cNvSpPr>
          <p:nvPr>
            <p:ph type="subTitle" idx="1"/>
          </p:nvPr>
        </p:nvSpPr>
        <p:spPr>
          <a:xfrm>
            <a:off x="2296344" y="3315149"/>
            <a:ext cx="8505846" cy="1053403"/>
          </a:xfrm>
        </p:spPr>
        <p:txBody>
          <a:bodyPr/>
          <a:lstStyle/>
          <a:p>
            <a:pPr marL="0" indent="0" algn="ctr"/>
            <a:r>
              <a:rPr lang="fr-FR" sz="5300" b="1" dirty="0" smtClean="0">
                <a:solidFill>
                  <a:srgbClr val="002395"/>
                </a:solidFill>
                <a:latin typeface="Calibri" panose="020F0502020204030204" pitchFamily="34" charset="0"/>
                <a:ea typeface="+mj-ea"/>
                <a:cs typeface="+mj-cs"/>
              </a:rPr>
              <a:t>Conférence</a:t>
            </a:r>
            <a:r>
              <a:rPr lang="fr-FR" sz="5300" b="1" dirty="0" smtClean="0">
                <a:solidFill>
                  <a:srgbClr val="002395"/>
                </a:solidFill>
                <a:ea typeface="+mj-ea"/>
                <a:cs typeface="+mj-cs"/>
              </a:rPr>
              <a:t> de Territoire</a:t>
            </a:r>
            <a:endParaRPr lang="fr-FR" sz="5300" b="1" dirty="0">
              <a:solidFill>
                <a:srgbClr val="002395"/>
              </a:solidFill>
              <a:ea typeface="+mj-ea"/>
              <a:cs typeface="+mj-cs"/>
            </a:endParaRPr>
          </a:p>
          <a:p>
            <a:pPr marL="0" indent="0" algn="ctr"/>
            <a:endParaRPr lang="fr-FR" sz="5300" b="1" dirty="0">
              <a:solidFill>
                <a:srgbClr val="002395"/>
              </a:solidFill>
              <a:ea typeface="+mj-ea"/>
              <a:cs typeface="+mj-cs"/>
            </a:endParaRPr>
          </a:p>
          <a:p>
            <a:pPr marL="0" indent="0" algn="ctr"/>
            <a:r>
              <a:rPr lang="fr-FR" sz="3600" dirty="0" smtClean="0">
                <a:latin typeface="Calibri" panose="020F0502020204030204" pitchFamily="34" charset="0"/>
              </a:rPr>
              <a:t>18 </a:t>
            </a:r>
            <a:r>
              <a:rPr lang="fr-FR" sz="3600" dirty="0">
                <a:latin typeface="Calibri" panose="020F0502020204030204" pitchFamily="34" charset="0"/>
              </a:rPr>
              <a:t>novembre 2016</a:t>
            </a:r>
          </a:p>
        </p:txBody>
      </p:sp>
      <p:grpSp>
        <p:nvGrpSpPr>
          <p:cNvPr id="5124" name="Group 33"/>
          <p:cNvGrpSpPr>
            <a:grpSpLocks/>
          </p:cNvGrpSpPr>
          <p:nvPr/>
        </p:nvGrpSpPr>
        <p:grpSpPr bwMode="auto">
          <a:xfrm>
            <a:off x="11277664" y="9261984"/>
            <a:ext cx="819755" cy="218079"/>
            <a:chOff x="3832" y="6040"/>
            <a:chExt cx="305" cy="153"/>
          </a:xfrm>
        </p:grpSpPr>
        <p:sp>
          <p:nvSpPr>
            <p:cNvPr id="5137" name="Oval 31"/>
            <p:cNvSpPr>
              <a:spLocks noChangeAspect="1" noChangeArrowheads="1"/>
            </p:cNvSpPr>
            <p:nvPr/>
          </p:nvSpPr>
          <p:spPr bwMode="auto">
            <a:xfrm>
              <a:off x="3832" y="6040"/>
              <a:ext cx="153" cy="153"/>
            </a:xfrm>
            <a:prstGeom prst="ellipse">
              <a:avLst/>
            </a:prstGeom>
            <a:solidFill>
              <a:schemeClr val="bg1"/>
            </a:solidFill>
            <a:ln w="19050" algn="ctr">
              <a:solidFill>
                <a:schemeClr val="bg1"/>
              </a:solidFill>
              <a:round/>
              <a:headEnd/>
              <a:tailEnd/>
            </a:ln>
          </p:spPr>
          <p:txBody>
            <a:bodyPr wrap="none" anchor="ctr"/>
            <a:lstStyle/>
            <a:p>
              <a:pPr algn="ctr" defTabSz="912259" fontAlgn="base">
                <a:spcBef>
                  <a:spcPct val="0"/>
                </a:spcBef>
                <a:spcAft>
                  <a:spcPct val="0"/>
                </a:spcAft>
              </a:pPr>
              <a:endParaRPr lang="fr-FR" sz="2000">
                <a:solidFill>
                  <a:srgbClr val="000000"/>
                </a:solidFill>
                <a:cs typeface="Arial" charset="0"/>
              </a:endParaRPr>
            </a:p>
          </p:txBody>
        </p:sp>
        <p:sp>
          <p:nvSpPr>
            <p:cNvPr id="5138" name="AutoShape 32"/>
            <p:cNvSpPr>
              <a:spLocks noChangeAspect="1" noChangeArrowheads="1"/>
            </p:cNvSpPr>
            <p:nvPr/>
          </p:nvSpPr>
          <p:spPr bwMode="auto">
            <a:xfrm flipH="1">
              <a:off x="4051" y="6040"/>
              <a:ext cx="86" cy="153"/>
            </a:xfrm>
            <a:prstGeom prst="moon">
              <a:avLst>
                <a:gd name="adj" fmla="val 60463"/>
              </a:avLst>
            </a:prstGeom>
            <a:solidFill>
              <a:schemeClr val="bg1"/>
            </a:solidFill>
            <a:ln w="3175" algn="ctr">
              <a:solidFill>
                <a:schemeClr val="bg1"/>
              </a:solidFill>
              <a:miter lim="800000"/>
              <a:headEnd/>
              <a:tailEnd/>
            </a:ln>
          </p:spPr>
          <p:txBody>
            <a:bodyPr wrap="none" anchor="ctr"/>
            <a:lstStyle/>
            <a:p>
              <a:pPr algn="ctr" defTabSz="912259" fontAlgn="base">
                <a:spcBef>
                  <a:spcPct val="0"/>
                </a:spcBef>
                <a:spcAft>
                  <a:spcPct val="0"/>
                </a:spcAft>
              </a:pPr>
              <a:endParaRPr lang="fr-FR" sz="2000">
                <a:solidFill>
                  <a:srgbClr val="000000"/>
                </a:solidFill>
                <a:cs typeface="Arial" charset="0"/>
              </a:endParaRPr>
            </a:p>
          </p:txBody>
        </p:sp>
      </p:grpSp>
      <p:grpSp>
        <p:nvGrpSpPr>
          <p:cNvPr id="5125" name="Group 86"/>
          <p:cNvGrpSpPr>
            <a:grpSpLocks/>
          </p:cNvGrpSpPr>
          <p:nvPr/>
        </p:nvGrpSpPr>
        <p:grpSpPr bwMode="auto">
          <a:xfrm>
            <a:off x="4" y="1891448"/>
            <a:ext cx="427348" cy="1584996"/>
            <a:chOff x="0" y="1566"/>
            <a:chExt cx="159" cy="1112"/>
          </a:xfrm>
        </p:grpSpPr>
        <p:sp>
          <p:nvSpPr>
            <p:cNvPr id="5128" name="Line 87"/>
            <p:cNvSpPr>
              <a:spLocks noChangeShapeType="1"/>
            </p:cNvSpPr>
            <p:nvPr/>
          </p:nvSpPr>
          <p:spPr bwMode="auto">
            <a:xfrm>
              <a:off x="0" y="1566"/>
              <a:ext cx="159" cy="0"/>
            </a:xfrm>
            <a:prstGeom prst="line">
              <a:avLst/>
            </a:prstGeom>
            <a:noFill/>
            <a:ln w="28575">
              <a:solidFill>
                <a:srgbClr val="EAEAEA"/>
              </a:solidFill>
              <a:round/>
              <a:headEnd/>
              <a:tailEnd/>
            </a:ln>
            <a:extLst>
              <a:ext uri="{909E8E84-426E-40DD-AFC4-6F175D3DCCD1}">
                <a14:hiddenFill xmlns:a14="http://schemas.microsoft.com/office/drawing/2010/main">
                  <a:noFill/>
                </a14:hiddenFill>
              </a:ext>
            </a:extLst>
          </p:spPr>
          <p:txBody>
            <a:bodyPr/>
            <a:lstStyle/>
            <a:p>
              <a:pPr defTabSz="912259" fontAlgn="base">
                <a:spcBef>
                  <a:spcPct val="0"/>
                </a:spcBef>
                <a:spcAft>
                  <a:spcPct val="0"/>
                </a:spcAft>
              </a:pPr>
              <a:endParaRPr lang="fr-FR" sz="2000">
                <a:solidFill>
                  <a:srgbClr val="000000"/>
                </a:solidFill>
                <a:cs typeface="Arial" charset="0"/>
              </a:endParaRPr>
            </a:p>
          </p:txBody>
        </p:sp>
        <p:sp>
          <p:nvSpPr>
            <p:cNvPr id="5129" name="Line 88"/>
            <p:cNvSpPr>
              <a:spLocks noChangeShapeType="1"/>
            </p:cNvSpPr>
            <p:nvPr/>
          </p:nvSpPr>
          <p:spPr bwMode="auto">
            <a:xfrm>
              <a:off x="0" y="1905"/>
              <a:ext cx="159" cy="0"/>
            </a:xfrm>
            <a:prstGeom prst="line">
              <a:avLst/>
            </a:prstGeom>
            <a:noFill/>
            <a:ln w="28575">
              <a:solidFill>
                <a:srgbClr val="EAEAEA"/>
              </a:solidFill>
              <a:round/>
              <a:headEnd/>
              <a:tailEnd/>
            </a:ln>
            <a:extLst>
              <a:ext uri="{909E8E84-426E-40DD-AFC4-6F175D3DCCD1}">
                <a14:hiddenFill xmlns:a14="http://schemas.microsoft.com/office/drawing/2010/main">
                  <a:noFill/>
                </a14:hiddenFill>
              </a:ext>
            </a:extLst>
          </p:spPr>
          <p:txBody>
            <a:bodyPr/>
            <a:lstStyle/>
            <a:p>
              <a:pPr defTabSz="912259" fontAlgn="base">
                <a:spcBef>
                  <a:spcPct val="0"/>
                </a:spcBef>
                <a:spcAft>
                  <a:spcPct val="0"/>
                </a:spcAft>
              </a:pPr>
              <a:endParaRPr lang="fr-FR" sz="2000">
                <a:solidFill>
                  <a:srgbClr val="000000"/>
                </a:solidFill>
                <a:cs typeface="Arial" charset="0"/>
              </a:endParaRPr>
            </a:p>
          </p:txBody>
        </p:sp>
        <p:sp>
          <p:nvSpPr>
            <p:cNvPr id="5130" name="Line 89"/>
            <p:cNvSpPr>
              <a:spLocks noChangeShapeType="1"/>
            </p:cNvSpPr>
            <p:nvPr/>
          </p:nvSpPr>
          <p:spPr bwMode="auto">
            <a:xfrm>
              <a:off x="0" y="1987"/>
              <a:ext cx="159" cy="0"/>
            </a:xfrm>
            <a:prstGeom prst="line">
              <a:avLst/>
            </a:prstGeom>
            <a:noFill/>
            <a:ln w="28575">
              <a:solidFill>
                <a:srgbClr val="EAEAEA"/>
              </a:solidFill>
              <a:round/>
              <a:headEnd/>
              <a:tailEnd/>
            </a:ln>
            <a:extLst>
              <a:ext uri="{909E8E84-426E-40DD-AFC4-6F175D3DCCD1}">
                <a14:hiddenFill xmlns:a14="http://schemas.microsoft.com/office/drawing/2010/main">
                  <a:noFill/>
                </a14:hiddenFill>
              </a:ext>
            </a:extLst>
          </p:spPr>
          <p:txBody>
            <a:bodyPr/>
            <a:lstStyle/>
            <a:p>
              <a:pPr defTabSz="912259" fontAlgn="base">
                <a:spcBef>
                  <a:spcPct val="0"/>
                </a:spcBef>
                <a:spcAft>
                  <a:spcPct val="0"/>
                </a:spcAft>
              </a:pPr>
              <a:endParaRPr lang="fr-FR" sz="2000">
                <a:solidFill>
                  <a:srgbClr val="000000"/>
                </a:solidFill>
                <a:cs typeface="Arial" charset="0"/>
              </a:endParaRPr>
            </a:p>
          </p:txBody>
        </p:sp>
        <p:sp>
          <p:nvSpPr>
            <p:cNvPr id="5131" name="Line 90"/>
            <p:cNvSpPr>
              <a:spLocks noChangeShapeType="1"/>
            </p:cNvSpPr>
            <p:nvPr/>
          </p:nvSpPr>
          <p:spPr bwMode="auto">
            <a:xfrm>
              <a:off x="0" y="2127"/>
              <a:ext cx="159" cy="0"/>
            </a:xfrm>
            <a:prstGeom prst="line">
              <a:avLst/>
            </a:prstGeom>
            <a:noFill/>
            <a:ln w="28575">
              <a:solidFill>
                <a:srgbClr val="EAEAEA"/>
              </a:solidFill>
              <a:round/>
              <a:headEnd/>
              <a:tailEnd/>
            </a:ln>
            <a:extLst>
              <a:ext uri="{909E8E84-426E-40DD-AFC4-6F175D3DCCD1}">
                <a14:hiddenFill xmlns:a14="http://schemas.microsoft.com/office/drawing/2010/main">
                  <a:noFill/>
                </a14:hiddenFill>
              </a:ext>
            </a:extLst>
          </p:spPr>
          <p:txBody>
            <a:bodyPr/>
            <a:lstStyle/>
            <a:p>
              <a:pPr defTabSz="912259" fontAlgn="base">
                <a:spcBef>
                  <a:spcPct val="0"/>
                </a:spcBef>
                <a:spcAft>
                  <a:spcPct val="0"/>
                </a:spcAft>
              </a:pPr>
              <a:endParaRPr lang="fr-FR" sz="2000">
                <a:solidFill>
                  <a:srgbClr val="000000"/>
                </a:solidFill>
                <a:cs typeface="Arial" charset="0"/>
              </a:endParaRPr>
            </a:p>
          </p:txBody>
        </p:sp>
        <p:sp>
          <p:nvSpPr>
            <p:cNvPr id="5132" name="Line 91"/>
            <p:cNvSpPr>
              <a:spLocks noChangeShapeType="1"/>
            </p:cNvSpPr>
            <p:nvPr/>
          </p:nvSpPr>
          <p:spPr bwMode="auto">
            <a:xfrm>
              <a:off x="0" y="2205"/>
              <a:ext cx="159" cy="0"/>
            </a:xfrm>
            <a:prstGeom prst="line">
              <a:avLst/>
            </a:prstGeom>
            <a:noFill/>
            <a:ln w="28575">
              <a:solidFill>
                <a:srgbClr val="EAEAEA"/>
              </a:solidFill>
              <a:round/>
              <a:headEnd/>
              <a:tailEnd/>
            </a:ln>
            <a:extLst>
              <a:ext uri="{909E8E84-426E-40DD-AFC4-6F175D3DCCD1}">
                <a14:hiddenFill xmlns:a14="http://schemas.microsoft.com/office/drawing/2010/main">
                  <a:noFill/>
                </a14:hiddenFill>
              </a:ext>
            </a:extLst>
          </p:spPr>
          <p:txBody>
            <a:bodyPr/>
            <a:lstStyle/>
            <a:p>
              <a:pPr defTabSz="912259" fontAlgn="base">
                <a:spcBef>
                  <a:spcPct val="0"/>
                </a:spcBef>
                <a:spcAft>
                  <a:spcPct val="0"/>
                </a:spcAft>
              </a:pPr>
              <a:endParaRPr lang="fr-FR" sz="2000">
                <a:solidFill>
                  <a:srgbClr val="000000"/>
                </a:solidFill>
                <a:cs typeface="Arial" charset="0"/>
              </a:endParaRPr>
            </a:p>
          </p:txBody>
        </p:sp>
        <p:sp>
          <p:nvSpPr>
            <p:cNvPr id="5133" name="Line 92"/>
            <p:cNvSpPr>
              <a:spLocks noChangeShapeType="1"/>
            </p:cNvSpPr>
            <p:nvPr/>
          </p:nvSpPr>
          <p:spPr bwMode="auto">
            <a:xfrm>
              <a:off x="0" y="2341"/>
              <a:ext cx="159" cy="0"/>
            </a:xfrm>
            <a:prstGeom prst="line">
              <a:avLst/>
            </a:prstGeom>
            <a:noFill/>
            <a:ln w="28575">
              <a:solidFill>
                <a:srgbClr val="EAEAEA"/>
              </a:solidFill>
              <a:round/>
              <a:headEnd/>
              <a:tailEnd/>
            </a:ln>
            <a:extLst>
              <a:ext uri="{909E8E84-426E-40DD-AFC4-6F175D3DCCD1}">
                <a14:hiddenFill xmlns:a14="http://schemas.microsoft.com/office/drawing/2010/main">
                  <a:noFill/>
                </a14:hiddenFill>
              </a:ext>
            </a:extLst>
          </p:spPr>
          <p:txBody>
            <a:bodyPr/>
            <a:lstStyle/>
            <a:p>
              <a:pPr defTabSz="912259" fontAlgn="base">
                <a:spcBef>
                  <a:spcPct val="0"/>
                </a:spcBef>
                <a:spcAft>
                  <a:spcPct val="0"/>
                </a:spcAft>
              </a:pPr>
              <a:endParaRPr lang="fr-FR" sz="2000">
                <a:solidFill>
                  <a:srgbClr val="000000"/>
                </a:solidFill>
                <a:cs typeface="Arial" charset="0"/>
              </a:endParaRPr>
            </a:p>
          </p:txBody>
        </p:sp>
        <p:sp>
          <p:nvSpPr>
            <p:cNvPr id="5134" name="Line 93"/>
            <p:cNvSpPr>
              <a:spLocks noChangeShapeType="1"/>
            </p:cNvSpPr>
            <p:nvPr/>
          </p:nvSpPr>
          <p:spPr bwMode="auto">
            <a:xfrm>
              <a:off x="0" y="2421"/>
              <a:ext cx="159" cy="0"/>
            </a:xfrm>
            <a:prstGeom prst="line">
              <a:avLst/>
            </a:prstGeom>
            <a:noFill/>
            <a:ln w="28575">
              <a:solidFill>
                <a:srgbClr val="EAEAEA"/>
              </a:solidFill>
              <a:round/>
              <a:headEnd/>
              <a:tailEnd/>
            </a:ln>
            <a:extLst>
              <a:ext uri="{909E8E84-426E-40DD-AFC4-6F175D3DCCD1}">
                <a14:hiddenFill xmlns:a14="http://schemas.microsoft.com/office/drawing/2010/main">
                  <a:noFill/>
                </a14:hiddenFill>
              </a:ext>
            </a:extLst>
          </p:spPr>
          <p:txBody>
            <a:bodyPr/>
            <a:lstStyle/>
            <a:p>
              <a:pPr defTabSz="912259" fontAlgn="base">
                <a:spcBef>
                  <a:spcPct val="0"/>
                </a:spcBef>
                <a:spcAft>
                  <a:spcPct val="0"/>
                </a:spcAft>
              </a:pPr>
              <a:endParaRPr lang="fr-FR" sz="2000">
                <a:solidFill>
                  <a:srgbClr val="000000"/>
                </a:solidFill>
                <a:cs typeface="Arial" charset="0"/>
              </a:endParaRPr>
            </a:p>
          </p:txBody>
        </p:sp>
        <p:sp>
          <p:nvSpPr>
            <p:cNvPr id="5135" name="Line 94"/>
            <p:cNvSpPr>
              <a:spLocks noChangeShapeType="1"/>
            </p:cNvSpPr>
            <p:nvPr/>
          </p:nvSpPr>
          <p:spPr bwMode="auto">
            <a:xfrm>
              <a:off x="0" y="2552"/>
              <a:ext cx="159" cy="0"/>
            </a:xfrm>
            <a:prstGeom prst="line">
              <a:avLst/>
            </a:prstGeom>
            <a:noFill/>
            <a:ln w="28575">
              <a:solidFill>
                <a:srgbClr val="EAEAEA"/>
              </a:solidFill>
              <a:round/>
              <a:headEnd/>
              <a:tailEnd/>
            </a:ln>
            <a:extLst>
              <a:ext uri="{909E8E84-426E-40DD-AFC4-6F175D3DCCD1}">
                <a14:hiddenFill xmlns:a14="http://schemas.microsoft.com/office/drawing/2010/main">
                  <a:noFill/>
                </a14:hiddenFill>
              </a:ext>
            </a:extLst>
          </p:spPr>
          <p:txBody>
            <a:bodyPr/>
            <a:lstStyle/>
            <a:p>
              <a:pPr defTabSz="912259" fontAlgn="base">
                <a:spcBef>
                  <a:spcPct val="0"/>
                </a:spcBef>
                <a:spcAft>
                  <a:spcPct val="0"/>
                </a:spcAft>
              </a:pPr>
              <a:endParaRPr lang="fr-FR" sz="2000">
                <a:solidFill>
                  <a:srgbClr val="000000"/>
                </a:solidFill>
                <a:cs typeface="Arial" charset="0"/>
              </a:endParaRPr>
            </a:p>
          </p:txBody>
        </p:sp>
        <p:sp>
          <p:nvSpPr>
            <p:cNvPr id="5136" name="Line 95"/>
            <p:cNvSpPr>
              <a:spLocks noChangeShapeType="1"/>
            </p:cNvSpPr>
            <p:nvPr/>
          </p:nvSpPr>
          <p:spPr bwMode="auto">
            <a:xfrm>
              <a:off x="0" y="2678"/>
              <a:ext cx="159" cy="0"/>
            </a:xfrm>
            <a:prstGeom prst="line">
              <a:avLst/>
            </a:prstGeom>
            <a:noFill/>
            <a:ln w="28575">
              <a:solidFill>
                <a:srgbClr val="EAEAEA"/>
              </a:solidFill>
              <a:round/>
              <a:headEnd/>
              <a:tailEnd/>
            </a:ln>
            <a:extLst>
              <a:ext uri="{909E8E84-426E-40DD-AFC4-6F175D3DCCD1}">
                <a14:hiddenFill xmlns:a14="http://schemas.microsoft.com/office/drawing/2010/main">
                  <a:noFill/>
                </a14:hiddenFill>
              </a:ext>
            </a:extLst>
          </p:spPr>
          <p:txBody>
            <a:bodyPr/>
            <a:lstStyle/>
            <a:p>
              <a:pPr defTabSz="912259" fontAlgn="base">
                <a:spcBef>
                  <a:spcPct val="0"/>
                </a:spcBef>
                <a:spcAft>
                  <a:spcPct val="0"/>
                </a:spcAft>
              </a:pPr>
              <a:endParaRPr lang="fr-FR" sz="2000">
                <a:solidFill>
                  <a:srgbClr val="000000"/>
                </a:solidFill>
                <a:cs typeface="Arial" charset="0"/>
              </a:endParaRPr>
            </a:p>
          </p:txBody>
        </p:sp>
      </p:grpSp>
    </p:spTree>
    <p:extLst>
      <p:ext uri="{BB962C8B-B14F-4D97-AF65-F5344CB8AC3E}">
        <p14:creationId xmlns:p14="http://schemas.microsoft.com/office/powerpoint/2010/main" val="29879522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305145" y="624141"/>
            <a:ext cx="12252131" cy="399900"/>
          </a:xfrm>
          <a:prstGeom prst="rect">
            <a:avLst/>
          </a:prstGeom>
        </p:spPr>
        <p:txBody>
          <a:bodyPr wrap="square" lIns="91231" tIns="45616" rIns="91231" bIns="45616">
            <a:spAutoFit/>
          </a:bodyPr>
          <a:lstStyle/>
          <a:p>
            <a:pPr algn="ctr" defTabSz="912259" fontAlgn="base">
              <a:spcBef>
                <a:spcPct val="0"/>
              </a:spcBef>
              <a:spcAft>
                <a:spcPct val="0"/>
              </a:spcAft>
            </a:pPr>
            <a:r>
              <a:rPr lang="fr-FR" sz="2000" b="1" dirty="0">
                <a:solidFill>
                  <a:srgbClr val="002395"/>
                </a:solidFill>
                <a:latin typeface="Calibri" panose="020F0502020204030204" pitchFamily="34" charset="0"/>
                <a:cs typeface="Arial" charset="0"/>
              </a:rPr>
              <a:t>Le projet médical partagé définit la stratégie médicale du GHT</a:t>
            </a:r>
          </a:p>
        </p:txBody>
      </p:sp>
      <p:sp>
        <p:nvSpPr>
          <p:cNvPr id="3" name="ZoneTexte 2"/>
          <p:cNvSpPr txBox="1"/>
          <p:nvPr/>
        </p:nvSpPr>
        <p:spPr>
          <a:xfrm>
            <a:off x="1307458" y="1128102"/>
            <a:ext cx="10216177" cy="436734"/>
          </a:xfrm>
          <a:prstGeom prst="rect">
            <a:avLst/>
          </a:prstGeom>
          <a:noFill/>
        </p:spPr>
        <p:txBody>
          <a:bodyPr wrap="square" lIns="127713" tIns="63855" rIns="127713" bIns="63855" rtlCol="0">
            <a:spAutoFit/>
          </a:bodyPr>
          <a:lstStyle/>
          <a:p>
            <a:pPr algn="ctr"/>
            <a:r>
              <a:rPr lang="fr-FR" sz="2000" cap="all" dirty="0">
                <a:ln w="9000" cmpd="sng">
                  <a:solidFill>
                    <a:srgbClr val="92D050"/>
                  </a:solidFill>
                  <a:prstDash val="solid"/>
                </a:ln>
                <a:solidFill>
                  <a:srgbClr val="92D050"/>
                </a:solidFill>
                <a:effectLst>
                  <a:reflection blurRad="12700" stA="28000" endPos="45000" dist="1000" dir="5400000" sy="-100000" algn="bl" rotWithShape="0"/>
                </a:effectLst>
                <a:latin typeface="Calibri" panose="020F0502020204030204" pitchFamily="34" charset="0"/>
              </a:rPr>
              <a:t>LE CONTENU DU PMP : 9 items</a:t>
            </a:r>
          </a:p>
        </p:txBody>
      </p:sp>
      <p:sp>
        <p:nvSpPr>
          <p:cNvPr id="33" name="ZoneTexte 32"/>
          <p:cNvSpPr txBox="1"/>
          <p:nvPr/>
        </p:nvSpPr>
        <p:spPr>
          <a:xfrm>
            <a:off x="-1260959" y="6157963"/>
            <a:ext cx="15352975" cy="436734"/>
          </a:xfrm>
          <a:prstGeom prst="rect">
            <a:avLst/>
          </a:prstGeom>
          <a:noFill/>
        </p:spPr>
        <p:txBody>
          <a:bodyPr wrap="square" lIns="127713" tIns="63855" rIns="127713" bIns="63855" rtlCol="0">
            <a:spAutoFit/>
          </a:bodyPr>
          <a:lstStyle/>
          <a:p>
            <a:pPr algn="ctr"/>
            <a:r>
              <a:rPr lang="fr-FR" sz="2000" cap="all" dirty="0">
                <a:ln w="9000" cmpd="sng">
                  <a:solidFill>
                    <a:srgbClr val="92D050"/>
                  </a:solidFill>
                  <a:prstDash val="solid"/>
                </a:ln>
                <a:solidFill>
                  <a:srgbClr val="92D050"/>
                </a:solidFill>
                <a:effectLst>
                  <a:reflection blurRad="12700" stA="28000" endPos="45000" dist="1000" dir="5400000" sy="-100000" algn="bl" rotWithShape="0"/>
                </a:effectLst>
              </a:rPr>
              <a:t>LE calendrier DU PMP</a:t>
            </a:r>
          </a:p>
        </p:txBody>
      </p:sp>
      <p:sp>
        <p:nvSpPr>
          <p:cNvPr id="34" name="Text Box 25"/>
          <p:cNvSpPr txBox="1">
            <a:spLocks noChangeArrowheads="1"/>
          </p:cNvSpPr>
          <p:nvPr/>
        </p:nvSpPr>
        <p:spPr bwMode="auto">
          <a:xfrm>
            <a:off x="2141292" y="9260208"/>
            <a:ext cx="1663763" cy="364928"/>
          </a:xfrm>
          <a:prstGeom prst="rect">
            <a:avLst/>
          </a:prstGeom>
          <a:solidFill>
            <a:schemeClr val="bg1"/>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square" lIns="125704" tIns="60341" rIns="125704" bIns="60341">
            <a:spAutoFit/>
          </a:bodyPr>
          <a:lstStyle>
            <a:lvl1pPr eaLnBrk="0" hangingPunct="0">
              <a:defRPr sz="1000">
                <a:solidFill>
                  <a:srgbClr val="002395"/>
                </a:solidFill>
                <a:latin typeface="Arial" pitchFamily="34" charset="0"/>
              </a:defRPr>
            </a:lvl1pPr>
            <a:lvl2pPr marL="742950" indent="-285750" eaLnBrk="0" hangingPunct="0">
              <a:defRPr sz="1000">
                <a:solidFill>
                  <a:srgbClr val="002395"/>
                </a:solidFill>
                <a:latin typeface="Arial" pitchFamily="34" charset="0"/>
              </a:defRPr>
            </a:lvl2pPr>
            <a:lvl3pPr marL="1143000" indent="-228600" eaLnBrk="0" hangingPunct="0">
              <a:defRPr sz="1000">
                <a:solidFill>
                  <a:srgbClr val="002395"/>
                </a:solidFill>
                <a:latin typeface="Arial" pitchFamily="34" charset="0"/>
              </a:defRPr>
            </a:lvl3pPr>
            <a:lvl4pPr marL="1600200" indent="-228600" eaLnBrk="0" hangingPunct="0">
              <a:defRPr sz="1000">
                <a:solidFill>
                  <a:srgbClr val="002395"/>
                </a:solidFill>
                <a:latin typeface="Arial" pitchFamily="34" charset="0"/>
              </a:defRPr>
            </a:lvl4pPr>
            <a:lvl5pPr marL="2057400" indent="-228600" eaLnBrk="0" hangingPunct="0">
              <a:defRPr sz="1000">
                <a:solidFill>
                  <a:srgbClr val="002395"/>
                </a:solidFill>
                <a:latin typeface="Arial" pitchFamily="34" charset="0"/>
              </a:defRPr>
            </a:lvl5pPr>
            <a:lvl6pPr marL="2514600" indent="-228600" eaLnBrk="0" fontAlgn="base" hangingPunct="0">
              <a:spcBef>
                <a:spcPct val="50000"/>
              </a:spcBef>
              <a:spcAft>
                <a:spcPct val="0"/>
              </a:spcAft>
              <a:defRPr sz="1000">
                <a:solidFill>
                  <a:srgbClr val="002395"/>
                </a:solidFill>
                <a:latin typeface="Arial" pitchFamily="34" charset="0"/>
              </a:defRPr>
            </a:lvl6pPr>
            <a:lvl7pPr marL="2971800" indent="-228600" eaLnBrk="0" fontAlgn="base" hangingPunct="0">
              <a:spcBef>
                <a:spcPct val="50000"/>
              </a:spcBef>
              <a:spcAft>
                <a:spcPct val="0"/>
              </a:spcAft>
              <a:defRPr sz="1000">
                <a:solidFill>
                  <a:srgbClr val="002395"/>
                </a:solidFill>
                <a:latin typeface="Arial" pitchFamily="34" charset="0"/>
              </a:defRPr>
            </a:lvl7pPr>
            <a:lvl8pPr marL="3429000" indent="-228600" eaLnBrk="0" fontAlgn="base" hangingPunct="0">
              <a:spcBef>
                <a:spcPct val="50000"/>
              </a:spcBef>
              <a:spcAft>
                <a:spcPct val="0"/>
              </a:spcAft>
              <a:defRPr sz="1000">
                <a:solidFill>
                  <a:srgbClr val="002395"/>
                </a:solidFill>
                <a:latin typeface="Arial" pitchFamily="34" charset="0"/>
              </a:defRPr>
            </a:lvl8pPr>
            <a:lvl9pPr marL="3886200" indent="-228600" eaLnBrk="0" fontAlgn="base" hangingPunct="0">
              <a:spcBef>
                <a:spcPct val="50000"/>
              </a:spcBef>
              <a:spcAft>
                <a:spcPct val="0"/>
              </a:spcAft>
              <a:defRPr sz="1000">
                <a:solidFill>
                  <a:srgbClr val="002395"/>
                </a:solidFill>
                <a:latin typeface="Arial" pitchFamily="34" charset="0"/>
              </a:defRPr>
            </a:lvl9pPr>
          </a:lstStyle>
          <a:p>
            <a:pPr algn="ctr" eaLnBrk="1" hangingPunct="1"/>
            <a:r>
              <a:rPr lang="fr-FR" altLang="fr-FR" sz="1600" b="1" dirty="0">
                <a:latin typeface="Calibri" panose="020F0502020204030204" pitchFamily="34" charset="0"/>
                <a:ea typeface="MS PGothic" pitchFamily="34" charset="-128"/>
              </a:rPr>
              <a:t>1</a:t>
            </a:r>
            <a:r>
              <a:rPr lang="fr-FR" altLang="fr-FR" sz="1600" b="1" baseline="30000" dirty="0">
                <a:latin typeface="Calibri" panose="020F0502020204030204" pitchFamily="34" charset="0"/>
                <a:ea typeface="MS PGothic" pitchFamily="34" charset="-128"/>
              </a:rPr>
              <a:t>er</a:t>
            </a:r>
            <a:r>
              <a:rPr lang="fr-FR" altLang="fr-FR" sz="1600" b="1" dirty="0">
                <a:latin typeface="Calibri" panose="020F0502020204030204" pitchFamily="34" charset="0"/>
                <a:ea typeface="MS PGothic" pitchFamily="34" charset="-128"/>
              </a:rPr>
              <a:t>  juillet 2016</a:t>
            </a:r>
          </a:p>
        </p:txBody>
      </p:sp>
      <p:sp>
        <p:nvSpPr>
          <p:cNvPr id="35" name="AutoShape 19"/>
          <p:cNvSpPr>
            <a:spLocks noChangeArrowheads="1"/>
          </p:cNvSpPr>
          <p:nvPr/>
        </p:nvSpPr>
        <p:spPr bwMode="auto">
          <a:xfrm rot="5400000">
            <a:off x="4980389" y="2316831"/>
            <a:ext cx="2512990" cy="11089459"/>
          </a:xfrm>
          <a:prstGeom prst="flowChartManualOperation">
            <a:avLst/>
          </a:prstGeom>
          <a:solidFill>
            <a:srgbClr val="F2F2F2"/>
          </a:solidFill>
          <a:ln w="12700" algn="ctr">
            <a:noFill/>
            <a:miter lim="800000"/>
            <a:headEnd/>
            <a:tailEnd/>
          </a:ln>
          <a:effectLst>
            <a:outerShdw dist="38100" dir="2700000" algn="tl" rotWithShape="0">
              <a:srgbClr val="000000">
                <a:alpha val="39998"/>
              </a:srgbClr>
            </a:outerShdw>
          </a:effectLst>
        </p:spPr>
        <p:txBody>
          <a:bodyPr wrap="none" lIns="125704" tIns="60341" rIns="125704" bIns="60341" anchor="ctr"/>
          <a:lstStyle/>
          <a:p>
            <a:pPr algn="ctr">
              <a:defRPr/>
            </a:pPr>
            <a:endParaRPr lang="fr-FR" sz="3300" dirty="0">
              <a:latin typeface="Calibri" pitchFamily="34" charset="0"/>
              <a:ea typeface="ＭＳ Ｐゴシック" pitchFamily="34" charset="-128"/>
              <a:cs typeface="Arial" charset="0"/>
            </a:endParaRPr>
          </a:p>
        </p:txBody>
      </p:sp>
      <p:cxnSp>
        <p:nvCxnSpPr>
          <p:cNvPr id="36" name="Connecteur droit 41"/>
          <p:cNvCxnSpPr/>
          <p:nvPr/>
        </p:nvCxnSpPr>
        <p:spPr bwMode="auto">
          <a:xfrm>
            <a:off x="2973170" y="8444736"/>
            <a:ext cx="0" cy="692468"/>
          </a:xfrm>
          <a:prstGeom prst="line">
            <a:avLst/>
          </a:prstGeom>
          <a:solidFill>
            <a:schemeClr val="accent1"/>
          </a:solidFill>
          <a:ln w="9525" cap="flat" cmpd="sng" algn="ctr">
            <a:solidFill>
              <a:schemeClr val="bg1">
                <a:lumMod val="65000"/>
              </a:schemeClr>
            </a:solidFill>
            <a:prstDash val="sysDot"/>
            <a:round/>
            <a:headEnd type="none" w="med" len="med"/>
            <a:tailEnd type="none" w="med" len="med"/>
          </a:ln>
          <a:effectLst/>
        </p:spPr>
      </p:cxnSp>
      <p:sp>
        <p:nvSpPr>
          <p:cNvPr id="37" name="ZoneTexte 11"/>
          <p:cNvSpPr txBox="1">
            <a:spLocks noChangeArrowheads="1"/>
          </p:cNvSpPr>
          <p:nvPr/>
        </p:nvSpPr>
        <p:spPr bwMode="auto">
          <a:xfrm rot="21425594">
            <a:off x="633900" y="6496208"/>
            <a:ext cx="11205970" cy="452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7713" tIns="63855" rIns="127713" bIns="63855">
            <a:spAutoFit/>
          </a:bodyPr>
          <a:lstStyle>
            <a:lvl1pPr eaLnBrk="0" hangingPunct="0">
              <a:defRPr sz="1000">
                <a:solidFill>
                  <a:srgbClr val="002395"/>
                </a:solidFill>
                <a:latin typeface="Arial" pitchFamily="34" charset="0"/>
              </a:defRPr>
            </a:lvl1pPr>
            <a:lvl2pPr marL="742950" indent="-285750" eaLnBrk="0" hangingPunct="0">
              <a:defRPr sz="1000">
                <a:solidFill>
                  <a:srgbClr val="002395"/>
                </a:solidFill>
                <a:latin typeface="Arial" pitchFamily="34" charset="0"/>
              </a:defRPr>
            </a:lvl2pPr>
            <a:lvl3pPr marL="1143000" indent="-228600" eaLnBrk="0" hangingPunct="0">
              <a:defRPr sz="1000">
                <a:solidFill>
                  <a:srgbClr val="002395"/>
                </a:solidFill>
                <a:latin typeface="Arial" pitchFamily="34" charset="0"/>
              </a:defRPr>
            </a:lvl3pPr>
            <a:lvl4pPr marL="1600200" indent="-228600" eaLnBrk="0" hangingPunct="0">
              <a:defRPr sz="1000">
                <a:solidFill>
                  <a:srgbClr val="002395"/>
                </a:solidFill>
                <a:latin typeface="Arial" pitchFamily="34" charset="0"/>
              </a:defRPr>
            </a:lvl4pPr>
            <a:lvl5pPr marL="2057400" indent="-228600" eaLnBrk="0" hangingPunct="0">
              <a:defRPr sz="1000">
                <a:solidFill>
                  <a:srgbClr val="002395"/>
                </a:solidFill>
                <a:latin typeface="Arial" pitchFamily="34" charset="0"/>
              </a:defRPr>
            </a:lvl5pPr>
            <a:lvl6pPr marL="2514600" indent="-228600" eaLnBrk="0" fontAlgn="base" hangingPunct="0">
              <a:spcBef>
                <a:spcPct val="50000"/>
              </a:spcBef>
              <a:spcAft>
                <a:spcPct val="0"/>
              </a:spcAft>
              <a:defRPr sz="1000">
                <a:solidFill>
                  <a:srgbClr val="002395"/>
                </a:solidFill>
                <a:latin typeface="Arial" pitchFamily="34" charset="0"/>
              </a:defRPr>
            </a:lvl6pPr>
            <a:lvl7pPr marL="2971800" indent="-228600" eaLnBrk="0" fontAlgn="base" hangingPunct="0">
              <a:spcBef>
                <a:spcPct val="50000"/>
              </a:spcBef>
              <a:spcAft>
                <a:spcPct val="0"/>
              </a:spcAft>
              <a:defRPr sz="1000">
                <a:solidFill>
                  <a:srgbClr val="002395"/>
                </a:solidFill>
                <a:latin typeface="Arial" pitchFamily="34" charset="0"/>
              </a:defRPr>
            </a:lvl7pPr>
            <a:lvl8pPr marL="3429000" indent="-228600" eaLnBrk="0" fontAlgn="base" hangingPunct="0">
              <a:spcBef>
                <a:spcPct val="50000"/>
              </a:spcBef>
              <a:spcAft>
                <a:spcPct val="0"/>
              </a:spcAft>
              <a:defRPr sz="1000">
                <a:solidFill>
                  <a:srgbClr val="002395"/>
                </a:solidFill>
                <a:latin typeface="Arial" pitchFamily="34" charset="0"/>
              </a:defRPr>
            </a:lvl8pPr>
            <a:lvl9pPr marL="3886200" indent="-228600" eaLnBrk="0" fontAlgn="base" hangingPunct="0">
              <a:spcBef>
                <a:spcPct val="50000"/>
              </a:spcBef>
              <a:spcAft>
                <a:spcPct val="0"/>
              </a:spcAft>
              <a:defRPr sz="1000">
                <a:solidFill>
                  <a:srgbClr val="002395"/>
                </a:solidFill>
                <a:latin typeface="Arial" pitchFamily="34" charset="0"/>
              </a:defRPr>
            </a:lvl9pPr>
          </a:lstStyle>
          <a:p>
            <a:pPr eaLnBrk="1" hangingPunct="1"/>
            <a:r>
              <a:rPr lang="fr-FR" altLang="fr-FR" sz="2100" b="1" i="1" dirty="0">
                <a:gradFill flip="none" rotWithShape="1">
                  <a:gsLst>
                    <a:gs pos="29000">
                      <a:srgbClr val="002395">
                        <a:tint val="66000"/>
                        <a:satMod val="160000"/>
                      </a:srgbClr>
                    </a:gs>
                    <a:gs pos="50000">
                      <a:srgbClr val="002395">
                        <a:tint val="44500"/>
                        <a:satMod val="160000"/>
                      </a:srgbClr>
                    </a:gs>
                    <a:gs pos="100000">
                      <a:srgbClr val="002395">
                        <a:tint val="23500"/>
                        <a:satMod val="160000"/>
                      </a:srgbClr>
                    </a:gs>
                  </a:gsLst>
                  <a:lin ang="2700000" scaled="1"/>
                  <a:tileRect/>
                </a:gradFill>
              </a:rPr>
              <a:t>Elaboration du Projet Médical Partagé</a:t>
            </a:r>
          </a:p>
        </p:txBody>
      </p:sp>
      <p:sp>
        <p:nvSpPr>
          <p:cNvPr id="38" name="Text Box 25"/>
          <p:cNvSpPr txBox="1">
            <a:spLocks noChangeArrowheads="1"/>
          </p:cNvSpPr>
          <p:nvPr/>
        </p:nvSpPr>
        <p:spPr bwMode="auto">
          <a:xfrm>
            <a:off x="5483919" y="9260208"/>
            <a:ext cx="1700460" cy="364928"/>
          </a:xfrm>
          <a:prstGeom prst="rect">
            <a:avLst/>
          </a:prstGeom>
          <a:solidFill>
            <a:schemeClr val="bg1"/>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square" lIns="125704" tIns="60341" rIns="125704" bIns="60341">
            <a:spAutoFit/>
          </a:bodyPr>
          <a:lstStyle>
            <a:lvl1pPr eaLnBrk="0" hangingPunct="0">
              <a:defRPr sz="1000">
                <a:solidFill>
                  <a:srgbClr val="002395"/>
                </a:solidFill>
                <a:latin typeface="Arial" pitchFamily="34" charset="0"/>
              </a:defRPr>
            </a:lvl1pPr>
            <a:lvl2pPr marL="742950" indent="-285750" eaLnBrk="0" hangingPunct="0">
              <a:defRPr sz="1000">
                <a:solidFill>
                  <a:srgbClr val="002395"/>
                </a:solidFill>
                <a:latin typeface="Arial" pitchFamily="34" charset="0"/>
              </a:defRPr>
            </a:lvl2pPr>
            <a:lvl3pPr marL="1143000" indent="-228600" eaLnBrk="0" hangingPunct="0">
              <a:defRPr sz="1000">
                <a:solidFill>
                  <a:srgbClr val="002395"/>
                </a:solidFill>
                <a:latin typeface="Arial" pitchFamily="34" charset="0"/>
              </a:defRPr>
            </a:lvl3pPr>
            <a:lvl4pPr marL="1600200" indent="-228600" eaLnBrk="0" hangingPunct="0">
              <a:defRPr sz="1000">
                <a:solidFill>
                  <a:srgbClr val="002395"/>
                </a:solidFill>
                <a:latin typeface="Arial" pitchFamily="34" charset="0"/>
              </a:defRPr>
            </a:lvl4pPr>
            <a:lvl5pPr marL="2057400" indent="-228600" eaLnBrk="0" hangingPunct="0">
              <a:defRPr sz="1000">
                <a:solidFill>
                  <a:srgbClr val="002395"/>
                </a:solidFill>
                <a:latin typeface="Arial" pitchFamily="34" charset="0"/>
              </a:defRPr>
            </a:lvl5pPr>
            <a:lvl6pPr marL="2514600" indent="-228600" eaLnBrk="0" fontAlgn="base" hangingPunct="0">
              <a:spcBef>
                <a:spcPct val="50000"/>
              </a:spcBef>
              <a:spcAft>
                <a:spcPct val="0"/>
              </a:spcAft>
              <a:defRPr sz="1000">
                <a:solidFill>
                  <a:srgbClr val="002395"/>
                </a:solidFill>
                <a:latin typeface="Arial" pitchFamily="34" charset="0"/>
              </a:defRPr>
            </a:lvl6pPr>
            <a:lvl7pPr marL="2971800" indent="-228600" eaLnBrk="0" fontAlgn="base" hangingPunct="0">
              <a:spcBef>
                <a:spcPct val="50000"/>
              </a:spcBef>
              <a:spcAft>
                <a:spcPct val="0"/>
              </a:spcAft>
              <a:defRPr sz="1000">
                <a:solidFill>
                  <a:srgbClr val="002395"/>
                </a:solidFill>
                <a:latin typeface="Arial" pitchFamily="34" charset="0"/>
              </a:defRPr>
            </a:lvl7pPr>
            <a:lvl8pPr marL="3429000" indent="-228600" eaLnBrk="0" fontAlgn="base" hangingPunct="0">
              <a:spcBef>
                <a:spcPct val="50000"/>
              </a:spcBef>
              <a:spcAft>
                <a:spcPct val="0"/>
              </a:spcAft>
              <a:defRPr sz="1000">
                <a:solidFill>
                  <a:srgbClr val="002395"/>
                </a:solidFill>
                <a:latin typeface="Arial" pitchFamily="34" charset="0"/>
              </a:defRPr>
            </a:lvl8pPr>
            <a:lvl9pPr marL="3886200" indent="-228600" eaLnBrk="0" fontAlgn="base" hangingPunct="0">
              <a:spcBef>
                <a:spcPct val="50000"/>
              </a:spcBef>
              <a:spcAft>
                <a:spcPct val="0"/>
              </a:spcAft>
              <a:defRPr sz="1000">
                <a:solidFill>
                  <a:srgbClr val="002395"/>
                </a:solidFill>
                <a:latin typeface="Arial" pitchFamily="34" charset="0"/>
              </a:defRPr>
            </a:lvl9pPr>
          </a:lstStyle>
          <a:p>
            <a:pPr algn="ctr" eaLnBrk="1" hangingPunct="1"/>
            <a:r>
              <a:rPr lang="fr-FR" altLang="fr-FR" sz="1600" b="1" dirty="0">
                <a:latin typeface="Calibri" panose="020F0502020204030204" pitchFamily="34" charset="0"/>
                <a:ea typeface="MS PGothic" pitchFamily="34" charset="-128"/>
              </a:rPr>
              <a:t>1</a:t>
            </a:r>
            <a:r>
              <a:rPr lang="fr-FR" altLang="fr-FR" sz="1600" b="1" baseline="30000" dirty="0">
                <a:latin typeface="Calibri" panose="020F0502020204030204" pitchFamily="34" charset="0"/>
                <a:ea typeface="MS PGothic" pitchFamily="34" charset="-128"/>
              </a:rPr>
              <a:t>er</a:t>
            </a:r>
            <a:r>
              <a:rPr lang="fr-FR" altLang="fr-FR" sz="1600" b="1" dirty="0">
                <a:latin typeface="Calibri" panose="020F0502020204030204" pitchFamily="34" charset="0"/>
                <a:ea typeface="MS PGothic" pitchFamily="34" charset="-128"/>
              </a:rPr>
              <a:t> janvier 2017</a:t>
            </a:r>
          </a:p>
        </p:txBody>
      </p:sp>
      <p:sp>
        <p:nvSpPr>
          <p:cNvPr id="39" name="Text Box 25"/>
          <p:cNvSpPr txBox="1">
            <a:spLocks noChangeArrowheads="1"/>
          </p:cNvSpPr>
          <p:nvPr/>
        </p:nvSpPr>
        <p:spPr bwMode="auto">
          <a:xfrm>
            <a:off x="8888378" y="9257070"/>
            <a:ext cx="1613535" cy="368082"/>
          </a:xfrm>
          <a:prstGeom prst="rect">
            <a:avLst/>
          </a:prstGeom>
          <a:solidFill>
            <a:schemeClr val="bg1"/>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125704" tIns="60341" rIns="125704" bIns="60341">
            <a:spAutoFit/>
          </a:bodyPr>
          <a:lstStyle>
            <a:lvl1pPr eaLnBrk="0" hangingPunct="0">
              <a:defRPr sz="1000">
                <a:solidFill>
                  <a:srgbClr val="002395"/>
                </a:solidFill>
                <a:latin typeface="Arial" pitchFamily="34" charset="0"/>
              </a:defRPr>
            </a:lvl1pPr>
            <a:lvl2pPr marL="742950" indent="-285750" eaLnBrk="0" hangingPunct="0">
              <a:defRPr sz="1000">
                <a:solidFill>
                  <a:srgbClr val="002395"/>
                </a:solidFill>
                <a:latin typeface="Arial" pitchFamily="34" charset="0"/>
              </a:defRPr>
            </a:lvl2pPr>
            <a:lvl3pPr marL="1143000" indent="-228600" eaLnBrk="0" hangingPunct="0">
              <a:defRPr sz="1000">
                <a:solidFill>
                  <a:srgbClr val="002395"/>
                </a:solidFill>
                <a:latin typeface="Arial" pitchFamily="34" charset="0"/>
              </a:defRPr>
            </a:lvl3pPr>
            <a:lvl4pPr marL="1600200" indent="-228600" eaLnBrk="0" hangingPunct="0">
              <a:defRPr sz="1000">
                <a:solidFill>
                  <a:srgbClr val="002395"/>
                </a:solidFill>
                <a:latin typeface="Arial" pitchFamily="34" charset="0"/>
              </a:defRPr>
            </a:lvl4pPr>
            <a:lvl5pPr marL="2057400" indent="-228600" eaLnBrk="0" hangingPunct="0">
              <a:defRPr sz="1000">
                <a:solidFill>
                  <a:srgbClr val="002395"/>
                </a:solidFill>
                <a:latin typeface="Arial" pitchFamily="34" charset="0"/>
              </a:defRPr>
            </a:lvl5pPr>
            <a:lvl6pPr marL="2514600" indent="-228600" eaLnBrk="0" fontAlgn="base" hangingPunct="0">
              <a:spcBef>
                <a:spcPct val="50000"/>
              </a:spcBef>
              <a:spcAft>
                <a:spcPct val="0"/>
              </a:spcAft>
              <a:defRPr sz="1000">
                <a:solidFill>
                  <a:srgbClr val="002395"/>
                </a:solidFill>
                <a:latin typeface="Arial" pitchFamily="34" charset="0"/>
              </a:defRPr>
            </a:lvl6pPr>
            <a:lvl7pPr marL="2971800" indent="-228600" eaLnBrk="0" fontAlgn="base" hangingPunct="0">
              <a:spcBef>
                <a:spcPct val="50000"/>
              </a:spcBef>
              <a:spcAft>
                <a:spcPct val="0"/>
              </a:spcAft>
              <a:defRPr sz="1000">
                <a:solidFill>
                  <a:srgbClr val="002395"/>
                </a:solidFill>
                <a:latin typeface="Arial" pitchFamily="34" charset="0"/>
              </a:defRPr>
            </a:lvl7pPr>
            <a:lvl8pPr marL="3429000" indent="-228600" eaLnBrk="0" fontAlgn="base" hangingPunct="0">
              <a:spcBef>
                <a:spcPct val="50000"/>
              </a:spcBef>
              <a:spcAft>
                <a:spcPct val="0"/>
              </a:spcAft>
              <a:defRPr sz="1000">
                <a:solidFill>
                  <a:srgbClr val="002395"/>
                </a:solidFill>
                <a:latin typeface="Arial" pitchFamily="34" charset="0"/>
              </a:defRPr>
            </a:lvl8pPr>
            <a:lvl9pPr marL="3886200" indent="-228600" eaLnBrk="0" fontAlgn="base" hangingPunct="0">
              <a:spcBef>
                <a:spcPct val="50000"/>
              </a:spcBef>
              <a:spcAft>
                <a:spcPct val="0"/>
              </a:spcAft>
              <a:defRPr sz="1000">
                <a:solidFill>
                  <a:srgbClr val="002395"/>
                </a:solidFill>
                <a:latin typeface="Arial" pitchFamily="34" charset="0"/>
              </a:defRPr>
            </a:lvl9pPr>
          </a:lstStyle>
          <a:p>
            <a:pPr algn="ctr" eaLnBrk="1" hangingPunct="1"/>
            <a:r>
              <a:rPr lang="fr-FR" altLang="fr-FR" sz="1600" b="1" dirty="0">
                <a:latin typeface="Calibri" panose="020F0502020204030204" pitchFamily="34" charset="0"/>
                <a:ea typeface="MS PGothic" pitchFamily="34" charset="-128"/>
              </a:rPr>
              <a:t>1</a:t>
            </a:r>
            <a:r>
              <a:rPr lang="fr-FR" altLang="fr-FR" sz="1600" b="1" baseline="30000" dirty="0">
                <a:latin typeface="Calibri" panose="020F0502020204030204" pitchFamily="34" charset="0"/>
                <a:ea typeface="MS PGothic" pitchFamily="34" charset="-128"/>
              </a:rPr>
              <a:t>er</a:t>
            </a:r>
            <a:r>
              <a:rPr lang="fr-FR" altLang="fr-FR" sz="1600" b="1" dirty="0">
                <a:latin typeface="Calibri" panose="020F0502020204030204" pitchFamily="34" charset="0"/>
                <a:ea typeface="MS PGothic" pitchFamily="34" charset="-128"/>
              </a:rPr>
              <a:t> juillet 2017</a:t>
            </a:r>
          </a:p>
        </p:txBody>
      </p:sp>
      <p:cxnSp>
        <p:nvCxnSpPr>
          <p:cNvPr id="41" name="Connecteur droit 41"/>
          <p:cNvCxnSpPr>
            <a:stCxn id="45" idx="2"/>
          </p:cNvCxnSpPr>
          <p:nvPr/>
        </p:nvCxnSpPr>
        <p:spPr bwMode="auto">
          <a:xfrm flipH="1">
            <a:off x="9695146" y="8444735"/>
            <a:ext cx="1" cy="733452"/>
          </a:xfrm>
          <a:prstGeom prst="line">
            <a:avLst/>
          </a:prstGeom>
          <a:solidFill>
            <a:schemeClr val="accent1"/>
          </a:solidFill>
          <a:ln w="9525" cap="flat" cmpd="sng" algn="ctr">
            <a:solidFill>
              <a:schemeClr val="bg1">
                <a:lumMod val="65000"/>
              </a:schemeClr>
            </a:solidFill>
            <a:prstDash val="sysDot"/>
            <a:round/>
            <a:headEnd type="none" w="med" len="med"/>
            <a:tailEnd type="none" w="med" len="med"/>
          </a:ln>
          <a:effectLst/>
        </p:spPr>
      </p:cxnSp>
      <p:cxnSp>
        <p:nvCxnSpPr>
          <p:cNvPr id="43" name="Connecteur droit avec flèche 31"/>
          <p:cNvCxnSpPr/>
          <p:nvPr/>
        </p:nvCxnSpPr>
        <p:spPr bwMode="auto">
          <a:xfrm>
            <a:off x="755217" y="9166453"/>
            <a:ext cx="11089462" cy="16668"/>
          </a:xfrm>
          <a:prstGeom prst="straightConnector1">
            <a:avLst/>
          </a:prstGeom>
          <a:solidFill>
            <a:schemeClr val="accent1"/>
          </a:solidFill>
          <a:ln w="28575" cap="flat" cmpd="sng" algn="ctr">
            <a:solidFill>
              <a:schemeClr val="bg1">
                <a:lumMod val="65000"/>
              </a:schemeClr>
            </a:solidFill>
            <a:prstDash val="dash"/>
            <a:round/>
            <a:headEnd type="none" w="med" len="med"/>
            <a:tailEnd type="triangle" w="med" len="med"/>
          </a:ln>
          <a:effectLst/>
        </p:spPr>
      </p:cxnSp>
      <p:sp>
        <p:nvSpPr>
          <p:cNvPr id="45" name="AutoShape 20"/>
          <p:cNvSpPr>
            <a:spLocks noChangeArrowheads="1"/>
          </p:cNvSpPr>
          <p:nvPr/>
        </p:nvSpPr>
        <p:spPr bwMode="auto">
          <a:xfrm>
            <a:off x="8687006" y="7133529"/>
            <a:ext cx="2016251" cy="1311206"/>
          </a:xfrm>
          <a:prstGeom prst="roundRect">
            <a:avLst>
              <a:gd name="adj" fmla="val 16667"/>
            </a:avLst>
          </a:prstGeom>
          <a:noFill/>
          <a:ln>
            <a:solidFill>
              <a:srgbClr val="7AB800"/>
            </a:solidFill>
            <a:headEnd/>
            <a:tailEnd/>
          </a:ln>
        </p:spPr>
        <p:style>
          <a:lnRef idx="2">
            <a:schemeClr val="accent1"/>
          </a:lnRef>
          <a:fillRef idx="1">
            <a:schemeClr val="lt1"/>
          </a:fillRef>
          <a:effectRef idx="0">
            <a:schemeClr val="accent1"/>
          </a:effectRef>
          <a:fontRef idx="minor">
            <a:schemeClr val="dk1"/>
          </a:fontRef>
        </p:style>
        <p:txBody>
          <a:bodyPr lIns="0" tIns="0" rIns="0" bIns="0" anchor="ctr"/>
          <a:lstStyle>
            <a:lvl1pPr eaLnBrk="0" hangingPunct="0">
              <a:defRPr sz="1000">
                <a:solidFill>
                  <a:srgbClr val="002395"/>
                </a:solidFill>
                <a:latin typeface="Arial" pitchFamily="34" charset="0"/>
              </a:defRPr>
            </a:lvl1pPr>
            <a:lvl2pPr marL="742950" indent="-285750" eaLnBrk="0" hangingPunct="0">
              <a:defRPr sz="1000">
                <a:solidFill>
                  <a:srgbClr val="002395"/>
                </a:solidFill>
                <a:latin typeface="Arial" pitchFamily="34" charset="0"/>
              </a:defRPr>
            </a:lvl2pPr>
            <a:lvl3pPr marL="1143000" indent="-228600" eaLnBrk="0" hangingPunct="0">
              <a:defRPr sz="1000">
                <a:solidFill>
                  <a:srgbClr val="002395"/>
                </a:solidFill>
                <a:latin typeface="Arial" pitchFamily="34" charset="0"/>
              </a:defRPr>
            </a:lvl3pPr>
            <a:lvl4pPr marL="1600200" indent="-228600" eaLnBrk="0" hangingPunct="0">
              <a:defRPr sz="1000">
                <a:solidFill>
                  <a:srgbClr val="002395"/>
                </a:solidFill>
                <a:latin typeface="Arial" pitchFamily="34" charset="0"/>
              </a:defRPr>
            </a:lvl4pPr>
            <a:lvl5pPr marL="2057400" indent="-228600" eaLnBrk="0" hangingPunct="0">
              <a:defRPr sz="1000">
                <a:solidFill>
                  <a:srgbClr val="002395"/>
                </a:solidFill>
                <a:latin typeface="Arial" pitchFamily="34" charset="0"/>
              </a:defRPr>
            </a:lvl5pPr>
            <a:lvl6pPr marL="2514600" indent="-228600" eaLnBrk="0" fontAlgn="base" hangingPunct="0">
              <a:spcBef>
                <a:spcPct val="50000"/>
              </a:spcBef>
              <a:spcAft>
                <a:spcPct val="0"/>
              </a:spcAft>
              <a:defRPr sz="1000">
                <a:solidFill>
                  <a:srgbClr val="002395"/>
                </a:solidFill>
                <a:latin typeface="Arial" pitchFamily="34" charset="0"/>
              </a:defRPr>
            </a:lvl6pPr>
            <a:lvl7pPr marL="2971800" indent="-228600" eaLnBrk="0" fontAlgn="base" hangingPunct="0">
              <a:spcBef>
                <a:spcPct val="50000"/>
              </a:spcBef>
              <a:spcAft>
                <a:spcPct val="0"/>
              </a:spcAft>
              <a:defRPr sz="1000">
                <a:solidFill>
                  <a:srgbClr val="002395"/>
                </a:solidFill>
                <a:latin typeface="Arial" pitchFamily="34" charset="0"/>
              </a:defRPr>
            </a:lvl7pPr>
            <a:lvl8pPr marL="3429000" indent="-228600" eaLnBrk="0" fontAlgn="base" hangingPunct="0">
              <a:spcBef>
                <a:spcPct val="50000"/>
              </a:spcBef>
              <a:spcAft>
                <a:spcPct val="0"/>
              </a:spcAft>
              <a:defRPr sz="1000">
                <a:solidFill>
                  <a:srgbClr val="002395"/>
                </a:solidFill>
                <a:latin typeface="Arial" pitchFamily="34" charset="0"/>
              </a:defRPr>
            </a:lvl8pPr>
            <a:lvl9pPr marL="3886200" indent="-228600" eaLnBrk="0" fontAlgn="base" hangingPunct="0">
              <a:spcBef>
                <a:spcPct val="50000"/>
              </a:spcBef>
              <a:spcAft>
                <a:spcPct val="0"/>
              </a:spcAft>
              <a:defRPr sz="1000">
                <a:solidFill>
                  <a:srgbClr val="002395"/>
                </a:solidFill>
                <a:latin typeface="Arial" pitchFamily="34" charset="0"/>
              </a:defRPr>
            </a:lvl9pPr>
          </a:lstStyle>
          <a:p>
            <a:pPr algn="ctr" eaLnBrk="1" hangingPunct="1"/>
            <a:r>
              <a:rPr lang="fr-FR" altLang="fr-FR" sz="2000" dirty="0">
                <a:latin typeface="Calibri" panose="020F0502020204030204" pitchFamily="34" charset="0"/>
                <a:ea typeface="MS PGothic" pitchFamily="34" charset="-128"/>
              </a:rPr>
              <a:t>PMP complet </a:t>
            </a:r>
          </a:p>
          <a:p>
            <a:pPr algn="ctr" eaLnBrk="1" hangingPunct="1"/>
            <a:r>
              <a:rPr lang="fr-FR" altLang="fr-FR" sz="2000" dirty="0">
                <a:latin typeface="Calibri" panose="020F0502020204030204" pitchFamily="34" charset="0"/>
                <a:ea typeface="MS PGothic" pitchFamily="34" charset="-128"/>
              </a:rPr>
              <a:t>+ </a:t>
            </a:r>
          </a:p>
          <a:p>
            <a:pPr algn="ctr" eaLnBrk="1" hangingPunct="1"/>
            <a:r>
              <a:rPr lang="fr-FR" altLang="fr-FR" sz="2000" dirty="0">
                <a:latin typeface="Calibri" panose="020F0502020204030204" pitchFamily="34" charset="0"/>
                <a:ea typeface="MS PGothic" pitchFamily="34" charset="-128"/>
              </a:rPr>
              <a:t>Projet de soins</a:t>
            </a:r>
          </a:p>
        </p:txBody>
      </p:sp>
      <p:sp>
        <p:nvSpPr>
          <p:cNvPr id="42" name="AutoShape 20"/>
          <p:cNvSpPr>
            <a:spLocks noChangeArrowheads="1"/>
          </p:cNvSpPr>
          <p:nvPr/>
        </p:nvSpPr>
        <p:spPr bwMode="auto">
          <a:xfrm>
            <a:off x="1965048" y="7133529"/>
            <a:ext cx="2016251" cy="1311206"/>
          </a:xfrm>
          <a:prstGeom prst="roundRect">
            <a:avLst>
              <a:gd name="adj" fmla="val 16667"/>
            </a:avLst>
          </a:prstGeom>
          <a:noFill/>
          <a:ln>
            <a:solidFill>
              <a:srgbClr val="7AB800"/>
            </a:solidFill>
            <a:headEnd/>
            <a:tailEnd/>
          </a:ln>
        </p:spPr>
        <p:style>
          <a:lnRef idx="2">
            <a:schemeClr val="accent1"/>
          </a:lnRef>
          <a:fillRef idx="1">
            <a:schemeClr val="lt1"/>
          </a:fillRef>
          <a:effectRef idx="0">
            <a:schemeClr val="accent1"/>
          </a:effectRef>
          <a:fontRef idx="minor">
            <a:schemeClr val="dk1"/>
          </a:fontRef>
        </p:style>
        <p:txBody>
          <a:bodyPr lIns="0" tIns="0" rIns="0" bIns="0" anchor="ctr"/>
          <a:lstStyle>
            <a:lvl1pPr eaLnBrk="0" hangingPunct="0">
              <a:defRPr sz="1000">
                <a:solidFill>
                  <a:srgbClr val="002395"/>
                </a:solidFill>
                <a:latin typeface="Arial" pitchFamily="34" charset="0"/>
              </a:defRPr>
            </a:lvl1pPr>
            <a:lvl2pPr marL="742950" indent="-285750" eaLnBrk="0" hangingPunct="0">
              <a:defRPr sz="1000">
                <a:solidFill>
                  <a:srgbClr val="002395"/>
                </a:solidFill>
                <a:latin typeface="Arial" pitchFamily="34" charset="0"/>
              </a:defRPr>
            </a:lvl2pPr>
            <a:lvl3pPr marL="1143000" indent="-228600" eaLnBrk="0" hangingPunct="0">
              <a:defRPr sz="1000">
                <a:solidFill>
                  <a:srgbClr val="002395"/>
                </a:solidFill>
                <a:latin typeface="Arial" pitchFamily="34" charset="0"/>
              </a:defRPr>
            </a:lvl3pPr>
            <a:lvl4pPr marL="1600200" indent="-228600" eaLnBrk="0" hangingPunct="0">
              <a:defRPr sz="1000">
                <a:solidFill>
                  <a:srgbClr val="002395"/>
                </a:solidFill>
                <a:latin typeface="Arial" pitchFamily="34" charset="0"/>
              </a:defRPr>
            </a:lvl4pPr>
            <a:lvl5pPr marL="2057400" indent="-228600" eaLnBrk="0" hangingPunct="0">
              <a:defRPr sz="1000">
                <a:solidFill>
                  <a:srgbClr val="002395"/>
                </a:solidFill>
                <a:latin typeface="Arial" pitchFamily="34" charset="0"/>
              </a:defRPr>
            </a:lvl5pPr>
            <a:lvl6pPr marL="2514600" indent="-228600" eaLnBrk="0" fontAlgn="base" hangingPunct="0">
              <a:spcBef>
                <a:spcPct val="50000"/>
              </a:spcBef>
              <a:spcAft>
                <a:spcPct val="0"/>
              </a:spcAft>
              <a:defRPr sz="1000">
                <a:solidFill>
                  <a:srgbClr val="002395"/>
                </a:solidFill>
                <a:latin typeface="Arial" pitchFamily="34" charset="0"/>
              </a:defRPr>
            </a:lvl6pPr>
            <a:lvl7pPr marL="2971800" indent="-228600" eaLnBrk="0" fontAlgn="base" hangingPunct="0">
              <a:spcBef>
                <a:spcPct val="50000"/>
              </a:spcBef>
              <a:spcAft>
                <a:spcPct val="0"/>
              </a:spcAft>
              <a:defRPr sz="1000">
                <a:solidFill>
                  <a:srgbClr val="002395"/>
                </a:solidFill>
                <a:latin typeface="Arial" pitchFamily="34" charset="0"/>
              </a:defRPr>
            </a:lvl7pPr>
            <a:lvl8pPr marL="3429000" indent="-228600" eaLnBrk="0" fontAlgn="base" hangingPunct="0">
              <a:spcBef>
                <a:spcPct val="50000"/>
              </a:spcBef>
              <a:spcAft>
                <a:spcPct val="0"/>
              </a:spcAft>
              <a:defRPr sz="1000">
                <a:solidFill>
                  <a:srgbClr val="002395"/>
                </a:solidFill>
                <a:latin typeface="Arial" pitchFamily="34" charset="0"/>
              </a:defRPr>
            </a:lvl8pPr>
            <a:lvl9pPr marL="3886200" indent="-228600" eaLnBrk="0" fontAlgn="base" hangingPunct="0">
              <a:spcBef>
                <a:spcPct val="50000"/>
              </a:spcBef>
              <a:spcAft>
                <a:spcPct val="0"/>
              </a:spcAft>
              <a:defRPr sz="1000">
                <a:solidFill>
                  <a:srgbClr val="002395"/>
                </a:solidFill>
                <a:latin typeface="Arial" pitchFamily="34" charset="0"/>
              </a:defRPr>
            </a:lvl9pPr>
          </a:lstStyle>
          <a:p>
            <a:pPr algn="ctr" eaLnBrk="1" hangingPunct="1"/>
            <a:r>
              <a:rPr lang="fr-FR" altLang="fr-FR" sz="2000" dirty="0">
                <a:latin typeface="Calibri" panose="020F0502020204030204" pitchFamily="34" charset="0"/>
                <a:ea typeface="MS PGothic" pitchFamily="34" charset="-128"/>
              </a:rPr>
              <a:t>Item 1 : Objectifs médicaux</a:t>
            </a:r>
          </a:p>
        </p:txBody>
      </p:sp>
      <p:sp>
        <p:nvSpPr>
          <p:cNvPr id="44" name="AutoShape 20"/>
          <p:cNvSpPr>
            <a:spLocks noChangeArrowheads="1"/>
          </p:cNvSpPr>
          <p:nvPr/>
        </p:nvSpPr>
        <p:spPr bwMode="auto">
          <a:xfrm>
            <a:off x="5326025" y="7133529"/>
            <a:ext cx="2016251" cy="1311206"/>
          </a:xfrm>
          <a:prstGeom prst="roundRect">
            <a:avLst>
              <a:gd name="adj" fmla="val 16667"/>
            </a:avLst>
          </a:prstGeom>
          <a:noFill/>
          <a:ln>
            <a:solidFill>
              <a:srgbClr val="7AB800"/>
            </a:solidFill>
            <a:headEnd/>
            <a:tailEnd/>
          </a:ln>
        </p:spPr>
        <p:style>
          <a:lnRef idx="2">
            <a:schemeClr val="accent1"/>
          </a:lnRef>
          <a:fillRef idx="1">
            <a:schemeClr val="lt1"/>
          </a:fillRef>
          <a:effectRef idx="0">
            <a:schemeClr val="accent1"/>
          </a:effectRef>
          <a:fontRef idx="minor">
            <a:schemeClr val="dk1"/>
          </a:fontRef>
        </p:style>
        <p:txBody>
          <a:bodyPr lIns="0" tIns="0" rIns="0" bIns="0" anchor="ctr"/>
          <a:lstStyle>
            <a:lvl1pPr eaLnBrk="0" hangingPunct="0">
              <a:defRPr sz="1000">
                <a:solidFill>
                  <a:srgbClr val="002395"/>
                </a:solidFill>
                <a:latin typeface="Arial" pitchFamily="34" charset="0"/>
              </a:defRPr>
            </a:lvl1pPr>
            <a:lvl2pPr marL="742950" indent="-285750" eaLnBrk="0" hangingPunct="0">
              <a:defRPr sz="1000">
                <a:solidFill>
                  <a:srgbClr val="002395"/>
                </a:solidFill>
                <a:latin typeface="Arial" pitchFamily="34" charset="0"/>
              </a:defRPr>
            </a:lvl2pPr>
            <a:lvl3pPr marL="1143000" indent="-228600" eaLnBrk="0" hangingPunct="0">
              <a:defRPr sz="1000">
                <a:solidFill>
                  <a:srgbClr val="002395"/>
                </a:solidFill>
                <a:latin typeface="Arial" pitchFamily="34" charset="0"/>
              </a:defRPr>
            </a:lvl3pPr>
            <a:lvl4pPr marL="1600200" indent="-228600" eaLnBrk="0" hangingPunct="0">
              <a:defRPr sz="1000">
                <a:solidFill>
                  <a:srgbClr val="002395"/>
                </a:solidFill>
                <a:latin typeface="Arial" pitchFamily="34" charset="0"/>
              </a:defRPr>
            </a:lvl4pPr>
            <a:lvl5pPr marL="2057400" indent="-228600" eaLnBrk="0" hangingPunct="0">
              <a:defRPr sz="1000">
                <a:solidFill>
                  <a:srgbClr val="002395"/>
                </a:solidFill>
                <a:latin typeface="Arial" pitchFamily="34" charset="0"/>
              </a:defRPr>
            </a:lvl5pPr>
            <a:lvl6pPr marL="2514600" indent="-228600" eaLnBrk="0" fontAlgn="base" hangingPunct="0">
              <a:spcBef>
                <a:spcPct val="50000"/>
              </a:spcBef>
              <a:spcAft>
                <a:spcPct val="0"/>
              </a:spcAft>
              <a:defRPr sz="1000">
                <a:solidFill>
                  <a:srgbClr val="002395"/>
                </a:solidFill>
                <a:latin typeface="Arial" pitchFamily="34" charset="0"/>
              </a:defRPr>
            </a:lvl6pPr>
            <a:lvl7pPr marL="2971800" indent="-228600" eaLnBrk="0" fontAlgn="base" hangingPunct="0">
              <a:spcBef>
                <a:spcPct val="50000"/>
              </a:spcBef>
              <a:spcAft>
                <a:spcPct val="0"/>
              </a:spcAft>
              <a:defRPr sz="1000">
                <a:solidFill>
                  <a:srgbClr val="002395"/>
                </a:solidFill>
                <a:latin typeface="Arial" pitchFamily="34" charset="0"/>
              </a:defRPr>
            </a:lvl7pPr>
            <a:lvl8pPr marL="3429000" indent="-228600" eaLnBrk="0" fontAlgn="base" hangingPunct="0">
              <a:spcBef>
                <a:spcPct val="50000"/>
              </a:spcBef>
              <a:spcAft>
                <a:spcPct val="0"/>
              </a:spcAft>
              <a:defRPr sz="1000">
                <a:solidFill>
                  <a:srgbClr val="002395"/>
                </a:solidFill>
                <a:latin typeface="Arial" pitchFamily="34" charset="0"/>
              </a:defRPr>
            </a:lvl8pPr>
            <a:lvl9pPr marL="3886200" indent="-228600" eaLnBrk="0" fontAlgn="base" hangingPunct="0">
              <a:spcBef>
                <a:spcPct val="50000"/>
              </a:spcBef>
              <a:spcAft>
                <a:spcPct val="0"/>
              </a:spcAft>
              <a:defRPr sz="1000">
                <a:solidFill>
                  <a:srgbClr val="002395"/>
                </a:solidFill>
                <a:latin typeface="Arial" pitchFamily="34" charset="0"/>
              </a:defRPr>
            </a:lvl9pPr>
          </a:lstStyle>
          <a:p>
            <a:pPr algn="ctr" eaLnBrk="1" hangingPunct="1"/>
            <a:r>
              <a:rPr lang="fr-FR" altLang="fr-FR" sz="1600" dirty="0">
                <a:latin typeface="Calibri" panose="020F0502020204030204" pitchFamily="34" charset="0"/>
                <a:ea typeface="MS PGothic" pitchFamily="34" charset="-128"/>
              </a:rPr>
              <a:t>Items 1 et 3 : Objectifs médicaux et organisation par filière d’une offre de soin graduée</a:t>
            </a:r>
          </a:p>
        </p:txBody>
      </p:sp>
      <p:cxnSp>
        <p:nvCxnSpPr>
          <p:cNvPr id="54" name="Connecteur droit 41"/>
          <p:cNvCxnSpPr>
            <a:stCxn id="44" idx="2"/>
            <a:endCxn id="38" idx="0"/>
          </p:cNvCxnSpPr>
          <p:nvPr/>
        </p:nvCxnSpPr>
        <p:spPr bwMode="auto">
          <a:xfrm flipH="1">
            <a:off x="6334149" y="8444735"/>
            <a:ext cx="2" cy="815473"/>
          </a:xfrm>
          <a:prstGeom prst="line">
            <a:avLst/>
          </a:prstGeom>
          <a:solidFill>
            <a:schemeClr val="accent1"/>
          </a:solidFill>
          <a:ln w="9525" cap="flat" cmpd="sng" algn="ctr">
            <a:solidFill>
              <a:schemeClr val="bg1">
                <a:lumMod val="65000"/>
              </a:schemeClr>
            </a:solidFill>
            <a:prstDash val="sysDot"/>
            <a:round/>
            <a:headEnd type="none" w="med" len="med"/>
            <a:tailEnd type="none" w="med" len="med"/>
          </a:ln>
          <a:effectLst/>
        </p:spPr>
      </p:cxnSp>
      <p:sp>
        <p:nvSpPr>
          <p:cNvPr id="17" name="Rectangle 6"/>
          <p:cNvSpPr>
            <a:spLocks noGrp="1" noChangeArrowheads="1"/>
          </p:cNvSpPr>
          <p:nvPr>
            <p:ph type="title"/>
          </p:nvPr>
        </p:nvSpPr>
        <p:spPr>
          <a:xfrm>
            <a:off x="305146" y="-23936"/>
            <a:ext cx="12252131" cy="42190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defTabSz="1221913" fontAlgn="auto">
              <a:spcBef>
                <a:spcPts val="0"/>
              </a:spcBef>
              <a:spcAft>
                <a:spcPts val="0"/>
              </a:spcAft>
            </a:pPr>
            <a:r>
              <a:rPr lang="fr-FR" kern="1200" dirty="0">
                <a:ea typeface="MS PGothic" pitchFamily="34" charset="-128"/>
                <a:cs typeface="+mn-cs"/>
              </a:rPr>
              <a:t>Projet médical partagé –  rappel du calendrier </a:t>
            </a:r>
          </a:p>
        </p:txBody>
      </p:sp>
      <p:sp>
        <p:nvSpPr>
          <p:cNvPr id="2" name="Rectangle 1"/>
          <p:cNvSpPr/>
          <p:nvPr/>
        </p:nvSpPr>
        <p:spPr>
          <a:xfrm>
            <a:off x="755312" y="5520584"/>
            <a:ext cx="11089381" cy="675858"/>
          </a:xfrm>
          <a:prstGeom prst="rect">
            <a:avLst/>
          </a:prstGeom>
          <a:solidFill>
            <a:schemeClr val="bg1"/>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square" lIns="125704" tIns="60341" rIns="125704" bIns="60341">
            <a:spAutoFit/>
          </a:bodyPr>
          <a:lstStyle/>
          <a:p>
            <a:pPr algn="ctr"/>
            <a:r>
              <a:rPr lang="fr-FR" sz="1800" b="1" dirty="0">
                <a:solidFill>
                  <a:srgbClr val="002395"/>
                </a:solidFill>
                <a:latin typeface="Calibri" panose="020F0502020204030204" pitchFamily="34" charset="0"/>
                <a:ea typeface="MS PGothic" pitchFamily="34" charset="-128"/>
              </a:rPr>
              <a:t>La mise en œuvre du PMP s’appuie, le cas échéant, sur les communautés psychiatriques de territoire afin d’associer les établissements publics de santé autorisés en psychiatrie qui ne sont pas parties au groupement. </a:t>
            </a:r>
          </a:p>
        </p:txBody>
      </p:sp>
      <p:sp>
        <p:nvSpPr>
          <p:cNvPr id="56" name="TextBox 61"/>
          <p:cNvSpPr txBox="1">
            <a:spLocks noChangeArrowheads="1"/>
          </p:cNvSpPr>
          <p:nvPr>
            <p:custDataLst>
              <p:tags r:id="rId1"/>
            </p:custDataLst>
          </p:nvPr>
        </p:nvSpPr>
        <p:spPr bwMode="auto">
          <a:xfrm>
            <a:off x="755312" y="1560146"/>
            <a:ext cx="11089381" cy="4004865"/>
          </a:xfrm>
          <a:prstGeom prst="roundRect">
            <a:avLst/>
          </a:prstGeom>
          <a:noFill/>
          <a:ln w="19050">
            <a:solidFill>
              <a:srgbClr val="92D050"/>
            </a:solidFill>
            <a:miter lim="800000"/>
            <a:headEnd/>
            <a:tailEnd/>
          </a:ln>
          <a:extLst/>
        </p:spPr>
        <p:txBody>
          <a:bodyPr lIns="50282" tIns="50282" rIns="50282" bIns="50282" anchor="t"/>
          <a:lstStyle>
            <a:lvl1pPr marL="106363" indent="-106363" defTabSz="933450" eaLnBrk="0" hangingPunct="0">
              <a:defRPr>
                <a:solidFill>
                  <a:schemeClr val="tx1"/>
                </a:solidFill>
                <a:latin typeface="Arial" charset="0"/>
                <a:cs typeface="Arial" charset="0"/>
              </a:defRPr>
            </a:lvl1pPr>
            <a:lvl2pPr marL="563563" indent="-106363" defTabSz="933450" eaLnBrk="0" hangingPunct="0">
              <a:defRPr>
                <a:solidFill>
                  <a:schemeClr val="tx1"/>
                </a:solidFill>
                <a:latin typeface="Arial" charset="0"/>
                <a:cs typeface="Arial" charset="0"/>
              </a:defRPr>
            </a:lvl2pPr>
            <a:lvl3pPr marL="1143000" indent="-228600" defTabSz="933450" eaLnBrk="0" hangingPunct="0">
              <a:defRPr>
                <a:solidFill>
                  <a:schemeClr val="tx1"/>
                </a:solidFill>
                <a:latin typeface="Arial" charset="0"/>
                <a:cs typeface="Arial" charset="0"/>
              </a:defRPr>
            </a:lvl3pPr>
            <a:lvl4pPr marL="1600200" indent="-228600" defTabSz="933450" eaLnBrk="0" hangingPunct="0">
              <a:defRPr>
                <a:solidFill>
                  <a:schemeClr val="tx1"/>
                </a:solidFill>
                <a:latin typeface="Arial" charset="0"/>
                <a:cs typeface="Arial" charset="0"/>
              </a:defRPr>
            </a:lvl4pPr>
            <a:lvl5pPr marL="2057400" indent="-228600" defTabSz="933450" eaLnBrk="0" hangingPunct="0">
              <a:defRPr>
                <a:solidFill>
                  <a:schemeClr val="tx1"/>
                </a:solidFill>
                <a:latin typeface="Arial" charset="0"/>
                <a:cs typeface="Arial" charset="0"/>
              </a:defRPr>
            </a:lvl5pPr>
            <a:lvl6pPr marL="2514600" indent="-228600" defTabSz="933450" eaLnBrk="0" fontAlgn="base" hangingPunct="0">
              <a:spcBef>
                <a:spcPct val="0"/>
              </a:spcBef>
              <a:spcAft>
                <a:spcPct val="0"/>
              </a:spcAft>
              <a:defRPr>
                <a:solidFill>
                  <a:schemeClr val="tx1"/>
                </a:solidFill>
                <a:latin typeface="Arial" charset="0"/>
                <a:cs typeface="Arial" charset="0"/>
              </a:defRPr>
            </a:lvl6pPr>
            <a:lvl7pPr marL="2971800" indent="-228600" defTabSz="933450" eaLnBrk="0" fontAlgn="base" hangingPunct="0">
              <a:spcBef>
                <a:spcPct val="0"/>
              </a:spcBef>
              <a:spcAft>
                <a:spcPct val="0"/>
              </a:spcAft>
              <a:defRPr>
                <a:solidFill>
                  <a:schemeClr val="tx1"/>
                </a:solidFill>
                <a:latin typeface="Arial" charset="0"/>
                <a:cs typeface="Arial" charset="0"/>
              </a:defRPr>
            </a:lvl7pPr>
            <a:lvl8pPr marL="3429000" indent="-228600" defTabSz="933450" eaLnBrk="0" fontAlgn="base" hangingPunct="0">
              <a:spcBef>
                <a:spcPct val="0"/>
              </a:spcBef>
              <a:spcAft>
                <a:spcPct val="0"/>
              </a:spcAft>
              <a:defRPr>
                <a:solidFill>
                  <a:schemeClr val="tx1"/>
                </a:solidFill>
                <a:latin typeface="Arial" charset="0"/>
                <a:cs typeface="Arial" charset="0"/>
              </a:defRPr>
            </a:lvl8pPr>
            <a:lvl9pPr marL="3886200" indent="-228600" defTabSz="93345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839"/>
              </a:spcBef>
              <a:buClr>
                <a:srgbClr val="002395"/>
              </a:buClr>
              <a:buSzPct val="157000"/>
              <a:defRPr/>
            </a:pPr>
            <a:r>
              <a:rPr lang="fr-FR" altLang="fr-FR" sz="1800" dirty="0">
                <a:solidFill>
                  <a:srgbClr val="002395"/>
                </a:solidFill>
                <a:latin typeface="Calibri" panose="020F0502020204030204" pitchFamily="34" charset="0"/>
              </a:rPr>
              <a:t>Item 1 : Les objectifs médicaux ;</a:t>
            </a:r>
          </a:p>
          <a:p>
            <a:pPr marL="0" indent="0" eaLnBrk="1" hangingPunct="1">
              <a:spcBef>
                <a:spcPts val="839"/>
              </a:spcBef>
              <a:buClr>
                <a:srgbClr val="002395"/>
              </a:buClr>
              <a:buSzPct val="157000"/>
              <a:defRPr/>
            </a:pPr>
            <a:r>
              <a:rPr lang="fr-FR" altLang="fr-FR" sz="1800" dirty="0">
                <a:solidFill>
                  <a:srgbClr val="002395"/>
                </a:solidFill>
                <a:latin typeface="Calibri" panose="020F0502020204030204" pitchFamily="34" charset="0"/>
              </a:rPr>
              <a:t>Item 2 : Les objectifs en matière d'amélioration de la qualité et de la sécurité des soins ;</a:t>
            </a:r>
          </a:p>
          <a:p>
            <a:pPr marL="0" indent="0" eaLnBrk="1" hangingPunct="1">
              <a:spcBef>
                <a:spcPts val="839"/>
              </a:spcBef>
              <a:buClr>
                <a:srgbClr val="002395"/>
              </a:buClr>
              <a:buSzPct val="157000"/>
              <a:defRPr/>
            </a:pPr>
            <a:r>
              <a:rPr lang="fr-FR" altLang="fr-FR" sz="1800" dirty="0">
                <a:solidFill>
                  <a:srgbClr val="002395"/>
                </a:solidFill>
                <a:latin typeface="Calibri" panose="020F0502020204030204" pitchFamily="34" charset="0"/>
              </a:rPr>
              <a:t>Item 3 : L'organisation par filière d’une offre de soins graduée ;</a:t>
            </a:r>
          </a:p>
          <a:p>
            <a:pPr marL="0" indent="0" eaLnBrk="1" hangingPunct="1">
              <a:spcBef>
                <a:spcPts val="839"/>
              </a:spcBef>
              <a:buClr>
                <a:srgbClr val="002395"/>
              </a:buClr>
              <a:buSzPct val="157000"/>
              <a:defRPr/>
            </a:pPr>
            <a:r>
              <a:rPr lang="fr-FR" altLang="fr-FR" sz="1800" dirty="0">
                <a:solidFill>
                  <a:srgbClr val="002395"/>
                </a:solidFill>
                <a:latin typeface="Calibri" panose="020F0502020204030204" pitchFamily="34" charset="0"/>
              </a:rPr>
              <a:t>Item 4 :Les principes d’organisation des activités au sein de chacune des filière / établissement, le cas échéant par télémédecine ;</a:t>
            </a:r>
          </a:p>
          <a:p>
            <a:pPr marL="0" indent="0" eaLnBrk="1" hangingPunct="1">
              <a:spcBef>
                <a:spcPts val="839"/>
              </a:spcBef>
              <a:buClr>
                <a:srgbClr val="002395"/>
              </a:buClr>
              <a:buSzPct val="157000"/>
              <a:defRPr/>
            </a:pPr>
            <a:r>
              <a:rPr lang="fr-FR" altLang="fr-FR" sz="1800" dirty="0">
                <a:solidFill>
                  <a:srgbClr val="002395"/>
                </a:solidFill>
                <a:latin typeface="Calibri" panose="020F0502020204030204" pitchFamily="34" charset="0"/>
              </a:rPr>
              <a:t>Item 5 :Les conditions de mise en œuvre de l’association au CHU pour les activités HU ;</a:t>
            </a:r>
          </a:p>
          <a:p>
            <a:pPr marL="0" indent="0" eaLnBrk="1" hangingPunct="1">
              <a:spcBef>
                <a:spcPts val="839"/>
              </a:spcBef>
              <a:buClr>
                <a:srgbClr val="002395"/>
              </a:buClr>
              <a:buSzPct val="157000"/>
              <a:defRPr/>
            </a:pPr>
            <a:r>
              <a:rPr lang="fr-FR" altLang="fr-FR" sz="1800" dirty="0">
                <a:solidFill>
                  <a:srgbClr val="002395"/>
                </a:solidFill>
                <a:latin typeface="Calibri" panose="020F0502020204030204" pitchFamily="34" charset="0"/>
              </a:rPr>
              <a:t>Item 6 : La répartition des emplois médicaux et pharmaceutiques ;</a:t>
            </a:r>
          </a:p>
          <a:p>
            <a:pPr marL="0" indent="0" eaLnBrk="1" hangingPunct="1">
              <a:spcBef>
                <a:spcPts val="839"/>
              </a:spcBef>
              <a:buClr>
                <a:srgbClr val="002395"/>
              </a:buClr>
              <a:buSzPct val="157000"/>
              <a:defRPr/>
            </a:pPr>
            <a:r>
              <a:rPr lang="fr-FR" altLang="fr-FR" sz="1800" dirty="0">
                <a:solidFill>
                  <a:srgbClr val="002395"/>
                </a:solidFill>
                <a:latin typeface="Calibri" panose="020F0502020204030204" pitchFamily="34" charset="0"/>
              </a:rPr>
              <a:t>Item 7 : L’organisation territoriale des équipes médicales communes ;</a:t>
            </a:r>
          </a:p>
          <a:p>
            <a:pPr marL="0" indent="0" eaLnBrk="1" hangingPunct="1">
              <a:spcBef>
                <a:spcPts val="839"/>
              </a:spcBef>
              <a:buClr>
                <a:srgbClr val="002395"/>
              </a:buClr>
              <a:buSzPct val="157000"/>
              <a:defRPr/>
            </a:pPr>
            <a:r>
              <a:rPr lang="fr-FR" altLang="fr-FR" sz="1800" dirty="0">
                <a:solidFill>
                  <a:srgbClr val="002395"/>
                </a:solidFill>
                <a:latin typeface="Calibri" panose="020F0502020204030204" pitchFamily="34" charset="0"/>
              </a:rPr>
              <a:t>Item 8 : Les modalités de suivi et d’évaluation ;</a:t>
            </a:r>
          </a:p>
          <a:p>
            <a:pPr marL="0" indent="0" eaLnBrk="1" hangingPunct="1">
              <a:spcBef>
                <a:spcPts val="839"/>
              </a:spcBef>
              <a:buClr>
                <a:srgbClr val="002395"/>
              </a:buClr>
              <a:buSzPct val="157000"/>
              <a:defRPr/>
            </a:pPr>
            <a:r>
              <a:rPr lang="fr-FR" altLang="fr-FR" sz="1800" dirty="0">
                <a:solidFill>
                  <a:srgbClr val="002395"/>
                </a:solidFill>
                <a:latin typeface="Calibri" panose="020F0502020204030204" pitchFamily="34" charset="0"/>
              </a:rPr>
              <a:t>Item 9 : Les projets de biologie médicale, d’imagerie médicale / interventionnelle et de pharmacie. </a:t>
            </a:r>
          </a:p>
        </p:txBody>
      </p:sp>
      <p:sp>
        <p:nvSpPr>
          <p:cNvPr id="21" name="Rectangle à coins arrondis 20"/>
          <p:cNvSpPr/>
          <p:nvPr/>
        </p:nvSpPr>
        <p:spPr bwMode="auto">
          <a:xfrm>
            <a:off x="8993088" y="6096747"/>
            <a:ext cx="3672408" cy="864000"/>
          </a:xfrm>
          <a:prstGeom prst="roundRect">
            <a:avLst/>
          </a:prstGeom>
          <a:solidFill>
            <a:srgbClr val="92D050"/>
          </a:solidFill>
          <a:ln w="3175" cap="flat" cmpd="sng" algn="ctr">
            <a:noFill/>
            <a:prstDash val="solid"/>
            <a:round/>
            <a:headEnd type="none" w="med" len="med"/>
            <a:tailEnd type="none" w="med" len="med"/>
          </a:ln>
          <a:effectLst/>
        </p:spPr>
        <p:txBody>
          <a:bodyPr vert="horz" wrap="square" lIns="91231" tIns="45616" rIns="91231" bIns="45616" numCol="1" rtlCol="0" anchor="ctr" anchorCtr="0" compatLnSpc="1">
            <a:prstTxWarp prst="textNoShape">
              <a:avLst/>
            </a:prstTxWarp>
          </a:bodyPr>
          <a:lstStyle/>
          <a:p>
            <a:pPr algn="ctr" defTabSz="993035" fontAlgn="base">
              <a:spcBef>
                <a:spcPct val="0"/>
              </a:spcBef>
              <a:spcAft>
                <a:spcPct val="0"/>
              </a:spcAft>
            </a:pPr>
            <a:r>
              <a:rPr lang="fr-FR" sz="1600" i="1" dirty="0">
                <a:solidFill>
                  <a:schemeClr val="bg1"/>
                </a:solidFill>
              </a:rPr>
              <a:t>Art. 5. – I du décret 2016-524 du 27 avril 2016 relatif aux groupements hospitaliers de territoire</a:t>
            </a:r>
            <a:endParaRPr lang="fr-FR" sz="1600" dirty="0">
              <a:solidFill>
                <a:schemeClr val="bg1"/>
              </a:solidFill>
              <a:latin typeface="Arial" charset="0"/>
            </a:endParaRPr>
          </a:p>
        </p:txBody>
      </p:sp>
      <p:sp>
        <p:nvSpPr>
          <p:cNvPr id="18" name="Rectangle à coins arrondis 17"/>
          <p:cNvSpPr/>
          <p:nvPr/>
        </p:nvSpPr>
        <p:spPr bwMode="auto">
          <a:xfrm>
            <a:off x="8993088" y="1056187"/>
            <a:ext cx="3672408" cy="864000"/>
          </a:xfrm>
          <a:prstGeom prst="roundRect">
            <a:avLst/>
          </a:prstGeom>
          <a:solidFill>
            <a:srgbClr val="92D050"/>
          </a:solidFill>
          <a:ln w="3175" cap="flat" cmpd="sng" algn="ctr">
            <a:noFill/>
            <a:prstDash val="solid"/>
            <a:round/>
            <a:headEnd type="none" w="med" len="med"/>
            <a:tailEnd type="none" w="med" len="med"/>
          </a:ln>
          <a:effectLst/>
        </p:spPr>
        <p:txBody>
          <a:bodyPr vert="horz" wrap="square" lIns="91231" tIns="45616" rIns="91231" bIns="45616" numCol="1" rtlCol="0" anchor="ctr" anchorCtr="0" compatLnSpc="1">
            <a:prstTxWarp prst="textNoShape">
              <a:avLst/>
            </a:prstTxWarp>
          </a:bodyPr>
          <a:lstStyle/>
          <a:p>
            <a:pPr algn="ctr" defTabSz="993035" fontAlgn="base">
              <a:spcBef>
                <a:spcPct val="0"/>
              </a:spcBef>
              <a:spcAft>
                <a:spcPct val="0"/>
              </a:spcAft>
            </a:pPr>
            <a:r>
              <a:rPr lang="fr-FR" sz="1600" i="1" dirty="0">
                <a:solidFill>
                  <a:schemeClr val="bg1"/>
                </a:solidFill>
              </a:rPr>
              <a:t>Art. R. 6132-3 du décret 2016-524 du 27 avril 2016 relatif aux groupements hospitaliers de territoire</a:t>
            </a:r>
            <a:endParaRPr lang="fr-FR" sz="1600" dirty="0">
              <a:solidFill>
                <a:schemeClr val="bg1"/>
              </a:solidFill>
              <a:latin typeface="Arial" charset="0"/>
            </a:endParaRPr>
          </a:p>
        </p:txBody>
      </p:sp>
    </p:spTree>
    <p:extLst>
      <p:ext uri="{BB962C8B-B14F-4D97-AF65-F5344CB8AC3E}">
        <p14:creationId xmlns:p14="http://schemas.microsoft.com/office/powerpoint/2010/main" val="3009901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8294" y="48072"/>
            <a:ext cx="11643193" cy="421905"/>
          </a:xfrm>
        </p:spPr>
        <p:txBody>
          <a:bodyPr/>
          <a:lstStyle/>
          <a:p>
            <a:r>
              <a:rPr lang="fr-FR" dirty="0"/>
              <a:t>Retours sur le </a:t>
            </a:r>
            <a:r>
              <a:rPr lang="fr-FR" dirty="0" smtClean="0"/>
              <a:t>PMP GHT </a:t>
            </a:r>
            <a:r>
              <a:rPr lang="fr-FR" dirty="0"/>
              <a:t>Sud Val d’Oise – Nord Hauts-de-Seine </a:t>
            </a:r>
          </a:p>
        </p:txBody>
      </p:sp>
      <p:grpSp>
        <p:nvGrpSpPr>
          <p:cNvPr id="3" name="Groupe 78"/>
          <p:cNvGrpSpPr/>
          <p:nvPr/>
        </p:nvGrpSpPr>
        <p:grpSpPr>
          <a:xfrm>
            <a:off x="784176" y="2246611"/>
            <a:ext cx="11304172" cy="3573470"/>
            <a:chOff x="331752" y="817624"/>
            <a:chExt cx="9144841" cy="1939895"/>
          </a:xfrm>
        </p:grpSpPr>
        <p:grpSp>
          <p:nvGrpSpPr>
            <p:cNvPr id="80" name="Groupe 79"/>
            <p:cNvGrpSpPr/>
            <p:nvPr/>
          </p:nvGrpSpPr>
          <p:grpSpPr>
            <a:xfrm>
              <a:off x="331752" y="1437674"/>
              <a:ext cx="9144841" cy="1319845"/>
              <a:chOff x="331752" y="1437674"/>
              <a:chExt cx="9144841" cy="1319845"/>
            </a:xfrm>
          </p:grpSpPr>
          <p:sp>
            <p:nvSpPr>
              <p:cNvPr id="82" name="ZoneTexte 81"/>
              <p:cNvSpPr txBox="1"/>
              <p:nvPr/>
            </p:nvSpPr>
            <p:spPr>
              <a:xfrm>
                <a:off x="331752" y="1558157"/>
                <a:ext cx="3025601" cy="1199362"/>
              </a:xfrm>
              <a:prstGeom prst="rect">
                <a:avLst/>
              </a:prstGeom>
              <a:noFill/>
              <a:ln>
                <a:noFill/>
              </a:ln>
            </p:spPr>
            <p:txBody>
              <a:bodyPr wrap="square" rtlCol="0">
                <a:normAutofit/>
              </a:bodyPr>
              <a:lstStyle/>
              <a:p>
                <a:pPr marL="705540" lvl="1" indent="-285750">
                  <a:spcAft>
                    <a:spcPts val="600"/>
                  </a:spcAft>
                  <a:buFont typeface="Wingdings" panose="05000000000000000000" pitchFamily="2" charset="2"/>
                  <a:buChar char="ü"/>
                </a:pPr>
                <a:r>
                  <a:rPr lang="fr-FR" sz="2000" dirty="0" smtClean="0">
                    <a:solidFill>
                      <a:srgbClr val="034EA2"/>
                    </a:solidFill>
                    <a:latin typeface="Calibri" panose="020F0502020204030204" pitchFamily="34" charset="0"/>
                    <a:cs typeface="Arial" charset="0"/>
                  </a:rPr>
                  <a:t>La </a:t>
                </a:r>
                <a:r>
                  <a:rPr lang="fr-FR" sz="2000" dirty="0">
                    <a:solidFill>
                      <a:srgbClr val="034EA2"/>
                    </a:solidFill>
                    <a:latin typeface="Calibri" panose="020F0502020204030204" pitchFamily="34" charset="0"/>
                    <a:cs typeface="Arial" charset="0"/>
                  </a:rPr>
                  <a:t>biologie médicale </a:t>
                </a:r>
              </a:p>
              <a:p>
                <a:pPr marL="705540" lvl="1" indent="-285750">
                  <a:spcAft>
                    <a:spcPts val="600"/>
                  </a:spcAft>
                  <a:buFont typeface="Wingdings" panose="05000000000000000000" pitchFamily="2" charset="2"/>
                  <a:buChar char="ü"/>
                </a:pPr>
                <a:r>
                  <a:rPr lang="fr-FR" sz="2000" dirty="0" smtClean="0">
                    <a:solidFill>
                      <a:srgbClr val="034EA2"/>
                    </a:solidFill>
                    <a:latin typeface="Calibri" panose="020F0502020204030204" pitchFamily="34" charset="0"/>
                    <a:cs typeface="Arial" charset="0"/>
                  </a:rPr>
                  <a:t>L’Imagerie</a:t>
                </a:r>
                <a:endParaRPr lang="fr-FR" sz="2000" dirty="0">
                  <a:solidFill>
                    <a:srgbClr val="034EA2"/>
                  </a:solidFill>
                  <a:latin typeface="Calibri" panose="020F0502020204030204" pitchFamily="34" charset="0"/>
                  <a:cs typeface="Arial" charset="0"/>
                </a:endParaRPr>
              </a:p>
              <a:p>
                <a:pPr marL="705540" lvl="1" indent="-285750">
                  <a:spcAft>
                    <a:spcPts val="600"/>
                  </a:spcAft>
                  <a:buFont typeface="Wingdings" panose="05000000000000000000" pitchFamily="2" charset="2"/>
                  <a:buChar char="ü"/>
                </a:pPr>
                <a:r>
                  <a:rPr lang="fr-FR" sz="2000" dirty="0" smtClean="0">
                    <a:solidFill>
                      <a:srgbClr val="034EA2"/>
                    </a:solidFill>
                    <a:latin typeface="Calibri" panose="020F0502020204030204" pitchFamily="34" charset="0"/>
                    <a:cs typeface="Arial" charset="0"/>
                  </a:rPr>
                  <a:t>La </a:t>
                </a:r>
                <a:r>
                  <a:rPr lang="fr-FR" sz="2000" dirty="0">
                    <a:solidFill>
                      <a:srgbClr val="034EA2"/>
                    </a:solidFill>
                    <a:latin typeface="Calibri" panose="020F0502020204030204" pitchFamily="34" charset="0"/>
                    <a:cs typeface="Arial" charset="0"/>
                  </a:rPr>
                  <a:t>pharmacie à usage intérieur </a:t>
                </a:r>
              </a:p>
              <a:p>
                <a:pPr fontAlgn="base">
                  <a:spcBef>
                    <a:spcPct val="0"/>
                  </a:spcBef>
                  <a:spcAft>
                    <a:spcPct val="0"/>
                  </a:spcAft>
                </a:pPr>
                <a:endParaRPr lang="fr-FR" sz="2000" dirty="0">
                  <a:solidFill>
                    <a:srgbClr val="034EA2"/>
                  </a:solidFill>
                  <a:latin typeface="Calibri" panose="020F0502020204030204" pitchFamily="34" charset="0"/>
                  <a:cs typeface="Arial" charset="0"/>
                </a:endParaRPr>
              </a:p>
              <a:p>
                <a:pPr fontAlgn="base">
                  <a:spcBef>
                    <a:spcPct val="0"/>
                  </a:spcBef>
                  <a:spcAft>
                    <a:spcPct val="0"/>
                  </a:spcAft>
                </a:pPr>
                <a:endParaRPr lang="fr-FR" sz="2000" dirty="0">
                  <a:solidFill>
                    <a:srgbClr val="034EA2"/>
                  </a:solidFill>
                  <a:latin typeface="Calibri" panose="020F0502020204030204" pitchFamily="34" charset="0"/>
                  <a:cs typeface="Arial" charset="0"/>
                </a:endParaRPr>
              </a:p>
            </p:txBody>
          </p:sp>
          <p:sp>
            <p:nvSpPr>
              <p:cNvPr id="87" name="Rectangle 86"/>
              <p:cNvSpPr/>
              <p:nvPr/>
            </p:nvSpPr>
            <p:spPr bwMode="auto">
              <a:xfrm>
                <a:off x="540607" y="1437674"/>
                <a:ext cx="856314" cy="72008"/>
              </a:xfrm>
              <a:prstGeom prst="rect">
                <a:avLst/>
              </a:prstGeom>
              <a:solidFill>
                <a:srgbClr val="92D050"/>
              </a:soli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330104" fontAlgn="base">
                  <a:spcBef>
                    <a:spcPct val="0"/>
                  </a:spcBef>
                  <a:spcAft>
                    <a:spcPct val="0"/>
                  </a:spcAft>
                </a:pPr>
                <a:endParaRPr lang="fr-FR" sz="2000">
                  <a:solidFill>
                    <a:srgbClr val="000000"/>
                  </a:solidFill>
                  <a:latin typeface="Calibri" panose="020F0502020204030204" pitchFamily="34" charset="0"/>
                  <a:cs typeface="Arial" charset="0"/>
                </a:endParaRPr>
              </a:p>
            </p:txBody>
          </p:sp>
          <p:sp>
            <p:nvSpPr>
              <p:cNvPr id="85" name="Rectangle 84"/>
              <p:cNvSpPr/>
              <p:nvPr/>
            </p:nvSpPr>
            <p:spPr bwMode="auto">
              <a:xfrm rot="10800000">
                <a:off x="8620279" y="2469497"/>
                <a:ext cx="856314" cy="72008"/>
              </a:xfrm>
              <a:prstGeom prst="rect">
                <a:avLst/>
              </a:prstGeom>
              <a:solidFill>
                <a:srgbClr val="92D050"/>
              </a:soli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330104" fontAlgn="base">
                  <a:spcBef>
                    <a:spcPct val="0"/>
                  </a:spcBef>
                  <a:spcAft>
                    <a:spcPct val="0"/>
                  </a:spcAft>
                </a:pPr>
                <a:endParaRPr lang="fr-FR" sz="2000">
                  <a:solidFill>
                    <a:srgbClr val="000000"/>
                  </a:solidFill>
                  <a:latin typeface="Calibri" panose="020F0502020204030204" pitchFamily="34" charset="0"/>
                  <a:cs typeface="Arial" charset="0"/>
                </a:endParaRPr>
              </a:p>
            </p:txBody>
          </p:sp>
        </p:grpSp>
        <p:sp>
          <p:nvSpPr>
            <p:cNvPr id="81" name="ZoneTexte 80"/>
            <p:cNvSpPr txBox="1"/>
            <p:nvPr/>
          </p:nvSpPr>
          <p:spPr>
            <a:xfrm>
              <a:off x="456280" y="817624"/>
              <a:ext cx="3490229" cy="277586"/>
            </a:xfrm>
            <a:prstGeom prst="rect">
              <a:avLst/>
            </a:prstGeom>
            <a:noFill/>
          </p:spPr>
          <p:txBody>
            <a:bodyPr wrap="none" lIns="0" rtlCol="0">
              <a:spAutoFit/>
            </a:bodyPr>
            <a:lstStyle/>
            <a:p>
              <a:pPr fontAlgn="base">
                <a:spcBef>
                  <a:spcPct val="0"/>
                </a:spcBef>
                <a:spcAft>
                  <a:spcPct val="0"/>
                </a:spcAft>
              </a:pPr>
              <a:r>
                <a:rPr lang="fr-FR" sz="2400" b="1" dirty="0">
                  <a:solidFill>
                    <a:srgbClr val="92D050"/>
                  </a:solidFill>
                  <a:latin typeface="Calibri" panose="020F0502020204030204" pitchFamily="34" charset="0"/>
                  <a:cs typeface="Arial" charset="0"/>
                </a:rPr>
                <a:t>Rappel des </a:t>
              </a:r>
              <a:r>
                <a:rPr lang="fr-FR" sz="2400" b="1" dirty="0" smtClean="0">
                  <a:solidFill>
                    <a:srgbClr val="92D050"/>
                  </a:solidFill>
                  <a:latin typeface="Calibri" panose="020F0502020204030204" pitchFamily="34" charset="0"/>
                  <a:cs typeface="Arial" charset="0"/>
                </a:rPr>
                <a:t>objectifs obligatoires</a:t>
              </a:r>
              <a:endParaRPr lang="fr-FR" sz="2400" b="1" dirty="0">
                <a:solidFill>
                  <a:srgbClr val="92D050"/>
                </a:solidFill>
                <a:latin typeface="Calibri" panose="020F0502020204030204" pitchFamily="34" charset="0"/>
                <a:cs typeface="Arial" charset="0"/>
              </a:endParaRPr>
            </a:p>
          </p:txBody>
        </p:sp>
      </p:grpSp>
      <p:sp>
        <p:nvSpPr>
          <p:cNvPr id="36" name="ZoneTexte 35"/>
          <p:cNvSpPr txBox="1"/>
          <p:nvPr/>
        </p:nvSpPr>
        <p:spPr>
          <a:xfrm>
            <a:off x="7303090" y="2246610"/>
            <a:ext cx="3607013" cy="461665"/>
          </a:xfrm>
          <a:prstGeom prst="rect">
            <a:avLst/>
          </a:prstGeom>
          <a:noFill/>
        </p:spPr>
        <p:txBody>
          <a:bodyPr wrap="none" lIns="0" rtlCol="0">
            <a:spAutoFit/>
          </a:bodyPr>
          <a:lstStyle/>
          <a:p>
            <a:pPr fontAlgn="base">
              <a:spcBef>
                <a:spcPct val="0"/>
              </a:spcBef>
              <a:spcAft>
                <a:spcPct val="0"/>
              </a:spcAft>
            </a:pPr>
            <a:r>
              <a:rPr lang="fr-FR" sz="2400" b="1" dirty="0">
                <a:solidFill>
                  <a:srgbClr val="92D050"/>
                </a:solidFill>
                <a:latin typeface="Calibri" panose="020F0502020204030204" pitchFamily="34" charset="0"/>
                <a:cs typeface="Arial" charset="0"/>
              </a:rPr>
              <a:t>Rappel des axes prioritaires</a:t>
            </a:r>
          </a:p>
        </p:txBody>
      </p:sp>
      <p:sp>
        <p:nvSpPr>
          <p:cNvPr id="38" name="ZoneTexte 108"/>
          <p:cNvSpPr txBox="1"/>
          <p:nvPr/>
        </p:nvSpPr>
        <p:spPr>
          <a:xfrm>
            <a:off x="5536704" y="3648472"/>
            <a:ext cx="6551644" cy="1707368"/>
          </a:xfrm>
          <a:prstGeom prst="rect">
            <a:avLst/>
          </a:prstGeom>
          <a:noFill/>
          <a:ln>
            <a:noFill/>
          </a:ln>
        </p:spPr>
        <p:txBody>
          <a:bodyPr wrap="square" lIns="122191" tIns="61096" rIns="122191" bIns="61096" rtlCol="0">
            <a:noAutofit/>
          </a:bodyPr>
          <a:lstStyle/>
          <a:p>
            <a:pPr marL="705540" lvl="1" indent="-285750" fontAlgn="base">
              <a:spcBef>
                <a:spcPct val="0"/>
              </a:spcBef>
              <a:spcAft>
                <a:spcPts val="600"/>
              </a:spcAft>
              <a:buFont typeface="Wingdings" panose="05000000000000000000" pitchFamily="2" charset="2"/>
              <a:buChar char="ü"/>
            </a:pPr>
            <a:r>
              <a:rPr lang="fr-FR" sz="2000" dirty="0">
                <a:solidFill>
                  <a:srgbClr val="034EA2"/>
                </a:solidFill>
                <a:latin typeface="Calibri" panose="020F0502020204030204" pitchFamily="34" charset="0"/>
                <a:cs typeface="Arial" charset="0"/>
              </a:rPr>
              <a:t>La prise en charge aux urgences </a:t>
            </a:r>
            <a:r>
              <a:rPr lang="fr-FR" sz="2000" dirty="0" smtClean="0">
                <a:solidFill>
                  <a:srgbClr val="034EA2"/>
                </a:solidFill>
                <a:latin typeface="Calibri" panose="020F0502020204030204" pitchFamily="34" charset="0"/>
                <a:cs typeface="Arial" charset="0"/>
              </a:rPr>
              <a:t>des personnes âgées</a:t>
            </a:r>
            <a:endParaRPr lang="fr-FR" sz="2000" dirty="0">
              <a:solidFill>
                <a:srgbClr val="034EA2"/>
              </a:solidFill>
              <a:latin typeface="Calibri" panose="020F0502020204030204" pitchFamily="34" charset="0"/>
              <a:cs typeface="Arial" charset="0"/>
            </a:endParaRPr>
          </a:p>
          <a:p>
            <a:pPr marL="705540" lvl="1" indent="-285750" fontAlgn="base">
              <a:spcBef>
                <a:spcPct val="0"/>
              </a:spcBef>
              <a:spcAft>
                <a:spcPts val="600"/>
              </a:spcAft>
              <a:buFont typeface="Wingdings" panose="05000000000000000000" pitchFamily="2" charset="2"/>
              <a:buChar char="ü"/>
            </a:pPr>
            <a:r>
              <a:rPr lang="fr-FR" sz="2000" dirty="0" smtClean="0">
                <a:solidFill>
                  <a:srgbClr val="034EA2"/>
                </a:solidFill>
                <a:latin typeface="Calibri" panose="020F0502020204030204" pitchFamily="34" charset="0"/>
                <a:cs typeface="Arial" charset="0"/>
              </a:rPr>
              <a:t>Parcours cancérologie</a:t>
            </a:r>
          </a:p>
          <a:p>
            <a:pPr marL="705540" lvl="1" indent="-285750" fontAlgn="base">
              <a:spcBef>
                <a:spcPct val="0"/>
              </a:spcBef>
              <a:spcAft>
                <a:spcPts val="600"/>
              </a:spcAft>
              <a:buFont typeface="Wingdings" panose="05000000000000000000" pitchFamily="2" charset="2"/>
              <a:buChar char="ü"/>
            </a:pPr>
            <a:r>
              <a:rPr lang="fr-FR" sz="2000" dirty="0" smtClean="0">
                <a:solidFill>
                  <a:srgbClr val="034EA2"/>
                </a:solidFill>
                <a:latin typeface="Calibri" panose="020F0502020204030204" pitchFamily="34" charset="0"/>
                <a:cs typeface="Arial" charset="0"/>
              </a:rPr>
              <a:t>Parcours Santé mentale</a:t>
            </a:r>
          </a:p>
          <a:p>
            <a:pPr marL="705540" lvl="1" indent="-285750" fontAlgn="base">
              <a:spcBef>
                <a:spcPct val="0"/>
              </a:spcBef>
              <a:spcAft>
                <a:spcPts val="600"/>
              </a:spcAft>
              <a:buFont typeface="Wingdings" panose="05000000000000000000" pitchFamily="2" charset="2"/>
              <a:buChar char="ü"/>
            </a:pPr>
            <a:r>
              <a:rPr lang="fr-FR" sz="2000" dirty="0" smtClean="0">
                <a:solidFill>
                  <a:srgbClr val="034EA2"/>
                </a:solidFill>
                <a:latin typeface="Calibri" panose="020F0502020204030204" pitchFamily="34" charset="0"/>
                <a:cs typeface="Arial" charset="0"/>
              </a:rPr>
              <a:t>Relation Ville-Hôpital</a:t>
            </a:r>
            <a:endParaRPr lang="fr-FR" sz="2000" dirty="0">
              <a:solidFill>
                <a:srgbClr val="034EA2"/>
              </a:solidFill>
              <a:latin typeface="Calibri" panose="020F0502020204030204" pitchFamily="34" charset="0"/>
              <a:cs typeface="Arial" charset="0"/>
            </a:endParaRPr>
          </a:p>
          <a:p>
            <a:pPr marL="705540" lvl="1" indent="-285750" fontAlgn="base">
              <a:spcBef>
                <a:spcPct val="0"/>
              </a:spcBef>
              <a:spcAft>
                <a:spcPts val="600"/>
              </a:spcAft>
              <a:buFont typeface="Wingdings" panose="05000000000000000000" pitchFamily="2" charset="2"/>
              <a:buChar char="ü"/>
            </a:pPr>
            <a:endParaRPr lang="fr-FR" sz="2000" dirty="0">
              <a:solidFill>
                <a:srgbClr val="034EA2"/>
              </a:solidFill>
              <a:latin typeface="Calibri" panose="020F0502020204030204" pitchFamily="34" charset="0"/>
              <a:cs typeface="Arial" charset="0"/>
            </a:endParaRPr>
          </a:p>
        </p:txBody>
      </p:sp>
      <p:sp>
        <p:nvSpPr>
          <p:cNvPr id="24" name="Rectangle 23"/>
          <p:cNvSpPr/>
          <p:nvPr/>
        </p:nvSpPr>
        <p:spPr bwMode="auto">
          <a:xfrm rot="16200000">
            <a:off x="454357" y="4036955"/>
            <a:ext cx="1261879" cy="85898"/>
          </a:xfrm>
          <a:prstGeom prst="rect">
            <a:avLst/>
          </a:prstGeom>
          <a:solidFill>
            <a:srgbClr val="92D050"/>
          </a:soli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330104" fontAlgn="base">
              <a:spcBef>
                <a:spcPct val="0"/>
              </a:spcBef>
              <a:spcAft>
                <a:spcPct val="0"/>
              </a:spcAft>
            </a:pPr>
            <a:endParaRPr lang="fr-FR" sz="2400">
              <a:solidFill>
                <a:srgbClr val="000000"/>
              </a:solidFill>
              <a:latin typeface="Calibri" panose="020F0502020204030204" pitchFamily="34" charset="0"/>
              <a:cs typeface="Arial" charset="0"/>
            </a:endParaRPr>
          </a:p>
        </p:txBody>
      </p:sp>
      <p:sp>
        <p:nvSpPr>
          <p:cNvPr id="25" name="Rectangle 24"/>
          <p:cNvSpPr/>
          <p:nvPr/>
        </p:nvSpPr>
        <p:spPr bwMode="auto">
          <a:xfrm rot="16200000">
            <a:off x="11414459" y="4667894"/>
            <a:ext cx="1261879" cy="85898"/>
          </a:xfrm>
          <a:prstGeom prst="rect">
            <a:avLst/>
          </a:prstGeom>
          <a:solidFill>
            <a:srgbClr val="92D050"/>
          </a:soli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330104" fontAlgn="base">
              <a:spcBef>
                <a:spcPct val="0"/>
              </a:spcBef>
              <a:spcAft>
                <a:spcPct val="0"/>
              </a:spcAft>
            </a:pPr>
            <a:endParaRPr lang="fr-FR" sz="2400">
              <a:solidFill>
                <a:srgbClr val="000000"/>
              </a:solidFill>
              <a:latin typeface="Calibri" panose="020F0502020204030204" pitchFamily="34" charset="0"/>
              <a:cs typeface="Arial" charset="0"/>
            </a:endParaRPr>
          </a:p>
        </p:txBody>
      </p:sp>
    </p:spTree>
    <p:extLst>
      <p:ext uri="{BB962C8B-B14F-4D97-AF65-F5344CB8AC3E}">
        <p14:creationId xmlns:p14="http://schemas.microsoft.com/office/powerpoint/2010/main" val="9979000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Retours sur le </a:t>
            </a:r>
            <a:r>
              <a:rPr lang="fr-FR" dirty="0" smtClean="0"/>
              <a:t>PMP GHT CENTRE</a:t>
            </a:r>
            <a:endParaRPr lang="fr-FR" dirty="0"/>
          </a:p>
        </p:txBody>
      </p:sp>
      <p:grpSp>
        <p:nvGrpSpPr>
          <p:cNvPr id="80" name="Groupe 79"/>
          <p:cNvGrpSpPr/>
          <p:nvPr/>
        </p:nvGrpSpPr>
        <p:grpSpPr>
          <a:xfrm>
            <a:off x="842538" y="3647236"/>
            <a:ext cx="11102878" cy="1945452"/>
            <a:chOff x="334718" y="1113568"/>
            <a:chExt cx="9307473" cy="1320188"/>
          </a:xfrm>
        </p:grpSpPr>
        <p:sp>
          <p:nvSpPr>
            <p:cNvPr id="82" name="ZoneTexte 81"/>
            <p:cNvSpPr txBox="1"/>
            <p:nvPr/>
          </p:nvSpPr>
          <p:spPr>
            <a:xfrm>
              <a:off x="334718" y="1244751"/>
              <a:ext cx="3320012" cy="993547"/>
            </a:xfrm>
            <a:prstGeom prst="rect">
              <a:avLst/>
            </a:prstGeom>
            <a:noFill/>
            <a:ln>
              <a:noFill/>
            </a:ln>
          </p:spPr>
          <p:txBody>
            <a:bodyPr wrap="square" rtlCol="0">
              <a:noAutofit/>
            </a:bodyPr>
            <a:lstStyle/>
            <a:p>
              <a:pPr marL="705540" lvl="1" indent="-285750">
                <a:spcAft>
                  <a:spcPts val="600"/>
                </a:spcAft>
                <a:buFont typeface="Wingdings" panose="05000000000000000000" pitchFamily="2" charset="2"/>
                <a:buChar char="ü"/>
              </a:pPr>
              <a:r>
                <a:rPr lang="fr-FR" sz="2000" dirty="0" smtClean="0">
                  <a:solidFill>
                    <a:srgbClr val="034EA2"/>
                  </a:solidFill>
                  <a:latin typeface="Calibri" panose="020F0502020204030204" pitchFamily="34" charset="0"/>
                  <a:cs typeface="Arial" charset="0"/>
                </a:rPr>
                <a:t>La </a:t>
              </a:r>
              <a:r>
                <a:rPr lang="fr-FR" sz="2000" dirty="0">
                  <a:solidFill>
                    <a:srgbClr val="034EA2"/>
                  </a:solidFill>
                  <a:latin typeface="Calibri" panose="020F0502020204030204" pitchFamily="34" charset="0"/>
                  <a:cs typeface="Arial" charset="0"/>
                </a:rPr>
                <a:t>biologie médicale </a:t>
              </a:r>
            </a:p>
            <a:p>
              <a:pPr marL="705540" lvl="1" indent="-285750">
                <a:spcAft>
                  <a:spcPts val="600"/>
                </a:spcAft>
                <a:buFont typeface="Wingdings" panose="05000000000000000000" pitchFamily="2" charset="2"/>
                <a:buChar char="ü"/>
              </a:pPr>
              <a:r>
                <a:rPr lang="fr-FR" sz="2000" dirty="0" smtClean="0">
                  <a:solidFill>
                    <a:srgbClr val="034EA2"/>
                  </a:solidFill>
                  <a:latin typeface="Calibri" panose="020F0502020204030204" pitchFamily="34" charset="0"/>
                  <a:cs typeface="Arial" charset="0"/>
                </a:rPr>
                <a:t>L’Imagerie</a:t>
              </a:r>
              <a:endParaRPr lang="fr-FR" sz="2000" dirty="0">
                <a:solidFill>
                  <a:srgbClr val="034EA2"/>
                </a:solidFill>
                <a:latin typeface="Calibri" panose="020F0502020204030204" pitchFamily="34" charset="0"/>
                <a:cs typeface="Arial" charset="0"/>
              </a:endParaRPr>
            </a:p>
            <a:p>
              <a:pPr marL="705540" lvl="1" indent="-285750">
                <a:spcAft>
                  <a:spcPts val="600"/>
                </a:spcAft>
                <a:buFont typeface="Wingdings" panose="05000000000000000000" pitchFamily="2" charset="2"/>
                <a:buChar char="ü"/>
              </a:pPr>
              <a:r>
                <a:rPr lang="fr-FR" sz="2000" dirty="0" smtClean="0">
                  <a:solidFill>
                    <a:srgbClr val="034EA2"/>
                  </a:solidFill>
                  <a:latin typeface="Calibri" panose="020F0502020204030204" pitchFamily="34" charset="0"/>
                  <a:cs typeface="Arial" charset="0"/>
                </a:rPr>
                <a:t>La </a:t>
              </a:r>
              <a:r>
                <a:rPr lang="fr-FR" sz="2000" dirty="0">
                  <a:solidFill>
                    <a:srgbClr val="034EA2"/>
                  </a:solidFill>
                  <a:latin typeface="Calibri" panose="020F0502020204030204" pitchFamily="34" charset="0"/>
                  <a:cs typeface="Arial" charset="0"/>
                </a:rPr>
                <a:t>pharmacie à usage intérieur </a:t>
              </a:r>
            </a:p>
            <a:p>
              <a:pPr fontAlgn="base">
                <a:spcBef>
                  <a:spcPct val="0"/>
                </a:spcBef>
                <a:spcAft>
                  <a:spcPct val="0"/>
                </a:spcAft>
              </a:pPr>
              <a:endParaRPr lang="fr-FR" sz="2000" dirty="0">
                <a:solidFill>
                  <a:srgbClr val="034EA2"/>
                </a:solidFill>
                <a:latin typeface="Calibri" panose="020F0502020204030204" pitchFamily="34" charset="0"/>
                <a:cs typeface="Arial" charset="0"/>
              </a:endParaRPr>
            </a:p>
            <a:p>
              <a:pPr fontAlgn="base">
                <a:spcBef>
                  <a:spcPct val="0"/>
                </a:spcBef>
                <a:spcAft>
                  <a:spcPct val="0"/>
                </a:spcAft>
              </a:pPr>
              <a:endParaRPr lang="fr-FR" sz="2000" dirty="0">
                <a:solidFill>
                  <a:srgbClr val="034EA2"/>
                </a:solidFill>
                <a:latin typeface="Calibri" panose="020F0502020204030204" pitchFamily="34" charset="0"/>
                <a:cs typeface="Arial" charset="0"/>
              </a:endParaRPr>
            </a:p>
          </p:txBody>
        </p:sp>
        <p:grpSp>
          <p:nvGrpSpPr>
            <p:cNvPr id="83" name="Groupe 82"/>
            <p:cNvGrpSpPr/>
            <p:nvPr/>
          </p:nvGrpSpPr>
          <p:grpSpPr>
            <a:xfrm>
              <a:off x="456281" y="1113568"/>
              <a:ext cx="856533" cy="859440"/>
              <a:chOff x="704309" y="769360"/>
              <a:chExt cx="856533" cy="859440"/>
            </a:xfrm>
          </p:grpSpPr>
          <p:sp>
            <p:nvSpPr>
              <p:cNvPr id="87" name="Rectangle 86"/>
              <p:cNvSpPr/>
              <p:nvPr/>
            </p:nvSpPr>
            <p:spPr bwMode="auto">
              <a:xfrm>
                <a:off x="704528" y="769360"/>
                <a:ext cx="856314" cy="72008"/>
              </a:xfrm>
              <a:prstGeom prst="rect">
                <a:avLst/>
              </a:prstGeom>
              <a:solidFill>
                <a:srgbClr val="92D050"/>
              </a:soli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330104" fontAlgn="base">
                  <a:spcBef>
                    <a:spcPct val="0"/>
                  </a:spcBef>
                  <a:spcAft>
                    <a:spcPct val="0"/>
                  </a:spcAft>
                </a:pPr>
                <a:endParaRPr lang="fr-FR" sz="2400">
                  <a:solidFill>
                    <a:srgbClr val="000000"/>
                  </a:solidFill>
                  <a:latin typeface="Calibri" panose="020F0502020204030204" pitchFamily="34" charset="0"/>
                  <a:cs typeface="Arial" charset="0"/>
                </a:endParaRPr>
              </a:p>
            </p:txBody>
          </p:sp>
          <p:sp>
            <p:nvSpPr>
              <p:cNvPr id="88" name="Rectangle 87"/>
              <p:cNvSpPr/>
              <p:nvPr/>
            </p:nvSpPr>
            <p:spPr bwMode="auto">
              <a:xfrm rot="16200000">
                <a:off x="312156" y="1164639"/>
                <a:ext cx="856314" cy="72008"/>
              </a:xfrm>
              <a:prstGeom prst="rect">
                <a:avLst/>
              </a:prstGeom>
              <a:solidFill>
                <a:srgbClr val="92D050"/>
              </a:soli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330104" fontAlgn="base">
                  <a:spcBef>
                    <a:spcPct val="0"/>
                  </a:spcBef>
                  <a:spcAft>
                    <a:spcPct val="0"/>
                  </a:spcAft>
                </a:pPr>
                <a:endParaRPr lang="fr-FR" sz="2400">
                  <a:solidFill>
                    <a:srgbClr val="000000"/>
                  </a:solidFill>
                  <a:latin typeface="Calibri" panose="020F0502020204030204" pitchFamily="34" charset="0"/>
                  <a:cs typeface="Arial" charset="0"/>
                </a:endParaRPr>
              </a:p>
            </p:txBody>
          </p:sp>
        </p:grpSp>
        <p:grpSp>
          <p:nvGrpSpPr>
            <p:cNvPr id="84" name="Groupe 83"/>
            <p:cNvGrpSpPr/>
            <p:nvPr/>
          </p:nvGrpSpPr>
          <p:grpSpPr>
            <a:xfrm rot="10800000">
              <a:off x="8785658" y="1574308"/>
              <a:ext cx="856533" cy="859448"/>
              <a:chOff x="339489" y="2669924"/>
              <a:chExt cx="856533" cy="859448"/>
            </a:xfrm>
          </p:grpSpPr>
          <p:sp>
            <p:nvSpPr>
              <p:cNvPr id="85" name="Rectangle 84"/>
              <p:cNvSpPr/>
              <p:nvPr/>
            </p:nvSpPr>
            <p:spPr bwMode="auto">
              <a:xfrm>
                <a:off x="339708" y="2669924"/>
                <a:ext cx="856314" cy="72008"/>
              </a:xfrm>
              <a:prstGeom prst="rect">
                <a:avLst/>
              </a:prstGeom>
              <a:solidFill>
                <a:srgbClr val="92D050"/>
              </a:soli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330104" fontAlgn="base">
                  <a:spcBef>
                    <a:spcPct val="0"/>
                  </a:spcBef>
                  <a:spcAft>
                    <a:spcPct val="0"/>
                  </a:spcAft>
                </a:pPr>
                <a:endParaRPr lang="fr-FR" sz="2400">
                  <a:solidFill>
                    <a:srgbClr val="000000"/>
                  </a:solidFill>
                  <a:latin typeface="Calibri" panose="020F0502020204030204" pitchFamily="34" charset="0"/>
                  <a:cs typeface="Arial" charset="0"/>
                </a:endParaRPr>
              </a:p>
            </p:txBody>
          </p:sp>
          <p:sp>
            <p:nvSpPr>
              <p:cNvPr id="86" name="Rectangle 85"/>
              <p:cNvSpPr/>
              <p:nvPr/>
            </p:nvSpPr>
            <p:spPr bwMode="auto">
              <a:xfrm rot="16200000">
                <a:off x="-52664" y="3065211"/>
                <a:ext cx="856314" cy="72008"/>
              </a:xfrm>
              <a:prstGeom prst="rect">
                <a:avLst/>
              </a:prstGeom>
              <a:solidFill>
                <a:srgbClr val="92D050"/>
              </a:soli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330104" fontAlgn="base">
                  <a:spcBef>
                    <a:spcPct val="0"/>
                  </a:spcBef>
                  <a:spcAft>
                    <a:spcPct val="0"/>
                  </a:spcAft>
                </a:pPr>
                <a:endParaRPr lang="fr-FR" sz="2400">
                  <a:solidFill>
                    <a:srgbClr val="000000"/>
                  </a:solidFill>
                  <a:latin typeface="Calibri" panose="020F0502020204030204" pitchFamily="34" charset="0"/>
                  <a:cs typeface="Arial" charset="0"/>
                </a:endParaRPr>
              </a:p>
            </p:txBody>
          </p:sp>
        </p:grpSp>
      </p:grpSp>
      <p:sp>
        <p:nvSpPr>
          <p:cNvPr id="16" name="ZoneTexte 108"/>
          <p:cNvSpPr txBox="1"/>
          <p:nvPr/>
        </p:nvSpPr>
        <p:spPr>
          <a:xfrm>
            <a:off x="9083552" y="3936504"/>
            <a:ext cx="2740376" cy="1977818"/>
          </a:xfrm>
          <a:prstGeom prst="rect">
            <a:avLst/>
          </a:prstGeom>
          <a:noFill/>
          <a:ln>
            <a:noFill/>
          </a:ln>
        </p:spPr>
        <p:txBody>
          <a:bodyPr wrap="square" lIns="122191" tIns="61096" rIns="122191" bIns="61096" rtlCol="0">
            <a:noAutofit/>
          </a:bodyPr>
          <a:lstStyle/>
          <a:p>
            <a:pPr marL="705540" lvl="1" indent="-285750" fontAlgn="base">
              <a:spcBef>
                <a:spcPct val="0"/>
              </a:spcBef>
              <a:spcAft>
                <a:spcPts val="600"/>
              </a:spcAft>
              <a:buFont typeface="Wingdings" panose="05000000000000000000" pitchFamily="2" charset="2"/>
              <a:buChar char="ü"/>
            </a:pPr>
            <a:r>
              <a:rPr lang="fr-FR" sz="2000" dirty="0">
                <a:solidFill>
                  <a:srgbClr val="034EA2"/>
                </a:solidFill>
                <a:latin typeface="Calibri" panose="020F0502020204030204" pitchFamily="34" charset="0"/>
                <a:cs typeface="Arial" charset="0"/>
              </a:rPr>
              <a:t>La chirurgie </a:t>
            </a:r>
          </a:p>
          <a:p>
            <a:pPr marL="705540" lvl="1" indent="-285750" fontAlgn="base">
              <a:spcBef>
                <a:spcPct val="0"/>
              </a:spcBef>
              <a:spcAft>
                <a:spcPts val="600"/>
              </a:spcAft>
              <a:buFont typeface="Wingdings" panose="05000000000000000000" pitchFamily="2" charset="2"/>
              <a:buChar char="ü"/>
            </a:pPr>
            <a:r>
              <a:rPr lang="fr-FR" sz="2000" dirty="0">
                <a:solidFill>
                  <a:srgbClr val="034EA2"/>
                </a:solidFill>
                <a:latin typeface="Calibri" panose="020F0502020204030204" pitchFamily="34" charset="0"/>
                <a:cs typeface="Arial" charset="0"/>
              </a:rPr>
              <a:t>La périnatalité </a:t>
            </a:r>
            <a:endParaRPr lang="fr-FR" sz="2000" dirty="0" smtClean="0">
              <a:solidFill>
                <a:srgbClr val="034EA2"/>
              </a:solidFill>
              <a:latin typeface="Calibri" panose="020F0502020204030204" pitchFamily="34" charset="0"/>
              <a:cs typeface="Arial" charset="0"/>
            </a:endParaRPr>
          </a:p>
          <a:p>
            <a:pPr marL="705540" lvl="1" indent="-285750" fontAlgn="base">
              <a:spcBef>
                <a:spcPct val="0"/>
              </a:spcBef>
              <a:spcAft>
                <a:spcPts val="600"/>
              </a:spcAft>
              <a:buFont typeface="Wingdings" panose="05000000000000000000" pitchFamily="2" charset="2"/>
              <a:buChar char="ü"/>
            </a:pPr>
            <a:r>
              <a:rPr lang="fr-FR" sz="2000" dirty="0" smtClean="0">
                <a:solidFill>
                  <a:srgbClr val="034EA2"/>
                </a:solidFill>
                <a:latin typeface="Calibri" panose="020F0502020204030204" pitchFamily="34" charset="0"/>
                <a:cs typeface="Arial" charset="0"/>
              </a:rPr>
              <a:t>La </a:t>
            </a:r>
            <a:r>
              <a:rPr lang="fr-FR" sz="2000" dirty="0">
                <a:solidFill>
                  <a:srgbClr val="034EA2"/>
                </a:solidFill>
                <a:latin typeface="Calibri" panose="020F0502020204030204" pitchFamily="34" charset="0"/>
                <a:cs typeface="Arial" charset="0"/>
              </a:rPr>
              <a:t>personne âgée </a:t>
            </a:r>
          </a:p>
          <a:p>
            <a:pPr fontAlgn="base">
              <a:spcBef>
                <a:spcPct val="0"/>
              </a:spcBef>
              <a:spcAft>
                <a:spcPct val="0"/>
              </a:spcAft>
            </a:pPr>
            <a:endParaRPr lang="fr-FR" sz="2400" dirty="0">
              <a:solidFill>
                <a:srgbClr val="034EA2"/>
              </a:solidFill>
              <a:latin typeface="Calibri" panose="020F0502020204030204" pitchFamily="34" charset="0"/>
              <a:cs typeface="Arial" charset="0"/>
            </a:endParaRPr>
          </a:p>
        </p:txBody>
      </p:sp>
      <p:sp>
        <p:nvSpPr>
          <p:cNvPr id="38" name="ZoneTexte 108"/>
          <p:cNvSpPr txBox="1"/>
          <p:nvPr/>
        </p:nvSpPr>
        <p:spPr>
          <a:xfrm>
            <a:off x="4888632" y="3924267"/>
            <a:ext cx="4320480" cy="2460509"/>
          </a:xfrm>
          <a:prstGeom prst="rect">
            <a:avLst/>
          </a:prstGeom>
          <a:noFill/>
          <a:ln>
            <a:noFill/>
          </a:ln>
        </p:spPr>
        <p:txBody>
          <a:bodyPr wrap="square" lIns="122191" tIns="61096" rIns="122191" bIns="61096" rtlCol="0">
            <a:noAutofit/>
          </a:bodyPr>
          <a:lstStyle/>
          <a:p>
            <a:pPr marL="705540" lvl="1" indent="-285750" fontAlgn="base">
              <a:spcBef>
                <a:spcPct val="0"/>
              </a:spcBef>
              <a:spcAft>
                <a:spcPts val="600"/>
              </a:spcAft>
              <a:buFont typeface="Wingdings" panose="05000000000000000000" pitchFamily="2" charset="2"/>
              <a:buChar char="ü"/>
            </a:pPr>
            <a:r>
              <a:rPr lang="fr-FR" sz="2000" dirty="0">
                <a:solidFill>
                  <a:srgbClr val="034EA2"/>
                </a:solidFill>
                <a:latin typeface="Calibri" panose="020F0502020204030204" pitchFamily="34" charset="0"/>
                <a:cs typeface="Arial" charset="0"/>
              </a:rPr>
              <a:t>La prise en charge aux urgences </a:t>
            </a:r>
          </a:p>
          <a:p>
            <a:pPr marL="705540" lvl="1" indent="-285750" fontAlgn="base">
              <a:spcBef>
                <a:spcPct val="0"/>
              </a:spcBef>
              <a:spcAft>
                <a:spcPts val="600"/>
              </a:spcAft>
              <a:buFont typeface="Wingdings" panose="05000000000000000000" pitchFamily="2" charset="2"/>
              <a:buChar char="ü"/>
            </a:pPr>
            <a:r>
              <a:rPr lang="fr-FR" sz="2000" dirty="0">
                <a:solidFill>
                  <a:srgbClr val="034EA2"/>
                </a:solidFill>
                <a:latin typeface="Calibri" panose="020F0502020204030204" pitchFamily="34" charset="0"/>
                <a:cs typeface="Arial" charset="0"/>
              </a:rPr>
              <a:t>La permanence des soins </a:t>
            </a:r>
            <a:r>
              <a:rPr lang="fr-FR" sz="2000" dirty="0" smtClean="0">
                <a:solidFill>
                  <a:srgbClr val="034EA2"/>
                </a:solidFill>
                <a:latin typeface="Calibri" panose="020F0502020204030204" pitchFamily="34" charset="0"/>
                <a:cs typeface="Arial" charset="0"/>
              </a:rPr>
              <a:t> </a:t>
            </a:r>
            <a:endParaRPr lang="fr-FR" sz="2000" dirty="0">
              <a:solidFill>
                <a:srgbClr val="034EA2"/>
              </a:solidFill>
              <a:latin typeface="Calibri" panose="020F0502020204030204" pitchFamily="34" charset="0"/>
              <a:cs typeface="Arial" charset="0"/>
            </a:endParaRPr>
          </a:p>
          <a:p>
            <a:pPr marL="705540" lvl="1" indent="-285750" fontAlgn="base">
              <a:spcBef>
                <a:spcPct val="0"/>
              </a:spcBef>
              <a:spcAft>
                <a:spcPts val="600"/>
              </a:spcAft>
              <a:buFont typeface="Wingdings" panose="05000000000000000000" pitchFamily="2" charset="2"/>
              <a:buChar char="ü"/>
            </a:pPr>
            <a:r>
              <a:rPr lang="fr-FR" sz="2000" dirty="0">
                <a:solidFill>
                  <a:srgbClr val="034EA2"/>
                </a:solidFill>
                <a:latin typeface="Calibri" panose="020F0502020204030204" pitchFamily="34" charset="0"/>
                <a:cs typeface="Arial" charset="0"/>
              </a:rPr>
              <a:t>La gradation des soins autour des soins critiques et </a:t>
            </a:r>
            <a:r>
              <a:rPr lang="fr-FR" sz="2000" dirty="0" smtClean="0">
                <a:solidFill>
                  <a:srgbClr val="034EA2"/>
                </a:solidFill>
                <a:latin typeface="Calibri" panose="020F0502020204030204" pitchFamily="34" charset="0"/>
                <a:cs typeface="Arial" charset="0"/>
              </a:rPr>
              <a:t>anesthésie</a:t>
            </a:r>
            <a:endParaRPr lang="fr-FR" sz="2000" dirty="0">
              <a:solidFill>
                <a:srgbClr val="034EA2"/>
              </a:solidFill>
              <a:latin typeface="Calibri" panose="020F0502020204030204" pitchFamily="34" charset="0"/>
              <a:cs typeface="Arial" charset="0"/>
            </a:endParaRPr>
          </a:p>
          <a:p>
            <a:pPr marL="705540" lvl="1" indent="-285750" fontAlgn="base">
              <a:spcBef>
                <a:spcPct val="0"/>
              </a:spcBef>
              <a:spcAft>
                <a:spcPts val="600"/>
              </a:spcAft>
              <a:buFont typeface="Wingdings" panose="05000000000000000000" pitchFamily="2" charset="2"/>
              <a:buChar char="ü"/>
            </a:pPr>
            <a:endParaRPr lang="fr-FR" sz="2000" dirty="0">
              <a:solidFill>
                <a:srgbClr val="034EA2"/>
              </a:solidFill>
              <a:latin typeface="Calibri" panose="020F0502020204030204" pitchFamily="34" charset="0"/>
              <a:cs typeface="Arial" charset="0"/>
            </a:endParaRPr>
          </a:p>
        </p:txBody>
      </p:sp>
      <p:sp>
        <p:nvSpPr>
          <p:cNvPr id="24" name="ZoneTexte 23"/>
          <p:cNvSpPr txBox="1"/>
          <p:nvPr/>
        </p:nvSpPr>
        <p:spPr>
          <a:xfrm>
            <a:off x="1170500" y="2246611"/>
            <a:ext cx="4223272" cy="511340"/>
          </a:xfrm>
          <a:prstGeom prst="rect">
            <a:avLst/>
          </a:prstGeom>
          <a:noFill/>
        </p:spPr>
        <p:txBody>
          <a:bodyPr wrap="none" lIns="0" rtlCol="0">
            <a:spAutoFit/>
          </a:bodyPr>
          <a:lstStyle/>
          <a:p>
            <a:pPr fontAlgn="base">
              <a:spcBef>
                <a:spcPct val="0"/>
              </a:spcBef>
              <a:spcAft>
                <a:spcPct val="0"/>
              </a:spcAft>
            </a:pPr>
            <a:r>
              <a:rPr lang="fr-FR" sz="2400" b="1" dirty="0">
                <a:solidFill>
                  <a:srgbClr val="92D050"/>
                </a:solidFill>
                <a:latin typeface="Calibri" panose="020F0502020204030204" pitchFamily="34" charset="0"/>
                <a:cs typeface="Arial" charset="0"/>
              </a:rPr>
              <a:t>Rappel des </a:t>
            </a:r>
            <a:r>
              <a:rPr lang="fr-FR" sz="2400" b="1" dirty="0" smtClean="0">
                <a:solidFill>
                  <a:srgbClr val="92D050"/>
                </a:solidFill>
                <a:latin typeface="Calibri" panose="020F0502020204030204" pitchFamily="34" charset="0"/>
                <a:cs typeface="Arial" charset="0"/>
              </a:rPr>
              <a:t>objectifs obligatoires</a:t>
            </a:r>
            <a:endParaRPr lang="fr-FR" sz="2400" b="1" dirty="0">
              <a:solidFill>
                <a:srgbClr val="92D050"/>
              </a:solidFill>
              <a:latin typeface="Calibri" panose="020F0502020204030204" pitchFamily="34" charset="0"/>
              <a:cs typeface="Arial" charset="0"/>
            </a:endParaRPr>
          </a:p>
        </p:txBody>
      </p:sp>
      <p:sp>
        <p:nvSpPr>
          <p:cNvPr id="25" name="ZoneTexte 24"/>
          <p:cNvSpPr txBox="1"/>
          <p:nvPr/>
        </p:nvSpPr>
        <p:spPr>
          <a:xfrm>
            <a:off x="7303090" y="2246610"/>
            <a:ext cx="3607013" cy="461665"/>
          </a:xfrm>
          <a:prstGeom prst="rect">
            <a:avLst/>
          </a:prstGeom>
          <a:noFill/>
        </p:spPr>
        <p:txBody>
          <a:bodyPr wrap="none" lIns="0" rtlCol="0">
            <a:spAutoFit/>
          </a:bodyPr>
          <a:lstStyle/>
          <a:p>
            <a:pPr fontAlgn="base">
              <a:spcBef>
                <a:spcPct val="0"/>
              </a:spcBef>
              <a:spcAft>
                <a:spcPct val="0"/>
              </a:spcAft>
            </a:pPr>
            <a:r>
              <a:rPr lang="fr-FR" sz="2400" b="1" dirty="0">
                <a:solidFill>
                  <a:srgbClr val="92D050"/>
                </a:solidFill>
                <a:latin typeface="Calibri" panose="020F0502020204030204" pitchFamily="34" charset="0"/>
                <a:cs typeface="Arial" charset="0"/>
              </a:rPr>
              <a:t>Rappel des axes prioritaires</a:t>
            </a:r>
          </a:p>
        </p:txBody>
      </p:sp>
    </p:spTree>
    <p:extLst>
      <p:ext uri="{BB962C8B-B14F-4D97-AF65-F5344CB8AC3E}">
        <p14:creationId xmlns:p14="http://schemas.microsoft.com/office/powerpoint/2010/main" val="40735283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Retours sur le </a:t>
            </a:r>
            <a:r>
              <a:rPr lang="fr-FR" dirty="0" smtClean="0"/>
              <a:t>PMP GHT PSY SUD PARIS</a:t>
            </a:r>
            <a:endParaRPr lang="fr-FR" dirty="0"/>
          </a:p>
        </p:txBody>
      </p:sp>
      <p:grpSp>
        <p:nvGrpSpPr>
          <p:cNvPr id="3" name="Groupe 33"/>
          <p:cNvGrpSpPr/>
          <p:nvPr/>
        </p:nvGrpSpPr>
        <p:grpSpPr>
          <a:xfrm>
            <a:off x="961339" y="2164408"/>
            <a:ext cx="11415853" cy="4940448"/>
            <a:chOff x="456281" y="339820"/>
            <a:chExt cx="9328387" cy="2988785"/>
          </a:xfrm>
        </p:grpSpPr>
        <p:grpSp>
          <p:nvGrpSpPr>
            <p:cNvPr id="35" name="Groupe 34"/>
            <p:cNvGrpSpPr/>
            <p:nvPr/>
          </p:nvGrpSpPr>
          <p:grpSpPr>
            <a:xfrm>
              <a:off x="456281" y="1012880"/>
              <a:ext cx="9328387" cy="2315725"/>
              <a:chOff x="456281" y="1012880"/>
              <a:chExt cx="9328387" cy="2315725"/>
            </a:xfrm>
          </p:grpSpPr>
          <p:sp>
            <p:nvSpPr>
              <p:cNvPr id="37" name="ZoneTexte 36"/>
              <p:cNvSpPr txBox="1"/>
              <p:nvPr/>
            </p:nvSpPr>
            <p:spPr>
              <a:xfrm>
                <a:off x="4548055" y="1081483"/>
                <a:ext cx="5085464" cy="2090807"/>
              </a:xfrm>
              <a:prstGeom prst="rect">
                <a:avLst/>
              </a:prstGeom>
              <a:noFill/>
              <a:ln>
                <a:noFill/>
              </a:ln>
            </p:spPr>
            <p:txBody>
              <a:bodyPr wrap="square" rtlCol="0">
                <a:noAutofit/>
              </a:bodyPr>
              <a:lstStyle/>
              <a:p>
                <a:pPr marL="342900" indent="-342900" algn="just" fontAlgn="base">
                  <a:spcBef>
                    <a:spcPct val="0"/>
                  </a:spcBef>
                  <a:spcAft>
                    <a:spcPct val="0"/>
                  </a:spcAft>
                  <a:buFont typeface="Wingdings" panose="05000000000000000000" pitchFamily="2" charset="2"/>
                  <a:buChar char="ü"/>
                </a:pPr>
                <a:r>
                  <a:rPr lang="fr-FR" sz="2000" dirty="0" smtClean="0">
                    <a:solidFill>
                      <a:srgbClr val="034EA2"/>
                    </a:solidFill>
                    <a:latin typeface="Calibri" panose="020F0502020204030204" pitchFamily="34" charset="0"/>
                    <a:cs typeface="Arial" charset="0"/>
                  </a:rPr>
                  <a:t>renforcer </a:t>
                </a:r>
                <a:r>
                  <a:rPr lang="fr-FR" sz="2000" dirty="0">
                    <a:solidFill>
                      <a:srgbClr val="034EA2"/>
                    </a:solidFill>
                    <a:latin typeface="Calibri" panose="020F0502020204030204" pitchFamily="34" charset="0"/>
                    <a:cs typeface="Arial" charset="0"/>
                  </a:rPr>
                  <a:t>l’accessibilité du diagnostic et du soin </a:t>
                </a:r>
                <a:r>
                  <a:rPr lang="fr-FR" sz="2000" dirty="0" smtClean="0">
                    <a:solidFill>
                      <a:srgbClr val="034EA2"/>
                    </a:solidFill>
                    <a:latin typeface="Calibri" panose="020F0502020204030204" pitchFamily="34" charset="0"/>
                    <a:cs typeface="Arial" charset="0"/>
                  </a:rPr>
                  <a:t>(activité </a:t>
                </a:r>
                <a:r>
                  <a:rPr lang="fr-FR" sz="2000" dirty="0">
                    <a:solidFill>
                      <a:srgbClr val="034EA2"/>
                    </a:solidFill>
                    <a:latin typeface="Calibri" panose="020F0502020204030204" pitchFamily="34" charset="0"/>
                    <a:cs typeface="Arial" charset="0"/>
                  </a:rPr>
                  <a:t>ambulatoire et </a:t>
                </a:r>
                <a:r>
                  <a:rPr lang="fr-FR" sz="2000" dirty="0" smtClean="0">
                    <a:solidFill>
                      <a:srgbClr val="034EA2"/>
                    </a:solidFill>
                    <a:latin typeface="Calibri" panose="020F0502020204030204" pitchFamily="34" charset="0"/>
                    <a:cs typeface="Arial" charset="0"/>
                  </a:rPr>
                  <a:t>amélioration </a:t>
                </a:r>
                <a:r>
                  <a:rPr lang="fr-FR" sz="2000" dirty="0">
                    <a:solidFill>
                      <a:srgbClr val="034EA2"/>
                    </a:solidFill>
                    <a:latin typeface="Calibri" panose="020F0502020204030204" pitchFamily="34" charset="0"/>
                    <a:cs typeface="Arial" charset="0"/>
                  </a:rPr>
                  <a:t>des </a:t>
                </a:r>
                <a:r>
                  <a:rPr lang="fr-FR" sz="2000" dirty="0" smtClean="0">
                    <a:solidFill>
                      <a:srgbClr val="034EA2"/>
                    </a:solidFill>
                    <a:latin typeface="Calibri" panose="020F0502020204030204" pitchFamily="34" charset="0"/>
                    <a:cs typeface="Arial" charset="0"/>
                  </a:rPr>
                  <a:t>délais),</a:t>
                </a:r>
                <a:endParaRPr lang="fr-FR" sz="2000" dirty="0">
                  <a:solidFill>
                    <a:srgbClr val="034EA2"/>
                  </a:solidFill>
                  <a:latin typeface="Calibri" panose="020F0502020204030204" pitchFamily="34" charset="0"/>
                  <a:cs typeface="Arial" charset="0"/>
                </a:endParaRPr>
              </a:p>
              <a:p>
                <a:pPr marL="342900" indent="-342900" algn="just" fontAlgn="base">
                  <a:spcBef>
                    <a:spcPct val="0"/>
                  </a:spcBef>
                  <a:spcAft>
                    <a:spcPct val="0"/>
                  </a:spcAft>
                  <a:buFont typeface="Wingdings" panose="05000000000000000000" pitchFamily="2" charset="2"/>
                  <a:buChar char="ü"/>
                </a:pPr>
                <a:r>
                  <a:rPr lang="fr-FR" sz="2000" dirty="0" smtClean="0">
                    <a:solidFill>
                      <a:srgbClr val="034EA2"/>
                    </a:solidFill>
                    <a:latin typeface="Calibri" panose="020F0502020204030204" pitchFamily="34" charset="0"/>
                    <a:cs typeface="Arial" charset="0"/>
                  </a:rPr>
                  <a:t>répondre </a:t>
                </a:r>
                <a:r>
                  <a:rPr lang="fr-FR" sz="2000" dirty="0">
                    <a:solidFill>
                      <a:srgbClr val="034EA2"/>
                    </a:solidFill>
                    <a:latin typeface="Calibri" panose="020F0502020204030204" pitchFamily="34" charset="0"/>
                    <a:cs typeface="Arial" charset="0"/>
                  </a:rPr>
                  <a:t>à l’urgence et à la crise en définissant un dispositif lisible pour les partenaires,</a:t>
                </a:r>
              </a:p>
              <a:p>
                <a:pPr marL="342900" indent="-342900" algn="just" fontAlgn="base">
                  <a:spcBef>
                    <a:spcPct val="0"/>
                  </a:spcBef>
                  <a:spcAft>
                    <a:spcPct val="0"/>
                  </a:spcAft>
                  <a:buFont typeface="Wingdings" panose="05000000000000000000" pitchFamily="2" charset="2"/>
                  <a:buChar char="ü"/>
                </a:pPr>
                <a:r>
                  <a:rPr lang="fr-FR" sz="2000" dirty="0" smtClean="0">
                    <a:solidFill>
                      <a:srgbClr val="034EA2"/>
                    </a:solidFill>
                    <a:latin typeface="Calibri" panose="020F0502020204030204" pitchFamily="34" charset="0"/>
                    <a:cs typeface="Arial" charset="0"/>
                  </a:rPr>
                  <a:t>organiser </a:t>
                </a:r>
                <a:r>
                  <a:rPr lang="fr-FR" sz="2000" dirty="0">
                    <a:solidFill>
                      <a:srgbClr val="034EA2"/>
                    </a:solidFill>
                    <a:latin typeface="Calibri" panose="020F0502020204030204" pitchFamily="34" charset="0"/>
                    <a:cs typeface="Arial" charset="0"/>
                  </a:rPr>
                  <a:t>la gradation des soins  en identifiant  les activités spécialisées sur le </a:t>
                </a:r>
                <a:r>
                  <a:rPr lang="fr-FR" sz="2000" dirty="0" smtClean="0">
                    <a:solidFill>
                      <a:srgbClr val="034EA2"/>
                    </a:solidFill>
                    <a:latin typeface="Calibri" panose="020F0502020204030204" pitchFamily="34" charset="0"/>
                    <a:cs typeface="Arial" charset="0"/>
                  </a:rPr>
                  <a:t>territoire,</a:t>
                </a:r>
                <a:endParaRPr lang="fr-FR" sz="2000" dirty="0">
                  <a:solidFill>
                    <a:srgbClr val="034EA2"/>
                  </a:solidFill>
                  <a:latin typeface="Calibri" panose="020F0502020204030204" pitchFamily="34" charset="0"/>
                  <a:cs typeface="Arial" charset="0"/>
                </a:endParaRPr>
              </a:p>
              <a:p>
                <a:pPr marL="342900" indent="-342900" algn="just" fontAlgn="base">
                  <a:spcBef>
                    <a:spcPct val="0"/>
                  </a:spcBef>
                  <a:spcAft>
                    <a:spcPct val="0"/>
                  </a:spcAft>
                  <a:buFont typeface="Wingdings" panose="05000000000000000000" pitchFamily="2" charset="2"/>
                  <a:buChar char="ü"/>
                </a:pPr>
                <a:r>
                  <a:rPr lang="fr-FR" sz="2000" dirty="0" smtClean="0">
                    <a:solidFill>
                      <a:srgbClr val="034EA2"/>
                    </a:solidFill>
                    <a:latin typeface="Calibri" panose="020F0502020204030204" pitchFamily="34" charset="0"/>
                    <a:cs typeface="Arial" charset="0"/>
                  </a:rPr>
                  <a:t>améliorer </a:t>
                </a:r>
                <a:r>
                  <a:rPr lang="fr-FR" sz="2000" dirty="0">
                    <a:solidFill>
                      <a:srgbClr val="034EA2"/>
                    </a:solidFill>
                    <a:latin typeface="Calibri" panose="020F0502020204030204" pitchFamily="34" charset="0"/>
                    <a:cs typeface="Arial" charset="0"/>
                  </a:rPr>
                  <a:t>le lien Ville Hôpital </a:t>
                </a:r>
                <a:r>
                  <a:rPr lang="fr-FR" sz="2000" dirty="0" smtClean="0">
                    <a:solidFill>
                      <a:srgbClr val="034EA2"/>
                    </a:solidFill>
                    <a:latin typeface="Calibri" panose="020F0502020204030204" pitchFamily="34" charset="0"/>
                    <a:cs typeface="Arial" charset="0"/>
                  </a:rPr>
                  <a:t>et le suivi </a:t>
                </a:r>
                <a:r>
                  <a:rPr lang="fr-FR" sz="2000" dirty="0">
                    <a:solidFill>
                      <a:srgbClr val="034EA2"/>
                    </a:solidFill>
                    <a:latin typeface="Calibri" panose="020F0502020204030204" pitchFamily="34" charset="0"/>
                    <a:cs typeface="Arial" charset="0"/>
                  </a:rPr>
                  <a:t>somatique,</a:t>
                </a:r>
              </a:p>
              <a:p>
                <a:pPr marL="342900" indent="-342900" algn="just" fontAlgn="base">
                  <a:spcBef>
                    <a:spcPct val="0"/>
                  </a:spcBef>
                  <a:spcAft>
                    <a:spcPct val="0"/>
                  </a:spcAft>
                  <a:buFont typeface="Wingdings" panose="05000000000000000000" pitchFamily="2" charset="2"/>
                  <a:buChar char="ü"/>
                </a:pPr>
                <a:r>
                  <a:rPr lang="fr-FR" sz="2000" dirty="0" smtClean="0">
                    <a:solidFill>
                      <a:srgbClr val="034EA2"/>
                    </a:solidFill>
                    <a:latin typeface="Calibri" panose="020F0502020204030204" pitchFamily="34" charset="0"/>
                    <a:cs typeface="Arial" charset="0"/>
                  </a:rPr>
                  <a:t>veiller </a:t>
                </a:r>
                <a:r>
                  <a:rPr lang="fr-FR" sz="2000" dirty="0">
                    <a:solidFill>
                      <a:srgbClr val="034EA2"/>
                    </a:solidFill>
                    <a:latin typeface="Calibri" panose="020F0502020204030204" pitchFamily="34" charset="0"/>
                    <a:cs typeface="Arial" charset="0"/>
                  </a:rPr>
                  <a:t>à l’accès équitable aux dispositifs de rétablissement et </a:t>
                </a:r>
                <a:r>
                  <a:rPr lang="fr-FR" sz="2000" dirty="0" smtClean="0">
                    <a:solidFill>
                      <a:srgbClr val="034EA2"/>
                    </a:solidFill>
                    <a:latin typeface="Calibri" panose="020F0502020204030204" pitchFamily="34" charset="0"/>
                    <a:cs typeface="Arial" charset="0"/>
                  </a:rPr>
                  <a:t>d’accompagnement,</a:t>
                </a:r>
                <a:endParaRPr lang="fr-FR" sz="2000" dirty="0">
                  <a:solidFill>
                    <a:srgbClr val="034EA2"/>
                  </a:solidFill>
                  <a:latin typeface="Calibri" panose="020F0502020204030204" pitchFamily="34" charset="0"/>
                  <a:cs typeface="Arial" charset="0"/>
                </a:endParaRPr>
              </a:p>
              <a:p>
                <a:pPr marL="342900" indent="-342900" algn="just" fontAlgn="base">
                  <a:spcBef>
                    <a:spcPct val="0"/>
                  </a:spcBef>
                  <a:spcAft>
                    <a:spcPct val="0"/>
                  </a:spcAft>
                  <a:buFont typeface="Wingdings" panose="05000000000000000000" pitchFamily="2" charset="2"/>
                  <a:buChar char="ü"/>
                </a:pPr>
                <a:r>
                  <a:rPr lang="fr-FR" sz="2000" dirty="0" smtClean="0">
                    <a:solidFill>
                      <a:srgbClr val="034EA2"/>
                    </a:solidFill>
                    <a:latin typeface="Calibri" panose="020F0502020204030204" pitchFamily="34" charset="0"/>
                    <a:cs typeface="Arial" charset="0"/>
                  </a:rPr>
                  <a:t>rapprocher </a:t>
                </a:r>
                <a:r>
                  <a:rPr lang="fr-FR" sz="2000" dirty="0">
                    <a:solidFill>
                      <a:srgbClr val="034EA2"/>
                    </a:solidFill>
                    <a:latin typeface="Calibri" panose="020F0502020204030204" pitchFamily="34" charset="0"/>
                    <a:cs typeface="Arial" charset="0"/>
                  </a:rPr>
                  <a:t>les lieux d’hospitalisation des lieux de vie (pour rappel </a:t>
                </a:r>
                <a:r>
                  <a:rPr lang="fr-FR" sz="2000" dirty="0" smtClean="0">
                    <a:solidFill>
                      <a:srgbClr val="034EA2"/>
                    </a:solidFill>
                    <a:latin typeface="Calibri" panose="020F0502020204030204" pitchFamily="34" charset="0"/>
                    <a:cs typeface="Arial" charset="0"/>
                  </a:rPr>
                  <a:t>objectif </a:t>
                </a:r>
                <a:r>
                  <a:rPr lang="fr-FR" sz="2000" dirty="0">
                    <a:solidFill>
                      <a:srgbClr val="034EA2"/>
                    </a:solidFill>
                    <a:latin typeface="Calibri" panose="020F0502020204030204" pitchFamily="34" charset="0"/>
                    <a:cs typeface="Arial" charset="0"/>
                  </a:rPr>
                  <a:t>n°1 du SROS pour le 92</a:t>
                </a:r>
                <a:r>
                  <a:rPr lang="fr-FR" sz="2000" dirty="0" smtClean="0">
                    <a:solidFill>
                      <a:srgbClr val="034EA2"/>
                    </a:solidFill>
                    <a:latin typeface="Calibri" panose="020F0502020204030204" pitchFamily="34" charset="0"/>
                    <a:cs typeface="Arial" charset="0"/>
                  </a:rPr>
                  <a:t>).</a:t>
                </a:r>
              </a:p>
              <a:p>
                <a:pPr marL="229109" indent="-229109" algn="just" fontAlgn="base">
                  <a:spcBef>
                    <a:spcPct val="0"/>
                  </a:spcBef>
                  <a:spcAft>
                    <a:spcPct val="0"/>
                  </a:spcAft>
                  <a:buFont typeface="Arial" panose="020B0604020202020204" pitchFamily="34" charset="0"/>
                  <a:buChar char="•"/>
                </a:pPr>
                <a:endParaRPr lang="fr-FR" sz="2000" dirty="0">
                  <a:solidFill>
                    <a:srgbClr val="034EA2"/>
                  </a:solidFill>
                  <a:latin typeface="Calibri" panose="020F0502020204030204" pitchFamily="34" charset="0"/>
                  <a:cs typeface="Arial" charset="0"/>
                </a:endParaRPr>
              </a:p>
            </p:txBody>
          </p:sp>
          <p:grpSp>
            <p:nvGrpSpPr>
              <p:cNvPr id="38" name="Groupe 37"/>
              <p:cNvGrpSpPr/>
              <p:nvPr/>
            </p:nvGrpSpPr>
            <p:grpSpPr>
              <a:xfrm>
                <a:off x="456281" y="1012880"/>
                <a:ext cx="856533" cy="859439"/>
                <a:chOff x="704309" y="668672"/>
                <a:chExt cx="856533" cy="859439"/>
              </a:xfrm>
            </p:grpSpPr>
            <p:sp>
              <p:nvSpPr>
                <p:cNvPr id="42" name="Rectangle 41"/>
                <p:cNvSpPr/>
                <p:nvPr/>
              </p:nvSpPr>
              <p:spPr bwMode="auto">
                <a:xfrm>
                  <a:off x="704528" y="668672"/>
                  <a:ext cx="856314" cy="72008"/>
                </a:xfrm>
                <a:prstGeom prst="rect">
                  <a:avLst/>
                </a:prstGeom>
                <a:solidFill>
                  <a:srgbClr val="92D050"/>
                </a:soli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330104" fontAlgn="base">
                    <a:spcBef>
                      <a:spcPct val="0"/>
                    </a:spcBef>
                    <a:spcAft>
                      <a:spcPct val="0"/>
                    </a:spcAft>
                  </a:pPr>
                  <a:endParaRPr lang="fr-FR" sz="2000">
                    <a:solidFill>
                      <a:srgbClr val="000000"/>
                    </a:solidFill>
                    <a:latin typeface="Calibri" panose="020F0502020204030204" pitchFamily="34" charset="0"/>
                    <a:cs typeface="Arial" charset="0"/>
                  </a:endParaRPr>
                </a:p>
              </p:txBody>
            </p:sp>
            <p:sp>
              <p:nvSpPr>
                <p:cNvPr id="43" name="Rectangle 42"/>
                <p:cNvSpPr/>
                <p:nvPr/>
              </p:nvSpPr>
              <p:spPr bwMode="auto">
                <a:xfrm rot="16200000">
                  <a:off x="312156" y="1063950"/>
                  <a:ext cx="856314" cy="72008"/>
                </a:xfrm>
                <a:prstGeom prst="rect">
                  <a:avLst/>
                </a:prstGeom>
                <a:solidFill>
                  <a:srgbClr val="92D050"/>
                </a:soli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330104" fontAlgn="base">
                    <a:spcBef>
                      <a:spcPct val="0"/>
                    </a:spcBef>
                    <a:spcAft>
                      <a:spcPct val="0"/>
                    </a:spcAft>
                  </a:pPr>
                  <a:endParaRPr lang="fr-FR" sz="2000">
                    <a:solidFill>
                      <a:srgbClr val="000000"/>
                    </a:solidFill>
                    <a:latin typeface="Calibri" panose="020F0502020204030204" pitchFamily="34" charset="0"/>
                    <a:cs typeface="Arial" charset="0"/>
                  </a:endParaRPr>
                </a:p>
              </p:txBody>
            </p:sp>
          </p:grpSp>
          <p:sp>
            <p:nvSpPr>
              <p:cNvPr id="40" name="Rectangle 39"/>
              <p:cNvSpPr/>
              <p:nvPr/>
            </p:nvSpPr>
            <p:spPr bwMode="auto">
              <a:xfrm rot="10800000">
                <a:off x="8928354" y="3256597"/>
                <a:ext cx="856314" cy="72008"/>
              </a:xfrm>
              <a:prstGeom prst="rect">
                <a:avLst/>
              </a:prstGeom>
              <a:solidFill>
                <a:srgbClr val="92D050"/>
              </a:soli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330104" fontAlgn="base">
                  <a:spcBef>
                    <a:spcPct val="0"/>
                  </a:spcBef>
                  <a:spcAft>
                    <a:spcPct val="0"/>
                  </a:spcAft>
                </a:pPr>
                <a:endParaRPr lang="fr-FR" sz="2000">
                  <a:solidFill>
                    <a:srgbClr val="000000"/>
                  </a:solidFill>
                  <a:latin typeface="Calibri" panose="020F0502020204030204" pitchFamily="34" charset="0"/>
                  <a:cs typeface="Arial" charset="0"/>
                </a:endParaRPr>
              </a:p>
            </p:txBody>
          </p:sp>
        </p:grpSp>
        <p:sp>
          <p:nvSpPr>
            <p:cNvPr id="36" name="ZoneTexte 35"/>
            <p:cNvSpPr txBox="1"/>
            <p:nvPr/>
          </p:nvSpPr>
          <p:spPr>
            <a:xfrm>
              <a:off x="5660351" y="339820"/>
              <a:ext cx="3268003" cy="418935"/>
            </a:xfrm>
            <a:prstGeom prst="rect">
              <a:avLst/>
            </a:prstGeom>
            <a:noFill/>
          </p:spPr>
          <p:txBody>
            <a:bodyPr wrap="square" lIns="0" rtlCol="0">
              <a:spAutoFit/>
            </a:bodyPr>
            <a:lstStyle/>
            <a:p>
              <a:pPr fontAlgn="base">
                <a:spcBef>
                  <a:spcPct val="0"/>
                </a:spcBef>
                <a:spcAft>
                  <a:spcPct val="0"/>
                </a:spcAft>
              </a:pPr>
              <a:r>
                <a:rPr lang="fr-FR" sz="2400" b="1" dirty="0">
                  <a:solidFill>
                    <a:srgbClr val="92D050"/>
                  </a:solidFill>
                  <a:latin typeface="Calibri" panose="020F0502020204030204" pitchFamily="34" charset="0"/>
                  <a:cs typeface="Arial" charset="0"/>
                </a:rPr>
                <a:t>Rappel des axes prioritaires</a:t>
              </a:r>
            </a:p>
          </p:txBody>
        </p:sp>
      </p:grpSp>
      <p:sp>
        <p:nvSpPr>
          <p:cNvPr id="44" name="Rectangle 43"/>
          <p:cNvSpPr/>
          <p:nvPr/>
        </p:nvSpPr>
        <p:spPr bwMode="auto">
          <a:xfrm rot="5400000">
            <a:off x="11703303" y="6358959"/>
            <a:ext cx="1261880" cy="85898"/>
          </a:xfrm>
          <a:prstGeom prst="rect">
            <a:avLst/>
          </a:prstGeom>
          <a:solidFill>
            <a:srgbClr val="92D050"/>
          </a:soli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330104" fontAlgn="base">
              <a:spcBef>
                <a:spcPct val="0"/>
              </a:spcBef>
              <a:spcAft>
                <a:spcPct val="0"/>
              </a:spcAft>
            </a:pPr>
            <a:endParaRPr lang="fr-FR" sz="2400">
              <a:solidFill>
                <a:srgbClr val="000000"/>
              </a:solidFill>
              <a:latin typeface="Calibri" panose="020F0502020204030204" pitchFamily="34" charset="0"/>
              <a:cs typeface="Arial" charset="0"/>
            </a:endParaRPr>
          </a:p>
        </p:txBody>
      </p:sp>
      <p:sp>
        <p:nvSpPr>
          <p:cNvPr id="48" name="ZoneTexte 47"/>
          <p:cNvSpPr txBox="1"/>
          <p:nvPr/>
        </p:nvSpPr>
        <p:spPr>
          <a:xfrm>
            <a:off x="1288231" y="3609895"/>
            <a:ext cx="3960440" cy="1464108"/>
          </a:xfrm>
          <a:prstGeom prst="rect">
            <a:avLst/>
          </a:prstGeom>
          <a:noFill/>
          <a:ln>
            <a:noFill/>
          </a:ln>
        </p:spPr>
        <p:txBody>
          <a:bodyPr wrap="square" rtlCol="0">
            <a:noAutofit/>
          </a:bodyPr>
          <a:lstStyle/>
          <a:p>
            <a:pPr marL="705540" lvl="1" indent="-285750">
              <a:spcAft>
                <a:spcPts val="600"/>
              </a:spcAft>
              <a:buFont typeface="Wingdings" panose="05000000000000000000" pitchFamily="2" charset="2"/>
              <a:buChar char="ü"/>
            </a:pPr>
            <a:r>
              <a:rPr lang="fr-FR" sz="2000" dirty="0" smtClean="0">
                <a:solidFill>
                  <a:srgbClr val="034EA2"/>
                </a:solidFill>
                <a:latin typeface="Calibri" panose="020F0502020204030204" pitchFamily="34" charset="0"/>
                <a:cs typeface="Arial" charset="0"/>
              </a:rPr>
              <a:t>La </a:t>
            </a:r>
            <a:r>
              <a:rPr lang="fr-FR" sz="2000" dirty="0">
                <a:solidFill>
                  <a:srgbClr val="034EA2"/>
                </a:solidFill>
                <a:latin typeface="Calibri" panose="020F0502020204030204" pitchFamily="34" charset="0"/>
                <a:cs typeface="Arial" charset="0"/>
              </a:rPr>
              <a:t>biologie médicale </a:t>
            </a:r>
          </a:p>
          <a:p>
            <a:pPr marL="705540" lvl="1" indent="-285750">
              <a:spcAft>
                <a:spcPts val="600"/>
              </a:spcAft>
              <a:buFont typeface="Wingdings" panose="05000000000000000000" pitchFamily="2" charset="2"/>
              <a:buChar char="ü"/>
            </a:pPr>
            <a:r>
              <a:rPr lang="fr-FR" sz="2000" dirty="0" smtClean="0">
                <a:solidFill>
                  <a:srgbClr val="034EA2"/>
                </a:solidFill>
                <a:latin typeface="Calibri" panose="020F0502020204030204" pitchFamily="34" charset="0"/>
                <a:cs typeface="Arial" charset="0"/>
              </a:rPr>
              <a:t>L’Imagerie</a:t>
            </a:r>
            <a:endParaRPr lang="fr-FR" sz="2000" dirty="0">
              <a:solidFill>
                <a:srgbClr val="034EA2"/>
              </a:solidFill>
              <a:latin typeface="Calibri" panose="020F0502020204030204" pitchFamily="34" charset="0"/>
              <a:cs typeface="Arial" charset="0"/>
            </a:endParaRPr>
          </a:p>
          <a:p>
            <a:pPr marL="705540" lvl="1" indent="-285750">
              <a:spcAft>
                <a:spcPts val="600"/>
              </a:spcAft>
              <a:buFont typeface="Wingdings" panose="05000000000000000000" pitchFamily="2" charset="2"/>
              <a:buChar char="ü"/>
            </a:pPr>
            <a:r>
              <a:rPr lang="fr-FR" sz="2000" dirty="0" smtClean="0">
                <a:solidFill>
                  <a:srgbClr val="034EA2"/>
                </a:solidFill>
                <a:latin typeface="Calibri" panose="020F0502020204030204" pitchFamily="34" charset="0"/>
                <a:cs typeface="Arial" charset="0"/>
              </a:rPr>
              <a:t>La </a:t>
            </a:r>
            <a:r>
              <a:rPr lang="fr-FR" sz="2000" dirty="0">
                <a:solidFill>
                  <a:srgbClr val="034EA2"/>
                </a:solidFill>
                <a:latin typeface="Calibri" panose="020F0502020204030204" pitchFamily="34" charset="0"/>
                <a:cs typeface="Arial" charset="0"/>
              </a:rPr>
              <a:t>pharmacie à usage intérieur </a:t>
            </a:r>
          </a:p>
          <a:p>
            <a:pPr fontAlgn="base">
              <a:spcBef>
                <a:spcPct val="0"/>
              </a:spcBef>
              <a:spcAft>
                <a:spcPct val="0"/>
              </a:spcAft>
            </a:pPr>
            <a:endParaRPr lang="fr-FR" sz="2000" dirty="0">
              <a:solidFill>
                <a:srgbClr val="034EA2"/>
              </a:solidFill>
              <a:latin typeface="Calibri" panose="020F0502020204030204" pitchFamily="34" charset="0"/>
              <a:cs typeface="Arial" charset="0"/>
            </a:endParaRPr>
          </a:p>
          <a:p>
            <a:pPr fontAlgn="base">
              <a:spcBef>
                <a:spcPct val="0"/>
              </a:spcBef>
              <a:spcAft>
                <a:spcPct val="0"/>
              </a:spcAft>
            </a:pPr>
            <a:endParaRPr lang="fr-FR" sz="2000" dirty="0">
              <a:solidFill>
                <a:srgbClr val="034EA2"/>
              </a:solidFill>
              <a:latin typeface="Calibri" panose="020F0502020204030204" pitchFamily="34" charset="0"/>
              <a:cs typeface="Arial" charset="0"/>
            </a:endParaRPr>
          </a:p>
        </p:txBody>
      </p:sp>
      <p:sp>
        <p:nvSpPr>
          <p:cNvPr id="55" name="ZoneTexte 54"/>
          <p:cNvSpPr txBox="1"/>
          <p:nvPr/>
        </p:nvSpPr>
        <p:spPr>
          <a:xfrm>
            <a:off x="1170500" y="2246611"/>
            <a:ext cx="4223272" cy="511340"/>
          </a:xfrm>
          <a:prstGeom prst="rect">
            <a:avLst/>
          </a:prstGeom>
          <a:noFill/>
        </p:spPr>
        <p:txBody>
          <a:bodyPr wrap="none" lIns="0" rtlCol="0">
            <a:spAutoFit/>
          </a:bodyPr>
          <a:lstStyle/>
          <a:p>
            <a:pPr fontAlgn="base">
              <a:spcBef>
                <a:spcPct val="0"/>
              </a:spcBef>
              <a:spcAft>
                <a:spcPct val="0"/>
              </a:spcAft>
            </a:pPr>
            <a:r>
              <a:rPr lang="fr-FR" sz="2400" b="1" dirty="0">
                <a:solidFill>
                  <a:srgbClr val="92D050"/>
                </a:solidFill>
                <a:latin typeface="Calibri" panose="020F0502020204030204" pitchFamily="34" charset="0"/>
                <a:cs typeface="Arial" charset="0"/>
              </a:rPr>
              <a:t>Rappel des </a:t>
            </a:r>
            <a:r>
              <a:rPr lang="fr-FR" sz="2400" b="1" dirty="0" smtClean="0">
                <a:solidFill>
                  <a:srgbClr val="92D050"/>
                </a:solidFill>
                <a:latin typeface="Calibri" panose="020F0502020204030204" pitchFamily="34" charset="0"/>
                <a:cs typeface="Arial" charset="0"/>
              </a:rPr>
              <a:t>objectifs obligatoires</a:t>
            </a:r>
            <a:endParaRPr lang="fr-FR" sz="2400" b="1" dirty="0">
              <a:solidFill>
                <a:srgbClr val="92D050"/>
              </a:solidFill>
              <a:latin typeface="Calibri" panose="020F0502020204030204" pitchFamily="34" charset="0"/>
              <a:cs typeface="Arial" charset="0"/>
            </a:endParaRPr>
          </a:p>
        </p:txBody>
      </p:sp>
    </p:spTree>
    <p:extLst>
      <p:ext uri="{BB962C8B-B14F-4D97-AF65-F5344CB8AC3E}">
        <p14:creationId xmlns:p14="http://schemas.microsoft.com/office/powerpoint/2010/main" val="9061961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1216224" y="3360440"/>
            <a:ext cx="10225135" cy="2639947"/>
          </a:xfrm>
        </p:spPr>
        <p:txBody>
          <a:bodyPr/>
          <a:lstStyle/>
          <a:p>
            <a:pPr algn="l"/>
            <a:r>
              <a:rPr lang="fr-FR" sz="5300" b="1" dirty="0" smtClean="0">
                <a:solidFill>
                  <a:srgbClr val="002395"/>
                </a:solidFill>
                <a:latin typeface="Calibri" panose="020F0502020204030204" pitchFamily="34" charset="0"/>
                <a:ea typeface="+mj-ea"/>
                <a:cs typeface="+mj-cs"/>
              </a:rPr>
              <a:t>  </a:t>
            </a:r>
            <a:r>
              <a:rPr lang="fr-FR" sz="5300" b="1" dirty="0" smtClean="0">
                <a:solidFill>
                  <a:srgbClr val="002395"/>
                </a:solidFill>
                <a:effectLst>
                  <a:outerShdw blurRad="38100" dist="38100" dir="2700000" algn="tl">
                    <a:srgbClr val="000000">
                      <a:alpha val="43137"/>
                    </a:srgbClr>
                  </a:outerShdw>
                </a:effectLst>
                <a:latin typeface="Calibri" panose="020F0502020204030204" pitchFamily="34" charset="0"/>
                <a:ea typeface="+mj-ea"/>
                <a:cs typeface="+mj-cs"/>
              </a:rPr>
              <a:t>Point </a:t>
            </a:r>
            <a:r>
              <a:rPr lang="fr-FR" sz="5300" b="1" dirty="0">
                <a:solidFill>
                  <a:srgbClr val="002395"/>
                </a:solidFill>
                <a:effectLst>
                  <a:outerShdw blurRad="38100" dist="38100" dir="2700000" algn="tl">
                    <a:srgbClr val="000000">
                      <a:alpha val="43137"/>
                    </a:srgbClr>
                  </a:outerShdw>
                </a:effectLst>
                <a:latin typeface="Calibri" panose="020F0502020204030204" pitchFamily="34" charset="0"/>
                <a:ea typeface="+mj-ea"/>
                <a:cs typeface="+mj-cs"/>
              </a:rPr>
              <a:t>sur les trois </a:t>
            </a:r>
            <a:r>
              <a:rPr lang="fr-FR" sz="5300" b="1" dirty="0" smtClean="0">
                <a:solidFill>
                  <a:srgbClr val="002395"/>
                </a:solidFill>
                <a:effectLst>
                  <a:outerShdw blurRad="38100" dist="38100" dir="2700000" algn="tl">
                    <a:srgbClr val="000000">
                      <a:alpha val="43137"/>
                    </a:srgbClr>
                  </a:outerShdw>
                </a:effectLst>
                <a:latin typeface="Calibri" panose="020F0502020204030204" pitchFamily="34" charset="0"/>
                <a:ea typeface="+mj-ea"/>
                <a:cs typeface="+mj-cs"/>
              </a:rPr>
              <a:t>Groupements Hospitaliers </a:t>
            </a:r>
            <a:r>
              <a:rPr lang="fr-FR" sz="5300" b="1" dirty="0">
                <a:solidFill>
                  <a:srgbClr val="002395"/>
                </a:solidFill>
                <a:effectLst>
                  <a:outerShdw blurRad="38100" dist="38100" dir="2700000" algn="tl">
                    <a:srgbClr val="000000">
                      <a:alpha val="43137"/>
                    </a:srgbClr>
                  </a:outerShdw>
                </a:effectLst>
                <a:latin typeface="Calibri" panose="020F0502020204030204" pitchFamily="34" charset="0"/>
                <a:ea typeface="+mj-ea"/>
                <a:cs typeface="+mj-cs"/>
              </a:rPr>
              <a:t>de Territoire (GHT) des Hauts-de-Seine</a:t>
            </a:r>
          </a:p>
        </p:txBody>
      </p:sp>
    </p:spTree>
    <p:extLst>
      <p:ext uri="{BB962C8B-B14F-4D97-AF65-F5344CB8AC3E}">
        <p14:creationId xmlns:p14="http://schemas.microsoft.com/office/powerpoint/2010/main" val="3314455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a:p>
        </p:txBody>
      </p:sp>
      <p:pic>
        <p:nvPicPr>
          <p:cNvPr id="1026" name="Picture 2" descr="Q:\DOSMS\GHT\1-Documents généraux\Cartographie\16 08 31 - GHT gde couronn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96" y="13677"/>
            <a:ext cx="13017624" cy="9573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55753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a:p>
        </p:txBody>
      </p:sp>
      <p:pic>
        <p:nvPicPr>
          <p:cNvPr id="2050" name="Picture 2" descr="Q:\DOSMS\GHT\1-Documents généraux\Cartographie\16 06 28 - GHT petite couronne Pari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801600" cy="960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33637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11"/>
          <p:cNvSpPr>
            <a:spLocks noChangeArrowheads="1"/>
          </p:cNvSpPr>
          <p:nvPr>
            <p:custDataLst>
              <p:tags r:id="rId1"/>
            </p:custDataLst>
          </p:nvPr>
        </p:nvSpPr>
        <p:spPr bwMode="gray">
          <a:xfrm>
            <a:off x="6846671" y="624136"/>
            <a:ext cx="5890833" cy="5456597"/>
          </a:xfrm>
          <a:prstGeom prst="roundRect">
            <a:avLst/>
          </a:prstGeom>
          <a:noFill/>
          <a:ln w="1905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lIns="48107" tIns="48107" rIns="48107" bIns="48107"/>
          <a:lstStyle/>
          <a:p>
            <a:pPr marL="142133" indent="-142133" defTabSz="1247369">
              <a:spcBef>
                <a:spcPts val="802"/>
              </a:spcBef>
              <a:buClr>
                <a:srgbClr val="9C9D9F"/>
              </a:buClr>
              <a:buSzPct val="70000"/>
            </a:pPr>
            <a:endParaRPr lang="fr-FR" altLang="fr-FR" sz="1500" b="1" u="sng" kern="0" dirty="0">
              <a:solidFill>
                <a:srgbClr val="1F497D"/>
              </a:solidFill>
              <a:latin typeface="Calibri" panose="020F0502020204030204" pitchFamily="34" charset="0"/>
              <a:ea typeface="MS PGothic" pitchFamily="34" charset="-128"/>
              <a:cs typeface="Arial" charset="0"/>
            </a:endParaRPr>
          </a:p>
        </p:txBody>
      </p:sp>
      <p:sp>
        <p:nvSpPr>
          <p:cNvPr id="4" name="Titre 3"/>
          <p:cNvSpPr>
            <a:spLocks noGrp="1"/>
          </p:cNvSpPr>
          <p:nvPr>
            <p:ph type="title"/>
          </p:nvPr>
        </p:nvSpPr>
        <p:spPr>
          <a:xfrm>
            <a:off x="424136" y="-23936"/>
            <a:ext cx="12189210" cy="421905"/>
          </a:xfrm>
        </p:spPr>
        <p:txBody>
          <a:bodyPr/>
          <a:lstStyle/>
          <a:p>
            <a:pPr defTabSz="1221913" fontAlgn="auto">
              <a:spcBef>
                <a:spcPts val="0"/>
              </a:spcBef>
              <a:spcAft>
                <a:spcPts val="0"/>
              </a:spcAft>
            </a:pPr>
            <a:r>
              <a:rPr lang="fr-FR" altLang="fr-FR" kern="1200" dirty="0">
                <a:ea typeface="MS PGothic" pitchFamily="34" charset="-128"/>
                <a:cs typeface="+mn-cs"/>
              </a:rPr>
              <a:t>Fiche d’identité : GHT </a:t>
            </a:r>
            <a:r>
              <a:rPr lang="fr-FR" altLang="fr-FR" kern="1200" dirty="0" smtClean="0">
                <a:ea typeface="MS PGothic" pitchFamily="34" charset="-128"/>
                <a:cs typeface="+mn-cs"/>
              </a:rPr>
              <a:t>95/92 Sud Val d’Oise – Nord Hauts-de-Seine</a:t>
            </a:r>
            <a:endParaRPr lang="fr-FR" altLang="fr-FR" kern="1200" dirty="0">
              <a:ea typeface="MS PGothic" pitchFamily="34" charset="-128"/>
              <a:cs typeface="+mn-cs"/>
            </a:endParaRPr>
          </a:p>
        </p:txBody>
      </p:sp>
      <p:sp>
        <p:nvSpPr>
          <p:cNvPr id="59" name="Rectangle 8"/>
          <p:cNvSpPr>
            <a:spLocks noChangeArrowheads="1"/>
          </p:cNvSpPr>
          <p:nvPr>
            <p:custDataLst>
              <p:tags r:id="rId2"/>
            </p:custDataLst>
          </p:nvPr>
        </p:nvSpPr>
        <p:spPr bwMode="gray">
          <a:xfrm>
            <a:off x="7304087" y="2374454"/>
            <a:ext cx="2016000" cy="403200"/>
          </a:xfrm>
          <a:prstGeom prst="rect">
            <a:avLst/>
          </a:prstGeom>
          <a:solidFill>
            <a:srgbClr val="12457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3334" tIns="0" rIns="23334" bIns="0" anchor="ctr"/>
          <a:lstStyle>
            <a:lvl1pPr defTabSz="912813" eaLnBrk="0" hangingPunct="0">
              <a:defRPr>
                <a:solidFill>
                  <a:schemeClr val="tx1"/>
                </a:solidFill>
                <a:latin typeface="Arial" charset="0"/>
                <a:cs typeface="Arial" charset="0"/>
              </a:defRPr>
            </a:lvl1pPr>
            <a:lvl2pPr marL="742950" indent="-285750" defTabSz="912813" eaLnBrk="0" hangingPunct="0">
              <a:defRPr>
                <a:solidFill>
                  <a:schemeClr val="tx1"/>
                </a:solidFill>
                <a:latin typeface="Arial" charset="0"/>
                <a:cs typeface="Arial" charset="0"/>
              </a:defRPr>
            </a:lvl2pPr>
            <a:lvl3pPr marL="1143000" indent="-228600" defTabSz="912813" eaLnBrk="0" hangingPunct="0">
              <a:defRPr>
                <a:solidFill>
                  <a:schemeClr val="tx1"/>
                </a:solidFill>
                <a:latin typeface="Arial" charset="0"/>
                <a:cs typeface="Arial" charset="0"/>
              </a:defRPr>
            </a:lvl3pPr>
            <a:lvl4pPr marL="1600200" indent="-228600" defTabSz="912813" eaLnBrk="0" hangingPunct="0">
              <a:defRPr>
                <a:solidFill>
                  <a:schemeClr val="tx1"/>
                </a:solidFill>
                <a:latin typeface="Arial" charset="0"/>
                <a:cs typeface="Arial" charset="0"/>
              </a:defRPr>
            </a:lvl4pPr>
            <a:lvl5pPr marL="2057400" indent="-228600" defTabSz="912813"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algn="ctr">
              <a:buClr>
                <a:srgbClr val="EE2525"/>
              </a:buClr>
              <a:buSzPct val="120000"/>
            </a:pPr>
            <a:r>
              <a:rPr lang="fr-FR" altLang="fr-FR" sz="1500" b="1" dirty="0">
                <a:solidFill>
                  <a:srgbClr val="FFFFFF"/>
                </a:solidFill>
                <a:latin typeface="Calibri" panose="020F0502020204030204" pitchFamily="34" charset="0"/>
                <a:ea typeface="MS PGothic" pitchFamily="34" charset="-128"/>
                <a:sym typeface="Arial" charset="0"/>
              </a:rPr>
              <a:t>ES associés</a:t>
            </a:r>
          </a:p>
        </p:txBody>
      </p:sp>
      <p:sp>
        <p:nvSpPr>
          <p:cNvPr id="60" name="Rectangle 8"/>
          <p:cNvSpPr>
            <a:spLocks noChangeArrowheads="1"/>
          </p:cNvSpPr>
          <p:nvPr>
            <p:custDataLst>
              <p:tags r:id="rId3"/>
            </p:custDataLst>
          </p:nvPr>
        </p:nvSpPr>
        <p:spPr bwMode="gray">
          <a:xfrm>
            <a:off x="7304087" y="4360003"/>
            <a:ext cx="2016000" cy="554400"/>
          </a:xfrm>
          <a:prstGeom prst="rect">
            <a:avLst/>
          </a:prstGeom>
          <a:solidFill>
            <a:srgbClr val="4F81BD">
              <a:lumMod val="40000"/>
              <a:lumOff val="60000"/>
            </a:srgbClr>
          </a:solidFill>
          <a:ln w="9525">
            <a:noFill/>
            <a:miter lim="800000"/>
            <a:headEnd/>
            <a:tailEnd/>
          </a:ln>
          <a:effectLst/>
        </p:spPr>
        <p:txBody>
          <a:bodyPr lIns="0" tIns="0" rIns="0" bIns="0" anchor="ctr"/>
          <a:lstStyle/>
          <a:p>
            <a:pPr algn="ctr" defTabSz="1219792" eaLnBrk="0" hangingPunct="0">
              <a:buSzPct val="120000"/>
              <a:defRPr/>
            </a:pPr>
            <a:r>
              <a:rPr lang="fr-FR" sz="1500" b="1" kern="0" dirty="0">
                <a:solidFill>
                  <a:srgbClr val="000000"/>
                </a:solidFill>
                <a:latin typeface="Calibri" panose="020F0502020204030204" pitchFamily="34" charset="0"/>
                <a:ea typeface="MS PGothic" pitchFamily="34" charset="-128"/>
              </a:rPr>
              <a:t>Référents privilégiés </a:t>
            </a:r>
          </a:p>
          <a:p>
            <a:pPr algn="ctr" defTabSz="1219792" eaLnBrk="0" hangingPunct="0">
              <a:buSzPct val="120000"/>
              <a:defRPr/>
            </a:pPr>
            <a:r>
              <a:rPr lang="fr-FR" sz="1500" b="1" kern="0" dirty="0">
                <a:solidFill>
                  <a:srgbClr val="000000"/>
                </a:solidFill>
                <a:latin typeface="Calibri" panose="020F0502020204030204" pitchFamily="34" charset="0"/>
                <a:ea typeface="MS PGothic" pitchFamily="34" charset="-128"/>
              </a:rPr>
              <a:t>AP-HP</a:t>
            </a:r>
          </a:p>
        </p:txBody>
      </p:sp>
      <p:sp>
        <p:nvSpPr>
          <p:cNvPr id="61" name="Rectangle 8"/>
          <p:cNvSpPr>
            <a:spLocks noChangeArrowheads="1"/>
          </p:cNvSpPr>
          <p:nvPr>
            <p:custDataLst>
              <p:tags r:id="rId4"/>
            </p:custDataLst>
          </p:nvPr>
        </p:nvSpPr>
        <p:spPr bwMode="gray">
          <a:xfrm>
            <a:off x="7304087" y="761475"/>
            <a:ext cx="2016000" cy="403200"/>
          </a:xfrm>
          <a:prstGeom prst="rect">
            <a:avLst/>
          </a:prstGeom>
          <a:solidFill>
            <a:srgbClr val="12457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3334" tIns="0" rIns="23334" bIns="0" anchor="ctr"/>
          <a:lstStyle>
            <a:lvl1pPr defTabSz="912813" eaLnBrk="0" hangingPunct="0">
              <a:defRPr>
                <a:solidFill>
                  <a:schemeClr val="tx1"/>
                </a:solidFill>
                <a:latin typeface="Arial" charset="0"/>
                <a:cs typeface="Arial" charset="0"/>
              </a:defRPr>
            </a:lvl1pPr>
            <a:lvl2pPr marL="742950" indent="-285750" defTabSz="912813" eaLnBrk="0" hangingPunct="0">
              <a:defRPr>
                <a:solidFill>
                  <a:schemeClr val="tx1"/>
                </a:solidFill>
                <a:latin typeface="Arial" charset="0"/>
                <a:cs typeface="Arial" charset="0"/>
              </a:defRPr>
            </a:lvl2pPr>
            <a:lvl3pPr marL="1143000" indent="-228600" defTabSz="912813" eaLnBrk="0" hangingPunct="0">
              <a:defRPr>
                <a:solidFill>
                  <a:schemeClr val="tx1"/>
                </a:solidFill>
                <a:latin typeface="Arial" charset="0"/>
                <a:cs typeface="Arial" charset="0"/>
              </a:defRPr>
            </a:lvl3pPr>
            <a:lvl4pPr marL="1600200" indent="-228600" defTabSz="912813" eaLnBrk="0" hangingPunct="0">
              <a:defRPr>
                <a:solidFill>
                  <a:schemeClr val="tx1"/>
                </a:solidFill>
                <a:latin typeface="Arial" charset="0"/>
                <a:cs typeface="Arial" charset="0"/>
              </a:defRPr>
            </a:lvl4pPr>
            <a:lvl5pPr marL="2057400" indent="-228600" defTabSz="912813"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algn="ctr">
              <a:buClr>
                <a:srgbClr val="EE2525"/>
              </a:buClr>
              <a:buSzPct val="120000"/>
            </a:pPr>
            <a:r>
              <a:rPr lang="fr-FR" altLang="fr-FR" sz="1500" b="1" dirty="0">
                <a:solidFill>
                  <a:srgbClr val="FFFFFF"/>
                </a:solidFill>
                <a:latin typeface="Calibri" panose="020F0502020204030204" pitchFamily="34" charset="0"/>
                <a:ea typeface="MS PGothic" pitchFamily="34" charset="-128"/>
                <a:sym typeface="Arial" charset="0"/>
              </a:rPr>
              <a:t>ES support</a:t>
            </a:r>
          </a:p>
        </p:txBody>
      </p:sp>
      <p:sp>
        <p:nvSpPr>
          <p:cNvPr id="62" name="ZoneTexte 30"/>
          <p:cNvSpPr txBox="1">
            <a:spLocks noChangeArrowheads="1"/>
          </p:cNvSpPr>
          <p:nvPr/>
        </p:nvSpPr>
        <p:spPr bwMode="auto">
          <a:xfrm>
            <a:off x="9228415" y="4423319"/>
            <a:ext cx="3005033" cy="338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2191" tIns="61096" rIns="122191" bIns="61096">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fr-FR" altLang="fr-FR" sz="1400" kern="0" dirty="0" smtClean="0">
                <a:solidFill>
                  <a:srgbClr val="1F497D"/>
                </a:solidFill>
                <a:latin typeface="Calibri" panose="020F0502020204030204" pitchFamily="34" charset="0"/>
              </a:rPr>
              <a:t>HUP Nord Val de Seine</a:t>
            </a:r>
            <a:endParaRPr lang="fr-FR" altLang="fr-FR" sz="1400" kern="0" dirty="0">
              <a:solidFill>
                <a:srgbClr val="1F497D"/>
              </a:solidFill>
              <a:latin typeface="Calibri" panose="020F0502020204030204" pitchFamily="34" charset="0"/>
            </a:endParaRPr>
          </a:p>
        </p:txBody>
      </p:sp>
      <p:sp>
        <p:nvSpPr>
          <p:cNvPr id="63" name="ZoneTexte 31"/>
          <p:cNvSpPr txBox="1">
            <a:spLocks noChangeArrowheads="1"/>
          </p:cNvSpPr>
          <p:nvPr/>
        </p:nvSpPr>
        <p:spPr bwMode="auto">
          <a:xfrm>
            <a:off x="9228413" y="784335"/>
            <a:ext cx="3005035" cy="323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2191" tIns="61096" rIns="122191" bIns="61096">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fr-FR" altLang="fr-FR" sz="1300" kern="0" dirty="0" smtClean="0">
                <a:solidFill>
                  <a:srgbClr val="1F497D"/>
                </a:solidFill>
                <a:latin typeface="Calibri" panose="020F0502020204030204" pitchFamily="34" charset="0"/>
              </a:rPr>
              <a:t>- CH Victor </a:t>
            </a:r>
            <a:r>
              <a:rPr lang="fr-FR" altLang="fr-FR" sz="1300" kern="0" dirty="0" err="1" smtClean="0">
                <a:solidFill>
                  <a:srgbClr val="1F497D"/>
                </a:solidFill>
                <a:latin typeface="Calibri" panose="020F0502020204030204" pitchFamily="34" charset="0"/>
              </a:rPr>
              <a:t>Dupouy</a:t>
            </a:r>
            <a:r>
              <a:rPr lang="fr-FR" altLang="fr-FR" sz="1300" kern="0" dirty="0" smtClean="0">
                <a:solidFill>
                  <a:srgbClr val="1F497D"/>
                </a:solidFill>
                <a:latin typeface="Calibri" panose="020F0502020204030204" pitchFamily="34" charset="0"/>
              </a:rPr>
              <a:t> (Argenteuil) </a:t>
            </a:r>
            <a:endParaRPr lang="fr-FR" altLang="fr-FR" sz="1300" i="1" kern="0" dirty="0">
              <a:solidFill>
                <a:srgbClr val="1F497D"/>
              </a:solidFill>
              <a:latin typeface="Calibri" panose="020F0502020204030204" pitchFamily="34" charset="0"/>
            </a:endParaRPr>
          </a:p>
        </p:txBody>
      </p:sp>
      <p:sp>
        <p:nvSpPr>
          <p:cNvPr id="31" name="ZoneTexte 30"/>
          <p:cNvSpPr txBox="1"/>
          <p:nvPr/>
        </p:nvSpPr>
        <p:spPr>
          <a:xfrm>
            <a:off x="1416990" y="5520680"/>
            <a:ext cx="4536631" cy="366254"/>
          </a:xfrm>
          <a:prstGeom prst="rect">
            <a:avLst/>
          </a:prstGeom>
          <a:noFill/>
        </p:spPr>
        <p:txBody>
          <a:bodyPr wrap="square" lIns="122191" tIns="61096" rIns="122191" bIns="61096" rtlCol="0">
            <a:spAutoFit/>
          </a:bodyPr>
          <a:lstStyle/>
          <a:p>
            <a:pPr algn="ctr"/>
            <a:r>
              <a:rPr lang="fr-FR" sz="1500" cap="all" dirty="0">
                <a:ln w="9000" cmpd="sng">
                  <a:solidFill>
                    <a:srgbClr val="0070C0"/>
                  </a:solidFill>
                  <a:prstDash val="solid"/>
                </a:ln>
                <a:solidFill>
                  <a:srgbClr val="333399"/>
                </a:solidFill>
                <a:effectLst>
                  <a:reflection blurRad="12700" stA="28000" endPos="45000" dist="1000" dir="5400000" sy="-100000" algn="bl" rotWithShape="0"/>
                </a:effectLst>
                <a:latin typeface="Arial"/>
              </a:rPr>
              <a:t>Gouvernance</a:t>
            </a:r>
          </a:p>
        </p:txBody>
      </p:sp>
      <p:sp>
        <p:nvSpPr>
          <p:cNvPr id="35" name="ZoneTexte 34"/>
          <p:cNvSpPr txBox="1"/>
          <p:nvPr/>
        </p:nvSpPr>
        <p:spPr>
          <a:xfrm>
            <a:off x="940420" y="520873"/>
            <a:ext cx="4536631" cy="366254"/>
          </a:xfrm>
          <a:prstGeom prst="rect">
            <a:avLst/>
          </a:prstGeom>
          <a:noFill/>
        </p:spPr>
        <p:txBody>
          <a:bodyPr wrap="square" lIns="122191" tIns="61096" rIns="122191" bIns="61096" rtlCol="0">
            <a:spAutoFit/>
          </a:bodyPr>
          <a:lstStyle/>
          <a:p>
            <a:pPr algn="ctr"/>
            <a:r>
              <a:rPr lang="fr-FR" sz="1500" cap="all" dirty="0">
                <a:ln w="9000" cmpd="sng">
                  <a:solidFill>
                    <a:srgbClr val="0070C0"/>
                  </a:solidFill>
                  <a:prstDash val="solid"/>
                </a:ln>
                <a:solidFill>
                  <a:srgbClr val="333399"/>
                </a:solidFill>
                <a:effectLst>
                  <a:reflection blurRad="12700" stA="28000" endPos="45000" dist="1000" dir="5400000" sy="-100000" algn="bl" rotWithShape="0"/>
                </a:effectLst>
                <a:latin typeface="Arial"/>
              </a:rPr>
              <a:t>Description du GHT</a:t>
            </a:r>
          </a:p>
        </p:txBody>
      </p:sp>
      <p:sp>
        <p:nvSpPr>
          <p:cNvPr id="36" name="Rectangle 8"/>
          <p:cNvSpPr>
            <a:spLocks noChangeArrowheads="1"/>
          </p:cNvSpPr>
          <p:nvPr>
            <p:custDataLst>
              <p:tags r:id="rId5"/>
            </p:custDataLst>
          </p:nvPr>
        </p:nvSpPr>
        <p:spPr bwMode="gray">
          <a:xfrm>
            <a:off x="7304087" y="4995590"/>
            <a:ext cx="2016000" cy="403200"/>
          </a:xfrm>
          <a:prstGeom prst="rect">
            <a:avLst/>
          </a:prstGeom>
          <a:solidFill>
            <a:srgbClr val="4F81BD">
              <a:lumMod val="40000"/>
              <a:lumOff val="60000"/>
            </a:srgbClr>
          </a:solidFill>
          <a:ln w="9525">
            <a:noFill/>
            <a:miter lim="800000"/>
            <a:headEnd/>
            <a:tailEnd/>
          </a:ln>
          <a:effectLst/>
        </p:spPr>
        <p:txBody>
          <a:bodyPr lIns="0" tIns="0" rIns="0" bIns="0" anchor="ctr"/>
          <a:lstStyle/>
          <a:p>
            <a:pPr algn="ctr" defTabSz="1219792" eaLnBrk="0" hangingPunct="0">
              <a:buSzPct val="120000"/>
              <a:defRPr/>
            </a:pPr>
            <a:r>
              <a:rPr lang="fr-FR" sz="1500" b="1" kern="0" dirty="0">
                <a:solidFill>
                  <a:srgbClr val="000000"/>
                </a:solidFill>
                <a:latin typeface="Calibri" panose="020F0502020204030204" pitchFamily="34" charset="0"/>
                <a:ea typeface="MS PGothic" pitchFamily="34" charset="-128"/>
              </a:rPr>
              <a:t>Université associée</a:t>
            </a:r>
          </a:p>
        </p:txBody>
      </p:sp>
      <p:sp>
        <p:nvSpPr>
          <p:cNvPr id="37" name="ZoneTexte 30"/>
          <p:cNvSpPr txBox="1">
            <a:spLocks noChangeArrowheads="1"/>
          </p:cNvSpPr>
          <p:nvPr/>
        </p:nvSpPr>
        <p:spPr bwMode="auto">
          <a:xfrm>
            <a:off x="9228412" y="5014063"/>
            <a:ext cx="1967342" cy="338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2191" tIns="61096" rIns="122191" bIns="61096">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fr-FR" altLang="fr-FR" sz="1400" kern="0" dirty="0">
                <a:solidFill>
                  <a:srgbClr val="1F497D"/>
                </a:solidFill>
                <a:latin typeface="Calibri" panose="020F0502020204030204" pitchFamily="34" charset="0"/>
              </a:rPr>
              <a:t>Université </a:t>
            </a:r>
            <a:r>
              <a:rPr lang="fr-FR" altLang="fr-FR" sz="1400" kern="0" dirty="0" smtClean="0">
                <a:solidFill>
                  <a:srgbClr val="1F497D"/>
                </a:solidFill>
                <a:latin typeface="Calibri" panose="020F0502020204030204" pitchFamily="34" charset="0"/>
              </a:rPr>
              <a:t>Paris Diderot</a:t>
            </a:r>
            <a:endParaRPr lang="fr-FR" altLang="fr-FR" sz="1400" kern="0" dirty="0">
              <a:solidFill>
                <a:srgbClr val="1F497D"/>
              </a:solidFill>
              <a:latin typeface="Calibri" panose="020F0502020204030204" pitchFamily="34" charset="0"/>
            </a:endParaRPr>
          </a:p>
        </p:txBody>
      </p:sp>
      <p:sp>
        <p:nvSpPr>
          <p:cNvPr id="38" name="Rectangle 8"/>
          <p:cNvSpPr>
            <a:spLocks noChangeArrowheads="1"/>
          </p:cNvSpPr>
          <p:nvPr>
            <p:custDataLst>
              <p:tags r:id="rId6"/>
            </p:custDataLst>
          </p:nvPr>
        </p:nvSpPr>
        <p:spPr bwMode="gray">
          <a:xfrm>
            <a:off x="7304087" y="2866392"/>
            <a:ext cx="2016000" cy="1411200"/>
          </a:xfrm>
          <a:prstGeom prst="rect">
            <a:avLst/>
          </a:prstGeom>
          <a:solidFill>
            <a:srgbClr val="12457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3334" tIns="0" rIns="23334" bIns="0" anchor="ctr"/>
          <a:lstStyle>
            <a:lvl1pPr defTabSz="912813" eaLnBrk="0" hangingPunct="0">
              <a:defRPr>
                <a:solidFill>
                  <a:schemeClr val="tx1"/>
                </a:solidFill>
                <a:latin typeface="Arial" charset="0"/>
                <a:cs typeface="Arial" charset="0"/>
              </a:defRPr>
            </a:lvl1pPr>
            <a:lvl2pPr marL="742950" indent="-285750" defTabSz="912813" eaLnBrk="0" hangingPunct="0">
              <a:defRPr>
                <a:solidFill>
                  <a:schemeClr val="tx1"/>
                </a:solidFill>
                <a:latin typeface="Arial" charset="0"/>
                <a:cs typeface="Arial" charset="0"/>
              </a:defRPr>
            </a:lvl2pPr>
            <a:lvl3pPr marL="1143000" indent="-228600" defTabSz="912813" eaLnBrk="0" hangingPunct="0">
              <a:defRPr>
                <a:solidFill>
                  <a:schemeClr val="tx1"/>
                </a:solidFill>
                <a:latin typeface="Arial" charset="0"/>
                <a:cs typeface="Arial" charset="0"/>
              </a:defRPr>
            </a:lvl3pPr>
            <a:lvl4pPr marL="1600200" indent="-228600" defTabSz="912813" eaLnBrk="0" hangingPunct="0">
              <a:defRPr>
                <a:solidFill>
                  <a:schemeClr val="tx1"/>
                </a:solidFill>
                <a:latin typeface="Arial" charset="0"/>
                <a:cs typeface="Arial" charset="0"/>
              </a:defRPr>
            </a:lvl4pPr>
            <a:lvl5pPr marL="2057400" indent="-228600" defTabSz="912813"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algn="ctr">
              <a:buClr>
                <a:srgbClr val="EE2525"/>
              </a:buClr>
              <a:buSzPct val="120000"/>
            </a:pPr>
            <a:r>
              <a:rPr lang="fr-FR" altLang="fr-FR" sz="1500" b="1" dirty="0">
                <a:solidFill>
                  <a:srgbClr val="FFFFFF"/>
                </a:solidFill>
                <a:latin typeface="Calibri" panose="020F0502020204030204" pitchFamily="34" charset="0"/>
                <a:ea typeface="MS PGothic" pitchFamily="34" charset="-128"/>
                <a:sym typeface="Arial" charset="0"/>
              </a:rPr>
              <a:t>ES partenaires</a:t>
            </a:r>
          </a:p>
        </p:txBody>
      </p:sp>
      <p:sp>
        <p:nvSpPr>
          <p:cNvPr id="40" name="Rectangle 8"/>
          <p:cNvSpPr>
            <a:spLocks noChangeArrowheads="1"/>
          </p:cNvSpPr>
          <p:nvPr>
            <p:custDataLst>
              <p:tags r:id="rId7"/>
            </p:custDataLst>
          </p:nvPr>
        </p:nvSpPr>
        <p:spPr bwMode="gray">
          <a:xfrm>
            <a:off x="7304087" y="1231242"/>
            <a:ext cx="2016000" cy="1058400"/>
          </a:xfrm>
          <a:prstGeom prst="rect">
            <a:avLst/>
          </a:prstGeom>
          <a:solidFill>
            <a:srgbClr val="12457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3334" tIns="0" rIns="23334" bIns="0" anchor="ctr"/>
          <a:lstStyle>
            <a:lvl1pPr defTabSz="912813" eaLnBrk="0" hangingPunct="0">
              <a:defRPr>
                <a:solidFill>
                  <a:schemeClr val="tx1"/>
                </a:solidFill>
                <a:latin typeface="Arial" charset="0"/>
                <a:cs typeface="Arial" charset="0"/>
              </a:defRPr>
            </a:lvl1pPr>
            <a:lvl2pPr marL="742950" indent="-285750" defTabSz="912813" eaLnBrk="0" hangingPunct="0">
              <a:defRPr>
                <a:solidFill>
                  <a:schemeClr val="tx1"/>
                </a:solidFill>
                <a:latin typeface="Arial" charset="0"/>
                <a:cs typeface="Arial" charset="0"/>
              </a:defRPr>
            </a:lvl2pPr>
            <a:lvl3pPr marL="1143000" indent="-228600" defTabSz="912813" eaLnBrk="0" hangingPunct="0">
              <a:defRPr>
                <a:solidFill>
                  <a:schemeClr val="tx1"/>
                </a:solidFill>
                <a:latin typeface="Arial" charset="0"/>
                <a:cs typeface="Arial" charset="0"/>
              </a:defRPr>
            </a:lvl3pPr>
            <a:lvl4pPr marL="1600200" indent="-228600" defTabSz="912813" eaLnBrk="0" hangingPunct="0">
              <a:defRPr>
                <a:solidFill>
                  <a:schemeClr val="tx1"/>
                </a:solidFill>
                <a:latin typeface="Arial" charset="0"/>
                <a:cs typeface="Arial" charset="0"/>
              </a:defRPr>
            </a:lvl4pPr>
            <a:lvl5pPr marL="2057400" indent="-228600" defTabSz="912813"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algn="ctr">
              <a:buClr>
                <a:srgbClr val="EE2525"/>
              </a:buClr>
              <a:buSzPct val="120000"/>
            </a:pPr>
            <a:r>
              <a:rPr lang="fr-FR" altLang="fr-FR" sz="1500" b="1" dirty="0">
                <a:solidFill>
                  <a:srgbClr val="FFFFFF"/>
                </a:solidFill>
                <a:latin typeface="Calibri" panose="020F0502020204030204" pitchFamily="34" charset="0"/>
                <a:ea typeface="MS PGothic" pitchFamily="34" charset="-128"/>
                <a:sym typeface="Arial" charset="0"/>
              </a:rPr>
              <a:t>ES parties</a:t>
            </a:r>
          </a:p>
        </p:txBody>
      </p:sp>
      <p:sp>
        <p:nvSpPr>
          <p:cNvPr id="41" name="ZoneTexte 31"/>
          <p:cNvSpPr txBox="1">
            <a:spLocks noChangeArrowheads="1"/>
          </p:cNvSpPr>
          <p:nvPr/>
        </p:nvSpPr>
        <p:spPr bwMode="auto">
          <a:xfrm>
            <a:off x="9254105" y="1128192"/>
            <a:ext cx="3339383" cy="1200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2191" tIns="61096" rIns="122191" bIns="61096">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fr-FR" altLang="fr-FR" sz="1400" kern="0" dirty="0" smtClean="0">
                <a:solidFill>
                  <a:srgbClr val="1F497D"/>
                </a:solidFill>
                <a:latin typeface="Calibri" panose="020F0502020204030204" pitchFamily="34" charset="0"/>
              </a:rPr>
              <a:t>- CASH (Nanterre) </a:t>
            </a:r>
            <a:endParaRPr lang="fr-FR" altLang="fr-FR" sz="1400" kern="0" dirty="0">
              <a:solidFill>
                <a:srgbClr val="1F497D"/>
              </a:solidFill>
              <a:latin typeface="Calibri" panose="020F0502020204030204" pitchFamily="34" charset="0"/>
            </a:endParaRPr>
          </a:p>
          <a:p>
            <a:pPr eaLnBrk="1" hangingPunct="1">
              <a:defRPr/>
            </a:pPr>
            <a:r>
              <a:rPr lang="fr-FR" altLang="fr-FR" sz="1400" kern="0" dirty="0" smtClean="0">
                <a:solidFill>
                  <a:srgbClr val="1F497D"/>
                </a:solidFill>
                <a:latin typeface="Calibri" panose="020F0502020204030204" pitchFamily="34" charset="0"/>
              </a:rPr>
              <a:t>- Groupement hospitalier Simone Veil (Eaubonne –Montmorency) </a:t>
            </a:r>
            <a:endParaRPr lang="fr-FR" altLang="fr-FR" sz="1400" kern="0" dirty="0">
              <a:solidFill>
                <a:srgbClr val="1F497D"/>
              </a:solidFill>
              <a:latin typeface="Calibri" panose="020F0502020204030204" pitchFamily="34" charset="0"/>
            </a:endParaRPr>
          </a:p>
          <a:p>
            <a:pPr eaLnBrk="1" hangingPunct="1">
              <a:defRPr/>
            </a:pPr>
            <a:r>
              <a:rPr lang="fr-FR" altLang="fr-FR" sz="1400" kern="0" dirty="0" smtClean="0">
                <a:solidFill>
                  <a:srgbClr val="1F497D"/>
                </a:solidFill>
                <a:latin typeface="Calibri" panose="020F0502020204030204" pitchFamily="34" charset="0"/>
              </a:rPr>
              <a:t>- Le Parc (Taverny) </a:t>
            </a:r>
          </a:p>
          <a:p>
            <a:pPr eaLnBrk="1" hangingPunct="1">
              <a:defRPr/>
            </a:pPr>
            <a:r>
              <a:rPr lang="fr-FR" altLang="fr-FR" sz="1400" kern="0" dirty="0" smtClean="0">
                <a:solidFill>
                  <a:srgbClr val="1F497D"/>
                </a:solidFill>
                <a:latin typeface="Calibri" panose="020F0502020204030204" pitchFamily="34" charset="0"/>
              </a:rPr>
              <a:t>- Roger </a:t>
            </a:r>
            <a:r>
              <a:rPr lang="fr-FR" altLang="fr-FR" sz="1400" kern="0" dirty="0" err="1" smtClean="0">
                <a:solidFill>
                  <a:srgbClr val="1F497D"/>
                </a:solidFill>
                <a:latin typeface="Calibri" panose="020F0502020204030204" pitchFamily="34" charset="0"/>
              </a:rPr>
              <a:t>Prévot</a:t>
            </a:r>
            <a:r>
              <a:rPr lang="fr-FR" altLang="fr-FR" sz="1400" kern="0" dirty="0" smtClean="0">
                <a:solidFill>
                  <a:srgbClr val="1F497D"/>
                </a:solidFill>
                <a:latin typeface="Calibri" panose="020F0502020204030204" pitchFamily="34" charset="0"/>
              </a:rPr>
              <a:t> (</a:t>
            </a:r>
            <a:r>
              <a:rPr lang="fr-FR" altLang="fr-FR" sz="1400" kern="0" dirty="0" err="1" smtClean="0">
                <a:solidFill>
                  <a:srgbClr val="1F497D"/>
                </a:solidFill>
                <a:latin typeface="Calibri" panose="020F0502020204030204" pitchFamily="34" charset="0"/>
              </a:rPr>
              <a:t>Moisselles</a:t>
            </a:r>
            <a:r>
              <a:rPr lang="fr-FR" altLang="fr-FR" sz="1400" kern="0" dirty="0" smtClean="0">
                <a:solidFill>
                  <a:srgbClr val="1F497D"/>
                </a:solidFill>
                <a:latin typeface="Calibri" panose="020F0502020204030204" pitchFamily="34" charset="0"/>
              </a:rPr>
              <a:t>) </a:t>
            </a:r>
            <a:endParaRPr lang="fr-FR" altLang="fr-FR" sz="1400" kern="0" dirty="0">
              <a:solidFill>
                <a:srgbClr val="1F497D"/>
              </a:solidFill>
              <a:latin typeface="Calibri" panose="020F0502020204030204" pitchFamily="34" charset="0"/>
            </a:endParaRPr>
          </a:p>
        </p:txBody>
      </p:sp>
      <p:sp>
        <p:nvSpPr>
          <p:cNvPr id="5" name="ZoneTexte 4"/>
          <p:cNvSpPr txBox="1"/>
          <p:nvPr/>
        </p:nvSpPr>
        <p:spPr>
          <a:xfrm>
            <a:off x="7408912" y="5549602"/>
            <a:ext cx="4824536" cy="307777"/>
          </a:xfrm>
          <a:prstGeom prst="rect">
            <a:avLst/>
          </a:prstGeom>
          <a:noFill/>
        </p:spPr>
        <p:txBody>
          <a:bodyPr wrap="square" rtlCol="0">
            <a:spAutoFit/>
          </a:bodyPr>
          <a:lstStyle/>
          <a:p>
            <a:pPr defTabSz="1330104"/>
            <a:r>
              <a:rPr lang="fr-FR" sz="1400" b="1" dirty="0">
                <a:solidFill>
                  <a:srgbClr val="002395"/>
                </a:solidFill>
                <a:latin typeface="Calibri" panose="020F0502020204030204" pitchFamily="34" charset="0"/>
              </a:rPr>
              <a:t>Signature de la </a:t>
            </a:r>
            <a:r>
              <a:rPr lang="fr-FR" sz="1400" b="1" dirty="0" smtClean="0">
                <a:solidFill>
                  <a:srgbClr val="002395"/>
                </a:solidFill>
                <a:latin typeface="Calibri" panose="020F0502020204030204" pitchFamily="34" charset="0"/>
              </a:rPr>
              <a:t>convention le 1</a:t>
            </a:r>
            <a:r>
              <a:rPr lang="fr-FR" sz="1400" b="1" baseline="30000" dirty="0" smtClean="0">
                <a:solidFill>
                  <a:srgbClr val="002395"/>
                </a:solidFill>
                <a:latin typeface="Calibri" panose="020F0502020204030204" pitchFamily="34" charset="0"/>
              </a:rPr>
              <a:t>er</a:t>
            </a:r>
            <a:r>
              <a:rPr lang="fr-FR" sz="1400" b="1" dirty="0" smtClean="0">
                <a:solidFill>
                  <a:srgbClr val="002395"/>
                </a:solidFill>
                <a:latin typeface="Calibri" panose="020F0502020204030204" pitchFamily="34" charset="0"/>
              </a:rPr>
              <a:t> juillet 2016</a:t>
            </a:r>
            <a:endParaRPr lang="fr-FR" sz="1400" b="1" dirty="0">
              <a:solidFill>
                <a:srgbClr val="002395"/>
              </a:solidFill>
              <a:latin typeface="Calibri" panose="020F0502020204030204" pitchFamily="34" charset="0"/>
            </a:endParaRPr>
          </a:p>
        </p:txBody>
      </p:sp>
      <p:pic>
        <p:nvPicPr>
          <p:cNvPr id="32"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1935" y="840160"/>
            <a:ext cx="6408712" cy="4728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llipse 2"/>
          <p:cNvSpPr/>
          <p:nvPr/>
        </p:nvSpPr>
        <p:spPr bwMode="auto">
          <a:xfrm rot="5400000">
            <a:off x="2330682" y="1899601"/>
            <a:ext cx="1001390" cy="754715"/>
          </a:xfrm>
          <a:prstGeom prst="ellipse">
            <a:avLst/>
          </a:prstGeom>
          <a:noFill/>
          <a:ln w="25400">
            <a:solidFill>
              <a:srgbClr val="FF6600"/>
            </a:solidFill>
            <a:prstDash val="sysDash"/>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122191" tIns="61096" rIns="122191" bIns="61096" numCol="1" rtlCol="0" anchor="t" anchorCtr="0" compatLnSpc="1">
            <a:prstTxWarp prst="textNoShape">
              <a:avLst/>
            </a:prstTxWarp>
          </a:bodyPr>
          <a:lstStyle/>
          <a:p>
            <a:pPr algn="ctr" defTabSz="1330104">
              <a:spcBef>
                <a:spcPct val="0"/>
              </a:spcBef>
            </a:pPr>
            <a:endParaRPr lang="fr-FR" sz="2700">
              <a:solidFill>
                <a:srgbClr val="000000"/>
              </a:solidFill>
            </a:endParaRPr>
          </a:p>
        </p:txBody>
      </p:sp>
      <p:sp>
        <p:nvSpPr>
          <p:cNvPr id="33" name="Rectangle 32"/>
          <p:cNvSpPr/>
          <p:nvPr/>
        </p:nvSpPr>
        <p:spPr>
          <a:xfrm>
            <a:off x="2798368" y="6477995"/>
            <a:ext cx="1952365" cy="338829"/>
          </a:xfrm>
          <a:prstGeom prst="rect">
            <a:avLst/>
          </a:prstGeom>
        </p:spPr>
        <p:txBody>
          <a:bodyPr wrap="none" lIns="122191" tIns="61096" rIns="122191" bIns="61096">
            <a:spAutoFit/>
          </a:bodyPr>
          <a:lstStyle/>
          <a:p>
            <a:pPr algn="ctr"/>
            <a:r>
              <a:rPr lang="fr-FR" sz="1400" b="1" kern="0" dirty="0">
                <a:solidFill>
                  <a:srgbClr val="000000"/>
                </a:solidFill>
                <a:latin typeface="Calibri" panose="020F0502020204030204" pitchFamily="34" charset="0"/>
              </a:rPr>
              <a:t>Gouvernance médicale</a:t>
            </a:r>
          </a:p>
        </p:txBody>
      </p:sp>
      <p:sp>
        <p:nvSpPr>
          <p:cNvPr id="34" name="Rectangle à coins arrondis 33"/>
          <p:cNvSpPr/>
          <p:nvPr/>
        </p:nvSpPr>
        <p:spPr bwMode="auto">
          <a:xfrm>
            <a:off x="721223" y="6845672"/>
            <a:ext cx="2822400" cy="403200"/>
          </a:xfrm>
          <a:prstGeom prst="roundRect">
            <a:avLst/>
          </a:prstGeom>
          <a:solidFill>
            <a:srgbClr val="034EA2">
              <a:alpha val="12000"/>
            </a:srgbClr>
          </a:solidFill>
          <a:ln w="3175" cap="flat" cmpd="sng" algn="ctr">
            <a:noFill/>
            <a:prstDash val="solid"/>
            <a:round/>
            <a:headEnd type="none" w="med" len="med"/>
            <a:tailEnd type="none" w="med" len="med"/>
          </a:ln>
          <a:effectLst/>
        </p:spPr>
        <p:txBody>
          <a:bodyPr vert="horz" wrap="square" lIns="122191" tIns="61096" rIns="122191" bIns="61096" numCol="1" rtlCol="0" anchor="ctr" anchorCtr="0" compatLnSpc="1">
            <a:prstTxWarp prst="textNoShape">
              <a:avLst/>
            </a:prstTxWarp>
          </a:bodyPr>
          <a:lstStyle/>
          <a:p>
            <a:pPr algn="ctr" defTabSz="1330104">
              <a:spcBef>
                <a:spcPct val="0"/>
              </a:spcBef>
            </a:pPr>
            <a:r>
              <a:rPr lang="fr-FR" sz="1300" b="1" dirty="0">
                <a:solidFill>
                  <a:srgbClr val="97B0FF"/>
                </a:solidFill>
                <a:latin typeface="Calibri" panose="020F0502020204030204" pitchFamily="34" charset="0"/>
              </a:rPr>
              <a:t>CHOIX 1 : commission médicale</a:t>
            </a:r>
          </a:p>
        </p:txBody>
      </p:sp>
      <p:sp>
        <p:nvSpPr>
          <p:cNvPr id="42" name="Rectangle à coins arrondis 41"/>
          <p:cNvSpPr/>
          <p:nvPr/>
        </p:nvSpPr>
        <p:spPr bwMode="auto">
          <a:xfrm>
            <a:off x="3794424" y="6845672"/>
            <a:ext cx="2822400" cy="403200"/>
          </a:xfrm>
          <a:prstGeom prst="roundRect">
            <a:avLst/>
          </a:prstGeom>
          <a:solidFill>
            <a:srgbClr val="034EA2">
              <a:alpha val="25882"/>
            </a:srgbClr>
          </a:solidFill>
          <a:ln w="3175" cap="flat" cmpd="sng" algn="ctr">
            <a:noFill/>
            <a:prstDash val="solid"/>
            <a:round/>
            <a:headEnd type="none" w="med" len="med"/>
            <a:tailEnd type="none" w="med" len="med"/>
          </a:ln>
          <a:effectLst/>
        </p:spPr>
        <p:txBody>
          <a:bodyPr vert="horz" wrap="square" lIns="122191" tIns="61096" rIns="122191" bIns="61096" numCol="1" rtlCol="0" anchor="ctr" anchorCtr="0" compatLnSpc="1">
            <a:prstTxWarp prst="textNoShape">
              <a:avLst/>
            </a:prstTxWarp>
          </a:bodyPr>
          <a:lstStyle/>
          <a:p>
            <a:pPr algn="ctr" defTabSz="1330104">
              <a:spcBef>
                <a:spcPct val="0"/>
              </a:spcBef>
            </a:pPr>
            <a:r>
              <a:rPr lang="fr-FR" sz="1300" b="1" dirty="0">
                <a:solidFill>
                  <a:srgbClr val="002395"/>
                </a:solidFill>
                <a:latin typeface="Calibri" panose="020F0502020204030204" pitchFamily="34" charset="0"/>
              </a:rPr>
              <a:t>CHOIX 2 : collège médical</a:t>
            </a:r>
          </a:p>
        </p:txBody>
      </p:sp>
      <p:pic>
        <p:nvPicPr>
          <p:cNvPr id="43" name="Picture 3" descr="C:\Users\esenaux\Downloads\done-tick.png"/>
          <p:cNvPicPr>
            <a:picLocks noChangeAspect="1" noChangeArrowheads="1"/>
          </p:cNvPicPr>
          <p:nvPr/>
        </p:nvPicPr>
        <p:blipFill>
          <a:blip r:embed="rId10"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77996" y="6744872"/>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44"/>
          <p:cNvSpPr/>
          <p:nvPr/>
        </p:nvSpPr>
        <p:spPr>
          <a:xfrm>
            <a:off x="2454019" y="7226923"/>
            <a:ext cx="2628832" cy="338829"/>
          </a:xfrm>
          <a:prstGeom prst="rect">
            <a:avLst/>
          </a:prstGeom>
        </p:spPr>
        <p:txBody>
          <a:bodyPr wrap="none" lIns="122191" tIns="61096" rIns="122191" bIns="61096">
            <a:spAutoFit/>
          </a:bodyPr>
          <a:lstStyle/>
          <a:p>
            <a:pPr algn="ctr"/>
            <a:r>
              <a:rPr lang="fr-FR" sz="1400" b="1" kern="0" dirty="0" smtClean="0">
                <a:solidFill>
                  <a:srgbClr val="000000"/>
                </a:solidFill>
                <a:latin typeface="Calibri" panose="020F0502020204030204" pitchFamily="34" charset="0"/>
              </a:rPr>
              <a:t>Autres organes de Gouvernance</a:t>
            </a:r>
            <a:endParaRPr lang="fr-FR" sz="1400" b="1" kern="0" dirty="0">
              <a:solidFill>
                <a:srgbClr val="000000"/>
              </a:solidFill>
              <a:latin typeface="Calibri" panose="020F0502020204030204" pitchFamily="34" charset="0"/>
            </a:endParaRPr>
          </a:p>
        </p:txBody>
      </p:sp>
      <p:sp>
        <p:nvSpPr>
          <p:cNvPr id="49" name="Rectangle à coins arrondis 48"/>
          <p:cNvSpPr/>
          <p:nvPr/>
        </p:nvSpPr>
        <p:spPr bwMode="auto">
          <a:xfrm>
            <a:off x="2243616" y="7577605"/>
            <a:ext cx="2822400" cy="403200"/>
          </a:xfrm>
          <a:prstGeom prst="roundRect">
            <a:avLst/>
          </a:prstGeom>
          <a:solidFill>
            <a:srgbClr val="034EA2">
              <a:alpha val="25882"/>
            </a:srgbClr>
          </a:solidFill>
          <a:ln w="3175" cap="flat" cmpd="sng" algn="ctr">
            <a:noFill/>
            <a:prstDash val="solid"/>
            <a:round/>
            <a:headEnd type="none" w="med" len="med"/>
            <a:tailEnd type="none" w="med" len="med"/>
          </a:ln>
          <a:effectLst/>
        </p:spPr>
        <p:txBody>
          <a:bodyPr vert="horz" wrap="square" lIns="122191" tIns="61096" rIns="122191" bIns="61096" numCol="1" rtlCol="0" anchor="ctr" anchorCtr="0" compatLnSpc="1">
            <a:prstTxWarp prst="textNoShape">
              <a:avLst/>
            </a:prstTxWarp>
          </a:bodyPr>
          <a:lstStyle/>
          <a:p>
            <a:pPr algn="ctr" defTabSz="1330104"/>
            <a:r>
              <a:rPr lang="fr-FR" sz="1300" b="1" dirty="0" smtClean="0">
                <a:solidFill>
                  <a:srgbClr val="002395"/>
                </a:solidFill>
                <a:latin typeface="Calibri" panose="020F0502020204030204" pitchFamily="34" charset="0"/>
              </a:rPr>
              <a:t>Comité stratégique</a:t>
            </a:r>
            <a:endParaRPr lang="fr-FR" sz="1300" b="1" dirty="0">
              <a:solidFill>
                <a:srgbClr val="002395"/>
              </a:solidFill>
              <a:latin typeface="Calibri" panose="020F0502020204030204" pitchFamily="34" charset="0"/>
            </a:endParaRPr>
          </a:p>
        </p:txBody>
      </p:sp>
      <p:sp>
        <p:nvSpPr>
          <p:cNvPr id="54" name="Rectangle à coins arrondis 53"/>
          <p:cNvSpPr/>
          <p:nvPr/>
        </p:nvSpPr>
        <p:spPr bwMode="auto">
          <a:xfrm>
            <a:off x="2243616" y="8073384"/>
            <a:ext cx="2822400" cy="403200"/>
          </a:xfrm>
          <a:prstGeom prst="roundRect">
            <a:avLst/>
          </a:prstGeom>
          <a:solidFill>
            <a:srgbClr val="034EA2">
              <a:alpha val="25882"/>
            </a:srgbClr>
          </a:solidFill>
          <a:ln w="3175" cap="flat" cmpd="sng" algn="ctr">
            <a:noFill/>
            <a:prstDash val="solid"/>
            <a:round/>
            <a:headEnd type="none" w="med" len="med"/>
            <a:tailEnd type="none" w="med" len="med"/>
          </a:ln>
          <a:effectLst/>
        </p:spPr>
        <p:txBody>
          <a:bodyPr vert="horz" wrap="square" lIns="122191" tIns="61096" rIns="122191" bIns="61096" numCol="1" rtlCol="0" anchor="ctr" anchorCtr="0" compatLnSpc="1">
            <a:prstTxWarp prst="textNoShape">
              <a:avLst/>
            </a:prstTxWarp>
          </a:bodyPr>
          <a:lstStyle/>
          <a:p>
            <a:pPr algn="ctr" defTabSz="1330104"/>
            <a:r>
              <a:rPr lang="fr-FR" sz="1300" b="1" dirty="0" smtClean="0">
                <a:solidFill>
                  <a:srgbClr val="002395"/>
                </a:solidFill>
                <a:latin typeface="Calibri" panose="020F0502020204030204" pitchFamily="34" charset="0"/>
              </a:rPr>
              <a:t>CSIRTM</a:t>
            </a:r>
            <a:endParaRPr lang="fr-FR" sz="1300" b="1" dirty="0">
              <a:solidFill>
                <a:srgbClr val="002395"/>
              </a:solidFill>
              <a:latin typeface="Calibri" panose="020F0502020204030204" pitchFamily="34" charset="0"/>
            </a:endParaRPr>
          </a:p>
        </p:txBody>
      </p:sp>
      <p:sp>
        <p:nvSpPr>
          <p:cNvPr id="65" name="Rectangle à coins arrondis 64"/>
          <p:cNvSpPr/>
          <p:nvPr/>
        </p:nvSpPr>
        <p:spPr bwMode="auto">
          <a:xfrm>
            <a:off x="2274106" y="9081496"/>
            <a:ext cx="2822400" cy="403200"/>
          </a:xfrm>
          <a:prstGeom prst="roundRect">
            <a:avLst/>
          </a:prstGeom>
          <a:solidFill>
            <a:srgbClr val="034EA2">
              <a:alpha val="25882"/>
            </a:srgbClr>
          </a:solidFill>
          <a:ln w="3175" cap="flat" cmpd="sng" algn="ctr">
            <a:noFill/>
            <a:prstDash val="solid"/>
            <a:round/>
            <a:headEnd type="none" w="med" len="med"/>
            <a:tailEnd type="none" w="med" len="med"/>
          </a:ln>
          <a:effectLst/>
        </p:spPr>
        <p:txBody>
          <a:bodyPr vert="horz" wrap="square" lIns="122191" tIns="61096" rIns="122191" bIns="61096" numCol="1" rtlCol="0" anchor="ctr" anchorCtr="0" compatLnSpc="1">
            <a:prstTxWarp prst="textNoShape">
              <a:avLst/>
            </a:prstTxWarp>
          </a:bodyPr>
          <a:lstStyle/>
          <a:p>
            <a:pPr algn="ctr" defTabSz="1330104"/>
            <a:r>
              <a:rPr lang="fr-FR" sz="1300" b="1" dirty="0" smtClean="0">
                <a:solidFill>
                  <a:srgbClr val="002395"/>
                </a:solidFill>
                <a:latin typeface="Calibri" panose="020F0502020204030204" pitchFamily="34" charset="0"/>
              </a:rPr>
              <a:t>Comité territorial des élus locaux</a:t>
            </a:r>
            <a:endParaRPr lang="fr-FR" sz="1300" b="1" dirty="0">
              <a:solidFill>
                <a:srgbClr val="002395"/>
              </a:solidFill>
              <a:latin typeface="Calibri" panose="020F0502020204030204" pitchFamily="34" charset="0"/>
            </a:endParaRPr>
          </a:p>
        </p:txBody>
      </p:sp>
      <p:sp>
        <p:nvSpPr>
          <p:cNvPr id="66" name="Rectangle à coins arrondis 65"/>
          <p:cNvSpPr/>
          <p:nvPr/>
        </p:nvSpPr>
        <p:spPr bwMode="auto">
          <a:xfrm>
            <a:off x="2260451" y="8577440"/>
            <a:ext cx="2822400" cy="403200"/>
          </a:xfrm>
          <a:prstGeom prst="roundRect">
            <a:avLst/>
          </a:prstGeom>
          <a:solidFill>
            <a:srgbClr val="034EA2">
              <a:alpha val="25882"/>
            </a:srgbClr>
          </a:solidFill>
          <a:ln w="3175" cap="flat" cmpd="sng" algn="ctr">
            <a:noFill/>
            <a:prstDash val="solid"/>
            <a:round/>
            <a:headEnd type="none" w="med" len="med"/>
            <a:tailEnd type="none" w="med" len="med"/>
          </a:ln>
          <a:effectLst/>
        </p:spPr>
        <p:txBody>
          <a:bodyPr vert="horz" wrap="square" lIns="122191" tIns="61096" rIns="122191" bIns="61096" numCol="1" rtlCol="0" anchor="ctr" anchorCtr="0" compatLnSpc="1">
            <a:prstTxWarp prst="textNoShape">
              <a:avLst/>
            </a:prstTxWarp>
          </a:bodyPr>
          <a:lstStyle/>
          <a:p>
            <a:pPr algn="ctr" defTabSz="1330104"/>
            <a:r>
              <a:rPr lang="fr-FR" sz="1300" b="1" dirty="0" smtClean="0">
                <a:solidFill>
                  <a:srgbClr val="002395"/>
                </a:solidFill>
                <a:latin typeface="Calibri" panose="020F0502020204030204" pitchFamily="34" charset="0"/>
              </a:rPr>
              <a:t>Conférence territoriale de dialogue social</a:t>
            </a:r>
            <a:endParaRPr lang="fr-FR" sz="1300" b="1" dirty="0">
              <a:solidFill>
                <a:srgbClr val="002395"/>
              </a:solidFill>
              <a:latin typeface="Calibri" panose="020F0502020204030204" pitchFamily="34" charset="0"/>
            </a:endParaRPr>
          </a:p>
        </p:txBody>
      </p:sp>
      <p:sp>
        <p:nvSpPr>
          <p:cNvPr id="67" name="Rectangle 66"/>
          <p:cNvSpPr/>
          <p:nvPr/>
        </p:nvSpPr>
        <p:spPr>
          <a:xfrm>
            <a:off x="2581607" y="5808712"/>
            <a:ext cx="2301819" cy="338829"/>
          </a:xfrm>
          <a:prstGeom prst="rect">
            <a:avLst/>
          </a:prstGeom>
        </p:spPr>
        <p:txBody>
          <a:bodyPr wrap="none" lIns="122191" tIns="61096" rIns="122191" bIns="61096">
            <a:spAutoFit/>
          </a:bodyPr>
          <a:lstStyle/>
          <a:p>
            <a:pPr algn="ctr"/>
            <a:r>
              <a:rPr lang="fr-FR" sz="1400" b="1" kern="0" dirty="0">
                <a:solidFill>
                  <a:srgbClr val="000000"/>
                </a:solidFill>
                <a:latin typeface="Calibri" panose="020F0502020204030204" pitchFamily="34" charset="0"/>
              </a:rPr>
              <a:t>Représentation des usagers</a:t>
            </a:r>
          </a:p>
        </p:txBody>
      </p:sp>
      <p:sp>
        <p:nvSpPr>
          <p:cNvPr id="70" name="Rectangle à coins arrondis 69"/>
          <p:cNvSpPr/>
          <p:nvPr/>
        </p:nvSpPr>
        <p:spPr bwMode="auto">
          <a:xfrm>
            <a:off x="679186" y="6095048"/>
            <a:ext cx="2822400" cy="403200"/>
          </a:xfrm>
          <a:prstGeom prst="roundRect">
            <a:avLst/>
          </a:prstGeom>
          <a:solidFill>
            <a:srgbClr val="034EA2">
              <a:alpha val="25882"/>
            </a:srgbClr>
          </a:solidFill>
          <a:ln w="3175" cap="flat" cmpd="sng" algn="ctr">
            <a:noFill/>
            <a:prstDash val="solid"/>
            <a:round/>
            <a:headEnd type="none" w="med" len="med"/>
            <a:tailEnd type="none" w="med" len="med"/>
          </a:ln>
          <a:effectLst/>
        </p:spPr>
        <p:txBody>
          <a:bodyPr vert="horz" wrap="square" lIns="122191" tIns="61096" rIns="122191" bIns="61096" numCol="1" rtlCol="0" anchor="ctr" anchorCtr="0" compatLnSpc="1">
            <a:prstTxWarp prst="textNoShape">
              <a:avLst/>
            </a:prstTxWarp>
          </a:bodyPr>
          <a:lstStyle/>
          <a:p>
            <a:pPr algn="ctr" defTabSz="1330104"/>
            <a:r>
              <a:rPr lang="fr-FR" sz="1300" b="1" dirty="0">
                <a:solidFill>
                  <a:srgbClr val="002395"/>
                </a:solidFill>
                <a:latin typeface="Calibri" panose="020F0502020204030204" pitchFamily="34" charset="0"/>
              </a:rPr>
              <a:t>CHOIX 1 : commission des usagers</a:t>
            </a:r>
          </a:p>
        </p:txBody>
      </p:sp>
      <p:sp>
        <p:nvSpPr>
          <p:cNvPr id="71" name="Rectangle à coins arrondis 70"/>
          <p:cNvSpPr/>
          <p:nvPr/>
        </p:nvSpPr>
        <p:spPr bwMode="auto">
          <a:xfrm>
            <a:off x="3821312" y="6095048"/>
            <a:ext cx="2822400" cy="403200"/>
          </a:xfrm>
          <a:prstGeom prst="roundRect">
            <a:avLst/>
          </a:prstGeom>
          <a:solidFill>
            <a:srgbClr val="034EA2">
              <a:alpha val="12000"/>
            </a:srgbClr>
          </a:solidFill>
          <a:ln w="3175" cap="flat" cmpd="sng" algn="ctr">
            <a:noFill/>
            <a:prstDash val="solid"/>
            <a:round/>
            <a:headEnd type="none" w="med" len="med"/>
            <a:tailEnd type="none" w="med" len="med"/>
          </a:ln>
          <a:effectLst/>
        </p:spPr>
        <p:txBody>
          <a:bodyPr vert="horz" wrap="square" lIns="122191" tIns="61096" rIns="122191" bIns="61096" numCol="1" rtlCol="0" anchor="ctr" anchorCtr="0" compatLnSpc="1">
            <a:prstTxWarp prst="textNoShape">
              <a:avLst/>
            </a:prstTxWarp>
          </a:bodyPr>
          <a:lstStyle/>
          <a:p>
            <a:pPr algn="ctr" defTabSz="1330104">
              <a:spcBef>
                <a:spcPct val="0"/>
              </a:spcBef>
            </a:pPr>
            <a:r>
              <a:rPr lang="fr-FR" sz="1300" b="1" dirty="0">
                <a:solidFill>
                  <a:srgbClr val="97B0FF"/>
                </a:solidFill>
                <a:latin typeface="Calibri" panose="020F0502020204030204" pitchFamily="34" charset="0"/>
              </a:rPr>
              <a:t>CHOIX 2 : comité des usagers</a:t>
            </a:r>
          </a:p>
        </p:txBody>
      </p:sp>
      <p:pic>
        <p:nvPicPr>
          <p:cNvPr id="72" name="Picture 3" descr="C:\Users\esenaux\Downloads\done-tick.png"/>
          <p:cNvPicPr>
            <a:picLocks noChangeAspect="1" noChangeArrowheads="1"/>
          </p:cNvPicPr>
          <p:nvPr/>
        </p:nvPicPr>
        <p:blipFill>
          <a:blip r:embed="rId10"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9223" y="6024736"/>
            <a:ext cx="504000" cy="50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0804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11"/>
          <p:cNvSpPr>
            <a:spLocks noChangeArrowheads="1"/>
          </p:cNvSpPr>
          <p:nvPr>
            <p:custDataLst>
              <p:tags r:id="rId1"/>
            </p:custDataLst>
          </p:nvPr>
        </p:nvSpPr>
        <p:spPr bwMode="gray">
          <a:xfrm>
            <a:off x="6846671" y="568139"/>
            <a:ext cx="5890833" cy="5456597"/>
          </a:xfrm>
          <a:prstGeom prst="roundRect">
            <a:avLst/>
          </a:prstGeom>
          <a:noFill/>
          <a:ln w="1905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lIns="48107" tIns="48107" rIns="48107" bIns="48107"/>
          <a:lstStyle/>
          <a:p>
            <a:pPr marL="142133" indent="-142133" defTabSz="1247369">
              <a:spcBef>
                <a:spcPts val="802"/>
              </a:spcBef>
              <a:buClr>
                <a:srgbClr val="9C9D9F"/>
              </a:buClr>
              <a:buSzPct val="70000"/>
            </a:pPr>
            <a:endParaRPr lang="fr-FR" altLang="fr-FR" sz="1500" b="1" u="sng" kern="0" dirty="0">
              <a:solidFill>
                <a:srgbClr val="1F497D"/>
              </a:solidFill>
              <a:latin typeface="Calibri" panose="020F0502020204030204" pitchFamily="34" charset="0"/>
              <a:ea typeface="MS PGothic" pitchFamily="34" charset="-128"/>
              <a:cs typeface="Arial" charset="0"/>
            </a:endParaRPr>
          </a:p>
        </p:txBody>
      </p:sp>
      <p:sp>
        <p:nvSpPr>
          <p:cNvPr id="4" name="Titre 3"/>
          <p:cNvSpPr>
            <a:spLocks noGrp="1"/>
          </p:cNvSpPr>
          <p:nvPr>
            <p:ph type="title"/>
          </p:nvPr>
        </p:nvSpPr>
        <p:spPr>
          <a:xfrm>
            <a:off x="548294" y="-23936"/>
            <a:ext cx="11643193" cy="421905"/>
          </a:xfrm>
        </p:spPr>
        <p:txBody>
          <a:bodyPr/>
          <a:lstStyle/>
          <a:p>
            <a:pPr defTabSz="1221913" fontAlgn="auto">
              <a:spcBef>
                <a:spcPts val="0"/>
              </a:spcBef>
              <a:spcAft>
                <a:spcPts val="0"/>
              </a:spcAft>
            </a:pPr>
            <a:r>
              <a:rPr lang="fr-FR" altLang="fr-FR" kern="1200" dirty="0">
                <a:ea typeface="MS PGothic" pitchFamily="34" charset="-128"/>
                <a:cs typeface="+mn-cs"/>
              </a:rPr>
              <a:t>Fiche d’identité : GHT </a:t>
            </a:r>
            <a:r>
              <a:rPr lang="fr-FR" altLang="fr-FR" kern="1200" dirty="0" smtClean="0">
                <a:ea typeface="MS PGothic" pitchFamily="34" charset="-128"/>
                <a:cs typeface="+mn-cs"/>
              </a:rPr>
              <a:t>92 centre Hauts-de-Seine</a:t>
            </a:r>
            <a:endParaRPr lang="fr-FR" altLang="fr-FR" kern="1200" dirty="0">
              <a:ea typeface="MS PGothic" pitchFamily="34" charset="-128"/>
              <a:cs typeface="+mn-cs"/>
            </a:endParaRPr>
          </a:p>
        </p:txBody>
      </p:sp>
      <p:sp>
        <p:nvSpPr>
          <p:cNvPr id="51" name="Slide Number Placeholder 3"/>
          <p:cNvSpPr txBox="1">
            <a:spLocks/>
          </p:cNvSpPr>
          <p:nvPr>
            <p:custDataLst>
              <p:tags r:id="rId2"/>
            </p:custDataLst>
          </p:nvPr>
        </p:nvSpPr>
        <p:spPr bwMode="auto">
          <a:xfrm>
            <a:off x="6630647" y="8900348"/>
            <a:ext cx="153352" cy="42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191" tIns="61096" rIns="122191" bIns="61096"/>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fr-FR" altLang="fr-FR" sz="1500" b="1" dirty="0">
              <a:solidFill>
                <a:srgbClr val="000000"/>
              </a:solidFill>
              <a:latin typeface="Calibri" panose="020F0502020204030204" pitchFamily="34" charset="0"/>
              <a:ea typeface="MS PGothic" pitchFamily="34" charset="-128"/>
            </a:endParaRPr>
          </a:p>
        </p:txBody>
      </p:sp>
      <p:sp>
        <p:nvSpPr>
          <p:cNvPr id="52" name="Slide Number Placeholder 3"/>
          <p:cNvSpPr txBox="1">
            <a:spLocks/>
          </p:cNvSpPr>
          <p:nvPr>
            <p:custDataLst>
              <p:tags r:id="rId3"/>
            </p:custDataLst>
          </p:nvPr>
        </p:nvSpPr>
        <p:spPr bwMode="auto">
          <a:xfrm>
            <a:off x="6630647" y="8900348"/>
            <a:ext cx="153352" cy="42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191" tIns="61096" rIns="122191" bIns="61096"/>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fr-FR" altLang="fr-FR" sz="1500" b="1" dirty="0">
              <a:solidFill>
                <a:srgbClr val="000000"/>
              </a:solidFill>
              <a:latin typeface="Calibri" panose="020F0502020204030204" pitchFamily="34" charset="0"/>
              <a:ea typeface="MS PGothic" pitchFamily="34" charset="-128"/>
            </a:endParaRPr>
          </a:p>
        </p:txBody>
      </p:sp>
      <p:sp>
        <p:nvSpPr>
          <p:cNvPr id="59" name="Rectangle 8"/>
          <p:cNvSpPr>
            <a:spLocks noChangeArrowheads="1"/>
          </p:cNvSpPr>
          <p:nvPr>
            <p:custDataLst>
              <p:tags r:id="rId4"/>
            </p:custDataLst>
          </p:nvPr>
        </p:nvSpPr>
        <p:spPr bwMode="gray">
          <a:xfrm>
            <a:off x="7304087" y="2374454"/>
            <a:ext cx="2016000" cy="1057994"/>
          </a:xfrm>
          <a:prstGeom prst="rect">
            <a:avLst/>
          </a:prstGeom>
          <a:solidFill>
            <a:srgbClr val="12457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3334" tIns="0" rIns="23334" bIns="0" anchor="ctr"/>
          <a:lstStyle>
            <a:lvl1pPr defTabSz="912813" eaLnBrk="0" hangingPunct="0">
              <a:defRPr>
                <a:solidFill>
                  <a:schemeClr val="tx1"/>
                </a:solidFill>
                <a:latin typeface="Arial" charset="0"/>
                <a:cs typeface="Arial" charset="0"/>
              </a:defRPr>
            </a:lvl1pPr>
            <a:lvl2pPr marL="742950" indent="-285750" defTabSz="912813" eaLnBrk="0" hangingPunct="0">
              <a:defRPr>
                <a:solidFill>
                  <a:schemeClr val="tx1"/>
                </a:solidFill>
                <a:latin typeface="Arial" charset="0"/>
                <a:cs typeface="Arial" charset="0"/>
              </a:defRPr>
            </a:lvl2pPr>
            <a:lvl3pPr marL="1143000" indent="-228600" defTabSz="912813" eaLnBrk="0" hangingPunct="0">
              <a:defRPr>
                <a:solidFill>
                  <a:schemeClr val="tx1"/>
                </a:solidFill>
                <a:latin typeface="Arial" charset="0"/>
                <a:cs typeface="Arial" charset="0"/>
              </a:defRPr>
            </a:lvl3pPr>
            <a:lvl4pPr marL="1600200" indent="-228600" defTabSz="912813" eaLnBrk="0" hangingPunct="0">
              <a:defRPr>
                <a:solidFill>
                  <a:schemeClr val="tx1"/>
                </a:solidFill>
                <a:latin typeface="Arial" charset="0"/>
                <a:cs typeface="Arial" charset="0"/>
              </a:defRPr>
            </a:lvl4pPr>
            <a:lvl5pPr marL="2057400" indent="-228600" defTabSz="912813"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algn="ctr">
              <a:buClr>
                <a:srgbClr val="EE2525"/>
              </a:buClr>
              <a:buSzPct val="120000"/>
            </a:pPr>
            <a:r>
              <a:rPr lang="fr-FR" altLang="fr-FR" sz="1500" b="1" dirty="0">
                <a:solidFill>
                  <a:srgbClr val="FFFFFF"/>
                </a:solidFill>
                <a:latin typeface="Calibri" panose="020F0502020204030204" pitchFamily="34" charset="0"/>
                <a:ea typeface="MS PGothic" pitchFamily="34" charset="-128"/>
                <a:sym typeface="Arial" charset="0"/>
              </a:rPr>
              <a:t>ES associés</a:t>
            </a:r>
          </a:p>
        </p:txBody>
      </p:sp>
      <p:sp>
        <p:nvSpPr>
          <p:cNvPr id="60" name="Rectangle 8"/>
          <p:cNvSpPr>
            <a:spLocks noChangeArrowheads="1"/>
          </p:cNvSpPr>
          <p:nvPr>
            <p:custDataLst>
              <p:tags r:id="rId5"/>
            </p:custDataLst>
          </p:nvPr>
        </p:nvSpPr>
        <p:spPr bwMode="gray">
          <a:xfrm>
            <a:off x="7304087" y="4360003"/>
            <a:ext cx="2016000" cy="554400"/>
          </a:xfrm>
          <a:prstGeom prst="rect">
            <a:avLst/>
          </a:prstGeom>
          <a:solidFill>
            <a:srgbClr val="4F81BD">
              <a:lumMod val="40000"/>
              <a:lumOff val="60000"/>
            </a:srgbClr>
          </a:solidFill>
          <a:ln w="9525">
            <a:noFill/>
            <a:miter lim="800000"/>
            <a:headEnd/>
            <a:tailEnd/>
          </a:ln>
          <a:effectLst/>
        </p:spPr>
        <p:txBody>
          <a:bodyPr lIns="0" tIns="0" rIns="0" bIns="0" anchor="ctr"/>
          <a:lstStyle/>
          <a:p>
            <a:pPr algn="ctr" defTabSz="1219792" eaLnBrk="0" hangingPunct="0">
              <a:buSzPct val="120000"/>
              <a:defRPr/>
            </a:pPr>
            <a:r>
              <a:rPr lang="fr-FR" sz="1500" b="1" kern="0" dirty="0">
                <a:solidFill>
                  <a:srgbClr val="000000"/>
                </a:solidFill>
                <a:latin typeface="Calibri" panose="020F0502020204030204" pitchFamily="34" charset="0"/>
                <a:ea typeface="MS PGothic" pitchFamily="34" charset="-128"/>
              </a:rPr>
              <a:t>Référents privilégiés </a:t>
            </a:r>
          </a:p>
          <a:p>
            <a:pPr algn="ctr" defTabSz="1219792" eaLnBrk="0" hangingPunct="0">
              <a:buSzPct val="120000"/>
              <a:defRPr/>
            </a:pPr>
            <a:r>
              <a:rPr lang="fr-FR" sz="1500" b="1" kern="0" dirty="0">
                <a:solidFill>
                  <a:srgbClr val="000000"/>
                </a:solidFill>
                <a:latin typeface="Calibri" panose="020F0502020204030204" pitchFamily="34" charset="0"/>
                <a:ea typeface="MS PGothic" pitchFamily="34" charset="-128"/>
              </a:rPr>
              <a:t>AP-HP</a:t>
            </a:r>
          </a:p>
        </p:txBody>
      </p:sp>
      <p:sp>
        <p:nvSpPr>
          <p:cNvPr id="61" name="Rectangle 8"/>
          <p:cNvSpPr>
            <a:spLocks noChangeArrowheads="1"/>
          </p:cNvSpPr>
          <p:nvPr>
            <p:custDataLst>
              <p:tags r:id="rId6"/>
            </p:custDataLst>
          </p:nvPr>
        </p:nvSpPr>
        <p:spPr bwMode="gray">
          <a:xfrm>
            <a:off x="7304087" y="761475"/>
            <a:ext cx="2016000" cy="403200"/>
          </a:xfrm>
          <a:prstGeom prst="rect">
            <a:avLst/>
          </a:prstGeom>
          <a:solidFill>
            <a:srgbClr val="12457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3334" tIns="0" rIns="23334" bIns="0" anchor="ctr"/>
          <a:lstStyle>
            <a:lvl1pPr defTabSz="912813" eaLnBrk="0" hangingPunct="0">
              <a:defRPr>
                <a:solidFill>
                  <a:schemeClr val="tx1"/>
                </a:solidFill>
                <a:latin typeface="Arial" charset="0"/>
                <a:cs typeface="Arial" charset="0"/>
              </a:defRPr>
            </a:lvl1pPr>
            <a:lvl2pPr marL="742950" indent="-285750" defTabSz="912813" eaLnBrk="0" hangingPunct="0">
              <a:defRPr>
                <a:solidFill>
                  <a:schemeClr val="tx1"/>
                </a:solidFill>
                <a:latin typeface="Arial" charset="0"/>
                <a:cs typeface="Arial" charset="0"/>
              </a:defRPr>
            </a:lvl2pPr>
            <a:lvl3pPr marL="1143000" indent="-228600" defTabSz="912813" eaLnBrk="0" hangingPunct="0">
              <a:defRPr>
                <a:solidFill>
                  <a:schemeClr val="tx1"/>
                </a:solidFill>
                <a:latin typeface="Arial" charset="0"/>
                <a:cs typeface="Arial" charset="0"/>
              </a:defRPr>
            </a:lvl3pPr>
            <a:lvl4pPr marL="1600200" indent="-228600" defTabSz="912813" eaLnBrk="0" hangingPunct="0">
              <a:defRPr>
                <a:solidFill>
                  <a:schemeClr val="tx1"/>
                </a:solidFill>
                <a:latin typeface="Arial" charset="0"/>
                <a:cs typeface="Arial" charset="0"/>
              </a:defRPr>
            </a:lvl4pPr>
            <a:lvl5pPr marL="2057400" indent="-228600" defTabSz="912813"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algn="ctr">
              <a:buClr>
                <a:srgbClr val="EE2525"/>
              </a:buClr>
              <a:buSzPct val="120000"/>
            </a:pPr>
            <a:r>
              <a:rPr lang="fr-FR" altLang="fr-FR" sz="1500" b="1" dirty="0">
                <a:solidFill>
                  <a:srgbClr val="FFFFFF"/>
                </a:solidFill>
                <a:latin typeface="Calibri" panose="020F0502020204030204" pitchFamily="34" charset="0"/>
                <a:ea typeface="MS PGothic" pitchFamily="34" charset="-128"/>
                <a:sym typeface="Arial" charset="0"/>
              </a:rPr>
              <a:t>ES support</a:t>
            </a:r>
          </a:p>
        </p:txBody>
      </p:sp>
      <p:sp>
        <p:nvSpPr>
          <p:cNvPr id="62" name="ZoneTexte 30"/>
          <p:cNvSpPr txBox="1">
            <a:spLocks noChangeArrowheads="1"/>
          </p:cNvSpPr>
          <p:nvPr/>
        </p:nvSpPr>
        <p:spPr bwMode="auto">
          <a:xfrm>
            <a:off x="9228415" y="4423319"/>
            <a:ext cx="3365073" cy="554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2191" tIns="61096" rIns="122191" bIns="61096">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fr-FR" altLang="fr-FR" sz="1400" kern="0" dirty="0" smtClean="0">
                <a:solidFill>
                  <a:srgbClr val="1F497D"/>
                </a:solidFill>
                <a:latin typeface="Calibri" panose="020F0502020204030204" pitchFamily="34" charset="0"/>
              </a:rPr>
              <a:t>HUPIFO (adultes) </a:t>
            </a:r>
          </a:p>
          <a:p>
            <a:pPr eaLnBrk="1" hangingPunct="1">
              <a:defRPr/>
            </a:pPr>
            <a:r>
              <a:rPr lang="fr-FR" altLang="fr-FR" sz="1400" kern="0" dirty="0" smtClean="0">
                <a:solidFill>
                  <a:srgbClr val="1F497D"/>
                </a:solidFill>
                <a:latin typeface="Calibri" panose="020F0502020204030204" pitchFamily="34" charset="0"/>
              </a:rPr>
              <a:t>HU Robert Debré (Pédiatrie)</a:t>
            </a:r>
            <a:endParaRPr lang="fr-FR" altLang="fr-FR" sz="1400" kern="0" dirty="0">
              <a:solidFill>
                <a:srgbClr val="1F497D"/>
              </a:solidFill>
              <a:latin typeface="Calibri" panose="020F0502020204030204" pitchFamily="34" charset="0"/>
            </a:endParaRPr>
          </a:p>
        </p:txBody>
      </p:sp>
      <p:sp>
        <p:nvSpPr>
          <p:cNvPr id="63" name="ZoneTexte 31"/>
          <p:cNvSpPr txBox="1">
            <a:spLocks noChangeArrowheads="1"/>
          </p:cNvSpPr>
          <p:nvPr/>
        </p:nvSpPr>
        <p:spPr bwMode="auto">
          <a:xfrm>
            <a:off x="9228413" y="784335"/>
            <a:ext cx="3149051" cy="338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2191" tIns="61096" rIns="122191" bIns="61096">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fr-FR" altLang="fr-FR" sz="1400" kern="0" dirty="0" smtClean="0">
                <a:solidFill>
                  <a:srgbClr val="1F497D"/>
                </a:solidFill>
                <a:latin typeface="Calibri" panose="020F0502020204030204" pitchFamily="34" charset="0"/>
              </a:rPr>
              <a:t> - CH Quatre Villes (Saint-Cloud /Sèvres)</a:t>
            </a:r>
            <a:endParaRPr lang="fr-FR" altLang="fr-FR" sz="1400" i="1" kern="0" dirty="0">
              <a:solidFill>
                <a:srgbClr val="1F497D"/>
              </a:solidFill>
              <a:latin typeface="Calibri" panose="020F0502020204030204" pitchFamily="34" charset="0"/>
            </a:endParaRPr>
          </a:p>
        </p:txBody>
      </p:sp>
      <p:sp>
        <p:nvSpPr>
          <p:cNvPr id="64" name="ZoneTexte 31"/>
          <p:cNvSpPr txBox="1">
            <a:spLocks noChangeArrowheads="1"/>
          </p:cNvSpPr>
          <p:nvPr/>
        </p:nvSpPr>
        <p:spPr bwMode="auto">
          <a:xfrm>
            <a:off x="9302640" y="2331443"/>
            <a:ext cx="3290848" cy="1200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2191" tIns="61096" rIns="122191" bIns="61096"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fr-FR" altLang="fr-FR" sz="1400" kern="0" dirty="0" smtClean="0">
                <a:solidFill>
                  <a:srgbClr val="1F497D"/>
                </a:solidFill>
                <a:latin typeface="Calibri" panose="020F0502020204030204" pitchFamily="34" charset="0"/>
              </a:rPr>
              <a:t>- Hôpital Foch (Suresnes)</a:t>
            </a:r>
          </a:p>
          <a:p>
            <a:pPr eaLnBrk="1" hangingPunct="1">
              <a:defRPr/>
            </a:pPr>
            <a:r>
              <a:rPr lang="fr-FR" altLang="fr-FR" sz="1400" kern="0" dirty="0" smtClean="0">
                <a:solidFill>
                  <a:srgbClr val="1F497D"/>
                </a:solidFill>
                <a:latin typeface="Calibri" panose="020F0502020204030204" pitchFamily="34" charset="0"/>
              </a:rPr>
              <a:t>- Institut Hospitalier Franco-Britannique (Levallois)</a:t>
            </a:r>
          </a:p>
          <a:p>
            <a:pPr eaLnBrk="1" hangingPunct="1">
              <a:defRPr/>
            </a:pPr>
            <a:r>
              <a:rPr lang="fr-FR" altLang="fr-FR" sz="1400" kern="0" dirty="0" smtClean="0">
                <a:solidFill>
                  <a:srgbClr val="1F497D"/>
                </a:solidFill>
                <a:latin typeface="Calibri" panose="020F0502020204030204" pitchFamily="34" charset="0"/>
              </a:rPr>
              <a:t>- Institut Curie – site René Huguenin (Saint-Cloud)</a:t>
            </a:r>
            <a:endParaRPr lang="fr-FR" altLang="fr-FR" sz="1400" kern="0" dirty="0">
              <a:solidFill>
                <a:srgbClr val="1F497D"/>
              </a:solidFill>
              <a:latin typeface="Calibri" panose="020F0502020204030204" pitchFamily="34" charset="0"/>
            </a:endParaRPr>
          </a:p>
        </p:txBody>
      </p:sp>
      <p:sp>
        <p:nvSpPr>
          <p:cNvPr id="31" name="ZoneTexte 30"/>
          <p:cNvSpPr txBox="1"/>
          <p:nvPr/>
        </p:nvSpPr>
        <p:spPr>
          <a:xfrm>
            <a:off x="2113671" y="5438008"/>
            <a:ext cx="3139435" cy="366254"/>
          </a:xfrm>
          <a:prstGeom prst="rect">
            <a:avLst/>
          </a:prstGeom>
          <a:noFill/>
        </p:spPr>
        <p:txBody>
          <a:bodyPr wrap="square" lIns="122191" tIns="61096" rIns="122191" bIns="61096" rtlCol="0">
            <a:spAutoFit/>
          </a:bodyPr>
          <a:lstStyle/>
          <a:p>
            <a:pPr algn="ctr"/>
            <a:r>
              <a:rPr lang="fr-FR" sz="1500" cap="all" dirty="0">
                <a:ln w="9000" cmpd="sng">
                  <a:solidFill>
                    <a:srgbClr val="0070C0"/>
                  </a:solidFill>
                  <a:prstDash val="solid"/>
                </a:ln>
                <a:solidFill>
                  <a:srgbClr val="333399"/>
                </a:solidFill>
                <a:effectLst>
                  <a:reflection blurRad="12700" stA="28000" endPos="45000" dist="1000" dir="5400000" sy="-100000" algn="bl" rotWithShape="0"/>
                </a:effectLst>
                <a:latin typeface="Arial"/>
              </a:rPr>
              <a:t>Gouvernance</a:t>
            </a:r>
          </a:p>
        </p:txBody>
      </p:sp>
      <p:sp>
        <p:nvSpPr>
          <p:cNvPr id="35" name="ZoneTexte 34"/>
          <p:cNvSpPr txBox="1"/>
          <p:nvPr/>
        </p:nvSpPr>
        <p:spPr>
          <a:xfrm>
            <a:off x="940420" y="520873"/>
            <a:ext cx="4536631" cy="366254"/>
          </a:xfrm>
          <a:prstGeom prst="rect">
            <a:avLst/>
          </a:prstGeom>
          <a:noFill/>
        </p:spPr>
        <p:txBody>
          <a:bodyPr wrap="square" lIns="122191" tIns="61096" rIns="122191" bIns="61096" rtlCol="0">
            <a:spAutoFit/>
          </a:bodyPr>
          <a:lstStyle/>
          <a:p>
            <a:pPr algn="ctr"/>
            <a:r>
              <a:rPr lang="fr-FR" sz="1500" cap="all" dirty="0">
                <a:ln w="9000" cmpd="sng">
                  <a:solidFill>
                    <a:srgbClr val="0070C0"/>
                  </a:solidFill>
                  <a:prstDash val="solid"/>
                </a:ln>
                <a:solidFill>
                  <a:srgbClr val="333399"/>
                </a:solidFill>
                <a:effectLst>
                  <a:reflection blurRad="12700" stA="28000" endPos="45000" dist="1000" dir="5400000" sy="-100000" algn="bl" rotWithShape="0"/>
                </a:effectLst>
                <a:latin typeface="Arial"/>
              </a:rPr>
              <a:t>Description du GHT</a:t>
            </a:r>
          </a:p>
        </p:txBody>
      </p:sp>
      <p:sp>
        <p:nvSpPr>
          <p:cNvPr id="36" name="Rectangle 8"/>
          <p:cNvSpPr>
            <a:spLocks noChangeArrowheads="1"/>
          </p:cNvSpPr>
          <p:nvPr>
            <p:custDataLst>
              <p:tags r:id="rId7"/>
            </p:custDataLst>
          </p:nvPr>
        </p:nvSpPr>
        <p:spPr bwMode="gray">
          <a:xfrm>
            <a:off x="7304087" y="4995590"/>
            <a:ext cx="2016000" cy="442418"/>
          </a:xfrm>
          <a:prstGeom prst="rect">
            <a:avLst/>
          </a:prstGeom>
          <a:solidFill>
            <a:srgbClr val="4F81BD">
              <a:lumMod val="40000"/>
              <a:lumOff val="60000"/>
            </a:srgbClr>
          </a:solidFill>
          <a:ln w="9525">
            <a:noFill/>
            <a:miter lim="800000"/>
            <a:headEnd/>
            <a:tailEnd/>
          </a:ln>
          <a:effectLst/>
        </p:spPr>
        <p:txBody>
          <a:bodyPr lIns="0" tIns="0" rIns="0" bIns="0" anchor="ctr"/>
          <a:lstStyle/>
          <a:p>
            <a:pPr algn="ctr" defTabSz="1219792" eaLnBrk="0" hangingPunct="0">
              <a:buSzPct val="120000"/>
              <a:defRPr/>
            </a:pPr>
            <a:r>
              <a:rPr lang="fr-FR" sz="1500" b="1" kern="0" dirty="0">
                <a:solidFill>
                  <a:srgbClr val="000000"/>
                </a:solidFill>
                <a:latin typeface="Calibri" panose="020F0502020204030204" pitchFamily="34" charset="0"/>
                <a:ea typeface="MS PGothic" pitchFamily="34" charset="-128"/>
              </a:rPr>
              <a:t>Université associée</a:t>
            </a:r>
          </a:p>
        </p:txBody>
      </p:sp>
      <p:sp>
        <p:nvSpPr>
          <p:cNvPr id="37" name="ZoneTexte 30"/>
          <p:cNvSpPr txBox="1">
            <a:spLocks noChangeArrowheads="1"/>
          </p:cNvSpPr>
          <p:nvPr/>
        </p:nvSpPr>
        <p:spPr bwMode="auto">
          <a:xfrm>
            <a:off x="9228411" y="5014063"/>
            <a:ext cx="3365077" cy="554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2191" tIns="61096" rIns="122191" bIns="61096">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fr-FR" altLang="fr-FR" sz="1400" kern="0" dirty="0">
                <a:solidFill>
                  <a:srgbClr val="1F497D"/>
                </a:solidFill>
                <a:latin typeface="Calibri" panose="020F0502020204030204" pitchFamily="34" charset="0"/>
              </a:rPr>
              <a:t>Université </a:t>
            </a:r>
            <a:r>
              <a:rPr lang="fr-FR" altLang="fr-FR" sz="1400" kern="0" dirty="0" smtClean="0">
                <a:solidFill>
                  <a:srgbClr val="1F497D"/>
                </a:solidFill>
                <a:latin typeface="Calibri" panose="020F0502020204030204" pitchFamily="34" charset="0"/>
              </a:rPr>
              <a:t>Versailles –Saint Quentin en Yvelines</a:t>
            </a:r>
            <a:endParaRPr lang="fr-FR" altLang="fr-FR" sz="1400" kern="0" dirty="0">
              <a:solidFill>
                <a:srgbClr val="1F497D"/>
              </a:solidFill>
              <a:latin typeface="Calibri" panose="020F0502020204030204" pitchFamily="34" charset="0"/>
            </a:endParaRPr>
          </a:p>
        </p:txBody>
      </p:sp>
      <p:sp>
        <p:nvSpPr>
          <p:cNvPr id="38" name="Rectangle 8"/>
          <p:cNvSpPr>
            <a:spLocks noChangeArrowheads="1"/>
          </p:cNvSpPr>
          <p:nvPr>
            <p:custDataLst>
              <p:tags r:id="rId8"/>
            </p:custDataLst>
          </p:nvPr>
        </p:nvSpPr>
        <p:spPr bwMode="gray">
          <a:xfrm>
            <a:off x="7304087" y="3583704"/>
            <a:ext cx="2016000" cy="705600"/>
          </a:xfrm>
          <a:prstGeom prst="rect">
            <a:avLst/>
          </a:prstGeom>
          <a:solidFill>
            <a:srgbClr val="12457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3334" tIns="0" rIns="23334" bIns="0" anchor="ctr"/>
          <a:lstStyle>
            <a:lvl1pPr defTabSz="912813" eaLnBrk="0" hangingPunct="0">
              <a:defRPr>
                <a:solidFill>
                  <a:schemeClr val="tx1"/>
                </a:solidFill>
                <a:latin typeface="Arial" charset="0"/>
                <a:cs typeface="Arial" charset="0"/>
              </a:defRPr>
            </a:lvl1pPr>
            <a:lvl2pPr marL="742950" indent="-285750" defTabSz="912813" eaLnBrk="0" hangingPunct="0">
              <a:defRPr>
                <a:solidFill>
                  <a:schemeClr val="tx1"/>
                </a:solidFill>
                <a:latin typeface="Arial" charset="0"/>
                <a:cs typeface="Arial" charset="0"/>
              </a:defRPr>
            </a:lvl2pPr>
            <a:lvl3pPr marL="1143000" indent="-228600" defTabSz="912813" eaLnBrk="0" hangingPunct="0">
              <a:defRPr>
                <a:solidFill>
                  <a:schemeClr val="tx1"/>
                </a:solidFill>
                <a:latin typeface="Arial" charset="0"/>
                <a:cs typeface="Arial" charset="0"/>
              </a:defRPr>
            </a:lvl3pPr>
            <a:lvl4pPr marL="1600200" indent="-228600" defTabSz="912813" eaLnBrk="0" hangingPunct="0">
              <a:defRPr>
                <a:solidFill>
                  <a:schemeClr val="tx1"/>
                </a:solidFill>
                <a:latin typeface="Arial" charset="0"/>
                <a:cs typeface="Arial" charset="0"/>
              </a:defRPr>
            </a:lvl4pPr>
            <a:lvl5pPr marL="2057400" indent="-228600" defTabSz="912813"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algn="ctr">
              <a:buClr>
                <a:srgbClr val="EE2525"/>
              </a:buClr>
              <a:buSzPct val="120000"/>
            </a:pPr>
            <a:r>
              <a:rPr lang="fr-FR" altLang="fr-FR" sz="1500" b="1" dirty="0">
                <a:solidFill>
                  <a:srgbClr val="FFFFFF"/>
                </a:solidFill>
                <a:latin typeface="Calibri" panose="020F0502020204030204" pitchFamily="34" charset="0"/>
                <a:ea typeface="MS PGothic" pitchFamily="34" charset="-128"/>
                <a:sym typeface="Arial" charset="0"/>
              </a:rPr>
              <a:t>ES partenaires</a:t>
            </a:r>
          </a:p>
        </p:txBody>
      </p:sp>
      <p:sp>
        <p:nvSpPr>
          <p:cNvPr id="40" name="Rectangle 8"/>
          <p:cNvSpPr>
            <a:spLocks noChangeArrowheads="1"/>
          </p:cNvSpPr>
          <p:nvPr>
            <p:custDataLst>
              <p:tags r:id="rId9"/>
            </p:custDataLst>
          </p:nvPr>
        </p:nvSpPr>
        <p:spPr bwMode="gray">
          <a:xfrm>
            <a:off x="7304087" y="1231242"/>
            <a:ext cx="2016000" cy="1058400"/>
          </a:xfrm>
          <a:prstGeom prst="rect">
            <a:avLst/>
          </a:prstGeom>
          <a:solidFill>
            <a:srgbClr val="12457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3334" tIns="0" rIns="23334" bIns="0" anchor="ctr"/>
          <a:lstStyle>
            <a:lvl1pPr defTabSz="912813" eaLnBrk="0" hangingPunct="0">
              <a:defRPr>
                <a:solidFill>
                  <a:schemeClr val="tx1"/>
                </a:solidFill>
                <a:latin typeface="Arial" charset="0"/>
                <a:cs typeface="Arial" charset="0"/>
              </a:defRPr>
            </a:lvl1pPr>
            <a:lvl2pPr marL="742950" indent="-285750" defTabSz="912813" eaLnBrk="0" hangingPunct="0">
              <a:defRPr>
                <a:solidFill>
                  <a:schemeClr val="tx1"/>
                </a:solidFill>
                <a:latin typeface="Arial" charset="0"/>
                <a:cs typeface="Arial" charset="0"/>
              </a:defRPr>
            </a:lvl2pPr>
            <a:lvl3pPr marL="1143000" indent="-228600" defTabSz="912813" eaLnBrk="0" hangingPunct="0">
              <a:defRPr>
                <a:solidFill>
                  <a:schemeClr val="tx1"/>
                </a:solidFill>
                <a:latin typeface="Arial" charset="0"/>
                <a:cs typeface="Arial" charset="0"/>
              </a:defRPr>
            </a:lvl3pPr>
            <a:lvl4pPr marL="1600200" indent="-228600" defTabSz="912813" eaLnBrk="0" hangingPunct="0">
              <a:defRPr>
                <a:solidFill>
                  <a:schemeClr val="tx1"/>
                </a:solidFill>
                <a:latin typeface="Arial" charset="0"/>
                <a:cs typeface="Arial" charset="0"/>
              </a:defRPr>
            </a:lvl4pPr>
            <a:lvl5pPr marL="2057400" indent="-228600" defTabSz="912813"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algn="ctr">
              <a:buClr>
                <a:srgbClr val="EE2525"/>
              </a:buClr>
              <a:buSzPct val="120000"/>
            </a:pPr>
            <a:r>
              <a:rPr lang="fr-FR" altLang="fr-FR" sz="1500" b="1" dirty="0">
                <a:solidFill>
                  <a:srgbClr val="FFFFFF"/>
                </a:solidFill>
                <a:latin typeface="Calibri" panose="020F0502020204030204" pitchFamily="34" charset="0"/>
                <a:ea typeface="MS PGothic" pitchFamily="34" charset="-128"/>
                <a:sym typeface="Arial" charset="0"/>
              </a:rPr>
              <a:t>ES parties</a:t>
            </a:r>
          </a:p>
        </p:txBody>
      </p:sp>
      <p:sp>
        <p:nvSpPr>
          <p:cNvPr id="41" name="ZoneTexte 31"/>
          <p:cNvSpPr txBox="1">
            <a:spLocks noChangeArrowheads="1"/>
          </p:cNvSpPr>
          <p:nvPr/>
        </p:nvSpPr>
        <p:spPr bwMode="auto">
          <a:xfrm>
            <a:off x="9254105" y="1128192"/>
            <a:ext cx="3483399" cy="1200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2191" tIns="61096" rIns="122191" bIns="61096">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fr-FR" altLang="fr-FR" sz="1400" kern="0" dirty="0" smtClean="0">
                <a:solidFill>
                  <a:srgbClr val="1F497D"/>
                </a:solidFill>
                <a:latin typeface="Calibri" panose="020F0502020204030204" pitchFamily="34" charset="0"/>
              </a:rPr>
              <a:t>- CH Rives </a:t>
            </a:r>
            <a:r>
              <a:rPr lang="fr-FR" altLang="fr-FR" sz="1400" kern="0" dirty="0">
                <a:solidFill>
                  <a:srgbClr val="1F497D"/>
                </a:solidFill>
                <a:latin typeface="Calibri" panose="020F0502020204030204" pitchFamily="34" charset="0"/>
              </a:rPr>
              <a:t>de </a:t>
            </a:r>
            <a:r>
              <a:rPr lang="fr-FR" altLang="fr-FR" sz="1400" kern="0" dirty="0" smtClean="0">
                <a:solidFill>
                  <a:srgbClr val="1F497D"/>
                </a:solidFill>
                <a:latin typeface="Calibri" panose="020F0502020204030204" pitchFamily="34" charset="0"/>
              </a:rPr>
              <a:t>Seine (Courbevoie / Neuilly / Puteaux)</a:t>
            </a:r>
            <a:endParaRPr lang="fr-FR" altLang="fr-FR" sz="1400" kern="0" dirty="0">
              <a:solidFill>
                <a:srgbClr val="1F497D"/>
              </a:solidFill>
              <a:latin typeface="Calibri" panose="020F0502020204030204" pitchFamily="34" charset="0"/>
            </a:endParaRPr>
          </a:p>
          <a:p>
            <a:pPr eaLnBrk="1" hangingPunct="1">
              <a:defRPr/>
            </a:pPr>
            <a:r>
              <a:rPr lang="fr-FR" altLang="fr-FR" sz="1400" kern="0" dirty="0" smtClean="0">
                <a:solidFill>
                  <a:srgbClr val="1F497D"/>
                </a:solidFill>
                <a:latin typeface="Calibri" panose="020F0502020204030204" pitchFamily="34" charset="0"/>
              </a:rPr>
              <a:t>- CHD </a:t>
            </a:r>
            <a:r>
              <a:rPr lang="fr-FR" altLang="fr-FR" sz="1400" kern="0" dirty="0" err="1" smtClean="0">
                <a:solidFill>
                  <a:srgbClr val="1F497D"/>
                </a:solidFill>
                <a:latin typeface="Calibri" panose="020F0502020204030204" pitchFamily="34" charset="0"/>
              </a:rPr>
              <a:t>Stell</a:t>
            </a:r>
            <a:r>
              <a:rPr lang="fr-FR" altLang="fr-FR" sz="1400" kern="0" dirty="0" smtClean="0">
                <a:solidFill>
                  <a:srgbClr val="1F497D"/>
                </a:solidFill>
                <a:latin typeface="Calibri" panose="020F0502020204030204" pitchFamily="34" charset="0"/>
              </a:rPr>
              <a:t> (Rueil-Malmaison)</a:t>
            </a:r>
            <a:endParaRPr lang="fr-FR" altLang="fr-FR" sz="1400" kern="0" dirty="0">
              <a:solidFill>
                <a:srgbClr val="1F497D"/>
              </a:solidFill>
              <a:latin typeface="Calibri" panose="020F0502020204030204" pitchFamily="34" charset="0"/>
            </a:endParaRPr>
          </a:p>
          <a:p>
            <a:pPr eaLnBrk="1" hangingPunct="1">
              <a:defRPr/>
            </a:pPr>
            <a:r>
              <a:rPr lang="fr-FR" altLang="fr-FR" sz="1400" kern="0" dirty="0" smtClean="0">
                <a:solidFill>
                  <a:srgbClr val="1F497D"/>
                </a:solidFill>
                <a:latin typeface="Calibri" panose="020F0502020204030204" pitchFamily="34" charset="0"/>
              </a:rPr>
              <a:t>- Les Abondances ( Boulogne)</a:t>
            </a:r>
            <a:endParaRPr lang="fr-FR" altLang="fr-FR" sz="1400" kern="0" dirty="0">
              <a:solidFill>
                <a:srgbClr val="1F497D"/>
              </a:solidFill>
              <a:latin typeface="Calibri" panose="020F0502020204030204" pitchFamily="34" charset="0"/>
            </a:endParaRPr>
          </a:p>
          <a:p>
            <a:pPr eaLnBrk="1" hangingPunct="1">
              <a:defRPr/>
            </a:pPr>
            <a:r>
              <a:rPr lang="fr-FR" altLang="fr-FR" sz="1400" kern="0" dirty="0" smtClean="0">
                <a:solidFill>
                  <a:srgbClr val="1F497D"/>
                </a:solidFill>
                <a:latin typeface="Calibri" panose="020F0502020204030204" pitchFamily="34" charset="0"/>
              </a:rPr>
              <a:t>- Fondation </a:t>
            </a:r>
            <a:r>
              <a:rPr lang="fr-FR" altLang="fr-FR" sz="1400" kern="0" dirty="0" err="1" smtClean="0">
                <a:solidFill>
                  <a:srgbClr val="1F497D"/>
                </a:solidFill>
                <a:latin typeface="Calibri" panose="020F0502020204030204" pitchFamily="34" charset="0"/>
              </a:rPr>
              <a:t>Roguet</a:t>
            </a:r>
            <a:r>
              <a:rPr lang="fr-FR" altLang="fr-FR" sz="1400" kern="0" dirty="0" smtClean="0">
                <a:solidFill>
                  <a:srgbClr val="1F497D"/>
                </a:solidFill>
                <a:latin typeface="Calibri" panose="020F0502020204030204" pitchFamily="34" charset="0"/>
              </a:rPr>
              <a:t> (Clichy)</a:t>
            </a:r>
            <a:endParaRPr lang="fr-FR" altLang="fr-FR" sz="1400" kern="0" dirty="0">
              <a:solidFill>
                <a:srgbClr val="1F497D"/>
              </a:solidFill>
              <a:latin typeface="Calibri" panose="020F0502020204030204" pitchFamily="34" charset="0"/>
            </a:endParaRPr>
          </a:p>
        </p:txBody>
      </p:sp>
      <p:sp>
        <p:nvSpPr>
          <p:cNvPr id="46" name="Rectangle 45"/>
          <p:cNvSpPr/>
          <p:nvPr/>
        </p:nvSpPr>
        <p:spPr>
          <a:xfrm>
            <a:off x="2798368" y="6456784"/>
            <a:ext cx="1952365" cy="338829"/>
          </a:xfrm>
          <a:prstGeom prst="rect">
            <a:avLst/>
          </a:prstGeom>
        </p:spPr>
        <p:txBody>
          <a:bodyPr wrap="none" lIns="122191" tIns="61096" rIns="122191" bIns="61096">
            <a:spAutoFit/>
          </a:bodyPr>
          <a:lstStyle/>
          <a:p>
            <a:pPr algn="ctr"/>
            <a:r>
              <a:rPr lang="fr-FR" sz="1400" b="1" kern="0" dirty="0">
                <a:solidFill>
                  <a:srgbClr val="000000"/>
                </a:solidFill>
                <a:latin typeface="Calibri" panose="020F0502020204030204" pitchFamily="34" charset="0"/>
              </a:rPr>
              <a:t>Gouvernance médicale</a:t>
            </a:r>
          </a:p>
        </p:txBody>
      </p:sp>
      <p:sp>
        <p:nvSpPr>
          <p:cNvPr id="47" name="Rectangle à coins arrondis 46"/>
          <p:cNvSpPr/>
          <p:nvPr/>
        </p:nvSpPr>
        <p:spPr bwMode="auto">
          <a:xfrm>
            <a:off x="721223" y="6815127"/>
            <a:ext cx="2822400" cy="403200"/>
          </a:xfrm>
          <a:prstGeom prst="roundRect">
            <a:avLst/>
          </a:prstGeom>
          <a:solidFill>
            <a:srgbClr val="034EA2">
              <a:alpha val="12000"/>
            </a:srgbClr>
          </a:solidFill>
          <a:ln w="3175" cap="flat" cmpd="sng" algn="ctr">
            <a:noFill/>
            <a:prstDash val="solid"/>
            <a:round/>
            <a:headEnd type="none" w="med" len="med"/>
            <a:tailEnd type="none" w="med" len="med"/>
          </a:ln>
          <a:effectLst/>
        </p:spPr>
        <p:txBody>
          <a:bodyPr vert="horz" wrap="square" lIns="122191" tIns="61096" rIns="122191" bIns="61096" numCol="1" rtlCol="0" anchor="ctr" anchorCtr="0" compatLnSpc="1">
            <a:prstTxWarp prst="textNoShape">
              <a:avLst/>
            </a:prstTxWarp>
          </a:bodyPr>
          <a:lstStyle/>
          <a:p>
            <a:pPr algn="ctr" defTabSz="1330104">
              <a:spcBef>
                <a:spcPct val="0"/>
              </a:spcBef>
            </a:pPr>
            <a:r>
              <a:rPr lang="fr-FR" sz="1300" b="1" dirty="0">
                <a:solidFill>
                  <a:srgbClr val="97B0FF"/>
                </a:solidFill>
                <a:latin typeface="Calibri" panose="020F0502020204030204" pitchFamily="34" charset="0"/>
              </a:rPr>
              <a:t>CHOIX 1 : commission médicale</a:t>
            </a:r>
          </a:p>
        </p:txBody>
      </p:sp>
      <p:sp>
        <p:nvSpPr>
          <p:cNvPr id="48" name="Rectangle à coins arrondis 47"/>
          <p:cNvSpPr/>
          <p:nvPr/>
        </p:nvSpPr>
        <p:spPr bwMode="auto">
          <a:xfrm>
            <a:off x="3794424" y="6797599"/>
            <a:ext cx="2822400" cy="403200"/>
          </a:xfrm>
          <a:prstGeom prst="roundRect">
            <a:avLst/>
          </a:prstGeom>
          <a:solidFill>
            <a:srgbClr val="034EA2">
              <a:alpha val="25882"/>
            </a:srgbClr>
          </a:solidFill>
          <a:ln w="3175" cap="flat" cmpd="sng" algn="ctr">
            <a:noFill/>
            <a:prstDash val="solid"/>
            <a:round/>
            <a:headEnd type="none" w="med" len="med"/>
            <a:tailEnd type="none" w="med" len="med"/>
          </a:ln>
          <a:effectLst/>
        </p:spPr>
        <p:txBody>
          <a:bodyPr vert="horz" wrap="square" lIns="122191" tIns="61096" rIns="122191" bIns="61096" numCol="1" rtlCol="0" anchor="ctr" anchorCtr="0" compatLnSpc="1">
            <a:prstTxWarp prst="textNoShape">
              <a:avLst/>
            </a:prstTxWarp>
          </a:bodyPr>
          <a:lstStyle/>
          <a:p>
            <a:pPr algn="ctr" defTabSz="1330104">
              <a:spcBef>
                <a:spcPct val="0"/>
              </a:spcBef>
            </a:pPr>
            <a:r>
              <a:rPr lang="fr-FR" sz="1300" b="1" dirty="0">
                <a:solidFill>
                  <a:srgbClr val="002395"/>
                </a:solidFill>
                <a:latin typeface="Calibri" panose="020F0502020204030204" pitchFamily="34" charset="0"/>
              </a:rPr>
              <a:t>CHOIX 2 : collège médical</a:t>
            </a:r>
          </a:p>
        </p:txBody>
      </p:sp>
      <p:pic>
        <p:nvPicPr>
          <p:cNvPr id="39" name="Picture 3" descr="C:\Users\esenaux\Downloads\done-tick.png"/>
          <p:cNvPicPr>
            <a:picLocks noChangeAspect="1" noChangeArrowheads="1"/>
          </p:cNvPicPr>
          <p:nvPr/>
        </p:nvPicPr>
        <p:blipFill>
          <a:blip r:embed="rId11"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77996" y="6714327"/>
            <a:ext cx="504000" cy="50400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1152" y="834673"/>
            <a:ext cx="6079647" cy="4564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llipse 2"/>
          <p:cNvSpPr/>
          <p:nvPr/>
        </p:nvSpPr>
        <p:spPr bwMode="auto">
          <a:xfrm rot="5400000">
            <a:off x="1743867" y="2447923"/>
            <a:ext cx="1488706" cy="1488455"/>
          </a:xfrm>
          <a:prstGeom prst="ellipse">
            <a:avLst/>
          </a:prstGeom>
          <a:noFill/>
          <a:ln w="25400">
            <a:solidFill>
              <a:srgbClr val="00B050"/>
            </a:solidFill>
            <a:prstDash val="sysDash"/>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122191" tIns="61096" rIns="122191" bIns="61096" numCol="1" rtlCol="0" anchor="t" anchorCtr="0" compatLnSpc="1">
            <a:prstTxWarp prst="textNoShape">
              <a:avLst/>
            </a:prstTxWarp>
          </a:bodyPr>
          <a:lstStyle/>
          <a:p>
            <a:pPr algn="ctr" defTabSz="1330104">
              <a:spcBef>
                <a:spcPct val="0"/>
              </a:spcBef>
            </a:pPr>
            <a:endParaRPr lang="fr-FR" sz="2700">
              <a:solidFill>
                <a:srgbClr val="000000"/>
              </a:solidFill>
            </a:endParaRPr>
          </a:p>
        </p:txBody>
      </p:sp>
      <p:sp>
        <p:nvSpPr>
          <p:cNvPr id="50" name="Rectangle 49"/>
          <p:cNvSpPr/>
          <p:nvPr/>
        </p:nvSpPr>
        <p:spPr>
          <a:xfrm>
            <a:off x="2454019" y="7226923"/>
            <a:ext cx="2628832" cy="338829"/>
          </a:xfrm>
          <a:prstGeom prst="rect">
            <a:avLst/>
          </a:prstGeom>
        </p:spPr>
        <p:txBody>
          <a:bodyPr wrap="none" lIns="122191" tIns="61096" rIns="122191" bIns="61096">
            <a:spAutoFit/>
          </a:bodyPr>
          <a:lstStyle/>
          <a:p>
            <a:pPr algn="ctr"/>
            <a:r>
              <a:rPr lang="fr-FR" sz="1400" b="1" kern="0" dirty="0" smtClean="0">
                <a:solidFill>
                  <a:srgbClr val="000000"/>
                </a:solidFill>
                <a:latin typeface="Calibri" panose="020F0502020204030204" pitchFamily="34" charset="0"/>
              </a:rPr>
              <a:t>Autres organes de Gouvernance</a:t>
            </a:r>
            <a:endParaRPr lang="fr-FR" sz="1400" b="1" kern="0" dirty="0">
              <a:solidFill>
                <a:srgbClr val="000000"/>
              </a:solidFill>
              <a:latin typeface="Calibri" panose="020F0502020204030204" pitchFamily="34" charset="0"/>
            </a:endParaRPr>
          </a:p>
        </p:txBody>
      </p:sp>
      <p:sp>
        <p:nvSpPr>
          <p:cNvPr id="55" name="Rectangle à coins arrondis 54"/>
          <p:cNvSpPr/>
          <p:nvPr/>
        </p:nvSpPr>
        <p:spPr bwMode="auto">
          <a:xfrm>
            <a:off x="2243616" y="7577605"/>
            <a:ext cx="2822400" cy="403200"/>
          </a:xfrm>
          <a:prstGeom prst="roundRect">
            <a:avLst/>
          </a:prstGeom>
          <a:solidFill>
            <a:srgbClr val="034EA2">
              <a:alpha val="25882"/>
            </a:srgbClr>
          </a:solidFill>
          <a:ln w="3175" cap="flat" cmpd="sng" algn="ctr">
            <a:noFill/>
            <a:prstDash val="solid"/>
            <a:round/>
            <a:headEnd type="none" w="med" len="med"/>
            <a:tailEnd type="none" w="med" len="med"/>
          </a:ln>
          <a:effectLst/>
        </p:spPr>
        <p:txBody>
          <a:bodyPr vert="horz" wrap="square" lIns="122191" tIns="61096" rIns="122191" bIns="61096" numCol="1" rtlCol="0" anchor="ctr" anchorCtr="0" compatLnSpc="1">
            <a:prstTxWarp prst="textNoShape">
              <a:avLst/>
            </a:prstTxWarp>
          </a:bodyPr>
          <a:lstStyle/>
          <a:p>
            <a:pPr algn="ctr" defTabSz="1330104"/>
            <a:r>
              <a:rPr lang="fr-FR" sz="1300" b="1" dirty="0" smtClean="0">
                <a:solidFill>
                  <a:srgbClr val="002395"/>
                </a:solidFill>
                <a:latin typeface="Calibri" panose="020F0502020204030204" pitchFamily="34" charset="0"/>
              </a:rPr>
              <a:t>Comité stratégique</a:t>
            </a:r>
            <a:endParaRPr lang="fr-FR" sz="1300" b="1" dirty="0">
              <a:solidFill>
                <a:srgbClr val="002395"/>
              </a:solidFill>
              <a:latin typeface="Calibri" panose="020F0502020204030204" pitchFamily="34" charset="0"/>
            </a:endParaRPr>
          </a:p>
        </p:txBody>
      </p:sp>
      <p:sp>
        <p:nvSpPr>
          <p:cNvPr id="56" name="Rectangle à coins arrondis 55"/>
          <p:cNvSpPr/>
          <p:nvPr/>
        </p:nvSpPr>
        <p:spPr bwMode="auto">
          <a:xfrm>
            <a:off x="2243616" y="8073384"/>
            <a:ext cx="2822400" cy="403200"/>
          </a:xfrm>
          <a:prstGeom prst="roundRect">
            <a:avLst/>
          </a:prstGeom>
          <a:solidFill>
            <a:srgbClr val="034EA2">
              <a:alpha val="25882"/>
            </a:srgbClr>
          </a:solidFill>
          <a:ln w="3175" cap="flat" cmpd="sng" algn="ctr">
            <a:noFill/>
            <a:prstDash val="solid"/>
            <a:round/>
            <a:headEnd type="none" w="med" len="med"/>
            <a:tailEnd type="none" w="med" len="med"/>
          </a:ln>
          <a:effectLst/>
        </p:spPr>
        <p:txBody>
          <a:bodyPr vert="horz" wrap="square" lIns="122191" tIns="61096" rIns="122191" bIns="61096" numCol="1" rtlCol="0" anchor="ctr" anchorCtr="0" compatLnSpc="1">
            <a:prstTxWarp prst="textNoShape">
              <a:avLst/>
            </a:prstTxWarp>
          </a:bodyPr>
          <a:lstStyle/>
          <a:p>
            <a:pPr algn="ctr" defTabSz="1330104"/>
            <a:r>
              <a:rPr lang="fr-FR" sz="1300" b="1" dirty="0" smtClean="0">
                <a:solidFill>
                  <a:srgbClr val="002395"/>
                </a:solidFill>
                <a:latin typeface="Calibri" panose="020F0502020204030204" pitchFamily="34" charset="0"/>
              </a:rPr>
              <a:t>CSIRTM</a:t>
            </a:r>
            <a:endParaRPr lang="fr-FR" sz="1300" b="1" dirty="0">
              <a:solidFill>
                <a:srgbClr val="002395"/>
              </a:solidFill>
              <a:latin typeface="Calibri" panose="020F0502020204030204" pitchFamily="34" charset="0"/>
            </a:endParaRPr>
          </a:p>
        </p:txBody>
      </p:sp>
      <p:sp>
        <p:nvSpPr>
          <p:cNvPr id="57" name="Rectangle à coins arrondis 56"/>
          <p:cNvSpPr/>
          <p:nvPr/>
        </p:nvSpPr>
        <p:spPr bwMode="auto">
          <a:xfrm>
            <a:off x="2274106" y="9081496"/>
            <a:ext cx="2822400" cy="403200"/>
          </a:xfrm>
          <a:prstGeom prst="roundRect">
            <a:avLst/>
          </a:prstGeom>
          <a:solidFill>
            <a:srgbClr val="034EA2">
              <a:alpha val="25882"/>
            </a:srgbClr>
          </a:solidFill>
          <a:ln w="3175" cap="flat" cmpd="sng" algn="ctr">
            <a:noFill/>
            <a:prstDash val="solid"/>
            <a:round/>
            <a:headEnd type="none" w="med" len="med"/>
            <a:tailEnd type="none" w="med" len="med"/>
          </a:ln>
          <a:effectLst/>
        </p:spPr>
        <p:txBody>
          <a:bodyPr vert="horz" wrap="square" lIns="122191" tIns="61096" rIns="122191" bIns="61096" numCol="1" rtlCol="0" anchor="ctr" anchorCtr="0" compatLnSpc="1">
            <a:prstTxWarp prst="textNoShape">
              <a:avLst/>
            </a:prstTxWarp>
          </a:bodyPr>
          <a:lstStyle/>
          <a:p>
            <a:pPr algn="ctr" defTabSz="1330104"/>
            <a:r>
              <a:rPr lang="fr-FR" sz="1300" b="1" dirty="0" smtClean="0">
                <a:solidFill>
                  <a:srgbClr val="002395"/>
                </a:solidFill>
                <a:latin typeface="Calibri" panose="020F0502020204030204" pitchFamily="34" charset="0"/>
              </a:rPr>
              <a:t>Comité territorial des élus locaux</a:t>
            </a:r>
            <a:endParaRPr lang="fr-FR" sz="1300" b="1" dirty="0">
              <a:solidFill>
                <a:srgbClr val="002395"/>
              </a:solidFill>
              <a:latin typeface="Calibri" panose="020F0502020204030204" pitchFamily="34" charset="0"/>
            </a:endParaRPr>
          </a:p>
        </p:txBody>
      </p:sp>
      <p:sp>
        <p:nvSpPr>
          <p:cNvPr id="58" name="Rectangle à coins arrondis 57"/>
          <p:cNvSpPr/>
          <p:nvPr/>
        </p:nvSpPr>
        <p:spPr bwMode="auto">
          <a:xfrm>
            <a:off x="2260451" y="8577440"/>
            <a:ext cx="2822400" cy="403200"/>
          </a:xfrm>
          <a:prstGeom prst="roundRect">
            <a:avLst/>
          </a:prstGeom>
          <a:solidFill>
            <a:srgbClr val="034EA2">
              <a:alpha val="25882"/>
            </a:srgbClr>
          </a:solidFill>
          <a:ln w="3175" cap="flat" cmpd="sng" algn="ctr">
            <a:noFill/>
            <a:prstDash val="solid"/>
            <a:round/>
            <a:headEnd type="none" w="med" len="med"/>
            <a:tailEnd type="none" w="med" len="med"/>
          </a:ln>
          <a:effectLst/>
        </p:spPr>
        <p:txBody>
          <a:bodyPr vert="horz" wrap="square" lIns="122191" tIns="61096" rIns="122191" bIns="61096" numCol="1" rtlCol="0" anchor="ctr" anchorCtr="0" compatLnSpc="1">
            <a:prstTxWarp prst="textNoShape">
              <a:avLst/>
            </a:prstTxWarp>
          </a:bodyPr>
          <a:lstStyle/>
          <a:p>
            <a:pPr algn="ctr" defTabSz="1330104"/>
            <a:r>
              <a:rPr lang="fr-FR" sz="1300" b="1" dirty="0" smtClean="0">
                <a:solidFill>
                  <a:srgbClr val="002395"/>
                </a:solidFill>
                <a:latin typeface="Calibri" panose="020F0502020204030204" pitchFamily="34" charset="0"/>
              </a:rPr>
              <a:t>Conférence territoriale de dialogue social</a:t>
            </a:r>
            <a:endParaRPr lang="fr-FR" sz="1300" b="1" dirty="0">
              <a:solidFill>
                <a:srgbClr val="002395"/>
              </a:solidFill>
              <a:latin typeface="Calibri" panose="020F0502020204030204" pitchFamily="34" charset="0"/>
            </a:endParaRPr>
          </a:p>
        </p:txBody>
      </p:sp>
      <p:sp>
        <p:nvSpPr>
          <p:cNvPr id="5" name="ZoneTexte 4"/>
          <p:cNvSpPr txBox="1"/>
          <p:nvPr/>
        </p:nvSpPr>
        <p:spPr>
          <a:xfrm>
            <a:off x="7408912" y="5644951"/>
            <a:ext cx="4824536" cy="307777"/>
          </a:xfrm>
          <a:prstGeom prst="rect">
            <a:avLst/>
          </a:prstGeom>
          <a:noFill/>
        </p:spPr>
        <p:txBody>
          <a:bodyPr wrap="square" rtlCol="0">
            <a:spAutoFit/>
          </a:bodyPr>
          <a:lstStyle/>
          <a:p>
            <a:pPr defTabSz="1330104"/>
            <a:r>
              <a:rPr lang="fr-FR" sz="1400" b="1" dirty="0">
                <a:solidFill>
                  <a:srgbClr val="002395"/>
                </a:solidFill>
                <a:latin typeface="Calibri" panose="020F0502020204030204" pitchFamily="34" charset="0"/>
              </a:rPr>
              <a:t>Signature de la </a:t>
            </a:r>
            <a:r>
              <a:rPr lang="fr-FR" sz="1400" b="1" dirty="0" smtClean="0">
                <a:solidFill>
                  <a:srgbClr val="002395"/>
                </a:solidFill>
                <a:latin typeface="Calibri" panose="020F0502020204030204" pitchFamily="34" charset="0"/>
              </a:rPr>
              <a:t>convention le 28 juin 2016</a:t>
            </a:r>
            <a:endParaRPr lang="fr-FR" sz="1400" b="1" dirty="0">
              <a:solidFill>
                <a:srgbClr val="002395"/>
              </a:solidFill>
              <a:latin typeface="Calibri" panose="020F0502020204030204" pitchFamily="34" charset="0"/>
            </a:endParaRPr>
          </a:p>
        </p:txBody>
      </p:sp>
      <p:sp>
        <p:nvSpPr>
          <p:cNvPr id="49" name="Rectangle 48"/>
          <p:cNvSpPr/>
          <p:nvPr/>
        </p:nvSpPr>
        <p:spPr>
          <a:xfrm>
            <a:off x="2581607" y="5736704"/>
            <a:ext cx="2301819" cy="338829"/>
          </a:xfrm>
          <a:prstGeom prst="rect">
            <a:avLst/>
          </a:prstGeom>
        </p:spPr>
        <p:txBody>
          <a:bodyPr wrap="none" lIns="122191" tIns="61096" rIns="122191" bIns="61096">
            <a:spAutoFit/>
          </a:bodyPr>
          <a:lstStyle/>
          <a:p>
            <a:pPr algn="ctr"/>
            <a:r>
              <a:rPr lang="fr-FR" sz="1400" b="1" kern="0" dirty="0">
                <a:solidFill>
                  <a:srgbClr val="000000"/>
                </a:solidFill>
                <a:latin typeface="Calibri" panose="020F0502020204030204" pitchFamily="34" charset="0"/>
              </a:rPr>
              <a:t>Représentation des usagers</a:t>
            </a:r>
          </a:p>
        </p:txBody>
      </p:sp>
      <p:sp>
        <p:nvSpPr>
          <p:cNvPr id="54" name="Rectangle à coins arrondis 53"/>
          <p:cNvSpPr/>
          <p:nvPr/>
        </p:nvSpPr>
        <p:spPr bwMode="auto">
          <a:xfrm>
            <a:off x="679186" y="6095048"/>
            <a:ext cx="2822400" cy="403200"/>
          </a:xfrm>
          <a:prstGeom prst="roundRect">
            <a:avLst/>
          </a:prstGeom>
          <a:solidFill>
            <a:srgbClr val="034EA2">
              <a:alpha val="25882"/>
            </a:srgbClr>
          </a:solidFill>
          <a:ln w="3175" cap="flat" cmpd="sng" algn="ctr">
            <a:noFill/>
            <a:prstDash val="solid"/>
            <a:round/>
            <a:headEnd type="none" w="med" len="med"/>
            <a:tailEnd type="none" w="med" len="med"/>
          </a:ln>
          <a:effectLst/>
        </p:spPr>
        <p:txBody>
          <a:bodyPr vert="horz" wrap="square" lIns="122191" tIns="61096" rIns="122191" bIns="61096" numCol="1" rtlCol="0" anchor="ctr" anchorCtr="0" compatLnSpc="1">
            <a:prstTxWarp prst="textNoShape">
              <a:avLst/>
            </a:prstTxWarp>
          </a:bodyPr>
          <a:lstStyle/>
          <a:p>
            <a:pPr algn="ctr" defTabSz="1330104"/>
            <a:r>
              <a:rPr lang="fr-FR" sz="1300" b="1" dirty="0">
                <a:solidFill>
                  <a:srgbClr val="002395"/>
                </a:solidFill>
                <a:latin typeface="Calibri" panose="020F0502020204030204" pitchFamily="34" charset="0"/>
              </a:rPr>
              <a:t>CHOIX 1 : commission des usagers</a:t>
            </a:r>
          </a:p>
        </p:txBody>
      </p:sp>
      <p:sp>
        <p:nvSpPr>
          <p:cNvPr id="65" name="Rectangle à coins arrondis 64"/>
          <p:cNvSpPr/>
          <p:nvPr/>
        </p:nvSpPr>
        <p:spPr bwMode="auto">
          <a:xfrm>
            <a:off x="3821312" y="6095048"/>
            <a:ext cx="2822400" cy="403200"/>
          </a:xfrm>
          <a:prstGeom prst="roundRect">
            <a:avLst/>
          </a:prstGeom>
          <a:solidFill>
            <a:srgbClr val="034EA2">
              <a:alpha val="25882"/>
            </a:srgbClr>
          </a:solidFill>
          <a:ln w="3175" cap="flat" cmpd="sng" algn="ctr">
            <a:noFill/>
            <a:prstDash val="solid"/>
            <a:round/>
            <a:headEnd type="none" w="med" len="med"/>
            <a:tailEnd type="none" w="med" len="med"/>
          </a:ln>
          <a:effectLst/>
        </p:spPr>
        <p:txBody>
          <a:bodyPr vert="horz" wrap="square" lIns="122191" tIns="61096" rIns="122191" bIns="61096" numCol="1" rtlCol="0" anchor="ctr" anchorCtr="0" compatLnSpc="1">
            <a:prstTxWarp prst="textNoShape">
              <a:avLst/>
            </a:prstTxWarp>
          </a:bodyPr>
          <a:lstStyle/>
          <a:p>
            <a:pPr algn="ctr" defTabSz="1330104">
              <a:spcBef>
                <a:spcPct val="0"/>
              </a:spcBef>
            </a:pPr>
            <a:r>
              <a:rPr lang="fr-FR" sz="1300" b="1" dirty="0">
                <a:solidFill>
                  <a:srgbClr val="002395"/>
                </a:solidFill>
                <a:latin typeface="Calibri" panose="020F0502020204030204" pitchFamily="34" charset="0"/>
              </a:rPr>
              <a:t>CHOIX 2 : comité des usagers</a:t>
            </a:r>
          </a:p>
        </p:txBody>
      </p:sp>
      <p:sp>
        <p:nvSpPr>
          <p:cNvPr id="66" name="ZoneTexte 43"/>
          <p:cNvSpPr txBox="1"/>
          <p:nvPr/>
        </p:nvSpPr>
        <p:spPr>
          <a:xfrm>
            <a:off x="3352378" y="5935175"/>
            <a:ext cx="604876" cy="692772"/>
          </a:xfrm>
          <a:prstGeom prst="rect">
            <a:avLst/>
          </a:prstGeom>
          <a:noFill/>
        </p:spPr>
        <p:txBody>
          <a:bodyPr wrap="square" lIns="122191" tIns="61096" rIns="122191" bIns="61096" rtlCol="0">
            <a:spAutoFit/>
          </a:bodyPr>
          <a:lstStyle>
            <a:defPPr>
              <a:defRPr lang="fr-FR"/>
            </a:defPPr>
            <a:lvl1pPr algn="l" rtl="0" fontAlgn="base">
              <a:spcBef>
                <a:spcPct val="0"/>
              </a:spcBef>
              <a:spcAft>
                <a:spcPct val="0"/>
              </a:spcAft>
              <a:defRPr sz="1800" kern="1200">
                <a:solidFill>
                  <a:schemeClr val="tx1"/>
                </a:solidFill>
                <a:latin typeface="Arial" charset="0"/>
                <a:ea typeface="+mn-ea"/>
                <a:cs typeface="Arial" charset="0"/>
              </a:defRPr>
            </a:lvl1pPr>
            <a:lvl2pPr marL="419790" algn="l" rtl="0" fontAlgn="base">
              <a:spcBef>
                <a:spcPct val="0"/>
              </a:spcBef>
              <a:spcAft>
                <a:spcPct val="0"/>
              </a:spcAft>
              <a:defRPr sz="1800" kern="1200">
                <a:solidFill>
                  <a:schemeClr val="tx1"/>
                </a:solidFill>
                <a:latin typeface="Arial" charset="0"/>
                <a:ea typeface="+mn-ea"/>
                <a:cs typeface="Arial" charset="0"/>
              </a:defRPr>
            </a:lvl2pPr>
            <a:lvl3pPr marL="839582" algn="l" rtl="0" fontAlgn="base">
              <a:spcBef>
                <a:spcPct val="0"/>
              </a:spcBef>
              <a:spcAft>
                <a:spcPct val="0"/>
              </a:spcAft>
              <a:defRPr sz="1800" kern="1200">
                <a:solidFill>
                  <a:schemeClr val="tx1"/>
                </a:solidFill>
                <a:latin typeface="Arial" charset="0"/>
                <a:ea typeface="+mn-ea"/>
                <a:cs typeface="Arial" charset="0"/>
              </a:defRPr>
            </a:lvl3pPr>
            <a:lvl4pPr marL="1259370" algn="l" rtl="0" fontAlgn="base">
              <a:spcBef>
                <a:spcPct val="0"/>
              </a:spcBef>
              <a:spcAft>
                <a:spcPct val="0"/>
              </a:spcAft>
              <a:defRPr sz="1800" kern="1200">
                <a:solidFill>
                  <a:schemeClr val="tx1"/>
                </a:solidFill>
                <a:latin typeface="Arial" charset="0"/>
                <a:ea typeface="+mn-ea"/>
                <a:cs typeface="Arial" charset="0"/>
              </a:defRPr>
            </a:lvl4pPr>
            <a:lvl5pPr marL="1679161" algn="l" rtl="0" fontAlgn="base">
              <a:spcBef>
                <a:spcPct val="0"/>
              </a:spcBef>
              <a:spcAft>
                <a:spcPct val="0"/>
              </a:spcAft>
              <a:defRPr sz="1800" kern="1200">
                <a:solidFill>
                  <a:schemeClr val="tx1"/>
                </a:solidFill>
                <a:latin typeface="Arial" charset="0"/>
                <a:ea typeface="+mn-ea"/>
                <a:cs typeface="Arial" charset="0"/>
              </a:defRPr>
            </a:lvl5pPr>
            <a:lvl6pPr marL="2098952" algn="l" defTabSz="839582" rtl="0" eaLnBrk="1" latinLnBrk="0" hangingPunct="1">
              <a:defRPr sz="1800" kern="1200">
                <a:solidFill>
                  <a:schemeClr val="tx1"/>
                </a:solidFill>
                <a:latin typeface="Arial" charset="0"/>
                <a:ea typeface="+mn-ea"/>
                <a:cs typeface="Arial" charset="0"/>
              </a:defRPr>
            </a:lvl6pPr>
            <a:lvl7pPr marL="2518742" algn="l" defTabSz="839582" rtl="0" eaLnBrk="1" latinLnBrk="0" hangingPunct="1">
              <a:defRPr sz="1800" kern="1200">
                <a:solidFill>
                  <a:schemeClr val="tx1"/>
                </a:solidFill>
                <a:latin typeface="Arial" charset="0"/>
                <a:ea typeface="+mn-ea"/>
                <a:cs typeface="Arial" charset="0"/>
              </a:defRPr>
            </a:lvl7pPr>
            <a:lvl8pPr marL="2938531" algn="l" defTabSz="839582" rtl="0" eaLnBrk="1" latinLnBrk="0" hangingPunct="1">
              <a:defRPr sz="1800" kern="1200">
                <a:solidFill>
                  <a:schemeClr val="tx1"/>
                </a:solidFill>
                <a:latin typeface="Arial" charset="0"/>
                <a:ea typeface="+mn-ea"/>
                <a:cs typeface="Arial" charset="0"/>
              </a:defRPr>
            </a:lvl8pPr>
            <a:lvl9pPr marL="3358321" algn="l" defTabSz="839582" rtl="0" eaLnBrk="1" latinLnBrk="0" hangingPunct="1">
              <a:defRPr sz="1800" kern="1200">
                <a:solidFill>
                  <a:schemeClr val="tx1"/>
                </a:solidFill>
                <a:latin typeface="Arial" charset="0"/>
                <a:ea typeface="+mn-ea"/>
                <a:cs typeface="Arial" charset="0"/>
              </a:defRPr>
            </a:lvl9pPr>
          </a:lstStyle>
          <a:p>
            <a:pPr algn="ctr">
              <a:spcBef>
                <a:spcPct val="50000"/>
              </a:spcBef>
            </a:pPr>
            <a:r>
              <a:rPr lang="fr-FR" sz="3700" b="1" dirty="0">
                <a:solidFill>
                  <a:srgbClr val="002395"/>
                </a:solidFill>
                <a:latin typeface="Calibri" panose="020F0502020204030204" pitchFamily="34" charset="0"/>
                <a:cs typeface="+mn-cs"/>
              </a:rPr>
              <a:t>?</a:t>
            </a:r>
          </a:p>
        </p:txBody>
      </p:sp>
    </p:spTree>
    <p:extLst>
      <p:ext uri="{BB962C8B-B14F-4D97-AF65-F5344CB8AC3E}">
        <p14:creationId xmlns:p14="http://schemas.microsoft.com/office/powerpoint/2010/main" val="4223987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11"/>
          <p:cNvSpPr>
            <a:spLocks noChangeArrowheads="1"/>
          </p:cNvSpPr>
          <p:nvPr>
            <p:custDataLst>
              <p:tags r:id="rId1"/>
            </p:custDataLst>
          </p:nvPr>
        </p:nvSpPr>
        <p:spPr bwMode="gray">
          <a:xfrm>
            <a:off x="6846671" y="624136"/>
            <a:ext cx="5890833" cy="5456597"/>
          </a:xfrm>
          <a:prstGeom prst="roundRect">
            <a:avLst/>
          </a:prstGeom>
          <a:noFill/>
          <a:ln w="1905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lIns="48107" tIns="48107" rIns="48107" bIns="48107"/>
          <a:lstStyle/>
          <a:p>
            <a:pPr marL="142133" indent="-142133" defTabSz="1247369">
              <a:spcBef>
                <a:spcPts val="802"/>
              </a:spcBef>
              <a:buClr>
                <a:srgbClr val="9C9D9F"/>
              </a:buClr>
              <a:buSzPct val="70000"/>
            </a:pPr>
            <a:endParaRPr lang="fr-FR" altLang="fr-FR" sz="1500" b="1" u="sng" kern="0" dirty="0">
              <a:solidFill>
                <a:srgbClr val="1F497D"/>
              </a:solidFill>
              <a:latin typeface="Calibri" panose="020F0502020204030204" pitchFamily="34" charset="0"/>
              <a:ea typeface="MS PGothic" pitchFamily="34" charset="-128"/>
              <a:cs typeface="Arial" charset="0"/>
            </a:endParaRPr>
          </a:p>
        </p:txBody>
      </p:sp>
      <p:sp>
        <p:nvSpPr>
          <p:cNvPr id="4" name="Titre 3"/>
          <p:cNvSpPr>
            <a:spLocks noGrp="1"/>
          </p:cNvSpPr>
          <p:nvPr>
            <p:ph type="title"/>
          </p:nvPr>
        </p:nvSpPr>
        <p:spPr>
          <a:xfrm>
            <a:off x="548294" y="-23936"/>
            <a:ext cx="11643193" cy="421905"/>
          </a:xfrm>
        </p:spPr>
        <p:txBody>
          <a:bodyPr/>
          <a:lstStyle/>
          <a:p>
            <a:pPr defTabSz="1221913" fontAlgn="auto">
              <a:spcBef>
                <a:spcPts val="0"/>
              </a:spcBef>
              <a:spcAft>
                <a:spcPts val="0"/>
              </a:spcAft>
            </a:pPr>
            <a:r>
              <a:rPr lang="fr-FR" altLang="fr-FR" kern="1200" dirty="0">
                <a:ea typeface="MS PGothic" pitchFamily="34" charset="-128"/>
                <a:cs typeface="+mn-cs"/>
              </a:rPr>
              <a:t>Fiche d’identité : GHT </a:t>
            </a:r>
            <a:r>
              <a:rPr lang="fr-FR" altLang="fr-FR" kern="1200" dirty="0" smtClean="0">
                <a:ea typeface="MS PGothic" pitchFamily="34" charset="-128"/>
                <a:cs typeface="+mn-cs"/>
              </a:rPr>
              <a:t>92/94 Psy Sud Paris</a:t>
            </a:r>
            <a:endParaRPr lang="fr-FR" altLang="fr-FR" kern="1200" dirty="0">
              <a:ea typeface="MS PGothic" pitchFamily="34" charset="-128"/>
              <a:cs typeface="+mn-cs"/>
            </a:endParaRPr>
          </a:p>
        </p:txBody>
      </p:sp>
      <p:sp>
        <p:nvSpPr>
          <p:cNvPr id="51" name="Slide Number Placeholder 3"/>
          <p:cNvSpPr txBox="1">
            <a:spLocks/>
          </p:cNvSpPr>
          <p:nvPr>
            <p:custDataLst>
              <p:tags r:id="rId2"/>
            </p:custDataLst>
          </p:nvPr>
        </p:nvSpPr>
        <p:spPr bwMode="auto">
          <a:xfrm>
            <a:off x="6630647" y="8900348"/>
            <a:ext cx="153352" cy="42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191" tIns="61096" rIns="122191" bIns="61096"/>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fr-FR" altLang="fr-FR" sz="1500" b="1" dirty="0">
              <a:solidFill>
                <a:srgbClr val="000000"/>
              </a:solidFill>
              <a:latin typeface="Calibri" panose="020F0502020204030204" pitchFamily="34" charset="0"/>
              <a:ea typeface="MS PGothic" pitchFamily="34" charset="-128"/>
            </a:endParaRPr>
          </a:p>
        </p:txBody>
      </p:sp>
      <p:sp>
        <p:nvSpPr>
          <p:cNvPr id="52" name="Slide Number Placeholder 3"/>
          <p:cNvSpPr txBox="1">
            <a:spLocks/>
          </p:cNvSpPr>
          <p:nvPr>
            <p:custDataLst>
              <p:tags r:id="rId3"/>
            </p:custDataLst>
          </p:nvPr>
        </p:nvSpPr>
        <p:spPr bwMode="auto">
          <a:xfrm>
            <a:off x="6630647" y="8900348"/>
            <a:ext cx="153352" cy="42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191" tIns="61096" rIns="122191" bIns="61096"/>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fr-FR" altLang="fr-FR" sz="1500" b="1" dirty="0">
              <a:solidFill>
                <a:srgbClr val="000000"/>
              </a:solidFill>
              <a:latin typeface="Calibri" panose="020F0502020204030204" pitchFamily="34" charset="0"/>
              <a:ea typeface="MS PGothic" pitchFamily="34" charset="-128"/>
            </a:endParaRPr>
          </a:p>
        </p:txBody>
      </p:sp>
      <p:sp>
        <p:nvSpPr>
          <p:cNvPr id="59" name="Rectangle 8"/>
          <p:cNvSpPr>
            <a:spLocks noChangeArrowheads="1"/>
          </p:cNvSpPr>
          <p:nvPr>
            <p:custDataLst>
              <p:tags r:id="rId4"/>
            </p:custDataLst>
          </p:nvPr>
        </p:nvSpPr>
        <p:spPr bwMode="gray">
          <a:xfrm>
            <a:off x="7304087" y="2374454"/>
            <a:ext cx="2016000" cy="403200"/>
          </a:xfrm>
          <a:prstGeom prst="rect">
            <a:avLst/>
          </a:prstGeom>
          <a:solidFill>
            <a:srgbClr val="12457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3334" tIns="0" rIns="23334" bIns="0" anchor="ctr"/>
          <a:lstStyle>
            <a:lvl1pPr defTabSz="912813" eaLnBrk="0" hangingPunct="0">
              <a:defRPr>
                <a:solidFill>
                  <a:schemeClr val="tx1"/>
                </a:solidFill>
                <a:latin typeface="Arial" charset="0"/>
                <a:cs typeface="Arial" charset="0"/>
              </a:defRPr>
            </a:lvl1pPr>
            <a:lvl2pPr marL="742950" indent="-285750" defTabSz="912813" eaLnBrk="0" hangingPunct="0">
              <a:defRPr>
                <a:solidFill>
                  <a:schemeClr val="tx1"/>
                </a:solidFill>
                <a:latin typeface="Arial" charset="0"/>
                <a:cs typeface="Arial" charset="0"/>
              </a:defRPr>
            </a:lvl2pPr>
            <a:lvl3pPr marL="1143000" indent="-228600" defTabSz="912813" eaLnBrk="0" hangingPunct="0">
              <a:defRPr>
                <a:solidFill>
                  <a:schemeClr val="tx1"/>
                </a:solidFill>
                <a:latin typeface="Arial" charset="0"/>
                <a:cs typeface="Arial" charset="0"/>
              </a:defRPr>
            </a:lvl3pPr>
            <a:lvl4pPr marL="1600200" indent="-228600" defTabSz="912813" eaLnBrk="0" hangingPunct="0">
              <a:defRPr>
                <a:solidFill>
                  <a:schemeClr val="tx1"/>
                </a:solidFill>
                <a:latin typeface="Arial" charset="0"/>
                <a:cs typeface="Arial" charset="0"/>
              </a:defRPr>
            </a:lvl4pPr>
            <a:lvl5pPr marL="2057400" indent="-228600" defTabSz="912813"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algn="ctr">
              <a:buClr>
                <a:srgbClr val="EE2525"/>
              </a:buClr>
              <a:buSzPct val="120000"/>
            </a:pPr>
            <a:r>
              <a:rPr lang="fr-FR" altLang="fr-FR" sz="1500" b="1" dirty="0">
                <a:solidFill>
                  <a:srgbClr val="FFFFFF"/>
                </a:solidFill>
                <a:latin typeface="Calibri" panose="020F0502020204030204" pitchFamily="34" charset="0"/>
                <a:ea typeface="MS PGothic" pitchFamily="34" charset="-128"/>
                <a:sym typeface="Arial" charset="0"/>
              </a:rPr>
              <a:t>ES associés</a:t>
            </a:r>
          </a:p>
        </p:txBody>
      </p:sp>
      <p:sp>
        <p:nvSpPr>
          <p:cNvPr id="60" name="Rectangle 8"/>
          <p:cNvSpPr>
            <a:spLocks noChangeArrowheads="1"/>
          </p:cNvSpPr>
          <p:nvPr>
            <p:custDataLst>
              <p:tags r:id="rId5"/>
            </p:custDataLst>
          </p:nvPr>
        </p:nvSpPr>
        <p:spPr bwMode="gray">
          <a:xfrm>
            <a:off x="7300639" y="4404501"/>
            <a:ext cx="2016000" cy="554400"/>
          </a:xfrm>
          <a:prstGeom prst="rect">
            <a:avLst/>
          </a:prstGeom>
          <a:solidFill>
            <a:srgbClr val="4F81BD">
              <a:lumMod val="40000"/>
              <a:lumOff val="60000"/>
            </a:srgbClr>
          </a:solidFill>
          <a:ln w="9525">
            <a:noFill/>
            <a:miter lim="800000"/>
            <a:headEnd/>
            <a:tailEnd/>
          </a:ln>
          <a:effectLst/>
        </p:spPr>
        <p:txBody>
          <a:bodyPr lIns="0" tIns="0" rIns="0" bIns="0" anchor="ctr"/>
          <a:lstStyle/>
          <a:p>
            <a:pPr algn="ctr" defTabSz="1219792" eaLnBrk="0" hangingPunct="0">
              <a:buSzPct val="120000"/>
              <a:defRPr/>
            </a:pPr>
            <a:r>
              <a:rPr lang="fr-FR" sz="1500" b="1" kern="0" dirty="0">
                <a:solidFill>
                  <a:srgbClr val="000000"/>
                </a:solidFill>
                <a:latin typeface="Calibri" panose="020F0502020204030204" pitchFamily="34" charset="0"/>
                <a:ea typeface="MS PGothic" pitchFamily="34" charset="-128"/>
              </a:rPr>
              <a:t>Référents privilégiés </a:t>
            </a:r>
          </a:p>
          <a:p>
            <a:pPr algn="ctr" defTabSz="1219792" eaLnBrk="0" hangingPunct="0">
              <a:buSzPct val="120000"/>
              <a:defRPr/>
            </a:pPr>
            <a:r>
              <a:rPr lang="fr-FR" sz="1500" b="1" kern="0" dirty="0">
                <a:solidFill>
                  <a:srgbClr val="000000"/>
                </a:solidFill>
                <a:latin typeface="Calibri" panose="020F0502020204030204" pitchFamily="34" charset="0"/>
                <a:ea typeface="MS PGothic" pitchFamily="34" charset="-128"/>
              </a:rPr>
              <a:t>AP-HP</a:t>
            </a:r>
          </a:p>
        </p:txBody>
      </p:sp>
      <p:sp>
        <p:nvSpPr>
          <p:cNvPr id="61" name="Rectangle 8"/>
          <p:cNvSpPr>
            <a:spLocks noChangeArrowheads="1"/>
          </p:cNvSpPr>
          <p:nvPr>
            <p:custDataLst>
              <p:tags r:id="rId6"/>
            </p:custDataLst>
          </p:nvPr>
        </p:nvSpPr>
        <p:spPr bwMode="gray">
          <a:xfrm>
            <a:off x="7304087" y="761475"/>
            <a:ext cx="2016000" cy="403200"/>
          </a:xfrm>
          <a:prstGeom prst="rect">
            <a:avLst/>
          </a:prstGeom>
          <a:solidFill>
            <a:srgbClr val="12457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3334" tIns="0" rIns="23334" bIns="0" anchor="ctr"/>
          <a:lstStyle>
            <a:lvl1pPr defTabSz="912813" eaLnBrk="0" hangingPunct="0">
              <a:defRPr>
                <a:solidFill>
                  <a:schemeClr val="tx1"/>
                </a:solidFill>
                <a:latin typeface="Arial" charset="0"/>
                <a:cs typeface="Arial" charset="0"/>
              </a:defRPr>
            </a:lvl1pPr>
            <a:lvl2pPr marL="742950" indent="-285750" defTabSz="912813" eaLnBrk="0" hangingPunct="0">
              <a:defRPr>
                <a:solidFill>
                  <a:schemeClr val="tx1"/>
                </a:solidFill>
                <a:latin typeface="Arial" charset="0"/>
                <a:cs typeface="Arial" charset="0"/>
              </a:defRPr>
            </a:lvl2pPr>
            <a:lvl3pPr marL="1143000" indent="-228600" defTabSz="912813" eaLnBrk="0" hangingPunct="0">
              <a:defRPr>
                <a:solidFill>
                  <a:schemeClr val="tx1"/>
                </a:solidFill>
                <a:latin typeface="Arial" charset="0"/>
                <a:cs typeface="Arial" charset="0"/>
              </a:defRPr>
            </a:lvl3pPr>
            <a:lvl4pPr marL="1600200" indent="-228600" defTabSz="912813" eaLnBrk="0" hangingPunct="0">
              <a:defRPr>
                <a:solidFill>
                  <a:schemeClr val="tx1"/>
                </a:solidFill>
                <a:latin typeface="Arial" charset="0"/>
                <a:cs typeface="Arial" charset="0"/>
              </a:defRPr>
            </a:lvl4pPr>
            <a:lvl5pPr marL="2057400" indent="-228600" defTabSz="912813"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algn="ctr">
              <a:buClr>
                <a:srgbClr val="EE2525"/>
              </a:buClr>
              <a:buSzPct val="120000"/>
            </a:pPr>
            <a:r>
              <a:rPr lang="fr-FR" altLang="fr-FR" sz="1500" b="1" dirty="0">
                <a:solidFill>
                  <a:srgbClr val="FFFFFF"/>
                </a:solidFill>
                <a:latin typeface="Calibri" panose="020F0502020204030204" pitchFamily="34" charset="0"/>
                <a:ea typeface="MS PGothic" pitchFamily="34" charset="-128"/>
                <a:sym typeface="Arial" charset="0"/>
              </a:rPr>
              <a:t>ES support</a:t>
            </a:r>
          </a:p>
        </p:txBody>
      </p:sp>
      <p:sp>
        <p:nvSpPr>
          <p:cNvPr id="62" name="ZoneTexte 30"/>
          <p:cNvSpPr txBox="1">
            <a:spLocks noChangeArrowheads="1"/>
          </p:cNvSpPr>
          <p:nvPr/>
        </p:nvSpPr>
        <p:spPr bwMode="auto">
          <a:xfrm>
            <a:off x="9392573" y="4603642"/>
            <a:ext cx="1420857" cy="338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2191" tIns="61096" rIns="122191" bIns="61096">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fr-FR" altLang="fr-FR" sz="1400" kern="0" dirty="0" smtClean="0">
                <a:solidFill>
                  <a:srgbClr val="1F497D"/>
                </a:solidFill>
                <a:latin typeface="Calibri" panose="020F0502020204030204" pitchFamily="34" charset="0"/>
              </a:rPr>
              <a:t>HU Paris Sud</a:t>
            </a:r>
            <a:endParaRPr lang="fr-FR" altLang="fr-FR" sz="1400" kern="0" dirty="0">
              <a:solidFill>
                <a:srgbClr val="1F497D"/>
              </a:solidFill>
              <a:latin typeface="Calibri" panose="020F0502020204030204" pitchFamily="34" charset="0"/>
            </a:endParaRPr>
          </a:p>
        </p:txBody>
      </p:sp>
      <p:sp>
        <p:nvSpPr>
          <p:cNvPr id="63" name="ZoneTexte 31"/>
          <p:cNvSpPr txBox="1">
            <a:spLocks noChangeArrowheads="1"/>
          </p:cNvSpPr>
          <p:nvPr/>
        </p:nvSpPr>
        <p:spPr bwMode="auto">
          <a:xfrm>
            <a:off x="9228413" y="784335"/>
            <a:ext cx="3149051" cy="554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2191" tIns="61096" rIns="122191" bIns="61096">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fr-FR" altLang="fr-FR" sz="1400" kern="0" dirty="0" smtClean="0">
                <a:solidFill>
                  <a:srgbClr val="1F497D"/>
                </a:solidFill>
                <a:latin typeface="Calibri" panose="020F0502020204030204" pitchFamily="34" charset="0"/>
              </a:rPr>
              <a:t>- Groupe hospitalier Paul Guiraud (Villejuif</a:t>
            </a:r>
            <a:r>
              <a:rPr lang="fr-FR" altLang="fr-FR" sz="1300" kern="0" dirty="0" smtClean="0">
                <a:solidFill>
                  <a:srgbClr val="1F497D"/>
                </a:solidFill>
                <a:latin typeface="Calibri" panose="020F0502020204030204" pitchFamily="34" charset="0"/>
              </a:rPr>
              <a:t>)</a:t>
            </a:r>
            <a:endParaRPr lang="fr-FR" altLang="fr-FR" sz="1300" i="1" kern="0" dirty="0">
              <a:solidFill>
                <a:srgbClr val="1F497D"/>
              </a:solidFill>
              <a:latin typeface="Calibri" panose="020F0502020204030204" pitchFamily="34" charset="0"/>
            </a:endParaRPr>
          </a:p>
        </p:txBody>
      </p:sp>
      <p:sp>
        <p:nvSpPr>
          <p:cNvPr id="64" name="ZoneTexte 31"/>
          <p:cNvSpPr txBox="1">
            <a:spLocks noChangeArrowheads="1"/>
          </p:cNvSpPr>
          <p:nvPr/>
        </p:nvSpPr>
        <p:spPr bwMode="auto">
          <a:xfrm>
            <a:off x="9320087" y="2280320"/>
            <a:ext cx="3353317" cy="554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2191" tIns="61096" rIns="122191" bIns="61096"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fr-FR" altLang="fr-FR" sz="1400" kern="0" dirty="0" smtClean="0">
                <a:solidFill>
                  <a:srgbClr val="1F497D"/>
                </a:solidFill>
                <a:latin typeface="Calibri" panose="020F0502020204030204" pitchFamily="34" charset="0"/>
              </a:rPr>
              <a:t>- Demande </a:t>
            </a:r>
            <a:r>
              <a:rPr lang="fr-FR" altLang="fr-FR" sz="1400" kern="0" dirty="0">
                <a:solidFill>
                  <a:srgbClr val="1F497D"/>
                </a:solidFill>
                <a:latin typeface="Calibri" panose="020F0502020204030204" pitchFamily="34" charset="0"/>
              </a:rPr>
              <a:t>de l'EPSNF et de BD</a:t>
            </a:r>
          </a:p>
          <a:p>
            <a:pPr eaLnBrk="1" hangingPunct="1">
              <a:defRPr/>
            </a:pPr>
            <a:r>
              <a:rPr lang="fr-FR" altLang="fr-FR" sz="1400" kern="0" dirty="0" smtClean="0">
                <a:solidFill>
                  <a:srgbClr val="1F497D"/>
                </a:solidFill>
                <a:latin typeface="Calibri" panose="020F0502020204030204" pitchFamily="34" charset="0"/>
              </a:rPr>
              <a:t>- Association </a:t>
            </a:r>
            <a:r>
              <a:rPr lang="fr-FR" altLang="fr-FR" sz="1400" kern="0" dirty="0">
                <a:solidFill>
                  <a:srgbClr val="1F497D"/>
                </a:solidFill>
                <a:latin typeface="Calibri" panose="020F0502020204030204" pitchFamily="34" charset="0"/>
              </a:rPr>
              <a:t>envisagée avec l'HIA Percy</a:t>
            </a:r>
          </a:p>
        </p:txBody>
      </p:sp>
      <p:sp>
        <p:nvSpPr>
          <p:cNvPr id="31" name="ZoneTexte 30"/>
          <p:cNvSpPr txBox="1"/>
          <p:nvPr/>
        </p:nvSpPr>
        <p:spPr>
          <a:xfrm>
            <a:off x="1416990" y="5448672"/>
            <a:ext cx="4536631" cy="366254"/>
          </a:xfrm>
          <a:prstGeom prst="rect">
            <a:avLst/>
          </a:prstGeom>
          <a:noFill/>
        </p:spPr>
        <p:txBody>
          <a:bodyPr wrap="square" lIns="122191" tIns="61096" rIns="122191" bIns="61096" rtlCol="0">
            <a:spAutoFit/>
          </a:bodyPr>
          <a:lstStyle/>
          <a:p>
            <a:pPr algn="ctr"/>
            <a:r>
              <a:rPr lang="fr-FR" sz="1500" cap="all" dirty="0">
                <a:ln w="9000" cmpd="sng">
                  <a:solidFill>
                    <a:srgbClr val="0070C0"/>
                  </a:solidFill>
                  <a:prstDash val="solid"/>
                </a:ln>
                <a:solidFill>
                  <a:srgbClr val="333399"/>
                </a:solidFill>
                <a:effectLst>
                  <a:reflection blurRad="12700" stA="28000" endPos="45000" dist="1000" dir="5400000" sy="-100000" algn="bl" rotWithShape="0"/>
                </a:effectLst>
                <a:latin typeface="Arial"/>
              </a:rPr>
              <a:t>Gouvernance</a:t>
            </a:r>
          </a:p>
        </p:txBody>
      </p:sp>
      <p:sp>
        <p:nvSpPr>
          <p:cNvPr id="35" name="ZoneTexte 34"/>
          <p:cNvSpPr txBox="1"/>
          <p:nvPr/>
        </p:nvSpPr>
        <p:spPr>
          <a:xfrm>
            <a:off x="940420" y="520873"/>
            <a:ext cx="4536631" cy="366254"/>
          </a:xfrm>
          <a:prstGeom prst="rect">
            <a:avLst/>
          </a:prstGeom>
          <a:noFill/>
        </p:spPr>
        <p:txBody>
          <a:bodyPr wrap="square" lIns="122191" tIns="61096" rIns="122191" bIns="61096" rtlCol="0">
            <a:spAutoFit/>
          </a:bodyPr>
          <a:lstStyle/>
          <a:p>
            <a:pPr algn="ctr"/>
            <a:r>
              <a:rPr lang="fr-FR" sz="1500" cap="all" dirty="0">
                <a:ln w="9000" cmpd="sng">
                  <a:solidFill>
                    <a:srgbClr val="0070C0"/>
                  </a:solidFill>
                  <a:prstDash val="solid"/>
                </a:ln>
                <a:solidFill>
                  <a:srgbClr val="333399"/>
                </a:solidFill>
                <a:effectLst>
                  <a:reflection blurRad="12700" stA="28000" endPos="45000" dist="1000" dir="5400000" sy="-100000" algn="bl" rotWithShape="0"/>
                </a:effectLst>
                <a:latin typeface="Arial"/>
              </a:rPr>
              <a:t>Description du GHT</a:t>
            </a:r>
          </a:p>
        </p:txBody>
      </p:sp>
      <p:sp>
        <p:nvSpPr>
          <p:cNvPr id="36" name="Rectangle 8"/>
          <p:cNvSpPr>
            <a:spLocks noChangeArrowheads="1"/>
          </p:cNvSpPr>
          <p:nvPr>
            <p:custDataLst>
              <p:tags r:id="rId7"/>
            </p:custDataLst>
          </p:nvPr>
        </p:nvSpPr>
        <p:spPr bwMode="gray">
          <a:xfrm>
            <a:off x="7304087" y="5045472"/>
            <a:ext cx="2016000" cy="403200"/>
          </a:xfrm>
          <a:prstGeom prst="rect">
            <a:avLst/>
          </a:prstGeom>
          <a:solidFill>
            <a:srgbClr val="4F81BD">
              <a:lumMod val="40000"/>
              <a:lumOff val="60000"/>
            </a:srgbClr>
          </a:solidFill>
          <a:ln w="9525">
            <a:noFill/>
            <a:miter lim="800000"/>
            <a:headEnd/>
            <a:tailEnd/>
          </a:ln>
          <a:effectLst/>
        </p:spPr>
        <p:txBody>
          <a:bodyPr lIns="0" tIns="0" rIns="0" bIns="0" anchor="ctr"/>
          <a:lstStyle/>
          <a:p>
            <a:pPr algn="ctr" defTabSz="1219792" eaLnBrk="0" hangingPunct="0">
              <a:buSzPct val="120000"/>
              <a:defRPr/>
            </a:pPr>
            <a:r>
              <a:rPr lang="fr-FR" sz="1500" b="1" kern="0" dirty="0">
                <a:solidFill>
                  <a:srgbClr val="000000"/>
                </a:solidFill>
                <a:latin typeface="Calibri" panose="020F0502020204030204" pitchFamily="34" charset="0"/>
                <a:ea typeface="MS PGothic" pitchFamily="34" charset="-128"/>
              </a:rPr>
              <a:t>Université associée</a:t>
            </a:r>
          </a:p>
        </p:txBody>
      </p:sp>
      <p:sp>
        <p:nvSpPr>
          <p:cNvPr id="37" name="ZoneTexte 30"/>
          <p:cNvSpPr txBox="1">
            <a:spLocks noChangeArrowheads="1"/>
          </p:cNvSpPr>
          <p:nvPr/>
        </p:nvSpPr>
        <p:spPr bwMode="auto">
          <a:xfrm>
            <a:off x="9353227" y="5077657"/>
            <a:ext cx="1967342" cy="338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2191" tIns="61096" rIns="122191" bIns="61096">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fr-FR" altLang="fr-FR" sz="1400" kern="0" dirty="0">
                <a:solidFill>
                  <a:srgbClr val="1F497D"/>
                </a:solidFill>
                <a:latin typeface="Calibri" panose="020F0502020204030204" pitchFamily="34" charset="0"/>
              </a:rPr>
              <a:t>Université </a:t>
            </a:r>
            <a:r>
              <a:rPr lang="fr-FR" altLang="fr-FR" sz="1400" kern="0" dirty="0" smtClean="0">
                <a:solidFill>
                  <a:srgbClr val="1F497D"/>
                </a:solidFill>
                <a:latin typeface="Calibri" panose="020F0502020204030204" pitchFamily="34" charset="0"/>
              </a:rPr>
              <a:t>Paris Sud 11</a:t>
            </a:r>
            <a:endParaRPr lang="fr-FR" altLang="fr-FR" sz="1400" kern="0" dirty="0">
              <a:solidFill>
                <a:srgbClr val="1F497D"/>
              </a:solidFill>
              <a:latin typeface="Calibri" panose="020F0502020204030204" pitchFamily="34" charset="0"/>
            </a:endParaRPr>
          </a:p>
        </p:txBody>
      </p:sp>
      <p:sp>
        <p:nvSpPr>
          <p:cNvPr id="40" name="Rectangle 8"/>
          <p:cNvSpPr>
            <a:spLocks noChangeArrowheads="1"/>
          </p:cNvSpPr>
          <p:nvPr>
            <p:custDataLst>
              <p:tags r:id="rId8"/>
            </p:custDataLst>
          </p:nvPr>
        </p:nvSpPr>
        <p:spPr bwMode="gray">
          <a:xfrm>
            <a:off x="7304087" y="1231242"/>
            <a:ext cx="2016000" cy="1058400"/>
          </a:xfrm>
          <a:prstGeom prst="rect">
            <a:avLst/>
          </a:prstGeom>
          <a:solidFill>
            <a:srgbClr val="12457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3334" tIns="0" rIns="23334" bIns="0" anchor="ctr"/>
          <a:lstStyle>
            <a:lvl1pPr defTabSz="912813" eaLnBrk="0" hangingPunct="0">
              <a:defRPr>
                <a:solidFill>
                  <a:schemeClr val="tx1"/>
                </a:solidFill>
                <a:latin typeface="Arial" charset="0"/>
                <a:cs typeface="Arial" charset="0"/>
              </a:defRPr>
            </a:lvl1pPr>
            <a:lvl2pPr marL="742950" indent="-285750" defTabSz="912813" eaLnBrk="0" hangingPunct="0">
              <a:defRPr>
                <a:solidFill>
                  <a:schemeClr val="tx1"/>
                </a:solidFill>
                <a:latin typeface="Arial" charset="0"/>
                <a:cs typeface="Arial" charset="0"/>
              </a:defRPr>
            </a:lvl2pPr>
            <a:lvl3pPr marL="1143000" indent="-228600" defTabSz="912813" eaLnBrk="0" hangingPunct="0">
              <a:defRPr>
                <a:solidFill>
                  <a:schemeClr val="tx1"/>
                </a:solidFill>
                <a:latin typeface="Arial" charset="0"/>
                <a:cs typeface="Arial" charset="0"/>
              </a:defRPr>
            </a:lvl3pPr>
            <a:lvl4pPr marL="1600200" indent="-228600" defTabSz="912813" eaLnBrk="0" hangingPunct="0">
              <a:defRPr>
                <a:solidFill>
                  <a:schemeClr val="tx1"/>
                </a:solidFill>
                <a:latin typeface="Arial" charset="0"/>
                <a:cs typeface="Arial" charset="0"/>
              </a:defRPr>
            </a:lvl4pPr>
            <a:lvl5pPr marL="2057400" indent="-228600" defTabSz="912813"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algn="ctr">
              <a:buClr>
                <a:srgbClr val="EE2525"/>
              </a:buClr>
              <a:buSzPct val="120000"/>
            </a:pPr>
            <a:r>
              <a:rPr lang="fr-FR" altLang="fr-FR" sz="1500" b="1" dirty="0">
                <a:solidFill>
                  <a:srgbClr val="FFFFFF"/>
                </a:solidFill>
                <a:latin typeface="Calibri" panose="020F0502020204030204" pitchFamily="34" charset="0"/>
                <a:ea typeface="MS PGothic" pitchFamily="34" charset="-128"/>
                <a:sym typeface="Arial" charset="0"/>
              </a:rPr>
              <a:t>ES parties</a:t>
            </a:r>
          </a:p>
        </p:txBody>
      </p:sp>
      <p:sp>
        <p:nvSpPr>
          <p:cNvPr id="41" name="ZoneTexte 31"/>
          <p:cNvSpPr txBox="1">
            <a:spLocks noChangeArrowheads="1"/>
          </p:cNvSpPr>
          <p:nvPr/>
        </p:nvSpPr>
        <p:spPr bwMode="auto">
          <a:xfrm>
            <a:off x="9281120" y="1483306"/>
            <a:ext cx="2448272" cy="554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2191" tIns="61096" rIns="122191" bIns="61096">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fr-FR" altLang="fr-FR" sz="1400" kern="0" dirty="0" smtClean="0">
                <a:solidFill>
                  <a:srgbClr val="1F497D"/>
                </a:solidFill>
                <a:latin typeface="Calibri" panose="020F0502020204030204" pitchFamily="34" charset="0"/>
              </a:rPr>
              <a:t>- Erasme (Antony)</a:t>
            </a:r>
            <a:endParaRPr lang="fr-FR" altLang="fr-FR" sz="1400" kern="0" dirty="0">
              <a:solidFill>
                <a:srgbClr val="1F497D"/>
              </a:solidFill>
              <a:latin typeface="Calibri" panose="020F0502020204030204" pitchFamily="34" charset="0"/>
            </a:endParaRPr>
          </a:p>
          <a:p>
            <a:pPr eaLnBrk="1" hangingPunct="1">
              <a:defRPr/>
            </a:pPr>
            <a:r>
              <a:rPr lang="fr-FR" altLang="fr-FR" sz="1400" kern="0" dirty="0" smtClean="0">
                <a:solidFill>
                  <a:srgbClr val="1F497D"/>
                </a:solidFill>
                <a:latin typeface="Calibri" panose="020F0502020204030204" pitchFamily="34" charset="0"/>
              </a:rPr>
              <a:t>- Fondation Vallée (Gentilly)</a:t>
            </a:r>
            <a:endParaRPr lang="fr-FR" altLang="fr-FR" sz="1400" kern="0" dirty="0">
              <a:solidFill>
                <a:srgbClr val="1F497D"/>
              </a:solidFill>
              <a:latin typeface="Calibri" panose="020F0502020204030204" pitchFamily="34" charset="0"/>
            </a:endParaRPr>
          </a:p>
        </p:txBody>
      </p:sp>
      <p:pic>
        <p:nvPicPr>
          <p:cNvPr id="44"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52128" y="886469"/>
            <a:ext cx="6079647" cy="4564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llipse 2"/>
          <p:cNvSpPr/>
          <p:nvPr/>
        </p:nvSpPr>
        <p:spPr bwMode="auto">
          <a:xfrm rot="5400000">
            <a:off x="2676289" y="3986577"/>
            <a:ext cx="1131093" cy="886938"/>
          </a:xfrm>
          <a:prstGeom prst="ellipse">
            <a:avLst/>
          </a:prstGeom>
          <a:noFill/>
          <a:ln w="25400">
            <a:solidFill>
              <a:srgbClr val="FF6600"/>
            </a:solidFill>
            <a:prstDash val="sysDash"/>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122191" tIns="61096" rIns="122191" bIns="61096" numCol="1" rtlCol="0" anchor="t" anchorCtr="0" compatLnSpc="1">
            <a:prstTxWarp prst="textNoShape">
              <a:avLst/>
            </a:prstTxWarp>
          </a:bodyPr>
          <a:lstStyle/>
          <a:p>
            <a:pPr algn="ctr" defTabSz="1330104">
              <a:spcBef>
                <a:spcPct val="0"/>
              </a:spcBef>
            </a:pPr>
            <a:endParaRPr lang="fr-FR" sz="2700">
              <a:solidFill>
                <a:srgbClr val="000000"/>
              </a:solidFill>
            </a:endParaRPr>
          </a:p>
        </p:txBody>
      </p:sp>
      <p:sp>
        <p:nvSpPr>
          <p:cNvPr id="5" name="ZoneTexte 4"/>
          <p:cNvSpPr txBox="1"/>
          <p:nvPr/>
        </p:nvSpPr>
        <p:spPr>
          <a:xfrm>
            <a:off x="7408912" y="5549602"/>
            <a:ext cx="4824536" cy="307777"/>
          </a:xfrm>
          <a:prstGeom prst="rect">
            <a:avLst/>
          </a:prstGeom>
          <a:noFill/>
        </p:spPr>
        <p:txBody>
          <a:bodyPr wrap="square" rtlCol="0">
            <a:spAutoFit/>
          </a:bodyPr>
          <a:lstStyle/>
          <a:p>
            <a:pPr defTabSz="1330104"/>
            <a:r>
              <a:rPr lang="fr-FR" sz="1400" b="1" dirty="0">
                <a:solidFill>
                  <a:srgbClr val="002395"/>
                </a:solidFill>
                <a:latin typeface="Calibri" panose="020F0502020204030204" pitchFamily="34" charset="0"/>
              </a:rPr>
              <a:t>Signature de la </a:t>
            </a:r>
            <a:r>
              <a:rPr lang="fr-FR" sz="1400" b="1" dirty="0" smtClean="0">
                <a:solidFill>
                  <a:srgbClr val="002395"/>
                </a:solidFill>
                <a:latin typeface="Calibri" panose="020F0502020204030204" pitchFamily="34" charset="0"/>
              </a:rPr>
              <a:t>convention constitutive  signée le 30 juin 2016</a:t>
            </a:r>
            <a:endParaRPr lang="fr-FR" sz="1400" b="1" dirty="0">
              <a:solidFill>
                <a:srgbClr val="002395"/>
              </a:solidFill>
              <a:latin typeface="Calibri" panose="020F0502020204030204" pitchFamily="34" charset="0"/>
            </a:endParaRPr>
          </a:p>
        </p:txBody>
      </p:sp>
      <p:sp>
        <p:nvSpPr>
          <p:cNvPr id="32" name="Rectangle 31"/>
          <p:cNvSpPr/>
          <p:nvPr/>
        </p:nvSpPr>
        <p:spPr>
          <a:xfrm>
            <a:off x="2798368" y="6477995"/>
            <a:ext cx="1952365" cy="338829"/>
          </a:xfrm>
          <a:prstGeom prst="rect">
            <a:avLst/>
          </a:prstGeom>
        </p:spPr>
        <p:txBody>
          <a:bodyPr wrap="none" lIns="122191" tIns="61096" rIns="122191" bIns="61096">
            <a:spAutoFit/>
          </a:bodyPr>
          <a:lstStyle/>
          <a:p>
            <a:pPr algn="ctr"/>
            <a:r>
              <a:rPr lang="fr-FR" sz="1400" b="1" kern="0" dirty="0">
                <a:solidFill>
                  <a:srgbClr val="000000"/>
                </a:solidFill>
                <a:latin typeface="Calibri" panose="020F0502020204030204" pitchFamily="34" charset="0"/>
              </a:rPr>
              <a:t>Gouvernance médicale</a:t>
            </a:r>
          </a:p>
        </p:txBody>
      </p:sp>
      <p:sp>
        <p:nvSpPr>
          <p:cNvPr id="33" name="Rectangle à coins arrondis 32"/>
          <p:cNvSpPr/>
          <p:nvPr/>
        </p:nvSpPr>
        <p:spPr bwMode="auto">
          <a:xfrm>
            <a:off x="721223" y="6845672"/>
            <a:ext cx="2822400" cy="403200"/>
          </a:xfrm>
          <a:prstGeom prst="roundRect">
            <a:avLst/>
          </a:prstGeom>
          <a:solidFill>
            <a:srgbClr val="034EA2">
              <a:alpha val="25882"/>
            </a:srgbClr>
          </a:solidFill>
          <a:ln w="3175" cap="flat" cmpd="sng" algn="ctr">
            <a:noFill/>
            <a:prstDash val="solid"/>
            <a:round/>
            <a:headEnd type="none" w="med" len="med"/>
            <a:tailEnd type="none" w="med" len="med"/>
          </a:ln>
          <a:effectLst/>
        </p:spPr>
        <p:txBody>
          <a:bodyPr vert="horz" wrap="square" lIns="122191" tIns="61096" rIns="122191" bIns="61096" numCol="1" rtlCol="0" anchor="ctr" anchorCtr="0" compatLnSpc="1">
            <a:prstTxWarp prst="textNoShape">
              <a:avLst/>
            </a:prstTxWarp>
          </a:bodyPr>
          <a:lstStyle/>
          <a:p>
            <a:pPr algn="ctr" defTabSz="1330104">
              <a:spcBef>
                <a:spcPct val="0"/>
              </a:spcBef>
            </a:pPr>
            <a:r>
              <a:rPr lang="fr-FR" sz="1300" b="1" dirty="0">
                <a:solidFill>
                  <a:srgbClr val="002395"/>
                </a:solidFill>
                <a:latin typeface="Calibri" panose="020F0502020204030204" pitchFamily="34" charset="0"/>
              </a:rPr>
              <a:t>CHOIX 1 : commission médicale</a:t>
            </a:r>
          </a:p>
        </p:txBody>
      </p:sp>
      <p:sp>
        <p:nvSpPr>
          <p:cNvPr id="34" name="Rectangle à coins arrondis 33"/>
          <p:cNvSpPr/>
          <p:nvPr/>
        </p:nvSpPr>
        <p:spPr bwMode="auto">
          <a:xfrm>
            <a:off x="3794424" y="6845672"/>
            <a:ext cx="2822400" cy="403200"/>
          </a:xfrm>
          <a:prstGeom prst="roundRect">
            <a:avLst/>
          </a:prstGeom>
          <a:solidFill>
            <a:srgbClr val="034EA2">
              <a:alpha val="12000"/>
            </a:srgbClr>
          </a:solidFill>
          <a:ln w="3175" cap="flat" cmpd="sng" algn="ctr">
            <a:noFill/>
            <a:prstDash val="solid"/>
            <a:round/>
            <a:headEnd type="none" w="med" len="med"/>
            <a:tailEnd type="none" w="med" len="med"/>
          </a:ln>
          <a:effectLst/>
        </p:spPr>
        <p:txBody>
          <a:bodyPr vert="horz" wrap="square" lIns="122191" tIns="61096" rIns="122191" bIns="61096" numCol="1" rtlCol="0" anchor="ctr" anchorCtr="0" compatLnSpc="1">
            <a:prstTxWarp prst="textNoShape">
              <a:avLst/>
            </a:prstTxWarp>
          </a:bodyPr>
          <a:lstStyle/>
          <a:p>
            <a:pPr algn="ctr" defTabSz="1330104">
              <a:spcBef>
                <a:spcPct val="0"/>
              </a:spcBef>
            </a:pPr>
            <a:r>
              <a:rPr lang="fr-FR" sz="1300" b="1" dirty="0">
                <a:solidFill>
                  <a:srgbClr val="97B0FF"/>
                </a:solidFill>
                <a:latin typeface="Calibri" panose="020F0502020204030204" pitchFamily="34" charset="0"/>
              </a:rPr>
              <a:t>CHOIX 2 : collège médical</a:t>
            </a:r>
          </a:p>
        </p:txBody>
      </p:sp>
      <p:pic>
        <p:nvPicPr>
          <p:cNvPr id="42" name="Picture 3" descr="C:\Users\esenaux\Downloads\done-tick.png"/>
          <p:cNvPicPr>
            <a:picLocks noChangeAspect="1" noChangeArrowheads="1"/>
          </p:cNvPicPr>
          <p:nvPr/>
        </p:nvPicPr>
        <p:blipFill>
          <a:blip r:embed="rId1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7946" y="6744872"/>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43" name="Rectangle 42"/>
          <p:cNvSpPr/>
          <p:nvPr/>
        </p:nvSpPr>
        <p:spPr>
          <a:xfrm>
            <a:off x="2454019" y="7226923"/>
            <a:ext cx="2628832" cy="338829"/>
          </a:xfrm>
          <a:prstGeom prst="rect">
            <a:avLst/>
          </a:prstGeom>
        </p:spPr>
        <p:txBody>
          <a:bodyPr wrap="none" lIns="122191" tIns="61096" rIns="122191" bIns="61096">
            <a:spAutoFit/>
          </a:bodyPr>
          <a:lstStyle/>
          <a:p>
            <a:pPr algn="ctr"/>
            <a:r>
              <a:rPr lang="fr-FR" sz="1400" b="1" kern="0" dirty="0" smtClean="0">
                <a:solidFill>
                  <a:srgbClr val="000000"/>
                </a:solidFill>
                <a:latin typeface="Calibri" panose="020F0502020204030204" pitchFamily="34" charset="0"/>
              </a:rPr>
              <a:t>Autres organes de Gouvernance</a:t>
            </a:r>
            <a:endParaRPr lang="fr-FR" sz="1400" b="1" kern="0" dirty="0">
              <a:solidFill>
                <a:srgbClr val="000000"/>
              </a:solidFill>
              <a:latin typeface="Calibri" panose="020F0502020204030204" pitchFamily="34" charset="0"/>
            </a:endParaRPr>
          </a:p>
        </p:txBody>
      </p:sp>
      <p:sp>
        <p:nvSpPr>
          <p:cNvPr id="45" name="Rectangle à coins arrondis 44"/>
          <p:cNvSpPr/>
          <p:nvPr/>
        </p:nvSpPr>
        <p:spPr bwMode="auto">
          <a:xfrm>
            <a:off x="2243616" y="7577605"/>
            <a:ext cx="2822400" cy="403200"/>
          </a:xfrm>
          <a:prstGeom prst="roundRect">
            <a:avLst/>
          </a:prstGeom>
          <a:solidFill>
            <a:srgbClr val="034EA2">
              <a:alpha val="25882"/>
            </a:srgbClr>
          </a:solidFill>
          <a:ln w="3175" cap="flat" cmpd="sng" algn="ctr">
            <a:noFill/>
            <a:prstDash val="solid"/>
            <a:round/>
            <a:headEnd type="none" w="med" len="med"/>
            <a:tailEnd type="none" w="med" len="med"/>
          </a:ln>
          <a:effectLst/>
        </p:spPr>
        <p:txBody>
          <a:bodyPr vert="horz" wrap="square" lIns="122191" tIns="61096" rIns="122191" bIns="61096" numCol="1" rtlCol="0" anchor="ctr" anchorCtr="0" compatLnSpc="1">
            <a:prstTxWarp prst="textNoShape">
              <a:avLst/>
            </a:prstTxWarp>
          </a:bodyPr>
          <a:lstStyle/>
          <a:p>
            <a:pPr algn="ctr" defTabSz="1330104"/>
            <a:r>
              <a:rPr lang="fr-FR" sz="1300" b="1" dirty="0" smtClean="0">
                <a:solidFill>
                  <a:srgbClr val="002395"/>
                </a:solidFill>
                <a:latin typeface="Calibri" panose="020F0502020204030204" pitchFamily="34" charset="0"/>
              </a:rPr>
              <a:t>Comité stratégique</a:t>
            </a:r>
            <a:endParaRPr lang="fr-FR" sz="1300" b="1" dirty="0">
              <a:solidFill>
                <a:srgbClr val="002395"/>
              </a:solidFill>
              <a:latin typeface="Calibri" panose="020F0502020204030204" pitchFamily="34" charset="0"/>
            </a:endParaRPr>
          </a:p>
        </p:txBody>
      </p:sp>
      <p:sp>
        <p:nvSpPr>
          <p:cNvPr id="49" name="Rectangle à coins arrondis 48"/>
          <p:cNvSpPr/>
          <p:nvPr/>
        </p:nvSpPr>
        <p:spPr bwMode="auto">
          <a:xfrm>
            <a:off x="2243616" y="8073384"/>
            <a:ext cx="2822400" cy="403200"/>
          </a:xfrm>
          <a:prstGeom prst="roundRect">
            <a:avLst/>
          </a:prstGeom>
          <a:solidFill>
            <a:srgbClr val="034EA2">
              <a:alpha val="25882"/>
            </a:srgbClr>
          </a:solidFill>
          <a:ln w="3175" cap="flat" cmpd="sng" algn="ctr">
            <a:noFill/>
            <a:prstDash val="solid"/>
            <a:round/>
            <a:headEnd type="none" w="med" len="med"/>
            <a:tailEnd type="none" w="med" len="med"/>
          </a:ln>
          <a:effectLst/>
        </p:spPr>
        <p:txBody>
          <a:bodyPr vert="horz" wrap="square" lIns="122191" tIns="61096" rIns="122191" bIns="61096" numCol="1" rtlCol="0" anchor="ctr" anchorCtr="0" compatLnSpc="1">
            <a:prstTxWarp prst="textNoShape">
              <a:avLst/>
            </a:prstTxWarp>
          </a:bodyPr>
          <a:lstStyle/>
          <a:p>
            <a:pPr algn="ctr" defTabSz="1330104"/>
            <a:r>
              <a:rPr lang="fr-FR" sz="1300" b="1" dirty="0" smtClean="0">
                <a:solidFill>
                  <a:srgbClr val="002395"/>
                </a:solidFill>
                <a:latin typeface="Calibri" panose="020F0502020204030204" pitchFamily="34" charset="0"/>
              </a:rPr>
              <a:t>CSIRTM</a:t>
            </a:r>
            <a:endParaRPr lang="fr-FR" sz="1300" b="1" dirty="0">
              <a:solidFill>
                <a:srgbClr val="002395"/>
              </a:solidFill>
              <a:latin typeface="Calibri" panose="020F0502020204030204" pitchFamily="34" charset="0"/>
            </a:endParaRPr>
          </a:p>
        </p:txBody>
      </p:sp>
      <p:sp>
        <p:nvSpPr>
          <p:cNvPr id="54" name="Rectangle à coins arrondis 53"/>
          <p:cNvSpPr/>
          <p:nvPr/>
        </p:nvSpPr>
        <p:spPr bwMode="auto">
          <a:xfrm>
            <a:off x="2274106" y="9081496"/>
            <a:ext cx="2822400" cy="403200"/>
          </a:xfrm>
          <a:prstGeom prst="roundRect">
            <a:avLst/>
          </a:prstGeom>
          <a:solidFill>
            <a:srgbClr val="034EA2">
              <a:alpha val="25882"/>
            </a:srgbClr>
          </a:solidFill>
          <a:ln w="3175" cap="flat" cmpd="sng" algn="ctr">
            <a:noFill/>
            <a:prstDash val="solid"/>
            <a:round/>
            <a:headEnd type="none" w="med" len="med"/>
            <a:tailEnd type="none" w="med" len="med"/>
          </a:ln>
          <a:effectLst/>
        </p:spPr>
        <p:txBody>
          <a:bodyPr vert="horz" wrap="square" lIns="122191" tIns="61096" rIns="122191" bIns="61096" numCol="1" rtlCol="0" anchor="ctr" anchorCtr="0" compatLnSpc="1">
            <a:prstTxWarp prst="textNoShape">
              <a:avLst/>
            </a:prstTxWarp>
          </a:bodyPr>
          <a:lstStyle/>
          <a:p>
            <a:pPr algn="ctr" defTabSz="1330104"/>
            <a:r>
              <a:rPr lang="fr-FR" sz="1300" b="1" dirty="0" smtClean="0">
                <a:solidFill>
                  <a:srgbClr val="002395"/>
                </a:solidFill>
                <a:latin typeface="Calibri" panose="020F0502020204030204" pitchFamily="34" charset="0"/>
              </a:rPr>
              <a:t>Comité territorial des élus locaux</a:t>
            </a:r>
            <a:endParaRPr lang="fr-FR" sz="1300" b="1" dirty="0">
              <a:solidFill>
                <a:srgbClr val="002395"/>
              </a:solidFill>
              <a:latin typeface="Calibri" panose="020F0502020204030204" pitchFamily="34" charset="0"/>
            </a:endParaRPr>
          </a:p>
        </p:txBody>
      </p:sp>
      <p:sp>
        <p:nvSpPr>
          <p:cNvPr id="65" name="Rectangle à coins arrondis 64"/>
          <p:cNvSpPr/>
          <p:nvPr/>
        </p:nvSpPr>
        <p:spPr bwMode="auto">
          <a:xfrm>
            <a:off x="2260451" y="8577440"/>
            <a:ext cx="2822400" cy="403200"/>
          </a:xfrm>
          <a:prstGeom prst="roundRect">
            <a:avLst/>
          </a:prstGeom>
          <a:solidFill>
            <a:srgbClr val="034EA2">
              <a:alpha val="25882"/>
            </a:srgbClr>
          </a:solidFill>
          <a:ln w="3175" cap="flat" cmpd="sng" algn="ctr">
            <a:noFill/>
            <a:prstDash val="solid"/>
            <a:round/>
            <a:headEnd type="none" w="med" len="med"/>
            <a:tailEnd type="none" w="med" len="med"/>
          </a:ln>
          <a:effectLst/>
        </p:spPr>
        <p:txBody>
          <a:bodyPr vert="horz" wrap="square" lIns="122191" tIns="61096" rIns="122191" bIns="61096" numCol="1" rtlCol="0" anchor="ctr" anchorCtr="0" compatLnSpc="1">
            <a:prstTxWarp prst="textNoShape">
              <a:avLst/>
            </a:prstTxWarp>
          </a:bodyPr>
          <a:lstStyle/>
          <a:p>
            <a:pPr algn="ctr" defTabSz="1330104"/>
            <a:r>
              <a:rPr lang="fr-FR" sz="1300" b="1" dirty="0" smtClean="0">
                <a:solidFill>
                  <a:srgbClr val="002395"/>
                </a:solidFill>
                <a:latin typeface="Calibri" panose="020F0502020204030204" pitchFamily="34" charset="0"/>
              </a:rPr>
              <a:t>Conférence territoriale de dialogue social</a:t>
            </a:r>
            <a:endParaRPr lang="fr-FR" sz="1300" b="1" dirty="0">
              <a:solidFill>
                <a:srgbClr val="002395"/>
              </a:solidFill>
              <a:latin typeface="Calibri" panose="020F0502020204030204" pitchFamily="34" charset="0"/>
            </a:endParaRPr>
          </a:p>
        </p:txBody>
      </p:sp>
      <p:sp>
        <p:nvSpPr>
          <p:cNvPr id="66" name="Rectangle 65"/>
          <p:cNvSpPr/>
          <p:nvPr/>
        </p:nvSpPr>
        <p:spPr>
          <a:xfrm>
            <a:off x="2581607" y="5808712"/>
            <a:ext cx="2301819" cy="338829"/>
          </a:xfrm>
          <a:prstGeom prst="rect">
            <a:avLst/>
          </a:prstGeom>
        </p:spPr>
        <p:txBody>
          <a:bodyPr wrap="none" lIns="122191" tIns="61096" rIns="122191" bIns="61096">
            <a:spAutoFit/>
          </a:bodyPr>
          <a:lstStyle/>
          <a:p>
            <a:pPr algn="ctr"/>
            <a:r>
              <a:rPr lang="fr-FR" sz="1400" b="1" kern="0" dirty="0">
                <a:solidFill>
                  <a:srgbClr val="000000"/>
                </a:solidFill>
                <a:latin typeface="Calibri" panose="020F0502020204030204" pitchFamily="34" charset="0"/>
              </a:rPr>
              <a:t>Représentation des usagers</a:t>
            </a:r>
          </a:p>
        </p:txBody>
      </p:sp>
      <p:sp>
        <p:nvSpPr>
          <p:cNvPr id="67" name="Rectangle à coins arrondis 66"/>
          <p:cNvSpPr/>
          <p:nvPr/>
        </p:nvSpPr>
        <p:spPr bwMode="auto">
          <a:xfrm>
            <a:off x="679186" y="6095048"/>
            <a:ext cx="2822400" cy="403200"/>
          </a:xfrm>
          <a:prstGeom prst="roundRect">
            <a:avLst/>
          </a:prstGeom>
          <a:solidFill>
            <a:srgbClr val="034EA2">
              <a:alpha val="25882"/>
            </a:srgbClr>
          </a:solidFill>
          <a:ln w="3175" cap="flat" cmpd="sng" algn="ctr">
            <a:noFill/>
            <a:prstDash val="solid"/>
            <a:round/>
            <a:headEnd type="none" w="med" len="med"/>
            <a:tailEnd type="none" w="med" len="med"/>
          </a:ln>
          <a:effectLst/>
        </p:spPr>
        <p:txBody>
          <a:bodyPr vert="horz" wrap="square" lIns="122191" tIns="61096" rIns="122191" bIns="61096" numCol="1" rtlCol="0" anchor="ctr" anchorCtr="0" compatLnSpc="1">
            <a:prstTxWarp prst="textNoShape">
              <a:avLst/>
            </a:prstTxWarp>
          </a:bodyPr>
          <a:lstStyle/>
          <a:p>
            <a:pPr algn="ctr" defTabSz="1330104"/>
            <a:r>
              <a:rPr lang="fr-FR" sz="1300" b="1" dirty="0">
                <a:solidFill>
                  <a:srgbClr val="002395"/>
                </a:solidFill>
                <a:latin typeface="Calibri" panose="020F0502020204030204" pitchFamily="34" charset="0"/>
              </a:rPr>
              <a:t>CHOIX 1 : commission des usagers</a:t>
            </a:r>
          </a:p>
        </p:txBody>
      </p:sp>
      <p:sp>
        <p:nvSpPr>
          <p:cNvPr id="68" name="Rectangle à coins arrondis 67"/>
          <p:cNvSpPr/>
          <p:nvPr/>
        </p:nvSpPr>
        <p:spPr bwMode="auto">
          <a:xfrm>
            <a:off x="3821312" y="6095048"/>
            <a:ext cx="2822400" cy="403200"/>
          </a:xfrm>
          <a:prstGeom prst="roundRect">
            <a:avLst/>
          </a:prstGeom>
          <a:solidFill>
            <a:srgbClr val="034EA2">
              <a:alpha val="12000"/>
            </a:srgbClr>
          </a:solidFill>
          <a:ln w="3175" cap="flat" cmpd="sng" algn="ctr">
            <a:noFill/>
            <a:prstDash val="solid"/>
            <a:round/>
            <a:headEnd type="none" w="med" len="med"/>
            <a:tailEnd type="none" w="med" len="med"/>
          </a:ln>
          <a:effectLst/>
        </p:spPr>
        <p:txBody>
          <a:bodyPr vert="horz" wrap="square" lIns="122191" tIns="61096" rIns="122191" bIns="61096" numCol="1" rtlCol="0" anchor="ctr" anchorCtr="0" compatLnSpc="1">
            <a:prstTxWarp prst="textNoShape">
              <a:avLst/>
            </a:prstTxWarp>
          </a:bodyPr>
          <a:lstStyle/>
          <a:p>
            <a:pPr algn="ctr" defTabSz="1330104">
              <a:spcBef>
                <a:spcPct val="0"/>
              </a:spcBef>
            </a:pPr>
            <a:r>
              <a:rPr lang="fr-FR" sz="1300" b="1" dirty="0">
                <a:solidFill>
                  <a:srgbClr val="97B0FF"/>
                </a:solidFill>
                <a:latin typeface="Calibri" panose="020F0502020204030204" pitchFamily="34" charset="0"/>
              </a:rPr>
              <a:t>CHOIX 2 : comité des usagers</a:t>
            </a:r>
          </a:p>
        </p:txBody>
      </p:sp>
      <p:pic>
        <p:nvPicPr>
          <p:cNvPr id="69" name="Picture 3" descr="C:\Users\esenaux\Downloads\done-tick.png"/>
          <p:cNvPicPr>
            <a:picLocks noChangeAspect="1" noChangeArrowheads="1"/>
          </p:cNvPicPr>
          <p:nvPr/>
        </p:nvPicPr>
        <p:blipFill>
          <a:blip r:embed="rId1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9223" y="6024736"/>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8"/>
          <p:cNvSpPr>
            <a:spLocks noChangeArrowheads="1"/>
          </p:cNvSpPr>
          <p:nvPr>
            <p:custDataLst>
              <p:tags r:id="rId9"/>
            </p:custDataLst>
          </p:nvPr>
        </p:nvSpPr>
        <p:spPr bwMode="gray">
          <a:xfrm>
            <a:off x="7304087" y="2891326"/>
            <a:ext cx="2016000" cy="1405218"/>
          </a:xfrm>
          <a:prstGeom prst="rect">
            <a:avLst/>
          </a:prstGeom>
          <a:solidFill>
            <a:srgbClr val="12457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3334" tIns="0" rIns="23334" bIns="0" anchor="ctr"/>
          <a:lstStyle>
            <a:lvl1pPr defTabSz="912813" eaLnBrk="0" hangingPunct="0">
              <a:defRPr>
                <a:solidFill>
                  <a:schemeClr val="tx1"/>
                </a:solidFill>
                <a:latin typeface="Arial" charset="0"/>
                <a:cs typeface="Arial" charset="0"/>
              </a:defRPr>
            </a:lvl1pPr>
            <a:lvl2pPr marL="742950" indent="-285750" defTabSz="912813" eaLnBrk="0" hangingPunct="0">
              <a:defRPr>
                <a:solidFill>
                  <a:schemeClr val="tx1"/>
                </a:solidFill>
                <a:latin typeface="Arial" charset="0"/>
                <a:cs typeface="Arial" charset="0"/>
              </a:defRPr>
            </a:lvl2pPr>
            <a:lvl3pPr marL="1143000" indent="-228600" defTabSz="912813" eaLnBrk="0" hangingPunct="0">
              <a:defRPr>
                <a:solidFill>
                  <a:schemeClr val="tx1"/>
                </a:solidFill>
                <a:latin typeface="Arial" charset="0"/>
                <a:cs typeface="Arial" charset="0"/>
              </a:defRPr>
            </a:lvl3pPr>
            <a:lvl4pPr marL="1600200" indent="-228600" defTabSz="912813" eaLnBrk="0" hangingPunct="0">
              <a:defRPr>
                <a:solidFill>
                  <a:schemeClr val="tx1"/>
                </a:solidFill>
                <a:latin typeface="Arial" charset="0"/>
                <a:cs typeface="Arial" charset="0"/>
              </a:defRPr>
            </a:lvl4pPr>
            <a:lvl5pPr marL="2057400" indent="-228600" defTabSz="912813"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algn="ctr">
              <a:buClr>
                <a:srgbClr val="EE2525"/>
              </a:buClr>
              <a:buSzPct val="120000"/>
            </a:pPr>
            <a:r>
              <a:rPr lang="fr-FR" altLang="fr-FR" sz="1500" b="1" dirty="0" smtClean="0">
                <a:solidFill>
                  <a:srgbClr val="FFFFFF"/>
                </a:solidFill>
                <a:latin typeface="Calibri" panose="020F0502020204030204" pitchFamily="34" charset="0"/>
                <a:ea typeface="MS PGothic" pitchFamily="34" charset="-128"/>
                <a:sym typeface="Arial" charset="0"/>
              </a:rPr>
              <a:t>ES/ESMS privés</a:t>
            </a:r>
            <a:endParaRPr lang="fr-FR" altLang="fr-FR" sz="1500" b="1" dirty="0">
              <a:solidFill>
                <a:srgbClr val="FFFFFF"/>
              </a:solidFill>
              <a:latin typeface="Calibri" panose="020F0502020204030204" pitchFamily="34" charset="0"/>
              <a:ea typeface="MS PGothic" pitchFamily="34" charset="-128"/>
              <a:sym typeface="Arial" charset="0"/>
            </a:endParaRPr>
          </a:p>
        </p:txBody>
      </p:sp>
      <p:sp>
        <p:nvSpPr>
          <p:cNvPr id="46" name="ZoneTexte 31"/>
          <p:cNvSpPr txBox="1">
            <a:spLocks noChangeArrowheads="1"/>
          </p:cNvSpPr>
          <p:nvPr/>
        </p:nvSpPr>
        <p:spPr bwMode="auto">
          <a:xfrm>
            <a:off x="9353227" y="2784376"/>
            <a:ext cx="3339550" cy="1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2191" tIns="61096" rIns="122191" bIns="61096">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fr-FR" altLang="fr-FR" sz="1400" kern="0" dirty="0" smtClean="0">
                <a:solidFill>
                  <a:srgbClr val="1F497D"/>
                </a:solidFill>
                <a:latin typeface="Calibri" panose="020F0502020204030204" pitchFamily="34" charset="0"/>
              </a:rPr>
              <a:t>- Fondation </a:t>
            </a:r>
            <a:r>
              <a:rPr lang="fr-FR" altLang="fr-FR" sz="1400" kern="0" dirty="0">
                <a:solidFill>
                  <a:srgbClr val="1F497D"/>
                </a:solidFill>
                <a:latin typeface="Calibri" panose="020F0502020204030204" pitchFamily="34" charset="0"/>
              </a:rPr>
              <a:t>des amis de </a:t>
            </a:r>
            <a:r>
              <a:rPr lang="fr-FR" altLang="fr-FR" sz="1400" kern="0" dirty="0" smtClean="0">
                <a:solidFill>
                  <a:srgbClr val="1F497D"/>
                </a:solidFill>
                <a:latin typeface="Calibri" panose="020F0502020204030204" pitchFamily="34" charset="0"/>
              </a:rPr>
              <a:t>l'atelier</a:t>
            </a:r>
          </a:p>
          <a:p>
            <a:pPr eaLnBrk="1" hangingPunct="1">
              <a:defRPr/>
            </a:pPr>
            <a:r>
              <a:rPr lang="fr-FR" altLang="fr-FR" sz="1400" kern="0" dirty="0" smtClean="0">
                <a:solidFill>
                  <a:srgbClr val="1F497D"/>
                </a:solidFill>
                <a:latin typeface="Calibri" panose="020F0502020204030204" pitchFamily="34" charset="0"/>
              </a:rPr>
              <a:t>- Associations </a:t>
            </a:r>
            <a:r>
              <a:rPr lang="fr-FR" altLang="fr-FR" sz="1400" kern="0" dirty="0">
                <a:solidFill>
                  <a:srgbClr val="1F497D"/>
                </a:solidFill>
                <a:latin typeface="Calibri" panose="020F0502020204030204" pitchFamily="34" charset="0"/>
              </a:rPr>
              <a:t>l'Elan retrouvé </a:t>
            </a:r>
          </a:p>
          <a:p>
            <a:pPr eaLnBrk="1" hangingPunct="1">
              <a:defRPr/>
            </a:pPr>
            <a:r>
              <a:rPr lang="fr-FR" altLang="fr-FR" sz="1400" kern="0" dirty="0" smtClean="0">
                <a:solidFill>
                  <a:srgbClr val="1F497D"/>
                </a:solidFill>
                <a:latin typeface="Calibri" panose="020F0502020204030204" pitchFamily="34" charset="0"/>
              </a:rPr>
              <a:t>- APSI</a:t>
            </a:r>
            <a:endParaRPr lang="fr-FR" altLang="fr-FR" sz="1400" kern="0" dirty="0">
              <a:solidFill>
                <a:srgbClr val="1F497D"/>
              </a:solidFill>
              <a:latin typeface="Calibri" panose="020F0502020204030204" pitchFamily="34" charset="0"/>
            </a:endParaRPr>
          </a:p>
          <a:p>
            <a:pPr eaLnBrk="1" hangingPunct="1">
              <a:defRPr/>
            </a:pPr>
            <a:r>
              <a:rPr lang="fr-FR" altLang="fr-FR" sz="1400" kern="0" dirty="0" smtClean="0">
                <a:solidFill>
                  <a:srgbClr val="1F497D"/>
                </a:solidFill>
                <a:latin typeface="Calibri" panose="020F0502020204030204" pitchFamily="34" charset="0"/>
              </a:rPr>
              <a:t>- Espérance </a:t>
            </a:r>
            <a:r>
              <a:rPr lang="fr-FR" altLang="fr-FR" sz="1400" kern="0" dirty="0">
                <a:solidFill>
                  <a:srgbClr val="1F497D"/>
                </a:solidFill>
                <a:latin typeface="Calibri" panose="020F0502020204030204" pitchFamily="34" charset="0"/>
              </a:rPr>
              <a:t>92</a:t>
            </a:r>
          </a:p>
          <a:p>
            <a:pPr eaLnBrk="1" hangingPunct="1">
              <a:defRPr/>
            </a:pPr>
            <a:r>
              <a:rPr lang="fr-FR" altLang="fr-FR" sz="1400" kern="0" dirty="0" smtClean="0">
                <a:solidFill>
                  <a:srgbClr val="1F497D"/>
                </a:solidFill>
                <a:latin typeface="Calibri" panose="020F0502020204030204" pitchFamily="34" charset="0"/>
              </a:rPr>
              <a:t>- APAJH </a:t>
            </a:r>
            <a:r>
              <a:rPr lang="fr-FR" altLang="fr-FR" sz="1400" kern="0" dirty="0">
                <a:solidFill>
                  <a:srgbClr val="1F497D"/>
                </a:solidFill>
                <a:latin typeface="Calibri" panose="020F0502020204030204" pitchFamily="34" charset="0"/>
              </a:rPr>
              <a:t>94</a:t>
            </a:r>
          </a:p>
          <a:p>
            <a:pPr eaLnBrk="1" hangingPunct="1">
              <a:defRPr/>
            </a:pPr>
            <a:r>
              <a:rPr lang="fr-FR" altLang="fr-FR" sz="1400" kern="0" dirty="0" smtClean="0">
                <a:solidFill>
                  <a:srgbClr val="1F497D"/>
                </a:solidFill>
                <a:latin typeface="Calibri" panose="020F0502020204030204" pitchFamily="34" charset="0"/>
              </a:rPr>
              <a:t>- Foyer </a:t>
            </a:r>
            <a:r>
              <a:rPr lang="fr-FR" altLang="fr-FR" sz="1400" kern="0" dirty="0">
                <a:solidFill>
                  <a:srgbClr val="1F497D"/>
                </a:solidFill>
                <a:latin typeface="Calibri" panose="020F0502020204030204" pitchFamily="34" charset="0"/>
              </a:rPr>
              <a:t>Saint Raphael</a:t>
            </a:r>
          </a:p>
          <a:p>
            <a:pPr eaLnBrk="1" hangingPunct="1">
              <a:defRPr/>
            </a:pPr>
            <a:r>
              <a:rPr lang="fr-FR" altLang="fr-FR" sz="1400" kern="0" dirty="0" smtClean="0">
                <a:solidFill>
                  <a:srgbClr val="1F497D"/>
                </a:solidFill>
                <a:latin typeface="Calibri" panose="020F0502020204030204" pitchFamily="34" charset="0"/>
              </a:rPr>
              <a:t>- APEI </a:t>
            </a:r>
            <a:r>
              <a:rPr lang="fr-FR" altLang="fr-FR" sz="1400" kern="0" dirty="0">
                <a:solidFill>
                  <a:srgbClr val="1F497D"/>
                </a:solidFill>
                <a:latin typeface="Calibri" panose="020F0502020204030204" pitchFamily="34" charset="0"/>
              </a:rPr>
              <a:t>Sud 92</a:t>
            </a:r>
          </a:p>
        </p:txBody>
      </p:sp>
    </p:spTree>
    <p:extLst>
      <p:ext uri="{BB962C8B-B14F-4D97-AF65-F5344CB8AC3E}">
        <p14:creationId xmlns:p14="http://schemas.microsoft.com/office/powerpoint/2010/main" val="3790804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p:cNvSpPr>
            <a:spLocks noGrp="1"/>
          </p:cNvSpPr>
          <p:nvPr>
            <p:ph type="title"/>
          </p:nvPr>
        </p:nvSpPr>
        <p:spPr>
          <a:xfrm>
            <a:off x="548294" y="48072"/>
            <a:ext cx="11643193" cy="421905"/>
          </a:xfrm>
        </p:spPr>
        <p:txBody>
          <a:bodyPr/>
          <a:lstStyle/>
          <a:p>
            <a:r>
              <a:rPr lang="fr-FR" altLang="fr-FR" dirty="0" smtClean="0"/>
              <a:t>Objectifs des GHT</a:t>
            </a:r>
          </a:p>
        </p:txBody>
      </p:sp>
      <p:grpSp>
        <p:nvGrpSpPr>
          <p:cNvPr id="6148" name="Groupe 5"/>
          <p:cNvGrpSpPr>
            <a:grpSpLocks/>
          </p:cNvGrpSpPr>
          <p:nvPr/>
        </p:nvGrpSpPr>
        <p:grpSpPr bwMode="auto">
          <a:xfrm>
            <a:off x="324487" y="2004696"/>
            <a:ext cx="12248198" cy="3888809"/>
            <a:chOff x="2627784" y="2343111"/>
            <a:chExt cx="6120680" cy="2135549"/>
          </a:xfrm>
        </p:grpSpPr>
        <p:sp>
          <p:nvSpPr>
            <p:cNvPr id="6151" name="ZoneTexte 2"/>
            <p:cNvSpPr txBox="1">
              <a:spLocks noChangeArrowheads="1"/>
            </p:cNvSpPr>
            <p:nvPr/>
          </p:nvSpPr>
          <p:spPr bwMode="auto">
            <a:xfrm>
              <a:off x="2771800" y="2420887"/>
              <a:ext cx="5832648" cy="2057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SzPct val="55000"/>
                <a:buBlip>
                  <a:blip r:embed="rId3"/>
                </a:buBlip>
                <a:defRPr sz="1700">
                  <a:solidFill>
                    <a:schemeClr val="tx1"/>
                  </a:solidFill>
                  <a:latin typeface="Arial" charset="0"/>
                </a:defRPr>
              </a:lvl1pPr>
              <a:lvl2pPr marL="742950" indent="-285750" eaLnBrk="0" hangingPunct="0">
                <a:spcBef>
                  <a:spcPct val="20000"/>
                </a:spcBef>
                <a:buSzPct val="150000"/>
                <a:buChar char="-"/>
                <a:defRPr sz="1500">
                  <a:solidFill>
                    <a:schemeClr val="tx1"/>
                  </a:solidFill>
                  <a:latin typeface="Arial" charset="0"/>
                </a:defRPr>
              </a:lvl2pPr>
              <a:lvl3pPr marL="1143000" indent="-228600" eaLnBrk="0" hangingPunct="0">
                <a:spcBef>
                  <a:spcPct val="20000"/>
                </a:spcBef>
                <a:buChar char="-"/>
                <a:defRPr sz="1200">
                  <a:solidFill>
                    <a:schemeClr val="tx1"/>
                  </a:solidFill>
                  <a:latin typeface="Arial"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just" defTabSz="1279236" eaLnBrk="1" fontAlgn="base" hangingPunct="1">
                <a:spcBef>
                  <a:spcPct val="50000"/>
                </a:spcBef>
                <a:spcAft>
                  <a:spcPct val="0"/>
                </a:spcAft>
                <a:buSzTx/>
                <a:buFont typeface="Wingdings" pitchFamily="2" charset="2"/>
                <a:buChar char="Ø"/>
              </a:pPr>
              <a:endParaRPr lang="fr-FR" altLang="fr-FR" sz="2500" dirty="0">
                <a:solidFill>
                  <a:srgbClr val="002395"/>
                </a:solidFill>
              </a:endParaRPr>
            </a:p>
            <a:p>
              <a:pPr algn="just" defTabSz="1279236" eaLnBrk="1" fontAlgn="base" hangingPunct="1">
                <a:spcBef>
                  <a:spcPct val="50000"/>
                </a:spcBef>
                <a:spcAft>
                  <a:spcPct val="0"/>
                </a:spcAft>
                <a:buSzTx/>
                <a:buFont typeface="Wingdings" pitchFamily="2" charset="2"/>
                <a:buChar char="Ø"/>
              </a:pPr>
              <a:r>
                <a:rPr lang="fr-FR" altLang="fr-FR" sz="2500" dirty="0">
                  <a:solidFill>
                    <a:srgbClr val="002395"/>
                  </a:solidFill>
                </a:rPr>
                <a:t> </a:t>
              </a:r>
              <a:r>
                <a:rPr lang="fr-FR" altLang="fr-FR" sz="2400" dirty="0">
                  <a:solidFill>
                    <a:srgbClr val="002395"/>
                  </a:solidFill>
                  <a:latin typeface="Calibri" panose="020F0502020204030204" pitchFamily="34" charset="0"/>
                </a:rPr>
                <a:t>Garantir une égalité d’accès à des soins sécurisés et de qualité</a:t>
              </a:r>
            </a:p>
            <a:p>
              <a:pPr algn="just" defTabSz="1279236" eaLnBrk="1" fontAlgn="base" hangingPunct="1">
                <a:spcBef>
                  <a:spcPct val="50000"/>
                </a:spcBef>
                <a:spcAft>
                  <a:spcPct val="0"/>
                </a:spcAft>
                <a:buSzTx/>
                <a:buFont typeface="Wingdings" pitchFamily="2" charset="2"/>
                <a:buChar char="Ø"/>
              </a:pPr>
              <a:r>
                <a:rPr lang="fr-FR" altLang="fr-FR" sz="2400" dirty="0">
                  <a:solidFill>
                    <a:srgbClr val="002395"/>
                  </a:solidFill>
                  <a:latin typeface="Calibri" panose="020F0502020204030204" pitchFamily="34" charset="0"/>
                </a:rPr>
                <a:t> Mettre en place une gradation des soins hospitaliers dans le cadre d’un lien ville-hôpital renforcé</a:t>
              </a:r>
            </a:p>
            <a:p>
              <a:pPr algn="just" defTabSz="1279236" eaLnBrk="1" fontAlgn="base" hangingPunct="1">
                <a:spcBef>
                  <a:spcPct val="50000"/>
                </a:spcBef>
                <a:spcAft>
                  <a:spcPct val="0"/>
                </a:spcAft>
                <a:buSzTx/>
                <a:buFont typeface="Wingdings" pitchFamily="2" charset="2"/>
                <a:buChar char="Ø"/>
              </a:pPr>
              <a:r>
                <a:rPr lang="fr-FR" altLang="fr-FR" sz="2400" dirty="0">
                  <a:solidFill>
                    <a:srgbClr val="002395"/>
                  </a:solidFill>
                  <a:latin typeface="Calibri" panose="020F0502020204030204" pitchFamily="34" charset="0"/>
                </a:rPr>
                <a:t> Développer des stratégies médicales et soignantes de territoire</a:t>
              </a:r>
            </a:p>
            <a:p>
              <a:pPr algn="just" defTabSz="1279236" eaLnBrk="1" fontAlgn="base" hangingPunct="1">
                <a:spcBef>
                  <a:spcPct val="50000"/>
                </a:spcBef>
                <a:spcAft>
                  <a:spcPct val="0"/>
                </a:spcAft>
                <a:buSzTx/>
                <a:buFont typeface="Wingdings" pitchFamily="2" charset="2"/>
                <a:buChar char="Ø"/>
              </a:pPr>
              <a:r>
                <a:rPr lang="fr-FR" altLang="fr-FR" sz="2400" dirty="0">
                  <a:solidFill>
                    <a:srgbClr val="002395"/>
                  </a:solidFill>
                  <a:latin typeface="Calibri" panose="020F0502020204030204" pitchFamily="34" charset="0"/>
                </a:rPr>
                <a:t> Développer des mutualisations sur les fonctions médicotechniques et supports</a:t>
              </a:r>
            </a:p>
            <a:p>
              <a:pPr algn="just" defTabSz="1279236" eaLnBrk="1" fontAlgn="base" hangingPunct="1">
                <a:spcBef>
                  <a:spcPct val="50000"/>
                </a:spcBef>
                <a:spcAft>
                  <a:spcPct val="0"/>
                </a:spcAft>
                <a:buSzTx/>
                <a:buFont typeface="Wingdings" pitchFamily="2" charset="2"/>
                <a:buChar char="Ø"/>
              </a:pPr>
              <a:endParaRPr lang="fr-FR" altLang="fr-FR" sz="2500" dirty="0">
                <a:solidFill>
                  <a:srgbClr val="002395"/>
                </a:solidFill>
              </a:endParaRPr>
            </a:p>
          </p:txBody>
        </p:sp>
        <p:sp>
          <p:nvSpPr>
            <p:cNvPr id="6152" name="Rectangle à coins arrondis 9"/>
            <p:cNvSpPr>
              <a:spLocks noChangeArrowheads="1"/>
            </p:cNvSpPr>
            <p:nvPr/>
          </p:nvSpPr>
          <p:spPr bwMode="auto">
            <a:xfrm>
              <a:off x="2627784" y="2343111"/>
              <a:ext cx="6120680" cy="186997"/>
            </a:xfrm>
            <a:prstGeom prst="roundRect">
              <a:avLst>
                <a:gd name="adj" fmla="val 16667"/>
              </a:avLst>
            </a:prstGeom>
            <a:noFill/>
            <a:ln w="9525">
              <a:solidFill>
                <a:srgbClr val="002395"/>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SzPct val="55000"/>
                <a:buBlip>
                  <a:blip r:embed="rId3"/>
                </a:buBlip>
                <a:defRPr sz="1700">
                  <a:solidFill>
                    <a:schemeClr val="tx1"/>
                  </a:solidFill>
                  <a:latin typeface="Arial" charset="0"/>
                </a:defRPr>
              </a:lvl1pPr>
              <a:lvl2pPr marL="742950" indent="-285750" eaLnBrk="0" hangingPunct="0">
                <a:spcBef>
                  <a:spcPct val="20000"/>
                </a:spcBef>
                <a:buSzPct val="150000"/>
                <a:buChar char="-"/>
                <a:defRPr sz="1500">
                  <a:solidFill>
                    <a:schemeClr val="tx1"/>
                  </a:solidFill>
                  <a:latin typeface="Arial" charset="0"/>
                </a:defRPr>
              </a:lvl2pPr>
              <a:lvl3pPr marL="1143000" indent="-228600" eaLnBrk="0" hangingPunct="0">
                <a:spcBef>
                  <a:spcPct val="20000"/>
                </a:spcBef>
                <a:buChar char="-"/>
                <a:defRPr sz="1200">
                  <a:solidFill>
                    <a:schemeClr val="tx1"/>
                  </a:solidFill>
                  <a:latin typeface="Arial"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defTabSz="1279236" eaLnBrk="1" fontAlgn="base" hangingPunct="1">
                <a:spcBef>
                  <a:spcPct val="50000"/>
                </a:spcBef>
                <a:spcAft>
                  <a:spcPct val="0"/>
                </a:spcAft>
                <a:buSzTx/>
                <a:buNone/>
              </a:pPr>
              <a:endParaRPr lang="fr-FR" altLang="fr-FR" sz="1400">
                <a:solidFill>
                  <a:srgbClr val="002395"/>
                </a:solidFill>
              </a:endParaRPr>
            </a:p>
          </p:txBody>
        </p:sp>
      </p:grpSp>
      <p:sp>
        <p:nvSpPr>
          <p:cNvPr id="6149" name="ZoneTexte 4"/>
          <p:cNvSpPr txBox="1">
            <a:spLocks noChangeArrowheads="1"/>
          </p:cNvSpPr>
          <p:nvPr/>
        </p:nvSpPr>
        <p:spPr bwMode="auto">
          <a:xfrm>
            <a:off x="324485" y="6816408"/>
            <a:ext cx="1209929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908" tIns="63959" rIns="127908" bIns="63959">
            <a:spAutoFit/>
          </a:bodyPr>
          <a:lstStyle>
            <a:lvl1pPr marL="342900" indent="-342900" eaLnBrk="0" hangingPunct="0">
              <a:spcBef>
                <a:spcPct val="20000"/>
              </a:spcBef>
              <a:buSzPct val="55000"/>
              <a:buBlip>
                <a:blip r:embed="rId3"/>
              </a:buBlip>
              <a:defRPr sz="1700">
                <a:solidFill>
                  <a:schemeClr val="tx1"/>
                </a:solidFill>
                <a:latin typeface="Arial" charset="0"/>
              </a:defRPr>
            </a:lvl1pPr>
            <a:lvl2pPr eaLnBrk="0" hangingPunct="0">
              <a:spcBef>
                <a:spcPct val="20000"/>
              </a:spcBef>
              <a:buSzPct val="150000"/>
              <a:buChar char="-"/>
              <a:defRPr sz="1500">
                <a:solidFill>
                  <a:schemeClr val="tx1"/>
                </a:solidFill>
                <a:latin typeface="Arial" charset="0"/>
              </a:defRPr>
            </a:lvl2pPr>
            <a:lvl3pPr marL="1143000" indent="-228600" eaLnBrk="0" hangingPunct="0">
              <a:spcBef>
                <a:spcPct val="20000"/>
              </a:spcBef>
              <a:buChar char="-"/>
              <a:defRPr sz="1200">
                <a:solidFill>
                  <a:schemeClr val="tx1"/>
                </a:solidFill>
                <a:latin typeface="Arial"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marL="0" lvl="1" algn="ctr" defTabSz="1279236" eaLnBrk="1" fontAlgn="base" hangingPunct="1">
              <a:spcBef>
                <a:spcPct val="50000"/>
              </a:spcBef>
              <a:spcAft>
                <a:spcPct val="0"/>
              </a:spcAft>
              <a:buSzTx/>
              <a:buNone/>
            </a:pPr>
            <a:r>
              <a:rPr lang="fr-FR" altLang="fr-FR" sz="2800" dirty="0">
                <a:solidFill>
                  <a:srgbClr val="7AB800"/>
                </a:solidFill>
                <a:latin typeface="Calibri" panose="020F0502020204030204" pitchFamily="34" charset="0"/>
              </a:rPr>
              <a:t>Mais tout </a:t>
            </a:r>
            <a:r>
              <a:rPr lang="fr-FR" altLang="fr-FR" sz="2800" u="sng" dirty="0">
                <a:solidFill>
                  <a:srgbClr val="7AB800"/>
                </a:solidFill>
                <a:latin typeface="Calibri" panose="020F0502020204030204" pitchFamily="34" charset="0"/>
              </a:rPr>
              <a:t>en garantissant le maintien et en soutenant les coopérations existantes et à venir </a:t>
            </a:r>
            <a:r>
              <a:rPr lang="fr-FR" altLang="fr-FR" sz="2800" dirty="0">
                <a:solidFill>
                  <a:srgbClr val="7AB800"/>
                </a:solidFill>
                <a:latin typeface="Calibri" panose="020F0502020204030204" pitchFamily="34" charset="0"/>
              </a:rPr>
              <a:t>dans une logique de parcours de soins et de réponse </a:t>
            </a:r>
            <a:r>
              <a:rPr lang="fr-FR" altLang="fr-FR" sz="2800" dirty="0" smtClean="0">
                <a:solidFill>
                  <a:srgbClr val="7AB800"/>
                </a:solidFill>
                <a:latin typeface="Calibri" panose="020F0502020204030204" pitchFamily="34" charset="0"/>
              </a:rPr>
              <a:t>aux besoins </a:t>
            </a:r>
            <a:r>
              <a:rPr lang="fr-FR" altLang="fr-FR" sz="2800" dirty="0">
                <a:solidFill>
                  <a:srgbClr val="7AB800"/>
                </a:solidFill>
                <a:latin typeface="Calibri" panose="020F0502020204030204" pitchFamily="34" charset="0"/>
              </a:rPr>
              <a:t>de la population</a:t>
            </a:r>
          </a:p>
        </p:txBody>
      </p:sp>
      <p:sp>
        <p:nvSpPr>
          <p:cNvPr id="6150" name="Flèche vers le bas 5"/>
          <p:cNvSpPr>
            <a:spLocks noChangeArrowheads="1"/>
          </p:cNvSpPr>
          <p:nvPr/>
        </p:nvSpPr>
        <p:spPr bwMode="auto">
          <a:xfrm>
            <a:off x="5494022" y="5507355"/>
            <a:ext cx="1411288" cy="458058"/>
          </a:xfrm>
          <a:prstGeom prst="downArrow">
            <a:avLst>
              <a:gd name="adj1" fmla="val 50000"/>
              <a:gd name="adj2" fmla="val 50000"/>
            </a:avLst>
          </a:prstGeom>
          <a:solidFill>
            <a:srgbClr val="00239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7908" tIns="63959" rIns="127908" bIns="63959">
            <a:spAutoFit/>
          </a:bodyPr>
          <a:lstStyle>
            <a:lvl1pPr eaLnBrk="0" hangingPunct="0">
              <a:spcBef>
                <a:spcPct val="20000"/>
              </a:spcBef>
              <a:buSzPct val="55000"/>
              <a:buBlip>
                <a:blip r:embed="rId3"/>
              </a:buBlip>
              <a:defRPr sz="1700">
                <a:solidFill>
                  <a:schemeClr val="tx1"/>
                </a:solidFill>
                <a:latin typeface="Arial" charset="0"/>
              </a:defRPr>
            </a:lvl1pPr>
            <a:lvl2pPr marL="742950" indent="-285750" eaLnBrk="0" hangingPunct="0">
              <a:spcBef>
                <a:spcPct val="20000"/>
              </a:spcBef>
              <a:buSzPct val="150000"/>
              <a:buChar char="-"/>
              <a:defRPr sz="1500">
                <a:solidFill>
                  <a:schemeClr val="tx1"/>
                </a:solidFill>
                <a:latin typeface="Arial" charset="0"/>
              </a:defRPr>
            </a:lvl2pPr>
            <a:lvl3pPr marL="1143000" indent="-228600" eaLnBrk="0" hangingPunct="0">
              <a:spcBef>
                <a:spcPct val="20000"/>
              </a:spcBef>
              <a:buChar char="-"/>
              <a:defRPr sz="1200">
                <a:solidFill>
                  <a:schemeClr val="tx1"/>
                </a:solidFill>
                <a:latin typeface="Arial"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defTabSz="1279236" eaLnBrk="1" fontAlgn="base" hangingPunct="1">
              <a:spcBef>
                <a:spcPct val="50000"/>
              </a:spcBef>
              <a:spcAft>
                <a:spcPct val="0"/>
              </a:spcAft>
              <a:buSzTx/>
              <a:buNone/>
            </a:pPr>
            <a:endParaRPr lang="fr-FR" altLang="fr-FR" sz="1400">
              <a:solidFill>
                <a:srgbClr val="002395"/>
              </a:solidFill>
            </a:endParaRPr>
          </a:p>
        </p:txBody>
      </p:sp>
    </p:spTree>
    <p:extLst>
      <p:ext uri="{BB962C8B-B14F-4D97-AF65-F5344CB8AC3E}">
        <p14:creationId xmlns:p14="http://schemas.microsoft.com/office/powerpoint/2010/main" val="2339812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lide Number Placeholder 3"/>
          <p:cNvSpPr txBox="1">
            <a:spLocks/>
          </p:cNvSpPr>
          <p:nvPr>
            <p:custDataLst>
              <p:tags r:id="rId1"/>
            </p:custDataLst>
          </p:nvPr>
        </p:nvSpPr>
        <p:spPr bwMode="auto">
          <a:xfrm>
            <a:off x="12598554" y="8580747"/>
            <a:ext cx="153352" cy="42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924" tIns="63966" rIns="127924" bIns="63966"/>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endParaRPr lang="fr-FR" altLang="fr-FR" sz="1500" b="1" dirty="0">
              <a:solidFill>
                <a:srgbClr val="000000"/>
              </a:solidFill>
              <a:latin typeface="Calibri" panose="020F0502020204030204" pitchFamily="34" charset="0"/>
              <a:ea typeface="MS PGothic" pitchFamily="34" charset="-128"/>
            </a:endParaRPr>
          </a:p>
        </p:txBody>
      </p:sp>
      <p:sp>
        <p:nvSpPr>
          <p:cNvPr id="52" name="Slide Number Placeholder 3"/>
          <p:cNvSpPr txBox="1">
            <a:spLocks/>
          </p:cNvSpPr>
          <p:nvPr>
            <p:custDataLst>
              <p:tags r:id="rId2"/>
            </p:custDataLst>
          </p:nvPr>
        </p:nvSpPr>
        <p:spPr bwMode="auto">
          <a:xfrm>
            <a:off x="12598554" y="8580747"/>
            <a:ext cx="153352" cy="42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924" tIns="63966" rIns="127924" bIns="63966"/>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endParaRPr lang="fr-FR" altLang="fr-FR" sz="1500" b="1" dirty="0">
              <a:solidFill>
                <a:srgbClr val="000000"/>
              </a:solidFill>
              <a:latin typeface="Calibri" panose="020F0502020204030204" pitchFamily="34" charset="0"/>
              <a:ea typeface="MS PGothic" pitchFamily="34" charset="-128"/>
            </a:endParaRPr>
          </a:p>
        </p:txBody>
      </p:sp>
      <p:sp>
        <p:nvSpPr>
          <p:cNvPr id="31" name="ZoneTexte 30"/>
          <p:cNvSpPr txBox="1"/>
          <p:nvPr/>
        </p:nvSpPr>
        <p:spPr>
          <a:xfrm>
            <a:off x="2557162" y="691149"/>
            <a:ext cx="7687278" cy="498513"/>
          </a:xfrm>
          <a:prstGeom prst="rect">
            <a:avLst/>
          </a:prstGeom>
          <a:noFill/>
        </p:spPr>
        <p:txBody>
          <a:bodyPr wrap="square" lIns="127924" tIns="63966" rIns="127924" bIns="63966" rtlCol="0">
            <a:spAutoFit/>
          </a:bodyPr>
          <a:lstStyle/>
          <a:p>
            <a:pPr algn="ctr"/>
            <a:r>
              <a:rPr lang="fr-FR" sz="2400" cap="all" dirty="0">
                <a:ln w="9000" cmpd="sng">
                  <a:solidFill>
                    <a:srgbClr val="0070C0"/>
                  </a:solidFill>
                  <a:prstDash val="solid"/>
                </a:ln>
                <a:solidFill>
                  <a:schemeClr val="accent2"/>
                </a:solidFill>
                <a:effectLst>
                  <a:reflection blurRad="12700" stA="28000" endPos="45000" dist="1000" dir="5400000" sy="-100000" algn="bl" rotWithShape="0"/>
                </a:effectLst>
                <a:latin typeface="Calibri" panose="020F0502020204030204" pitchFamily="34" charset="0"/>
              </a:rPr>
              <a:t>Proposition ARS pour y parvenir – 1</a:t>
            </a:r>
            <a:r>
              <a:rPr lang="fr-FR" sz="2400" cap="all" baseline="30000" dirty="0">
                <a:ln w="9000" cmpd="sng">
                  <a:solidFill>
                    <a:srgbClr val="0070C0"/>
                  </a:solidFill>
                  <a:prstDash val="solid"/>
                </a:ln>
                <a:solidFill>
                  <a:schemeClr val="accent2"/>
                </a:solidFill>
                <a:effectLst>
                  <a:reflection blurRad="12700" stA="28000" endPos="45000" dist="1000" dir="5400000" sy="-100000" algn="bl" rotWithShape="0"/>
                </a:effectLst>
                <a:latin typeface="Calibri" panose="020F0502020204030204" pitchFamily="34" charset="0"/>
              </a:rPr>
              <a:t>er</a:t>
            </a:r>
            <a:r>
              <a:rPr lang="fr-FR" sz="2400" cap="all" dirty="0">
                <a:ln w="9000" cmpd="sng">
                  <a:solidFill>
                    <a:srgbClr val="0070C0"/>
                  </a:solidFill>
                  <a:prstDash val="solid"/>
                </a:ln>
                <a:solidFill>
                  <a:schemeClr val="accent2"/>
                </a:solidFill>
                <a:effectLst>
                  <a:reflection blurRad="12700" stA="28000" endPos="45000" dist="1000" dir="5400000" sy="-100000" algn="bl" rotWithShape="0"/>
                </a:effectLst>
                <a:latin typeface="Calibri" panose="020F0502020204030204" pitchFamily="34" charset="0"/>
              </a:rPr>
              <a:t> juillet 2016</a:t>
            </a:r>
          </a:p>
        </p:txBody>
      </p:sp>
      <p:sp>
        <p:nvSpPr>
          <p:cNvPr id="7" name="Rectangle 11"/>
          <p:cNvSpPr>
            <a:spLocks noChangeArrowheads="1"/>
          </p:cNvSpPr>
          <p:nvPr>
            <p:custDataLst>
              <p:tags r:id="rId3"/>
            </p:custDataLst>
          </p:nvPr>
        </p:nvSpPr>
        <p:spPr bwMode="gray">
          <a:xfrm>
            <a:off x="755294" y="3489973"/>
            <a:ext cx="11340000" cy="5847131"/>
          </a:xfrm>
          <a:prstGeom prst="roundRect">
            <a:avLst/>
          </a:prstGeom>
          <a:noFill/>
          <a:ln w="1905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lIns="50359" tIns="50359" rIns="50359" bIns="50359" anchor="ctr"/>
          <a:lstStyle/>
          <a:p>
            <a:pPr marL="239861" indent="-239861" defTabSz="1305889">
              <a:buClr>
                <a:srgbClr val="0070C0"/>
              </a:buClr>
              <a:buSzPct val="150000"/>
              <a:buFont typeface="Arial" panose="020B0604020202020204" pitchFamily="34" charset="0"/>
              <a:buChar char="•"/>
            </a:pPr>
            <a:r>
              <a:rPr lang="fr-FR" altLang="fr-FR" sz="2000" dirty="0">
                <a:latin typeface="Calibri" panose="020F0502020204030204" pitchFamily="34" charset="0"/>
              </a:rPr>
              <a:t>Un </a:t>
            </a:r>
            <a:r>
              <a:rPr lang="fr-FR" sz="2000" b="1" dirty="0">
                <a:latin typeface="Calibri" panose="020F0502020204030204" pitchFamily="34" charset="0"/>
              </a:rPr>
              <a:t>diagnostic stratégique</a:t>
            </a:r>
            <a:r>
              <a:rPr lang="fr-FR" sz="2000" dirty="0">
                <a:latin typeface="Calibri" panose="020F0502020204030204" pitchFamily="34" charset="0"/>
              </a:rPr>
              <a:t> de GHT (territorial et organisationnel) ;</a:t>
            </a:r>
          </a:p>
          <a:p>
            <a:pPr marL="239861" indent="-239861" defTabSz="1305889">
              <a:buClr>
                <a:srgbClr val="0070C0"/>
              </a:buClr>
              <a:buSzPct val="150000"/>
              <a:buFont typeface="Arial" panose="020B0604020202020204" pitchFamily="34" charset="0"/>
              <a:buChar char="•"/>
            </a:pPr>
            <a:r>
              <a:rPr lang="fr-FR" altLang="fr-FR" sz="2000" dirty="0">
                <a:latin typeface="Calibri" panose="020F0502020204030204" pitchFamily="34" charset="0"/>
              </a:rPr>
              <a:t>Une définition des </a:t>
            </a:r>
            <a:r>
              <a:rPr lang="fr-FR" altLang="fr-FR" sz="2000" b="1" dirty="0">
                <a:latin typeface="Calibri" panose="020F0502020204030204" pitchFamily="34" charset="0"/>
              </a:rPr>
              <a:t>objectifs médicaux </a:t>
            </a:r>
            <a:r>
              <a:rPr lang="fr-FR" altLang="fr-FR" sz="2000" dirty="0">
                <a:latin typeface="Calibri" panose="020F0502020204030204" pitchFamily="34" charset="0"/>
              </a:rPr>
              <a:t>du GHT, perspectives de développement du GHT en matière de :</a:t>
            </a:r>
          </a:p>
          <a:p>
            <a:pPr marL="1039382" lvl="1" indent="-399757" defTabSz="1305889">
              <a:buClr>
                <a:srgbClr val="0070C0"/>
              </a:buClr>
              <a:buSzPct val="150000"/>
              <a:buFont typeface="Arial" panose="020B0604020202020204" pitchFamily="34" charset="0"/>
              <a:buChar char="−"/>
            </a:pPr>
            <a:r>
              <a:rPr lang="fr-FR" altLang="fr-FR" sz="2000" dirty="0">
                <a:latin typeface="Calibri" panose="020F0502020204030204" pitchFamily="34" charset="0"/>
              </a:rPr>
              <a:t>gradation des soins, </a:t>
            </a:r>
          </a:p>
          <a:p>
            <a:pPr marL="1039382" lvl="1" indent="-399757" defTabSz="1305889">
              <a:buClr>
                <a:srgbClr val="0070C0"/>
              </a:buClr>
              <a:buSzPct val="150000"/>
              <a:buFont typeface="Arial" panose="020B0604020202020204" pitchFamily="34" charset="0"/>
              <a:buChar char="−"/>
            </a:pPr>
            <a:r>
              <a:rPr lang="fr-FR" altLang="fr-FR" sz="2000" dirty="0">
                <a:latin typeface="Calibri" panose="020F0502020204030204" pitchFamily="34" charset="0"/>
              </a:rPr>
              <a:t>attractivité et démographie médicale (organisation des équipes médicales communes), </a:t>
            </a:r>
          </a:p>
          <a:p>
            <a:pPr marL="1039382" lvl="1" indent="-399757" defTabSz="1305889">
              <a:buClr>
                <a:srgbClr val="0070C0"/>
              </a:buClr>
              <a:buSzPct val="150000"/>
              <a:buFont typeface="Arial" panose="020B0604020202020204" pitchFamily="34" charset="0"/>
              <a:buChar char="−"/>
            </a:pPr>
            <a:r>
              <a:rPr lang="fr-FR" altLang="fr-FR" sz="2000" dirty="0">
                <a:latin typeface="Calibri" panose="020F0502020204030204" pitchFamily="34" charset="0"/>
              </a:rPr>
              <a:t>qualité et sécurité des soins et des prises en charge,</a:t>
            </a:r>
          </a:p>
          <a:p>
            <a:pPr marL="1039382" lvl="1" indent="-399757" defTabSz="1305889">
              <a:buClr>
                <a:srgbClr val="0070C0"/>
              </a:buClr>
              <a:buSzPct val="150000"/>
              <a:buFont typeface="Arial" panose="020B0604020202020204" pitchFamily="34" charset="0"/>
              <a:buChar char="−"/>
            </a:pPr>
            <a:r>
              <a:rPr lang="fr-FR" altLang="fr-FR" sz="2000" dirty="0">
                <a:latin typeface="Calibri" panose="020F0502020204030204" pitchFamily="34" charset="0"/>
              </a:rPr>
              <a:t>coopérations existantes / à développer, </a:t>
            </a:r>
          </a:p>
          <a:p>
            <a:pPr marL="1039382" lvl="1" indent="-399757" defTabSz="1305889">
              <a:buClr>
                <a:srgbClr val="0070C0"/>
              </a:buClr>
              <a:buSzPct val="150000"/>
              <a:buFont typeface="Arial" panose="020B0604020202020204" pitchFamily="34" charset="0"/>
              <a:buChar char="−"/>
            </a:pPr>
            <a:r>
              <a:rPr lang="fr-FR" altLang="fr-FR" sz="2000" dirty="0">
                <a:latin typeface="Calibri" panose="020F0502020204030204" pitchFamily="34" charset="0"/>
              </a:rPr>
              <a:t>association au CHU : </a:t>
            </a:r>
            <a:r>
              <a:rPr lang="fr-FR" sz="2000" dirty="0">
                <a:latin typeface="Calibri" panose="020F0502020204030204" pitchFamily="34" charset="0"/>
              </a:rPr>
              <a:t>enseignement de formation initiale des PM, recherche, filières de référence et de recours) et gestion commune des métiers et des compétences,</a:t>
            </a:r>
          </a:p>
          <a:p>
            <a:pPr marL="1039382" lvl="1" indent="-399757" defTabSz="1305889">
              <a:buClr>
                <a:srgbClr val="0070C0"/>
              </a:buClr>
              <a:buSzPct val="150000"/>
              <a:buFont typeface="Arial" panose="020B0604020202020204" pitchFamily="34" charset="0"/>
              <a:buChar char="−"/>
            </a:pPr>
            <a:r>
              <a:rPr lang="fr-FR" sz="2000" dirty="0">
                <a:latin typeface="Calibri" panose="020F0502020204030204" pitchFamily="34" charset="0"/>
              </a:rPr>
              <a:t>fonctions </a:t>
            </a:r>
            <a:r>
              <a:rPr lang="fr-FR" sz="2000" dirty="0" err="1">
                <a:latin typeface="Calibri" panose="020F0502020204030204" pitchFamily="34" charset="0"/>
              </a:rPr>
              <a:t>médico-techniques</a:t>
            </a:r>
            <a:r>
              <a:rPr lang="fr-FR" sz="2000" dirty="0">
                <a:latin typeface="Calibri" panose="020F0502020204030204" pitchFamily="34" charset="0"/>
              </a:rPr>
              <a:t> : biologie, imagerie, PUI,</a:t>
            </a:r>
          </a:p>
          <a:p>
            <a:pPr marL="1039382" lvl="1" indent="-399757" defTabSz="1305889">
              <a:buClr>
                <a:srgbClr val="0070C0"/>
              </a:buClr>
              <a:buSzPct val="150000"/>
              <a:buFont typeface="Arial" panose="020B0604020202020204" pitchFamily="34" charset="0"/>
              <a:buChar char="−"/>
            </a:pPr>
            <a:r>
              <a:rPr lang="fr-FR" altLang="fr-FR" sz="2000" dirty="0">
                <a:latin typeface="Calibri" panose="020F0502020204030204" pitchFamily="34" charset="0"/>
              </a:rPr>
              <a:t>alternatives à l’hospitalisation et virage ambulatoire,</a:t>
            </a:r>
          </a:p>
          <a:p>
            <a:pPr marL="1039382" lvl="1" indent="-399757" defTabSz="1305889">
              <a:buClr>
                <a:srgbClr val="0070C0"/>
              </a:buClr>
              <a:buSzPct val="150000"/>
              <a:buFont typeface="Arial" panose="020B0604020202020204" pitchFamily="34" charset="0"/>
              <a:buChar char="−"/>
            </a:pPr>
            <a:r>
              <a:rPr lang="fr-FR" altLang="fr-FR" sz="2000" dirty="0">
                <a:latin typeface="Calibri" panose="020F0502020204030204" pitchFamily="34" charset="0"/>
              </a:rPr>
              <a:t>aval à l’hospitalisation et médico-social,</a:t>
            </a:r>
          </a:p>
          <a:p>
            <a:pPr marL="1039382" lvl="1" indent="-399757" defTabSz="1305889">
              <a:buClr>
                <a:srgbClr val="0070C0"/>
              </a:buClr>
              <a:buSzPct val="150000"/>
              <a:buFont typeface="Arial" panose="020B0604020202020204" pitchFamily="34" charset="0"/>
              <a:buChar char="−"/>
            </a:pPr>
            <a:r>
              <a:rPr lang="fr-FR" altLang="fr-FR" sz="2000" dirty="0">
                <a:latin typeface="Calibri" panose="020F0502020204030204" pitchFamily="34" charset="0"/>
              </a:rPr>
              <a:t>organisation de l’activité externe et des consultations avancées.</a:t>
            </a:r>
          </a:p>
          <a:p>
            <a:pPr marL="1039382" lvl="1" indent="-399757" defTabSz="1305889">
              <a:buClr>
                <a:srgbClr val="0070C0"/>
              </a:buClr>
              <a:buSzPct val="150000"/>
              <a:buFont typeface="Arial" panose="020B0604020202020204" pitchFamily="34" charset="0"/>
              <a:buChar char="−"/>
            </a:pPr>
            <a:r>
              <a:rPr lang="fr-FR" altLang="fr-FR" sz="2000" dirty="0">
                <a:latin typeface="Calibri" panose="020F0502020204030204" pitchFamily="34" charset="0"/>
              </a:rPr>
              <a:t>(…).</a:t>
            </a:r>
          </a:p>
          <a:p>
            <a:pPr marL="239861" indent="-239861" defTabSz="1305889">
              <a:buClr>
                <a:srgbClr val="0070C0"/>
              </a:buClr>
              <a:buSzPct val="150000"/>
              <a:buFont typeface="Arial" panose="020B0604020202020204" pitchFamily="34" charset="0"/>
              <a:buChar char="•"/>
            </a:pPr>
            <a:r>
              <a:rPr lang="fr-FR" altLang="fr-FR" sz="2000" dirty="0">
                <a:latin typeface="Calibri" panose="020F0502020204030204" pitchFamily="34" charset="0"/>
              </a:rPr>
              <a:t>Le cas échéant, une première liste des </a:t>
            </a:r>
            <a:r>
              <a:rPr lang="fr-FR" altLang="fr-FR" sz="2000" b="1" dirty="0">
                <a:latin typeface="Calibri" panose="020F0502020204030204" pitchFamily="34" charset="0"/>
              </a:rPr>
              <a:t>filières prioritaires</a:t>
            </a:r>
            <a:r>
              <a:rPr lang="fr-FR" altLang="fr-FR" sz="2000" dirty="0">
                <a:latin typeface="Calibri" panose="020F0502020204030204" pitchFamily="34" charset="0"/>
              </a:rPr>
              <a:t> retenues</a:t>
            </a:r>
            <a:r>
              <a:rPr lang="fr-FR" sz="2000" dirty="0">
                <a:latin typeface="Calibri" panose="020F0502020204030204" pitchFamily="34" charset="0"/>
              </a:rPr>
              <a:t>.</a:t>
            </a:r>
          </a:p>
        </p:txBody>
      </p:sp>
      <p:sp>
        <p:nvSpPr>
          <p:cNvPr id="8" name="Rectangle 6"/>
          <p:cNvSpPr>
            <a:spLocks noGrp="1" noChangeArrowheads="1"/>
          </p:cNvSpPr>
          <p:nvPr>
            <p:ph type="title"/>
          </p:nvPr>
        </p:nvSpPr>
        <p:spPr>
          <a:xfrm>
            <a:off x="305148" y="46927"/>
            <a:ext cx="12252131" cy="421905"/>
          </a:xfrm>
        </p:spPr>
        <p:txBody>
          <a:bodyPr/>
          <a:lstStyle/>
          <a:p>
            <a:r>
              <a:rPr lang="fr-FR" b="1" dirty="0"/>
              <a:t>Le projet médical partagé – au 1</a:t>
            </a:r>
            <a:r>
              <a:rPr lang="fr-FR" b="1" baseline="30000" dirty="0"/>
              <a:t>er</a:t>
            </a:r>
            <a:r>
              <a:rPr lang="fr-FR" b="1" dirty="0"/>
              <a:t> juillet 2016</a:t>
            </a:r>
          </a:p>
        </p:txBody>
      </p:sp>
      <p:sp>
        <p:nvSpPr>
          <p:cNvPr id="9" name="Rectangle 8"/>
          <p:cNvSpPr/>
          <p:nvPr/>
        </p:nvSpPr>
        <p:spPr>
          <a:xfrm>
            <a:off x="1360242" y="1560240"/>
            <a:ext cx="7317360" cy="1785035"/>
          </a:xfrm>
          <a:prstGeom prst="rect">
            <a:avLst/>
          </a:prstGeom>
        </p:spPr>
        <p:txBody>
          <a:bodyPr wrap="square" lIns="91372" tIns="45686" rIns="91372" bIns="45686">
            <a:spAutoFit/>
          </a:bodyPr>
          <a:lstStyle/>
          <a:p>
            <a:pPr algn="just" defTabSz="913741" fontAlgn="base">
              <a:spcBef>
                <a:spcPct val="0"/>
              </a:spcBef>
              <a:spcAft>
                <a:spcPct val="0"/>
              </a:spcAft>
            </a:pPr>
            <a:r>
              <a:rPr lang="fr-FR" sz="2200" b="1" dirty="0">
                <a:solidFill>
                  <a:srgbClr val="002395"/>
                </a:solidFill>
                <a:latin typeface="Calibri" panose="020F0502020204030204" pitchFamily="34" charset="0"/>
                <a:cs typeface="Arial" charset="0"/>
              </a:rPr>
              <a:t>Diffusion d’une trame type de PMP proposée par l’ARS </a:t>
            </a:r>
          </a:p>
          <a:p>
            <a:pPr algn="just" defTabSz="913741" fontAlgn="base">
              <a:spcBef>
                <a:spcPct val="0"/>
              </a:spcBef>
              <a:spcAft>
                <a:spcPct val="0"/>
              </a:spcAft>
            </a:pPr>
            <a:r>
              <a:rPr lang="fr-FR" sz="2200" b="1" dirty="0">
                <a:solidFill>
                  <a:srgbClr val="002395"/>
                </a:solidFill>
                <a:latin typeface="Calibri" panose="020F0502020204030204" pitchFamily="34" charset="0"/>
                <a:cs typeface="Arial" charset="0"/>
              </a:rPr>
              <a:t>Ile de-France. </a:t>
            </a:r>
          </a:p>
          <a:p>
            <a:pPr algn="just" defTabSz="913741" fontAlgn="base">
              <a:spcBef>
                <a:spcPct val="0"/>
              </a:spcBef>
              <a:spcAft>
                <a:spcPct val="0"/>
              </a:spcAft>
            </a:pPr>
            <a:r>
              <a:rPr lang="fr-FR" sz="2200" b="1" dirty="0">
                <a:solidFill>
                  <a:srgbClr val="002395"/>
                </a:solidFill>
                <a:latin typeface="Calibri" panose="020F0502020204030204" pitchFamily="34" charset="0"/>
                <a:cs typeface="Arial" charset="0"/>
              </a:rPr>
              <a:t>Cette trame de PMP tient notamment compte de l’avancement des travaux des établissements de la région relatifs aux PMP. </a:t>
            </a:r>
          </a:p>
        </p:txBody>
      </p:sp>
      <p:grpSp>
        <p:nvGrpSpPr>
          <p:cNvPr id="2" name="Groupe 1"/>
          <p:cNvGrpSpPr/>
          <p:nvPr/>
        </p:nvGrpSpPr>
        <p:grpSpPr>
          <a:xfrm>
            <a:off x="8921080" y="1272210"/>
            <a:ext cx="2887606" cy="2402438"/>
            <a:chOff x="8971936" y="1029633"/>
            <a:chExt cx="2887606" cy="2402438"/>
          </a:xfrm>
        </p:grpSpPr>
        <p:pic>
          <p:nvPicPr>
            <p:cNvPr id="1027"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44509" t="32084" r="33649" b="11459"/>
            <a:stretch/>
          </p:blipFill>
          <p:spPr bwMode="auto">
            <a:xfrm rot="667510">
              <a:off x="10244440" y="1029633"/>
              <a:ext cx="1615102" cy="2347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21266" t="22714" r="56662" b="20573"/>
            <a:stretch/>
          </p:blipFill>
          <p:spPr bwMode="auto">
            <a:xfrm rot="20554700">
              <a:off x="8971936" y="1085233"/>
              <a:ext cx="1624531" cy="23468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751010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hBhoaGP490OCfGWlO.1ZGw"/>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nY7I4Qq6.0e4igB7NI9eHA"/>
</p:tagLst>
</file>

<file path=ppt/tags/tag11.xml><?xml version="1.0" encoding="utf-8"?>
<p:tagLst xmlns:a="http://schemas.openxmlformats.org/drawingml/2006/main" xmlns:r="http://schemas.openxmlformats.org/officeDocument/2006/relationships" xmlns:p="http://schemas.openxmlformats.org/presentationml/2006/main">
  <p:tag name="NAME" val="SingleBoatText"/>
  <p:tag name="THINKCELLSHAPEDONOTDELETE" val="ppRaIJgJoP0ifPpCXylnwdw"/>
</p:tagLst>
</file>

<file path=ppt/tags/tag12.xml><?xml version="1.0" encoding="utf-8"?>
<p:tagLst xmlns:a="http://schemas.openxmlformats.org/drawingml/2006/main" xmlns:r="http://schemas.openxmlformats.org/officeDocument/2006/relationships" xmlns:p="http://schemas.openxmlformats.org/presentationml/2006/main">
  <p:tag name="NAME" val="SingleBoatText"/>
  <p:tag name="THINKCELLSHAPEDONOTDELETE" val="ppRaIJgJoP0ifPpCXylnwdw"/>
</p:tagLst>
</file>

<file path=ppt/tags/tag13.xml><?xml version="1.0" encoding="utf-8"?>
<p:tagLst xmlns:a="http://schemas.openxmlformats.org/drawingml/2006/main" xmlns:r="http://schemas.openxmlformats.org/officeDocument/2006/relationships" xmlns:p="http://schemas.openxmlformats.org/presentationml/2006/main">
  <p:tag name="NAME" val="SingleBoatText"/>
  <p:tag name="THINKCELLSHAPEDONOTDELETE" val="ppRaIJgJoP0ifPpCXylnwdw"/>
</p:tagLst>
</file>

<file path=ppt/tags/tag14.xml><?xml version="1.0" encoding="utf-8"?>
<p:tagLst xmlns:a="http://schemas.openxmlformats.org/drawingml/2006/main" xmlns:r="http://schemas.openxmlformats.org/officeDocument/2006/relationships" xmlns:p="http://schemas.openxmlformats.org/presentationml/2006/main">
  <p:tag name="NAME" val="SingleBoatText"/>
  <p:tag name="THINKCELLSHAPEDONOTDELETE" val="ppRaIJgJoP0ifPpCXylnwdw"/>
</p:tagLst>
</file>

<file path=ppt/tags/tag15.xml><?xml version="1.0" encoding="utf-8"?>
<p:tagLst xmlns:a="http://schemas.openxmlformats.org/drawingml/2006/main" xmlns:r="http://schemas.openxmlformats.org/officeDocument/2006/relationships" xmlns:p="http://schemas.openxmlformats.org/presentationml/2006/main">
  <p:tag name="NAME" val="SingleBoatText"/>
  <p:tag name="THINKCELLSHAPEDONOTDELETE" val="ppRaIJgJoP0ifPpCXylnwdw"/>
</p:tagLst>
</file>

<file path=ppt/tags/tag16.xml><?xml version="1.0" encoding="utf-8"?>
<p:tagLst xmlns:a="http://schemas.openxmlformats.org/drawingml/2006/main" xmlns:r="http://schemas.openxmlformats.org/officeDocument/2006/relationships" xmlns:p="http://schemas.openxmlformats.org/presentationml/2006/main">
  <p:tag name="NAME" val="SingleBoatText"/>
  <p:tag name="THINKCELLSHAPEDONOTDELETE" val="ppRaIJgJoP0ifPpCXylnwd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hBhoaGP490OCfGWlO.1ZG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nY7I4Qq6.0e4igB7NI9eH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nY7I4Qq6.0e4igB7NI9eHA"/>
</p:tagLst>
</file>

<file path=ppt/tags/tag2.xml><?xml version="1.0" encoding="utf-8"?>
<p:tagLst xmlns:a="http://schemas.openxmlformats.org/drawingml/2006/main" xmlns:r="http://schemas.openxmlformats.org/officeDocument/2006/relationships" xmlns:p="http://schemas.openxmlformats.org/presentationml/2006/main">
  <p:tag name="NAME" val="SingleBoatText"/>
  <p:tag name="THINKCELLSHAPEDONOTDELETE" val="ppRaIJgJoP0ifPpCXylnwdw"/>
</p:tagLst>
</file>

<file path=ppt/tags/tag20.xml><?xml version="1.0" encoding="utf-8"?>
<p:tagLst xmlns:a="http://schemas.openxmlformats.org/drawingml/2006/main" xmlns:r="http://schemas.openxmlformats.org/officeDocument/2006/relationships" xmlns:p="http://schemas.openxmlformats.org/presentationml/2006/main">
  <p:tag name="NAME" val="SingleBoatText"/>
  <p:tag name="THINKCELLSHAPEDONOTDELETE" val="ppRaIJgJoP0ifPpCXylnwdw"/>
</p:tagLst>
</file>

<file path=ppt/tags/tag21.xml><?xml version="1.0" encoding="utf-8"?>
<p:tagLst xmlns:a="http://schemas.openxmlformats.org/drawingml/2006/main" xmlns:r="http://schemas.openxmlformats.org/officeDocument/2006/relationships" xmlns:p="http://schemas.openxmlformats.org/presentationml/2006/main">
  <p:tag name="NAME" val="SingleBoatText"/>
  <p:tag name="THINKCELLSHAPEDONOTDELETE" val="ppRaIJgJoP0ifPpCXylnwdw"/>
</p:tagLst>
</file>

<file path=ppt/tags/tag22.xml><?xml version="1.0" encoding="utf-8"?>
<p:tagLst xmlns:a="http://schemas.openxmlformats.org/drawingml/2006/main" xmlns:r="http://schemas.openxmlformats.org/officeDocument/2006/relationships" xmlns:p="http://schemas.openxmlformats.org/presentationml/2006/main">
  <p:tag name="NAME" val="SingleBoatText"/>
  <p:tag name="THINKCELLSHAPEDONOTDELETE" val="ppRaIJgJoP0ifPpCXylnwdw"/>
</p:tagLst>
</file>

<file path=ppt/tags/tag23.xml><?xml version="1.0" encoding="utf-8"?>
<p:tagLst xmlns:a="http://schemas.openxmlformats.org/drawingml/2006/main" xmlns:r="http://schemas.openxmlformats.org/officeDocument/2006/relationships" xmlns:p="http://schemas.openxmlformats.org/presentationml/2006/main">
  <p:tag name="NAME" val="SingleBoatText"/>
  <p:tag name="THINKCELLSHAPEDONOTDELETE" val="ppRaIJgJoP0ifPpCXylnwdw"/>
</p:tagLst>
</file>

<file path=ppt/tags/tag24.xml><?xml version="1.0" encoding="utf-8"?>
<p:tagLst xmlns:a="http://schemas.openxmlformats.org/drawingml/2006/main" xmlns:r="http://schemas.openxmlformats.org/officeDocument/2006/relationships" xmlns:p="http://schemas.openxmlformats.org/presentationml/2006/main">
  <p:tag name="NAME" val="SingleBoatText"/>
  <p:tag name="THINKCELLSHAPEDONOTDELETE" val="ppRaIJgJoP0ifPpCXylnwdw"/>
</p:tagLst>
</file>

<file path=ppt/tags/tag25.xml><?xml version="1.0" encoding="utf-8"?>
<p:tagLst xmlns:a="http://schemas.openxmlformats.org/drawingml/2006/main" xmlns:r="http://schemas.openxmlformats.org/officeDocument/2006/relationships" xmlns:p="http://schemas.openxmlformats.org/presentationml/2006/main">
  <p:tag name="NAME" val="SingleBoatText"/>
  <p:tag name="THINKCELLSHAPEDONOTDELETE" val="ppRaIJgJoP0ifPpCXylnwd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nY7I4Qq6.0e4igB7NI9eH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nY7I4Qq6.0e4igB7NI9eH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hBhoaGP490OCfGWlO.1ZG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UPW5SXoToEyE3wX0uDMVOA"/>
</p:tagLst>
</file>

<file path=ppt/tags/tag3.xml><?xml version="1.0" encoding="utf-8"?>
<p:tagLst xmlns:a="http://schemas.openxmlformats.org/drawingml/2006/main" xmlns:r="http://schemas.openxmlformats.org/officeDocument/2006/relationships" xmlns:p="http://schemas.openxmlformats.org/presentationml/2006/main">
  <p:tag name="NAME" val="SingleBoatText"/>
  <p:tag name="THINKCELLSHAPEDONOTDELETE" val="ppRaIJgJoP0ifPpCXylnwdw"/>
</p:tagLst>
</file>

<file path=ppt/tags/tag4.xml><?xml version="1.0" encoding="utf-8"?>
<p:tagLst xmlns:a="http://schemas.openxmlformats.org/drawingml/2006/main" xmlns:r="http://schemas.openxmlformats.org/officeDocument/2006/relationships" xmlns:p="http://schemas.openxmlformats.org/presentationml/2006/main">
  <p:tag name="NAME" val="SingleBoatText"/>
  <p:tag name="THINKCELLSHAPEDONOTDELETE" val="ppRaIJgJoP0ifPpCXylnwdw"/>
</p:tagLst>
</file>

<file path=ppt/tags/tag5.xml><?xml version="1.0" encoding="utf-8"?>
<p:tagLst xmlns:a="http://schemas.openxmlformats.org/drawingml/2006/main" xmlns:r="http://schemas.openxmlformats.org/officeDocument/2006/relationships" xmlns:p="http://schemas.openxmlformats.org/presentationml/2006/main">
  <p:tag name="NAME" val="SingleBoatText"/>
  <p:tag name="THINKCELLSHAPEDONOTDELETE" val="ppRaIJgJoP0ifPpCXylnwdw"/>
</p:tagLst>
</file>

<file path=ppt/tags/tag6.xml><?xml version="1.0" encoding="utf-8"?>
<p:tagLst xmlns:a="http://schemas.openxmlformats.org/drawingml/2006/main" xmlns:r="http://schemas.openxmlformats.org/officeDocument/2006/relationships" xmlns:p="http://schemas.openxmlformats.org/presentationml/2006/main">
  <p:tag name="NAME" val="SingleBoatText"/>
  <p:tag name="THINKCELLSHAPEDONOTDELETE" val="ppRaIJgJoP0ifPpCXylnwdw"/>
</p:tagLst>
</file>

<file path=ppt/tags/tag7.xml><?xml version="1.0" encoding="utf-8"?>
<p:tagLst xmlns:a="http://schemas.openxmlformats.org/drawingml/2006/main" xmlns:r="http://schemas.openxmlformats.org/officeDocument/2006/relationships" xmlns:p="http://schemas.openxmlformats.org/presentationml/2006/main">
  <p:tag name="NAME" val="SingleBoatText"/>
  <p:tag name="THINKCELLSHAPEDONOTDELETE" val="ppRaIJgJoP0ifPpCXylnwd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hBhoaGP490OCfGWlO.1ZG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nY7I4Qq6.0e4igB7NI9eHA"/>
</p:tagLst>
</file>

<file path=ppt/theme/theme1.xml><?xml version="1.0" encoding="utf-8"?>
<a:theme xmlns:a="http://schemas.openxmlformats.org/drawingml/2006/main" name="MODELE - ORIENTATIONS TERRITORIALES v3">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Trade Gothic LT Std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17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95363" rtl="0" eaLnBrk="1" fontAlgn="base" latinLnBrk="0" hangingPunct="1">
          <a:lnSpc>
            <a:spcPct val="100000"/>
          </a:lnSpc>
          <a:spcBef>
            <a:spcPct val="0"/>
          </a:spcBef>
          <a:spcAft>
            <a:spcPct val="0"/>
          </a:spcAft>
          <a:buClrTx/>
          <a:buSzTx/>
          <a:buFontTx/>
          <a:buNone/>
          <a:tabLst/>
          <a:defRPr kumimoji="0" lang="fr-FR"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317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95363" rtl="0" eaLnBrk="1" fontAlgn="base" latinLnBrk="0" hangingPunct="1">
          <a:lnSpc>
            <a:spcPct val="100000"/>
          </a:lnSpc>
          <a:spcBef>
            <a:spcPct val="0"/>
          </a:spcBef>
          <a:spcAft>
            <a:spcPct val="0"/>
          </a:spcAft>
          <a:buClrTx/>
          <a:buSzTx/>
          <a:buFontTx/>
          <a:buNone/>
          <a:tabLst/>
          <a:defRPr kumimoji="0" lang="fr-FR" sz="2000" b="0" i="0" u="none" strike="noStrike" cap="none" normalizeH="0" baseline="0" smtClean="0">
            <a:ln>
              <a:noFill/>
            </a:ln>
            <a:solidFill>
              <a:schemeClr val="tx1"/>
            </a:solidFill>
            <a:effectLst/>
            <a:latin typeface="Arial" charset="0"/>
          </a:defRPr>
        </a:defPPr>
      </a:lstStyle>
    </a:lnDef>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74.xml.rels><?xml version="1.0" encoding="UTF-8" standalone="yes"?>
<Relationships xmlns="http://schemas.openxmlformats.org/package/2006/relationships"><Relationship Id="rId1" Type="http://schemas.openxmlformats.org/officeDocument/2006/relationships/customXmlProps" Target="itemProps74.xml"/></Relationships>
</file>

<file path=customXml/_rels/item75.xml.rels><?xml version="1.0" encoding="UTF-8" standalone="yes"?>
<Relationships xmlns="http://schemas.openxmlformats.org/package/2006/relationships"><Relationship Id="rId1" Type="http://schemas.openxmlformats.org/officeDocument/2006/relationships/customXmlProps" Target="itemProps75.xml"/></Relationships>
</file>

<file path=customXml/_rels/item76.xml.rels><?xml version="1.0" encoding="UTF-8" standalone="yes"?>
<Relationships xmlns="http://schemas.openxmlformats.org/package/2006/relationships"><Relationship Id="rId1" Type="http://schemas.openxmlformats.org/officeDocument/2006/relationships/customXmlProps" Target="itemProps76.xml"/></Relationships>
</file>

<file path=customXml/_rels/item77.xml.rels><?xml version="1.0" encoding="UTF-8" standalone="yes"?>
<Relationships xmlns="http://schemas.openxmlformats.org/package/2006/relationships"><Relationship Id="rId1" Type="http://schemas.openxmlformats.org/officeDocument/2006/relationships/customXmlProps" Target="itemProps77.xml"/></Relationships>
</file>

<file path=customXml/_rels/item78.xml.rels><?xml version="1.0" encoding="UTF-8" standalone="yes"?>
<Relationships xmlns="http://schemas.openxmlformats.org/package/2006/relationships"><Relationship Id="rId1" Type="http://schemas.openxmlformats.org/officeDocument/2006/relationships/customXmlProps" Target="itemProps78.xml"/></Relationships>
</file>

<file path=customXml/_rels/item79.xml.rels><?xml version="1.0" encoding="UTF-8" standalone="yes"?>
<Relationships xmlns="http://schemas.openxmlformats.org/package/2006/relationships"><Relationship Id="rId1" Type="http://schemas.openxmlformats.org/officeDocument/2006/relationships/customXmlProps" Target="itemProps79.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80.xml.rels><?xml version="1.0" encoding="UTF-8" standalone="yes"?>
<Relationships xmlns="http://schemas.openxmlformats.org/package/2006/relationships"><Relationship Id="rId1" Type="http://schemas.openxmlformats.org/officeDocument/2006/relationships/customXmlProps" Target="itemProps80.xml"/></Relationships>
</file>

<file path=customXml/_rels/item81.xml.rels><?xml version="1.0" encoding="UTF-8" standalone="yes"?>
<Relationships xmlns="http://schemas.openxmlformats.org/package/2006/relationships"><Relationship Id="rId1" Type="http://schemas.openxmlformats.org/officeDocument/2006/relationships/customXmlProps" Target="itemProps81.xml"/></Relationships>
</file>

<file path=customXml/_rels/item82.xml.rels><?xml version="1.0" encoding="UTF-8" standalone="yes"?>
<Relationships xmlns="http://schemas.openxmlformats.org/package/2006/relationships"><Relationship Id="rId1" Type="http://schemas.openxmlformats.org/officeDocument/2006/relationships/customXmlProps" Target="itemProps82.xml"/></Relationships>
</file>

<file path=customXml/_rels/item83.xml.rels><?xml version="1.0" encoding="UTF-8" standalone="yes"?>
<Relationships xmlns="http://schemas.openxmlformats.org/package/2006/relationships"><Relationship Id="rId1" Type="http://schemas.openxmlformats.org/officeDocument/2006/relationships/customXmlProps" Target="itemProps83.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mso-contentType ?>
<FormTemplates xmlns="http://schemas.microsoft.com/sharepoint/v3/contenttype/forms">
  <Display>DocumentLibraryForm</Display>
  <Edit>DocumentLibraryForm</Edit>
  <New>DocumentLibraryForm</New>
</FormTemplates>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EsriMapsInfo xmlns="ESRI.ArcGIS.Mapping.OfficeIntegration.PowerPointInfo">
  <Version>Version1</Version>
  <RequiresSignIn>False</RequiresSignIn>
</EsriMapsInfo>
</file>

<file path=customXml/item31.xml><?xml version="1.0" encoding="utf-8"?>
<EsriMapsInfo xmlns="ESRI.ArcGIS.Mapping.OfficeIntegration.PowerPointInfo">
  <Version>Version1</Version>
  <RequiresSignIn>False</RequiresSignIn>
</EsriMapsInfo>
</file>

<file path=customXml/item32.xml><?xml version="1.0" encoding="utf-8"?>
<EsriMapsInfo xmlns="ESRI.ArcGIS.Mapping.OfficeIntegration.PowerPointInfo">
  <Version>Version1</Version>
  <RequiresSignIn>False</RequiresSignIn>
</EsriMapsInfo>
</file>

<file path=customXml/item33.xml><?xml version="1.0" encoding="utf-8"?>
<EsriMapsInfo xmlns="ESRI.ArcGIS.Mapping.OfficeIntegration.PowerPointInfo">
  <Version>Version1</Version>
  <RequiresSignIn>False</RequiresSignIn>
</EsriMapsInfo>
</file>

<file path=customXml/item34.xml><?xml version="1.0" encoding="utf-8"?>
<EsriMapsInfo xmlns="ESRI.ArcGIS.Mapping.OfficeIntegration.PowerPointInfo">
  <Version>Version1</Version>
  <RequiresSignIn>False</RequiresSignIn>
</EsriMapsInfo>
</file>

<file path=customXml/item35.xml><?xml version="1.0" encoding="utf-8"?>
<EsriMapsInfo xmlns="ESRI.ArcGIS.Mapping.OfficeIntegration.PowerPointInfo">
  <Version>Version1</Version>
  <RequiresSignIn>False</RequiresSignIn>
</EsriMapsInfo>
</file>

<file path=customXml/item36.xml><?xml version="1.0" encoding="utf-8"?>
<EsriMapsInfo xmlns="ESRI.ArcGIS.Mapping.OfficeIntegration.PowerPointInfo">
  <Version>Version1</Version>
  <RequiresSignIn>False</RequiresSignIn>
</EsriMapsInfo>
</file>

<file path=customXml/item37.xml><?xml version="1.0" encoding="utf-8"?>
<EsriMapsInfo xmlns="ESRI.ArcGIS.Mapping.OfficeIntegration.PowerPointInfo">
  <Version>Version1</Version>
  <RequiresSignIn>False</RequiresSignIn>
</EsriMapsInfo>
</file>

<file path=customXml/item38.xml><?xml version="1.0" encoding="utf-8"?>
<EsriMapsInfo xmlns="ESRI.ArcGIS.Mapping.OfficeIntegration.PowerPointInfo">
  <Version>Version1</Version>
  <RequiresSignIn>False</RequiresSignIn>
</EsriMapsInfo>
</file>

<file path=customXml/item39.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40.xml><?xml version="1.0" encoding="utf-8"?>
<EsriMapsInfo xmlns="ESRI.ArcGIS.Mapping.OfficeIntegration.PowerPointInfo">
  <Version>Version1</Version>
  <RequiresSignIn>False</RequiresSignIn>
</EsriMapsInfo>
</file>

<file path=customXml/item41.xml><?xml version="1.0" encoding="utf-8"?>
<EsriMapsInfo xmlns="ESRI.ArcGIS.Mapping.OfficeIntegration.PowerPointInfo">
  <Version>Version1</Version>
  <RequiresSignIn>False</RequiresSignIn>
</EsriMapsInfo>
</file>

<file path=customXml/item42.xml><?xml version="1.0" encoding="utf-8"?>
<EsriMapsInfo xmlns="ESRI.ArcGIS.Mapping.OfficeIntegration.PowerPointInfo">
  <Version>Version1</Version>
  <RequiresSignIn>False</RequiresSignIn>
</EsriMapsInfo>
</file>

<file path=customXml/item43.xml><?xml version="1.0" encoding="utf-8"?>
<EsriMapsInfo xmlns="ESRI.ArcGIS.Mapping.OfficeIntegration.PowerPointInfo">
  <Version>Version1</Version>
  <RequiresSignIn>False</RequiresSignIn>
</EsriMapsInfo>
</file>

<file path=customXml/item44.xml><?xml version="1.0" encoding="utf-8"?>
<EsriMapsInfo xmlns="ESRI.ArcGIS.Mapping.OfficeIntegration.PowerPointInfo">
  <Version>Version1</Version>
  <RequiresSignIn>False</RequiresSignIn>
</EsriMapsInfo>
</file>

<file path=customXml/item45.xml><?xml version="1.0" encoding="utf-8"?>
<EsriMapsInfo xmlns="ESRI.ArcGIS.Mapping.OfficeIntegration.PowerPointInfo">
  <Version>Version1</Version>
  <RequiresSignIn>False</RequiresSignIn>
</EsriMapsInfo>
</file>

<file path=customXml/item46.xml><?xml version="1.0" encoding="utf-8"?>
<EsriMapsInfo xmlns="ESRI.ArcGIS.Mapping.OfficeIntegration.PowerPointInfo">
  <Version>Version1</Version>
  <RequiresSignIn>False</RequiresSignIn>
</EsriMapsInfo>
</file>

<file path=customXml/item47.xml><?xml version="1.0" encoding="utf-8"?>
<EsriMapsInfo xmlns="ESRI.ArcGIS.Mapping.OfficeIntegration.PowerPointInfo">
  <Version>Version1</Version>
  <RequiresSignIn>False</RequiresSignIn>
</EsriMapsInfo>
</file>

<file path=customXml/item48.xml><?xml version="1.0" encoding="utf-8"?>
<EsriMapsInfo xmlns="ESRI.ArcGIS.Mapping.OfficeIntegration.PowerPointInfo">
  <Version>Version1</Version>
  <RequiresSignIn>False</RequiresSignIn>
</EsriMapsInfo>
</file>

<file path=customXml/item49.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50.xml><?xml version="1.0" encoding="utf-8"?>
<EsriMapsInfo xmlns="ESRI.ArcGIS.Mapping.OfficeIntegration.PowerPointInfo">
  <Version>Version1</Version>
  <RequiresSignIn>False</RequiresSignIn>
</EsriMapsInfo>
</file>

<file path=customXml/item51.xml><?xml version="1.0" encoding="utf-8"?>
<EsriMapsInfo xmlns="ESRI.ArcGIS.Mapping.OfficeIntegration.PowerPointInfo">
  <Version>Version1</Version>
  <RequiresSignIn>False</RequiresSignIn>
</EsriMapsInfo>
</file>

<file path=customXml/item52.xml><?xml version="1.0" encoding="utf-8"?>
<EsriMapsInfo xmlns="ESRI.ArcGIS.Mapping.OfficeIntegration.PowerPointInfo">
  <Version>Version1</Version>
  <RequiresSignIn>False</RequiresSignIn>
</EsriMapsInfo>
</file>

<file path=customXml/item53.xml><?xml version="1.0" encoding="utf-8"?>
<EsriMapsInfo xmlns="ESRI.ArcGIS.Mapping.OfficeIntegration.PowerPointInfo">
  <Version>Version1</Version>
  <RequiresSignIn>False</RequiresSignIn>
</EsriMapsInfo>
</file>

<file path=customXml/item54.xml><?xml version="1.0" encoding="utf-8"?>
<EsriMapsInfo xmlns="ESRI.ArcGIS.Mapping.OfficeIntegration.PowerPointInfo">
  <Version>Version1</Version>
  <RequiresSignIn>False</RequiresSignIn>
</EsriMapsInfo>
</file>

<file path=customXml/item55.xml><?xml version="1.0" encoding="utf-8"?>
<EsriMapsInfo xmlns="ESRI.ArcGIS.Mapping.OfficeIntegration.PowerPointInfo">
  <Version>Version1</Version>
  <RequiresSignIn>False</RequiresSignIn>
</EsriMapsInfo>
</file>

<file path=customXml/item56.xml><?xml version="1.0" encoding="utf-8"?>
<EsriMapsInfo xmlns="ESRI.ArcGIS.Mapping.OfficeIntegration.PowerPointInfo">
  <Version>Version1</Version>
  <RequiresSignIn>False</RequiresSignIn>
</EsriMapsInfo>
</file>

<file path=customXml/item57.xml><?xml version="1.0" encoding="utf-8"?>
<EsriMapsInfo xmlns="ESRI.ArcGIS.Mapping.OfficeIntegration.PowerPointInfo">
  <Version>Version1</Version>
  <RequiresSignIn>False</RequiresSignIn>
</EsriMapsInfo>
</file>

<file path=customXml/item58.xml><?xml version="1.0" encoding="utf-8"?>
<EsriMapsInfo xmlns="ESRI.ArcGIS.Mapping.OfficeIntegration.PowerPointInfo">
  <Version>Version1</Version>
  <RequiresSignIn>False</RequiresSignIn>
</EsriMapsInfo>
</file>

<file path=customXml/item59.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60.xml><?xml version="1.0" encoding="utf-8"?>
<EsriMapsInfo xmlns="ESRI.ArcGIS.Mapping.OfficeIntegration.PowerPointInfo">
  <Version>Version1</Version>
  <RequiresSignIn>False</RequiresSignIn>
</EsriMapsInfo>
</file>

<file path=customXml/item61.xml><?xml version="1.0" encoding="utf-8"?>
<EsriMapsInfo xmlns="ESRI.ArcGIS.Mapping.OfficeIntegration.PowerPointInfo">
  <Version>Version1</Version>
  <RequiresSignIn>False</RequiresSignIn>
</EsriMapsInfo>
</file>

<file path=customXml/item62.xml><?xml version="1.0" encoding="utf-8"?>
<EsriMapsInfo xmlns="ESRI.ArcGIS.Mapping.OfficeIntegration.PowerPointInfo">
  <Version>Version1</Version>
  <RequiresSignIn>False</RequiresSignIn>
</EsriMapsInfo>
</file>

<file path=customXml/item63.xml><?xml version="1.0" encoding="utf-8"?>
<EsriMapsInfo xmlns="ESRI.ArcGIS.Mapping.OfficeIntegration.PowerPointInfo">
  <Version>Version1</Version>
  <RequiresSignIn>False</RequiresSignIn>
</EsriMapsInfo>
</file>

<file path=customXml/item64.xml><?xml version="1.0" encoding="utf-8"?>
<p:properties xmlns:p="http://schemas.microsoft.com/office/2006/metadata/properties" xmlns:xsi="http://www.w3.org/2001/XMLSchema-instance" xmlns:pc="http://schemas.microsoft.com/office/infopath/2007/PartnerControls">
  <documentManagement>
    <Sous_x002d_Rubrique xmlns="c998cff7-708f-4ccd-a9bd-e1cda4b3ed7a" xsi:nil="true"/>
    <Rubrique xmlns="c998cff7-708f-4ccd-a9bd-e1cda4b3ed7a" xsi:nil="true"/>
  </documentManagement>
</p:properties>
</file>

<file path=customXml/item65.xml><?xml version="1.0" encoding="utf-8"?>
<EsriMapsInfo xmlns="ESRI.ArcGIS.Mapping.OfficeIntegration.PowerPointInfo">
  <Version>Version1</Version>
  <RequiresSignIn>False</RequiresSignIn>
</EsriMapsInfo>
</file>

<file path=customXml/item66.xml><?xml version="1.0" encoding="utf-8"?>
<EsriMapsInfo xmlns="ESRI.ArcGIS.Mapping.OfficeIntegration.PowerPointInfo">
  <Version>Version1</Version>
  <RequiresSignIn>False</RequiresSignIn>
</EsriMapsInfo>
</file>

<file path=customXml/item67.xml><?xml version="1.0" encoding="utf-8"?>
<EsriMapsInfo xmlns="ESRI.ArcGIS.Mapping.OfficeIntegration.PowerPointInfo">
  <Version>Version1</Version>
  <RequiresSignIn>False</RequiresSignIn>
</EsriMapsInfo>
</file>

<file path=customXml/item68.xml><?xml version="1.0" encoding="utf-8"?>
<EsriMapsInfo xmlns="ESRI.ArcGIS.Mapping.OfficeIntegration.PowerPointInfo">
  <Version>Version1</Version>
  <RequiresSignIn>False</RequiresSignIn>
</EsriMapsInfo>
</file>

<file path=customXml/item69.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70.xml><?xml version="1.0" encoding="utf-8"?>
<EsriMapsInfo xmlns="ESRI.ArcGIS.Mapping.OfficeIntegration.PowerPointInfo">
  <Version>Version1</Version>
  <RequiresSignIn>False</RequiresSignIn>
</EsriMapsInfo>
</file>

<file path=customXml/item71.xml><?xml version="1.0" encoding="utf-8"?>
<EsriMapsInfo xmlns="ESRI.ArcGIS.Mapping.OfficeIntegration.PowerPointInfo">
  <Version>Version1</Version>
  <RequiresSignIn>False</RequiresSignIn>
</EsriMapsInfo>
</file>

<file path=customXml/item72.xml><?xml version="1.0" encoding="utf-8"?>
<EsriMapsInfo xmlns="ESRI.ArcGIS.Mapping.OfficeIntegration.PowerPointInfo">
  <Version>Version1</Version>
  <RequiresSignIn>False</RequiresSignIn>
</EsriMapsInfo>
</file>

<file path=customXml/item73.xml><?xml version="1.0" encoding="utf-8"?>
<EsriMapsInfo xmlns="ESRI.ArcGIS.Mapping.OfficeIntegration.PowerPointInfo">
  <Version>Version1</Version>
  <RequiresSignIn>False</RequiresSignIn>
</EsriMapsInfo>
</file>

<file path=customXml/item74.xml><?xml version="1.0" encoding="utf-8"?>
<EsriMapsInfo xmlns="ESRI.ArcGIS.Mapping.OfficeIntegration.PowerPointInfo">
  <Version>Version1</Version>
  <RequiresSignIn>False</RequiresSignIn>
</EsriMapsInfo>
</file>

<file path=customXml/item75.xml><?xml version="1.0" encoding="utf-8"?>
<EsriMapsInfo xmlns="ESRI.ArcGIS.Mapping.OfficeIntegration.PowerPointInfo">
  <Version>Version1</Version>
  <RequiresSignIn>False</RequiresSignIn>
</EsriMapsInfo>
</file>

<file path=customXml/item76.xml><?xml version="1.0" encoding="utf-8"?>
<EsriMapsInfo xmlns="ESRI.ArcGIS.Mapping.OfficeIntegration.PowerPointInfo">
  <Version>Version1</Version>
  <RequiresSignIn>False</RequiresSignIn>
</EsriMapsInfo>
</file>

<file path=customXml/item77.xml><?xml version="1.0" encoding="utf-8"?>
<EsriMapsInfo xmlns="ESRI.ArcGIS.Mapping.OfficeIntegration.PowerPointInfo">
  <Version>Version1</Version>
  <RequiresSignIn>False</RequiresSignIn>
</EsriMapsInfo>
</file>

<file path=customXml/item78.xml><?xml version="1.0" encoding="utf-8"?>
<EsriMapsInfo xmlns="ESRI.ArcGIS.Mapping.OfficeIntegration.PowerPointInfo">
  <Version>Version1</Version>
  <RequiresSignIn>False</RequiresSignIn>
</EsriMapsInfo>
</file>

<file path=customXml/item79.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80.xml><?xml version="1.0" encoding="utf-8"?>
<EsriMapsInfo xmlns="ESRI.ArcGIS.Mapping.OfficeIntegration.PowerPointInfo">
  <Version>Version1</Version>
  <RequiresSignIn>False</RequiresSignIn>
</EsriMapsInfo>
</file>

<file path=customXml/item81.xml><?xml version="1.0" encoding="utf-8"?>
<EsriMapsInfo xmlns="ESRI.ArcGIS.Mapping.OfficeIntegration.PowerPointInfo">
  <Version>Version1</Version>
  <RequiresSignIn>False</RequiresSignIn>
</EsriMapsInfo>
</file>

<file path=customXml/item82.xml><?xml version="1.0" encoding="utf-8"?>
<EsriMapsInfo xmlns="ESRI.ArcGIS.Mapping.OfficeIntegration.PowerPointInfo">
  <Version>Version1</Version>
  <RequiresSignIn>False</RequiresSignIn>
</EsriMapsInfo>
</file>

<file path=customXml/item83.xml><?xml version="1.0" encoding="utf-8"?>
<EsriMapsInfo xmlns="ESRI.ArcGIS.Mapping.OfficeIntegration.PowerPointInfo">
  <Version>Version1</Version>
  <RequiresSignIn>False</RequiresSignIn>
</EsriMapsInfo>
</file>

<file path=customXml/item9.xml><?xml version="1.0" encoding="utf-8"?>
<ct:contentTypeSchema xmlns:ct="http://schemas.microsoft.com/office/2006/metadata/contentType" xmlns:ma="http://schemas.microsoft.com/office/2006/metadata/properties/metaAttributes" ct:_="" ma:_="" ma:contentTypeName="Document" ma:contentTypeID="0x0101008F887831050BFB4DA081C7DF7329D5B2" ma:contentTypeVersion="2" ma:contentTypeDescription="Crée un document." ma:contentTypeScope="" ma:versionID="d027ad1913c4b1217412857611be9a67">
  <xsd:schema xmlns:xsd="http://www.w3.org/2001/XMLSchema" xmlns:xs="http://www.w3.org/2001/XMLSchema" xmlns:p="http://schemas.microsoft.com/office/2006/metadata/properties" xmlns:ns2="c998cff7-708f-4ccd-a9bd-e1cda4b3ed7a" targetNamespace="http://schemas.microsoft.com/office/2006/metadata/properties" ma:root="true" ma:fieldsID="a5cdac51675471e620477473b6e3cdc5" ns2:_="">
    <xsd:import namespace="c998cff7-708f-4ccd-a9bd-e1cda4b3ed7a"/>
    <xsd:element name="properties">
      <xsd:complexType>
        <xsd:sequence>
          <xsd:element name="documentManagement">
            <xsd:complexType>
              <xsd:all>
                <xsd:element ref="ns2:Rubrique" minOccurs="0"/>
                <xsd:element ref="ns2:Sous_x002d_Rubriqu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98cff7-708f-4ccd-a9bd-e1cda4b3ed7a" elementFormDefault="qualified">
    <xsd:import namespace="http://schemas.microsoft.com/office/2006/documentManagement/types"/>
    <xsd:import namespace="http://schemas.microsoft.com/office/infopath/2007/PartnerControls"/>
    <xsd:element name="Rubrique" ma:index="8" nillable="true" ma:displayName="Rubrique" ma:format="Dropdown" ma:internalName="Rubrique">
      <xsd:simpleType>
        <xsd:restriction base="dms:Choice">
          <xsd:enumeration value="Présentation de l'établissement"/>
          <xsd:enumeration value="Autorisations"/>
          <xsd:enumeration value="Activité"/>
          <xsd:enumeration value="Arrêté"/>
          <xsd:enumeration value="Convention"/>
          <xsd:enumeration value="Décisions"/>
          <xsd:enumeration value="Finances"/>
          <xsd:enumeration value="Injonction"/>
          <xsd:enumeration value="Investissements"/>
          <xsd:enumeration value="Performance"/>
          <xsd:enumeration value="Territoire"/>
          <xsd:enumeration value="Coopération"/>
          <xsd:enumeration value="Courrier"/>
          <xsd:enumeration value="Réunion"/>
          <xsd:enumeration value="Projet"/>
          <xsd:enumeration value="Note"/>
          <xsd:enumeration value="Rapport"/>
        </xsd:restriction>
      </xsd:simpleType>
    </xsd:element>
    <xsd:element name="Sous_x002d_Rubrique" ma:index="9" nillable="true" ma:displayName="Sous-Rubrique" ma:format="Dropdown" ma:internalName="Sous_x002d_Rubrique">
      <xsd:simpleType>
        <xsd:restriction base="dms:Choice">
          <xsd:enumeration value="Autorisations"/>
          <xsd:enumeration value="Fiche SAE"/>
          <xsd:enumeration value="CPOM"/>
          <xsd:enumeration value="Inspection"/>
          <xsd:enumeration value="Projet d'établissement"/>
          <xsd:enumeration value="Rapport d'activité"/>
          <xsd:enumeration value="Plans de l'établissement"/>
          <xsd:enumeration value="PMSI-MCO"/>
          <xsd:enumeration value="PMSI-SSR"/>
          <xsd:enumeration value="Etude capacitaire"/>
          <xsd:enumeration value="Bassin de recrutement"/>
          <xsd:enumeration value="Audit"/>
          <xsd:enumeration value="Certification (HAS)"/>
          <xsd:enumeration value="EPRD"/>
          <xsd:enumeration value="Compte financier"/>
          <xsd:enumeration value="RIA 1"/>
          <xsd:enumeration value="RIA 2"/>
          <xsd:enumeration value="RIA 3"/>
          <xsd:enumeration value="Plan de retour à l'équilibre"/>
          <xsd:enumeration value="Hôpital 2007"/>
          <xsd:enumeration value="Hôpital 2012"/>
          <xsd:enumeration value="Investissements régionaux"/>
          <xsd:enumeration value="Aides (AC et FMESPP)"/>
          <xsd:enumeration value="Hospidiag"/>
          <xsd:enumeration value="Macrodiag"/>
          <xsd:enumeration value="SROS"/>
          <xsd:enumeration value="PMT"/>
          <xsd:enumeration value="Implantations et OQOS"/>
          <xsd:enumeration value="Parts de marché MCO"/>
          <xsd:enumeration value="Parts de marché SSR"/>
          <xsd:enumeration value="Attractivité"/>
          <xsd:enumeration value="Fuites"/>
          <xsd:enumeration value="Convention simple"/>
          <xsd:enumeration value="GCS"/>
          <xsd:enumeration value="CHT"/>
          <xsd:enumeration value="Contrat d'exercice libéral"/>
          <xsd:enumeration value="GIE"/>
          <xsd:enumeration value="GIP"/>
          <xsd:enumeration value="SIH"/>
          <xsd:enumeration value="Document transmis par l'établissement"/>
          <xsd:enumeration value="Visite de Conformité"/>
          <xsd:enumeration value="Taux pénétration MCO"/>
          <xsd:enumeration value="Taux pénétration SSR"/>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F0908E0-C443-4161-8AC7-03FD0EFC6CE6}">
  <ds:schemaRefs>
    <ds:schemaRef ds:uri="ESRI.ArcGIS.Mapping.OfficeIntegration.PowerPointInfo"/>
  </ds:schemaRefs>
</ds:datastoreItem>
</file>

<file path=customXml/itemProps10.xml><?xml version="1.0" encoding="utf-8"?>
<ds:datastoreItem xmlns:ds="http://schemas.openxmlformats.org/officeDocument/2006/customXml" ds:itemID="{A4D87A7C-59F9-4CB0-8FAB-E984292A002E}">
  <ds:schemaRefs>
    <ds:schemaRef ds:uri="ESRI.ArcGIS.Mapping.OfficeIntegration.PowerPointInfo"/>
  </ds:schemaRefs>
</ds:datastoreItem>
</file>

<file path=customXml/itemProps11.xml><?xml version="1.0" encoding="utf-8"?>
<ds:datastoreItem xmlns:ds="http://schemas.openxmlformats.org/officeDocument/2006/customXml" ds:itemID="{7A5E3343-F76F-41AD-B63C-C78D5869660A}">
  <ds:schemaRefs>
    <ds:schemaRef ds:uri="ESRI.ArcGIS.Mapping.OfficeIntegration.PowerPointInfo"/>
  </ds:schemaRefs>
</ds:datastoreItem>
</file>

<file path=customXml/itemProps12.xml><?xml version="1.0" encoding="utf-8"?>
<ds:datastoreItem xmlns:ds="http://schemas.openxmlformats.org/officeDocument/2006/customXml" ds:itemID="{803CDB67-C295-4438-A806-DBF09EEA6112}">
  <ds:schemaRefs>
    <ds:schemaRef ds:uri="http://schemas.microsoft.com/sharepoint/v3/contenttype/forms"/>
  </ds:schemaRefs>
</ds:datastoreItem>
</file>

<file path=customXml/itemProps13.xml><?xml version="1.0" encoding="utf-8"?>
<ds:datastoreItem xmlns:ds="http://schemas.openxmlformats.org/officeDocument/2006/customXml" ds:itemID="{6EB68382-5859-45CE-856C-E394A81AEDFF}">
  <ds:schemaRefs>
    <ds:schemaRef ds:uri="ESRI.ArcGIS.Mapping.OfficeIntegration.PowerPointInfo"/>
  </ds:schemaRefs>
</ds:datastoreItem>
</file>

<file path=customXml/itemProps14.xml><?xml version="1.0" encoding="utf-8"?>
<ds:datastoreItem xmlns:ds="http://schemas.openxmlformats.org/officeDocument/2006/customXml" ds:itemID="{F0DABA81-ADD9-4AB7-8FE6-C06D4F4E9CFB}">
  <ds:schemaRefs>
    <ds:schemaRef ds:uri="ESRI.ArcGIS.Mapping.OfficeIntegration.PowerPointInfo"/>
  </ds:schemaRefs>
</ds:datastoreItem>
</file>

<file path=customXml/itemProps15.xml><?xml version="1.0" encoding="utf-8"?>
<ds:datastoreItem xmlns:ds="http://schemas.openxmlformats.org/officeDocument/2006/customXml" ds:itemID="{8571F389-C847-4C74-B476-0AACFC08BC88}">
  <ds:schemaRefs>
    <ds:schemaRef ds:uri="ESRI.ArcGIS.Mapping.OfficeIntegration.PowerPointInfo"/>
  </ds:schemaRefs>
</ds:datastoreItem>
</file>

<file path=customXml/itemProps16.xml><?xml version="1.0" encoding="utf-8"?>
<ds:datastoreItem xmlns:ds="http://schemas.openxmlformats.org/officeDocument/2006/customXml" ds:itemID="{293DD6B9-884A-4DE9-99C2-F8BBAFB77EFC}">
  <ds:schemaRefs>
    <ds:schemaRef ds:uri="ESRI.ArcGIS.Mapping.OfficeIntegration.PowerPointInfo"/>
  </ds:schemaRefs>
</ds:datastoreItem>
</file>

<file path=customXml/itemProps17.xml><?xml version="1.0" encoding="utf-8"?>
<ds:datastoreItem xmlns:ds="http://schemas.openxmlformats.org/officeDocument/2006/customXml" ds:itemID="{E1A2873D-D022-4FAC-A052-C2DB367BB9C0}">
  <ds:schemaRefs>
    <ds:schemaRef ds:uri="ESRI.ArcGIS.Mapping.OfficeIntegration.PowerPointInfo"/>
  </ds:schemaRefs>
</ds:datastoreItem>
</file>

<file path=customXml/itemProps18.xml><?xml version="1.0" encoding="utf-8"?>
<ds:datastoreItem xmlns:ds="http://schemas.openxmlformats.org/officeDocument/2006/customXml" ds:itemID="{F487B942-4EED-45CE-AC37-D440D2D08570}">
  <ds:schemaRefs>
    <ds:schemaRef ds:uri="ESRI.ArcGIS.Mapping.OfficeIntegration.PowerPointInfo"/>
  </ds:schemaRefs>
</ds:datastoreItem>
</file>

<file path=customXml/itemProps19.xml><?xml version="1.0" encoding="utf-8"?>
<ds:datastoreItem xmlns:ds="http://schemas.openxmlformats.org/officeDocument/2006/customXml" ds:itemID="{10A96EC7-B10D-4A33-A822-0D7097443BA3}">
  <ds:schemaRefs>
    <ds:schemaRef ds:uri="ESRI.ArcGIS.Mapping.OfficeIntegration.PowerPointInfo"/>
  </ds:schemaRefs>
</ds:datastoreItem>
</file>

<file path=customXml/itemProps2.xml><?xml version="1.0" encoding="utf-8"?>
<ds:datastoreItem xmlns:ds="http://schemas.openxmlformats.org/officeDocument/2006/customXml" ds:itemID="{F00BE1D1-52BE-4F28-BBCD-18979D9D31AE}">
  <ds:schemaRefs>
    <ds:schemaRef ds:uri="ESRI.ArcGIS.Mapping.OfficeIntegration.PowerPointInfo"/>
  </ds:schemaRefs>
</ds:datastoreItem>
</file>

<file path=customXml/itemProps20.xml><?xml version="1.0" encoding="utf-8"?>
<ds:datastoreItem xmlns:ds="http://schemas.openxmlformats.org/officeDocument/2006/customXml" ds:itemID="{6ACCABF4-9FA1-4C09-A37B-3F617E56514D}">
  <ds:schemaRefs>
    <ds:schemaRef ds:uri="ESRI.ArcGIS.Mapping.OfficeIntegration.PowerPointInfo"/>
  </ds:schemaRefs>
</ds:datastoreItem>
</file>

<file path=customXml/itemProps21.xml><?xml version="1.0" encoding="utf-8"?>
<ds:datastoreItem xmlns:ds="http://schemas.openxmlformats.org/officeDocument/2006/customXml" ds:itemID="{91767106-8864-455B-9B9B-35A5DD377C20}">
  <ds:schemaRefs>
    <ds:schemaRef ds:uri="ESRI.ArcGIS.Mapping.OfficeIntegration.PowerPointInfo"/>
  </ds:schemaRefs>
</ds:datastoreItem>
</file>

<file path=customXml/itemProps22.xml><?xml version="1.0" encoding="utf-8"?>
<ds:datastoreItem xmlns:ds="http://schemas.openxmlformats.org/officeDocument/2006/customXml" ds:itemID="{C60A8C22-3434-4E93-9846-980E26D59C8F}">
  <ds:schemaRefs>
    <ds:schemaRef ds:uri="ESRI.ArcGIS.Mapping.OfficeIntegration.PowerPointInfo"/>
  </ds:schemaRefs>
</ds:datastoreItem>
</file>

<file path=customXml/itemProps23.xml><?xml version="1.0" encoding="utf-8"?>
<ds:datastoreItem xmlns:ds="http://schemas.openxmlformats.org/officeDocument/2006/customXml" ds:itemID="{B4EE8EAF-F277-4AF9-9300-2B19A94F31F3}">
  <ds:schemaRefs>
    <ds:schemaRef ds:uri="ESRI.ArcGIS.Mapping.OfficeIntegration.PowerPointInfo"/>
  </ds:schemaRefs>
</ds:datastoreItem>
</file>

<file path=customXml/itemProps24.xml><?xml version="1.0" encoding="utf-8"?>
<ds:datastoreItem xmlns:ds="http://schemas.openxmlformats.org/officeDocument/2006/customXml" ds:itemID="{5A9A5D11-4524-41F1-9085-93E8D064628F}">
  <ds:schemaRefs>
    <ds:schemaRef ds:uri="ESRI.ArcGIS.Mapping.OfficeIntegration.PowerPointInfo"/>
  </ds:schemaRefs>
</ds:datastoreItem>
</file>

<file path=customXml/itemProps25.xml><?xml version="1.0" encoding="utf-8"?>
<ds:datastoreItem xmlns:ds="http://schemas.openxmlformats.org/officeDocument/2006/customXml" ds:itemID="{ACB3CC2B-33C5-47C7-B891-768B4A3E08AE}">
  <ds:schemaRefs>
    <ds:schemaRef ds:uri="ESRI.ArcGIS.Mapping.OfficeIntegration.PowerPointInfo"/>
  </ds:schemaRefs>
</ds:datastoreItem>
</file>

<file path=customXml/itemProps26.xml><?xml version="1.0" encoding="utf-8"?>
<ds:datastoreItem xmlns:ds="http://schemas.openxmlformats.org/officeDocument/2006/customXml" ds:itemID="{9099BB35-5D12-4593-82D1-1FB84E67087C}">
  <ds:schemaRefs>
    <ds:schemaRef ds:uri="ESRI.ArcGIS.Mapping.OfficeIntegration.PowerPointInfo"/>
  </ds:schemaRefs>
</ds:datastoreItem>
</file>

<file path=customXml/itemProps27.xml><?xml version="1.0" encoding="utf-8"?>
<ds:datastoreItem xmlns:ds="http://schemas.openxmlformats.org/officeDocument/2006/customXml" ds:itemID="{23931DCE-41A0-4E69-AF53-5BA99697FF06}">
  <ds:schemaRefs>
    <ds:schemaRef ds:uri="ESRI.ArcGIS.Mapping.OfficeIntegration.PowerPointInfo"/>
  </ds:schemaRefs>
</ds:datastoreItem>
</file>

<file path=customXml/itemProps28.xml><?xml version="1.0" encoding="utf-8"?>
<ds:datastoreItem xmlns:ds="http://schemas.openxmlformats.org/officeDocument/2006/customXml" ds:itemID="{551D53FF-DE3D-4778-9891-343A064EEED8}">
  <ds:schemaRefs>
    <ds:schemaRef ds:uri="ESRI.ArcGIS.Mapping.OfficeIntegration.PowerPointInfo"/>
  </ds:schemaRefs>
</ds:datastoreItem>
</file>

<file path=customXml/itemProps29.xml><?xml version="1.0" encoding="utf-8"?>
<ds:datastoreItem xmlns:ds="http://schemas.openxmlformats.org/officeDocument/2006/customXml" ds:itemID="{CC320D96-51A7-4E7A-8A72-63C9BD835CE1}">
  <ds:schemaRefs>
    <ds:schemaRef ds:uri="ESRI.ArcGIS.Mapping.OfficeIntegration.PowerPointInfo"/>
  </ds:schemaRefs>
</ds:datastoreItem>
</file>

<file path=customXml/itemProps3.xml><?xml version="1.0" encoding="utf-8"?>
<ds:datastoreItem xmlns:ds="http://schemas.openxmlformats.org/officeDocument/2006/customXml" ds:itemID="{C72B69B8-2106-4C79-8287-73E93589D046}">
  <ds:schemaRefs>
    <ds:schemaRef ds:uri="ESRI.ArcGIS.Mapping.OfficeIntegration.PowerPointInfo"/>
  </ds:schemaRefs>
</ds:datastoreItem>
</file>

<file path=customXml/itemProps30.xml><?xml version="1.0" encoding="utf-8"?>
<ds:datastoreItem xmlns:ds="http://schemas.openxmlformats.org/officeDocument/2006/customXml" ds:itemID="{6EF06A85-219C-418F-B27C-88762097F12F}">
  <ds:schemaRefs>
    <ds:schemaRef ds:uri="ESRI.ArcGIS.Mapping.OfficeIntegration.PowerPointInfo"/>
  </ds:schemaRefs>
</ds:datastoreItem>
</file>

<file path=customXml/itemProps31.xml><?xml version="1.0" encoding="utf-8"?>
<ds:datastoreItem xmlns:ds="http://schemas.openxmlformats.org/officeDocument/2006/customXml" ds:itemID="{275BFE5F-81D9-4912-97FD-8C2E0BC18FD1}">
  <ds:schemaRefs>
    <ds:schemaRef ds:uri="ESRI.ArcGIS.Mapping.OfficeIntegration.PowerPointInfo"/>
  </ds:schemaRefs>
</ds:datastoreItem>
</file>

<file path=customXml/itemProps32.xml><?xml version="1.0" encoding="utf-8"?>
<ds:datastoreItem xmlns:ds="http://schemas.openxmlformats.org/officeDocument/2006/customXml" ds:itemID="{71723ED2-8DD1-42E6-A64C-FA7C22D47026}">
  <ds:schemaRefs>
    <ds:schemaRef ds:uri="ESRI.ArcGIS.Mapping.OfficeIntegration.PowerPointInfo"/>
  </ds:schemaRefs>
</ds:datastoreItem>
</file>

<file path=customXml/itemProps33.xml><?xml version="1.0" encoding="utf-8"?>
<ds:datastoreItem xmlns:ds="http://schemas.openxmlformats.org/officeDocument/2006/customXml" ds:itemID="{0434E9F2-28F3-4A61-A67A-69D7DA166A39}">
  <ds:schemaRefs>
    <ds:schemaRef ds:uri="ESRI.ArcGIS.Mapping.OfficeIntegration.PowerPointInfo"/>
  </ds:schemaRefs>
</ds:datastoreItem>
</file>

<file path=customXml/itemProps34.xml><?xml version="1.0" encoding="utf-8"?>
<ds:datastoreItem xmlns:ds="http://schemas.openxmlformats.org/officeDocument/2006/customXml" ds:itemID="{2FF55C90-A9D6-436B-BA8D-52C58D6861D2}">
  <ds:schemaRefs>
    <ds:schemaRef ds:uri="ESRI.ArcGIS.Mapping.OfficeIntegration.PowerPointInfo"/>
  </ds:schemaRefs>
</ds:datastoreItem>
</file>

<file path=customXml/itemProps35.xml><?xml version="1.0" encoding="utf-8"?>
<ds:datastoreItem xmlns:ds="http://schemas.openxmlformats.org/officeDocument/2006/customXml" ds:itemID="{478E6DE4-DC44-47CE-A712-24DE6456B083}">
  <ds:schemaRefs>
    <ds:schemaRef ds:uri="ESRI.ArcGIS.Mapping.OfficeIntegration.PowerPointInfo"/>
  </ds:schemaRefs>
</ds:datastoreItem>
</file>

<file path=customXml/itemProps36.xml><?xml version="1.0" encoding="utf-8"?>
<ds:datastoreItem xmlns:ds="http://schemas.openxmlformats.org/officeDocument/2006/customXml" ds:itemID="{D062658C-460C-49C9-827C-1A64B2936E22}">
  <ds:schemaRefs>
    <ds:schemaRef ds:uri="ESRI.ArcGIS.Mapping.OfficeIntegration.PowerPointInfo"/>
  </ds:schemaRefs>
</ds:datastoreItem>
</file>

<file path=customXml/itemProps37.xml><?xml version="1.0" encoding="utf-8"?>
<ds:datastoreItem xmlns:ds="http://schemas.openxmlformats.org/officeDocument/2006/customXml" ds:itemID="{19EE8F56-9A11-49F1-9B8E-13FB16095CBB}">
  <ds:schemaRefs>
    <ds:schemaRef ds:uri="ESRI.ArcGIS.Mapping.OfficeIntegration.PowerPointInfo"/>
  </ds:schemaRefs>
</ds:datastoreItem>
</file>

<file path=customXml/itemProps38.xml><?xml version="1.0" encoding="utf-8"?>
<ds:datastoreItem xmlns:ds="http://schemas.openxmlformats.org/officeDocument/2006/customXml" ds:itemID="{BF58C38D-12CE-483C-81B1-980728C16035}">
  <ds:schemaRefs>
    <ds:schemaRef ds:uri="ESRI.ArcGIS.Mapping.OfficeIntegration.PowerPointInfo"/>
  </ds:schemaRefs>
</ds:datastoreItem>
</file>

<file path=customXml/itemProps39.xml><?xml version="1.0" encoding="utf-8"?>
<ds:datastoreItem xmlns:ds="http://schemas.openxmlformats.org/officeDocument/2006/customXml" ds:itemID="{7C70E0B3-69F4-43DB-91B5-A7B85C8902AC}">
  <ds:schemaRefs>
    <ds:schemaRef ds:uri="ESRI.ArcGIS.Mapping.OfficeIntegration.PowerPointInfo"/>
  </ds:schemaRefs>
</ds:datastoreItem>
</file>

<file path=customXml/itemProps4.xml><?xml version="1.0" encoding="utf-8"?>
<ds:datastoreItem xmlns:ds="http://schemas.openxmlformats.org/officeDocument/2006/customXml" ds:itemID="{9B3D2D2E-4C4D-4E18-897F-276CE4CA4CE3}">
  <ds:schemaRefs>
    <ds:schemaRef ds:uri="ESRI.ArcGIS.Mapping.OfficeIntegration.PowerPointInfo"/>
  </ds:schemaRefs>
</ds:datastoreItem>
</file>

<file path=customXml/itemProps40.xml><?xml version="1.0" encoding="utf-8"?>
<ds:datastoreItem xmlns:ds="http://schemas.openxmlformats.org/officeDocument/2006/customXml" ds:itemID="{3F180388-5DF8-4807-8D0F-D014272D22BB}">
  <ds:schemaRefs>
    <ds:schemaRef ds:uri="ESRI.ArcGIS.Mapping.OfficeIntegration.PowerPointInfo"/>
  </ds:schemaRefs>
</ds:datastoreItem>
</file>

<file path=customXml/itemProps41.xml><?xml version="1.0" encoding="utf-8"?>
<ds:datastoreItem xmlns:ds="http://schemas.openxmlformats.org/officeDocument/2006/customXml" ds:itemID="{39221BF0-144D-47CE-AA94-C2611C9A92AB}">
  <ds:schemaRefs>
    <ds:schemaRef ds:uri="ESRI.ArcGIS.Mapping.OfficeIntegration.PowerPointInfo"/>
  </ds:schemaRefs>
</ds:datastoreItem>
</file>

<file path=customXml/itemProps42.xml><?xml version="1.0" encoding="utf-8"?>
<ds:datastoreItem xmlns:ds="http://schemas.openxmlformats.org/officeDocument/2006/customXml" ds:itemID="{5D628791-FC02-4E45-81FF-F70F4406BCBD}">
  <ds:schemaRefs>
    <ds:schemaRef ds:uri="ESRI.ArcGIS.Mapping.OfficeIntegration.PowerPointInfo"/>
  </ds:schemaRefs>
</ds:datastoreItem>
</file>

<file path=customXml/itemProps43.xml><?xml version="1.0" encoding="utf-8"?>
<ds:datastoreItem xmlns:ds="http://schemas.openxmlformats.org/officeDocument/2006/customXml" ds:itemID="{255370B0-A92F-4D96-A5A8-FC8051858049}">
  <ds:schemaRefs>
    <ds:schemaRef ds:uri="ESRI.ArcGIS.Mapping.OfficeIntegration.PowerPointInfo"/>
  </ds:schemaRefs>
</ds:datastoreItem>
</file>

<file path=customXml/itemProps44.xml><?xml version="1.0" encoding="utf-8"?>
<ds:datastoreItem xmlns:ds="http://schemas.openxmlformats.org/officeDocument/2006/customXml" ds:itemID="{610939AF-ADA3-48AD-83BD-AF9DCF92C99D}">
  <ds:schemaRefs>
    <ds:schemaRef ds:uri="ESRI.ArcGIS.Mapping.OfficeIntegration.PowerPointInfo"/>
  </ds:schemaRefs>
</ds:datastoreItem>
</file>

<file path=customXml/itemProps45.xml><?xml version="1.0" encoding="utf-8"?>
<ds:datastoreItem xmlns:ds="http://schemas.openxmlformats.org/officeDocument/2006/customXml" ds:itemID="{280BC6F4-BFC5-41A2-9C24-19B10AD24B86}">
  <ds:schemaRefs>
    <ds:schemaRef ds:uri="ESRI.ArcGIS.Mapping.OfficeIntegration.PowerPointInfo"/>
  </ds:schemaRefs>
</ds:datastoreItem>
</file>

<file path=customXml/itemProps46.xml><?xml version="1.0" encoding="utf-8"?>
<ds:datastoreItem xmlns:ds="http://schemas.openxmlformats.org/officeDocument/2006/customXml" ds:itemID="{29B423BF-FDC9-4012-957B-AB4DD11F72CB}">
  <ds:schemaRefs>
    <ds:schemaRef ds:uri="ESRI.ArcGIS.Mapping.OfficeIntegration.PowerPointInfo"/>
  </ds:schemaRefs>
</ds:datastoreItem>
</file>

<file path=customXml/itemProps47.xml><?xml version="1.0" encoding="utf-8"?>
<ds:datastoreItem xmlns:ds="http://schemas.openxmlformats.org/officeDocument/2006/customXml" ds:itemID="{69E8A5D4-2167-45A0-A290-0D1E6A76CD66}">
  <ds:schemaRefs>
    <ds:schemaRef ds:uri="ESRI.ArcGIS.Mapping.OfficeIntegration.PowerPointInfo"/>
  </ds:schemaRefs>
</ds:datastoreItem>
</file>

<file path=customXml/itemProps48.xml><?xml version="1.0" encoding="utf-8"?>
<ds:datastoreItem xmlns:ds="http://schemas.openxmlformats.org/officeDocument/2006/customXml" ds:itemID="{A34A81AC-2470-4B11-B465-7399F1110303}">
  <ds:schemaRefs>
    <ds:schemaRef ds:uri="ESRI.ArcGIS.Mapping.OfficeIntegration.PowerPointInfo"/>
  </ds:schemaRefs>
</ds:datastoreItem>
</file>

<file path=customXml/itemProps49.xml><?xml version="1.0" encoding="utf-8"?>
<ds:datastoreItem xmlns:ds="http://schemas.openxmlformats.org/officeDocument/2006/customXml" ds:itemID="{6465C9C8-79AB-40BF-925E-B9DD067ABAC8}">
  <ds:schemaRefs>
    <ds:schemaRef ds:uri="ESRI.ArcGIS.Mapping.OfficeIntegration.PowerPointInfo"/>
  </ds:schemaRefs>
</ds:datastoreItem>
</file>

<file path=customXml/itemProps5.xml><?xml version="1.0" encoding="utf-8"?>
<ds:datastoreItem xmlns:ds="http://schemas.openxmlformats.org/officeDocument/2006/customXml" ds:itemID="{0F226EF0-A851-4F03-AAF2-8D0685463478}">
  <ds:schemaRefs>
    <ds:schemaRef ds:uri="ESRI.ArcGIS.Mapping.OfficeIntegration.PowerPointInfo"/>
  </ds:schemaRefs>
</ds:datastoreItem>
</file>

<file path=customXml/itemProps50.xml><?xml version="1.0" encoding="utf-8"?>
<ds:datastoreItem xmlns:ds="http://schemas.openxmlformats.org/officeDocument/2006/customXml" ds:itemID="{C3C76960-9A8C-4728-B805-37C0EBC0C1D0}">
  <ds:schemaRefs>
    <ds:schemaRef ds:uri="ESRI.ArcGIS.Mapping.OfficeIntegration.PowerPointInfo"/>
  </ds:schemaRefs>
</ds:datastoreItem>
</file>

<file path=customXml/itemProps51.xml><?xml version="1.0" encoding="utf-8"?>
<ds:datastoreItem xmlns:ds="http://schemas.openxmlformats.org/officeDocument/2006/customXml" ds:itemID="{00BC39D2-9C59-446B-B040-2F1B785DAB84}">
  <ds:schemaRefs>
    <ds:schemaRef ds:uri="ESRI.ArcGIS.Mapping.OfficeIntegration.PowerPointInfo"/>
  </ds:schemaRefs>
</ds:datastoreItem>
</file>

<file path=customXml/itemProps52.xml><?xml version="1.0" encoding="utf-8"?>
<ds:datastoreItem xmlns:ds="http://schemas.openxmlformats.org/officeDocument/2006/customXml" ds:itemID="{50F6240D-A34D-4F42-8531-465D43855E97}">
  <ds:schemaRefs>
    <ds:schemaRef ds:uri="ESRI.ArcGIS.Mapping.OfficeIntegration.PowerPointInfo"/>
  </ds:schemaRefs>
</ds:datastoreItem>
</file>

<file path=customXml/itemProps53.xml><?xml version="1.0" encoding="utf-8"?>
<ds:datastoreItem xmlns:ds="http://schemas.openxmlformats.org/officeDocument/2006/customXml" ds:itemID="{3DCD760A-BD9B-461C-B6E3-0FA8B3ED0A6E}">
  <ds:schemaRefs>
    <ds:schemaRef ds:uri="ESRI.ArcGIS.Mapping.OfficeIntegration.PowerPointInfo"/>
  </ds:schemaRefs>
</ds:datastoreItem>
</file>

<file path=customXml/itemProps54.xml><?xml version="1.0" encoding="utf-8"?>
<ds:datastoreItem xmlns:ds="http://schemas.openxmlformats.org/officeDocument/2006/customXml" ds:itemID="{DA19E9AB-91A8-4D72-A639-62B7E9B128F7}">
  <ds:schemaRefs>
    <ds:schemaRef ds:uri="ESRI.ArcGIS.Mapping.OfficeIntegration.PowerPointInfo"/>
  </ds:schemaRefs>
</ds:datastoreItem>
</file>

<file path=customXml/itemProps55.xml><?xml version="1.0" encoding="utf-8"?>
<ds:datastoreItem xmlns:ds="http://schemas.openxmlformats.org/officeDocument/2006/customXml" ds:itemID="{BFAFC884-C7DC-41DD-AECB-DC58CCEE0930}">
  <ds:schemaRefs>
    <ds:schemaRef ds:uri="ESRI.ArcGIS.Mapping.OfficeIntegration.PowerPointInfo"/>
  </ds:schemaRefs>
</ds:datastoreItem>
</file>

<file path=customXml/itemProps56.xml><?xml version="1.0" encoding="utf-8"?>
<ds:datastoreItem xmlns:ds="http://schemas.openxmlformats.org/officeDocument/2006/customXml" ds:itemID="{28E16F55-E8CF-4BB6-B999-C00A693B8ED2}">
  <ds:schemaRefs>
    <ds:schemaRef ds:uri="ESRI.ArcGIS.Mapping.OfficeIntegration.PowerPointInfo"/>
  </ds:schemaRefs>
</ds:datastoreItem>
</file>

<file path=customXml/itemProps57.xml><?xml version="1.0" encoding="utf-8"?>
<ds:datastoreItem xmlns:ds="http://schemas.openxmlformats.org/officeDocument/2006/customXml" ds:itemID="{89A5728D-9E32-477C-BB97-1CFE20641E6E}">
  <ds:schemaRefs>
    <ds:schemaRef ds:uri="ESRI.ArcGIS.Mapping.OfficeIntegration.PowerPointInfo"/>
  </ds:schemaRefs>
</ds:datastoreItem>
</file>

<file path=customXml/itemProps58.xml><?xml version="1.0" encoding="utf-8"?>
<ds:datastoreItem xmlns:ds="http://schemas.openxmlformats.org/officeDocument/2006/customXml" ds:itemID="{21FE6B2F-B308-4822-879A-4CBFF6C07F65}">
  <ds:schemaRefs>
    <ds:schemaRef ds:uri="ESRI.ArcGIS.Mapping.OfficeIntegration.PowerPointInfo"/>
  </ds:schemaRefs>
</ds:datastoreItem>
</file>

<file path=customXml/itemProps59.xml><?xml version="1.0" encoding="utf-8"?>
<ds:datastoreItem xmlns:ds="http://schemas.openxmlformats.org/officeDocument/2006/customXml" ds:itemID="{CFC1740D-9C5C-49E8-8034-E102AB8C31FE}">
  <ds:schemaRefs>
    <ds:schemaRef ds:uri="ESRI.ArcGIS.Mapping.OfficeIntegration.PowerPointInfo"/>
  </ds:schemaRefs>
</ds:datastoreItem>
</file>

<file path=customXml/itemProps6.xml><?xml version="1.0" encoding="utf-8"?>
<ds:datastoreItem xmlns:ds="http://schemas.openxmlformats.org/officeDocument/2006/customXml" ds:itemID="{CC35A8F8-235D-416B-8EA2-0BEABCC6DDCB}">
  <ds:schemaRefs>
    <ds:schemaRef ds:uri="ESRI.ArcGIS.Mapping.OfficeIntegration.PowerPointInfo"/>
  </ds:schemaRefs>
</ds:datastoreItem>
</file>

<file path=customXml/itemProps60.xml><?xml version="1.0" encoding="utf-8"?>
<ds:datastoreItem xmlns:ds="http://schemas.openxmlformats.org/officeDocument/2006/customXml" ds:itemID="{F3A1BE57-3E20-45D7-93C2-20CAE2D8E427}">
  <ds:schemaRefs>
    <ds:schemaRef ds:uri="ESRI.ArcGIS.Mapping.OfficeIntegration.PowerPointInfo"/>
  </ds:schemaRefs>
</ds:datastoreItem>
</file>

<file path=customXml/itemProps61.xml><?xml version="1.0" encoding="utf-8"?>
<ds:datastoreItem xmlns:ds="http://schemas.openxmlformats.org/officeDocument/2006/customXml" ds:itemID="{C09C3966-9E3B-4C2E-80CC-21A2A30D65EE}">
  <ds:schemaRefs>
    <ds:schemaRef ds:uri="ESRI.ArcGIS.Mapping.OfficeIntegration.PowerPointInfo"/>
  </ds:schemaRefs>
</ds:datastoreItem>
</file>

<file path=customXml/itemProps62.xml><?xml version="1.0" encoding="utf-8"?>
<ds:datastoreItem xmlns:ds="http://schemas.openxmlformats.org/officeDocument/2006/customXml" ds:itemID="{5BF690DA-F50C-44AA-9C3F-4B43B808EFD0}">
  <ds:schemaRefs>
    <ds:schemaRef ds:uri="ESRI.ArcGIS.Mapping.OfficeIntegration.PowerPointInfo"/>
  </ds:schemaRefs>
</ds:datastoreItem>
</file>

<file path=customXml/itemProps63.xml><?xml version="1.0" encoding="utf-8"?>
<ds:datastoreItem xmlns:ds="http://schemas.openxmlformats.org/officeDocument/2006/customXml" ds:itemID="{25A5B035-21A2-4474-9CE3-9A077BC818E3}">
  <ds:schemaRefs>
    <ds:schemaRef ds:uri="ESRI.ArcGIS.Mapping.OfficeIntegration.PowerPointInfo"/>
  </ds:schemaRefs>
</ds:datastoreItem>
</file>

<file path=customXml/itemProps64.xml><?xml version="1.0" encoding="utf-8"?>
<ds:datastoreItem xmlns:ds="http://schemas.openxmlformats.org/officeDocument/2006/customXml" ds:itemID="{667418A1-CF65-4290-83EA-619AB300B561}">
  <ds:schemaRefs>
    <ds:schemaRef ds:uri="c998cff7-708f-4ccd-a9bd-e1cda4b3ed7a"/>
    <ds:schemaRef ds:uri="http://purl.org/dc/elements/1.1/"/>
    <ds:schemaRef ds:uri="http://purl.org/dc/term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customXml/itemProps65.xml><?xml version="1.0" encoding="utf-8"?>
<ds:datastoreItem xmlns:ds="http://schemas.openxmlformats.org/officeDocument/2006/customXml" ds:itemID="{B1106152-EFCF-4494-9156-4EF5A0C555FF}">
  <ds:schemaRefs>
    <ds:schemaRef ds:uri="ESRI.ArcGIS.Mapping.OfficeIntegration.PowerPointInfo"/>
  </ds:schemaRefs>
</ds:datastoreItem>
</file>

<file path=customXml/itemProps66.xml><?xml version="1.0" encoding="utf-8"?>
<ds:datastoreItem xmlns:ds="http://schemas.openxmlformats.org/officeDocument/2006/customXml" ds:itemID="{A255A247-A884-454A-8231-2ADD14986ABF}">
  <ds:schemaRefs>
    <ds:schemaRef ds:uri="ESRI.ArcGIS.Mapping.OfficeIntegration.PowerPointInfo"/>
  </ds:schemaRefs>
</ds:datastoreItem>
</file>

<file path=customXml/itemProps67.xml><?xml version="1.0" encoding="utf-8"?>
<ds:datastoreItem xmlns:ds="http://schemas.openxmlformats.org/officeDocument/2006/customXml" ds:itemID="{B993A1CC-B4CB-4FA5-A634-9C5FC8B1035C}">
  <ds:schemaRefs>
    <ds:schemaRef ds:uri="ESRI.ArcGIS.Mapping.OfficeIntegration.PowerPointInfo"/>
  </ds:schemaRefs>
</ds:datastoreItem>
</file>

<file path=customXml/itemProps68.xml><?xml version="1.0" encoding="utf-8"?>
<ds:datastoreItem xmlns:ds="http://schemas.openxmlformats.org/officeDocument/2006/customXml" ds:itemID="{5FE0B317-B1B4-4A8C-B291-AB55AE992EA0}">
  <ds:schemaRefs>
    <ds:schemaRef ds:uri="ESRI.ArcGIS.Mapping.OfficeIntegration.PowerPointInfo"/>
  </ds:schemaRefs>
</ds:datastoreItem>
</file>

<file path=customXml/itemProps69.xml><?xml version="1.0" encoding="utf-8"?>
<ds:datastoreItem xmlns:ds="http://schemas.openxmlformats.org/officeDocument/2006/customXml" ds:itemID="{9DB42A50-567D-43C5-BB1A-08ED89AA45B3}">
  <ds:schemaRefs>
    <ds:schemaRef ds:uri="ESRI.ArcGIS.Mapping.OfficeIntegration.PowerPointInfo"/>
  </ds:schemaRefs>
</ds:datastoreItem>
</file>

<file path=customXml/itemProps7.xml><?xml version="1.0" encoding="utf-8"?>
<ds:datastoreItem xmlns:ds="http://schemas.openxmlformats.org/officeDocument/2006/customXml" ds:itemID="{64310029-FF75-4061-8EF0-601EA33DFB43}">
  <ds:schemaRefs>
    <ds:schemaRef ds:uri="ESRI.ArcGIS.Mapping.OfficeIntegration.PowerPointInfo"/>
  </ds:schemaRefs>
</ds:datastoreItem>
</file>

<file path=customXml/itemProps70.xml><?xml version="1.0" encoding="utf-8"?>
<ds:datastoreItem xmlns:ds="http://schemas.openxmlformats.org/officeDocument/2006/customXml" ds:itemID="{2FE5BE56-C80E-46C5-991E-192C76624674}">
  <ds:schemaRefs>
    <ds:schemaRef ds:uri="ESRI.ArcGIS.Mapping.OfficeIntegration.PowerPointInfo"/>
  </ds:schemaRefs>
</ds:datastoreItem>
</file>

<file path=customXml/itemProps71.xml><?xml version="1.0" encoding="utf-8"?>
<ds:datastoreItem xmlns:ds="http://schemas.openxmlformats.org/officeDocument/2006/customXml" ds:itemID="{5945BC09-4482-43B1-9355-87A4BF9FC018}">
  <ds:schemaRefs>
    <ds:schemaRef ds:uri="ESRI.ArcGIS.Mapping.OfficeIntegration.PowerPointInfo"/>
  </ds:schemaRefs>
</ds:datastoreItem>
</file>

<file path=customXml/itemProps72.xml><?xml version="1.0" encoding="utf-8"?>
<ds:datastoreItem xmlns:ds="http://schemas.openxmlformats.org/officeDocument/2006/customXml" ds:itemID="{15A1502D-9517-4707-B59D-15D2C7D0DD69}">
  <ds:schemaRefs>
    <ds:schemaRef ds:uri="ESRI.ArcGIS.Mapping.OfficeIntegration.PowerPointInfo"/>
  </ds:schemaRefs>
</ds:datastoreItem>
</file>

<file path=customXml/itemProps73.xml><?xml version="1.0" encoding="utf-8"?>
<ds:datastoreItem xmlns:ds="http://schemas.openxmlformats.org/officeDocument/2006/customXml" ds:itemID="{3FAFF3EC-9672-4EA8-9E26-38DE077F7C62}">
  <ds:schemaRefs>
    <ds:schemaRef ds:uri="ESRI.ArcGIS.Mapping.OfficeIntegration.PowerPointInfo"/>
  </ds:schemaRefs>
</ds:datastoreItem>
</file>

<file path=customXml/itemProps74.xml><?xml version="1.0" encoding="utf-8"?>
<ds:datastoreItem xmlns:ds="http://schemas.openxmlformats.org/officeDocument/2006/customXml" ds:itemID="{63D20B5C-D332-47D9-AFB2-D48A725053DB}">
  <ds:schemaRefs>
    <ds:schemaRef ds:uri="ESRI.ArcGIS.Mapping.OfficeIntegration.PowerPointInfo"/>
  </ds:schemaRefs>
</ds:datastoreItem>
</file>

<file path=customXml/itemProps75.xml><?xml version="1.0" encoding="utf-8"?>
<ds:datastoreItem xmlns:ds="http://schemas.openxmlformats.org/officeDocument/2006/customXml" ds:itemID="{D212C839-3275-4733-A72A-118DCF210460}">
  <ds:schemaRefs>
    <ds:schemaRef ds:uri="ESRI.ArcGIS.Mapping.OfficeIntegration.PowerPointInfo"/>
  </ds:schemaRefs>
</ds:datastoreItem>
</file>

<file path=customXml/itemProps76.xml><?xml version="1.0" encoding="utf-8"?>
<ds:datastoreItem xmlns:ds="http://schemas.openxmlformats.org/officeDocument/2006/customXml" ds:itemID="{2FFA65F8-B195-498E-A898-C1AEFD0C22D3}">
  <ds:schemaRefs>
    <ds:schemaRef ds:uri="ESRI.ArcGIS.Mapping.OfficeIntegration.PowerPointInfo"/>
  </ds:schemaRefs>
</ds:datastoreItem>
</file>

<file path=customXml/itemProps77.xml><?xml version="1.0" encoding="utf-8"?>
<ds:datastoreItem xmlns:ds="http://schemas.openxmlformats.org/officeDocument/2006/customXml" ds:itemID="{B52F3520-CB3D-49B6-A193-8FCB80ABEABA}">
  <ds:schemaRefs>
    <ds:schemaRef ds:uri="ESRI.ArcGIS.Mapping.OfficeIntegration.PowerPointInfo"/>
  </ds:schemaRefs>
</ds:datastoreItem>
</file>

<file path=customXml/itemProps78.xml><?xml version="1.0" encoding="utf-8"?>
<ds:datastoreItem xmlns:ds="http://schemas.openxmlformats.org/officeDocument/2006/customXml" ds:itemID="{65F1C358-9B51-4D8C-8319-212CC84B2E04}">
  <ds:schemaRefs>
    <ds:schemaRef ds:uri="ESRI.ArcGIS.Mapping.OfficeIntegration.PowerPointInfo"/>
  </ds:schemaRefs>
</ds:datastoreItem>
</file>

<file path=customXml/itemProps79.xml><?xml version="1.0" encoding="utf-8"?>
<ds:datastoreItem xmlns:ds="http://schemas.openxmlformats.org/officeDocument/2006/customXml" ds:itemID="{3BE66BA8-1310-42E9-A700-90B4A8F5B8A4}">
  <ds:schemaRefs>
    <ds:schemaRef ds:uri="ESRI.ArcGIS.Mapping.OfficeIntegration.PowerPointInfo"/>
  </ds:schemaRefs>
</ds:datastoreItem>
</file>

<file path=customXml/itemProps8.xml><?xml version="1.0" encoding="utf-8"?>
<ds:datastoreItem xmlns:ds="http://schemas.openxmlformats.org/officeDocument/2006/customXml" ds:itemID="{0B93CA90-AD49-414D-B226-3497709A4DAC}">
  <ds:schemaRefs>
    <ds:schemaRef ds:uri="ESRI.ArcGIS.Mapping.OfficeIntegration.PowerPointInfo"/>
  </ds:schemaRefs>
</ds:datastoreItem>
</file>

<file path=customXml/itemProps80.xml><?xml version="1.0" encoding="utf-8"?>
<ds:datastoreItem xmlns:ds="http://schemas.openxmlformats.org/officeDocument/2006/customXml" ds:itemID="{D3A43150-D0FC-4B0B-A2FF-45D3060BAA2D}">
  <ds:schemaRefs>
    <ds:schemaRef ds:uri="ESRI.ArcGIS.Mapping.OfficeIntegration.PowerPointInfo"/>
  </ds:schemaRefs>
</ds:datastoreItem>
</file>

<file path=customXml/itemProps81.xml><?xml version="1.0" encoding="utf-8"?>
<ds:datastoreItem xmlns:ds="http://schemas.openxmlformats.org/officeDocument/2006/customXml" ds:itemID="{2D97FD49-265F-4594-80A1-E74693159E19}">
  <ds:schemaRefs>
    <ds:schemaRef ds:uri="ESRI.ArcGIS.Mapping.OfficeIntegration.PowerPointInfo"/>
  </ds:schemaRefs>
</ds:datastoreItem>
</file>

<file path=customXml/itemProps82.xml><?xml version="1.0" encoding="utf-8"?>
<ds:datastoreItem xmlns:ds="http://schemas.openxmlformats.org/officeDocument/2006/customXml" ds:itemID="{92FC3A33-3D21-4C80-9B98-0AA0812A99A4}">
  <ds:schemaRefs>
    <ds:schemaRef ds:uri="ESRI.ArcGIS.Mapping.OfficeIntegration.PowerPointInfo"/>
  </ds:schemaRefs>
</ds:datastoreItem>
</file>

<file path=customXml/itemProps83.xml><?xml version="1.0" encoding="utf-8"?>
<ds:datastoreItem xmlns:ds="http://schemas.openxmlformats.org/officeDocument/2006/customXml" ds:itemID="{B0EDFDEB-1380-4F2F-B092-2EFEE5734F28}">
  <ds:schemaRefs>
    <ds:schemaRef ds:uri="ESRI.ArcGIS.Mapping.OfficeIntegration.PowerPointInfo"/>
  </ds:schemaRefs>
</ds:datastoreItem>
</file>

<file path=customXml/itemProps9.xml><?xml version="1.0" encoding="utf-8"?>
<ds:datastoreItem xmlns:ds="http://schemas.openxmlformats.org/officeDocument/2006/customXml" ds:itemID="{844841B7-A31E-42E1-A7A2-3B683059CB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98cff7-708f-4ccd-a9bd-e1cda4b3ed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12863</TotalTime>
  <Words>1237</Words>
  <Application>Microsoft Office PowerPoint</Application>
  <PresentationFormat>A3 (297 x 420 mm)</PresentationFormat>
  <Paragraphs>192</Paragraphs>
  <Slides>13</Slides>
  <Notes>2</Notes>
  <HiddenSlides>0</HiddenSlides>
  <MMClips>0</MMClips>
  <ScaleCrop>false</ScaleCrop>
  <HeadingPairs>
    <vt:vector size="4" baseType="variant">
      <vt:variant>
        <vt:lpstr>Thème</vt:lpstr>
      </vt:variant>
      <vt:variant>
        <vt:i4>1</vt:i4>
      </vt:variant>
      <vt:variant>
        <vt:lpstr>Titres des diapositives</vt:lpstr>
      </vt:variant>
      <vt:variant>
        <vt:i4>13</vt:i4>
      </vt:variant>
    </vt:vector>
  </HeadingPairs>
  <TitlesOfParts>
    <vt:vector size="14" baseType="lpstr">
      <vt:lpstr>MODELE - ORIENTATIONS TERRITORIALES v3</vt:lpstr>
      <vt:lpstr>Présentation PowerPoint</vt:lpstr>
      <vt:lpstr>Présentation PowerPoint</vt:lpstr>
      <vt:lpstr>Présentation PowerPoint</vt:lpstr>
      <vt:lpstr>Présentation PowerPoint</vt:lpstr>
      <vt:lpstr>Fiche d’identité : GHT 95/92 Sud Val d’Oise – Nord Hauts-de-Seine</vt:lpstr>
      <vt:lpstr>Fiche d’identité : GHT 92 centre Hauts-de-Seine</vt:lpstr>
      <vt:lpstr>Fiche d’identité : GHT 92/94 Psy Sud Paris</vt:lpstr>
      <vt:lpstr>Objectifs des GHT</vt:lpstr>
      <vt:lpstr>Le projet médical partagé – au 1er juillet 2016</vt:lpstr>
      <vt:lpstr>Projet médical partagé –  rappel du calendrier </vt:lpstr>
      <vt:lpstr>Retours sur le PMP GHT Sud Val d’Oise – Nord Hauts-de-Seine </vt:lpstr>
      <vt:lpstr>Retours sur le PMP GHT CENTRE</vt:lpstr>
      <vt:lpstr>Retours sur le PMP GHT PSY SUD PARIS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Cartes GHT</dc:title>
  <dc:creator>SENAUX, Elodie</dc:creator>
  <cp:lastModifiedBy>BOUHEDDOU-KEDDAR, Tabia</cp:lastModifiedBy>
  <cp:revision>300</cp:revision>
  <cp:lastPrinted>2016-11-16T14:24:58Z</cp:lastPrinted>
  <dcterms:created xsi:type="dcterms:W3CDTF">2015-12-11T17:18:56Z</dcterms:created>
  <dcterms:modified xsi:type="dcterms:W3CDTF">2016-11-17T10:46:23Z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0x0101008F887831050BFB4DA081C7DF7329D5B2</vt:lpwstr>
  </property>
</Properties>
</file>