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77" r:id="rId10"/>
    <p:sldId id="263" r:id="rId11"/>
    <p:sldId id="269" r:id="rId12"/>
    <p:sldId id="270" r:id="rId13"/>
    <p:sldId id="278" r:id="rId14"/>
    <p:sldId id="271" r:id="rId15"/>
    <p:sldId id="272" r:id="rId16"/>
    <p:sldId id="268" r:id="rId17"/>
    <p:sldId id="273" r:id="rId18"/>
    <p:sldId id="264" r:id="rId19"/>
    <p:sldId id="275" r:id="rId20"/>
    <p:sldId id="265" r:id="rId21"/>
    <p:sldId id="276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882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880B8-5E18-4609-B6C5-846E17AB76FF}" type="datetimeFigureOut">
              <a:rPr lang="fr-FR" smtClean="0"/>
              <a:t>15/06/2015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3676A0-BAF2-4C8C-8B37-7AC82A81FDC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7932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39ED1-1CBB-46B3-A98D-7FAA51E89E8B}" type="datetime1">
              <a:rPr lang="fr-FR" smtClean="0"/>
              <a:t>15/06/2015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682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685A1-05A1-48FB-9C7B-C5EE804BE4B7}" type="datetime1">
              <a:rPr lang="fr-FR" smtClean="0"/>
              <a:t>15/06/2015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5572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91BFC-4D30-4B66-AA2D-100DD25B5D90}" type="datetime1">
              <a:rPr lang="fr-FR" smtClean="0"/>
              <a:t>15/06/2015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9986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D1FF-4084-4ECB-9CBB-5C5E3080E9A8}" type="datetime1">
              <a:rPr lang="fr-FR" smtClean="0"/>
              <a:t>15/06/2015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93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2843A1-97FC-47E1-9CE7-1E0AC85C34CD}" type="datetime1">
              <a:rPr lang="fr-FR" smtClean="0"/>
              <a:t>15/06/2015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03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31917-4CD4-440A-BF62-93EA7788348A}" type="datetime1">
              <a:rPr lang="fr-FR" smtClean="0"/>
              <a:t>15/06/2015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0768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F7524-0545-42F2-990F-BDF8E0671CA5}" type="datetime1">
              <a:rPr lang="fr-FR" smtClean="0"/>
              <a:t>15/06/2015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953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7A4C5D-1189-4961-BBA3-23F8A5E3B930}" type="datetime1">
              <a:rPr lang="fr-FR" smtClean="0"/>
              <a:t>15/06/2015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0128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82D196-7511-4FA1-88AA-1A4C08806168}" type="datetime1">
              <a:rPr lang="fr-FR" smtClean="0"/>
              <a:t>15/06/2015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26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F11961-90C9-4C56-A72C-A5774E2C3E80}" type="datetime1">
              <a:rPr lang="fr-FR" smtClean="0"/>
              <a:t>15/06/2015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5931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3E0C4-B8F1-4AEB-AEBF-EE1B720E650B}" type="datetime1">
              <a:rPr lang="fr-FR" smtClean="0"/>
              <a:t>15/06/2015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4032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4A8F88-C5C8-418C-AF0E-D3FBDF695B24}" type="datetime1">
              <a:rPr lang="fr-FR" smtClean="0"/>
              <a:t>15/06/2015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DC193-8D7F-4BBA-80C6-B35AB0E1E6B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56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L’avancée en âge des personnes handicapées</a:t>
            </a:r>
            <a:endParaRPr lang="fr-FR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1259632" y="1772816"/>
            <a:ext cx="748883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b="1" dirty="0" smtClean="0"/>
              <a:t>Groupe de travail. CT 92</a:t>
            </a:r>
          </a:p>
          <a:p>
            <a:endParaRPr lang="fr-FR" sz="3200" b="1" dirty="0" smtClean="0"/>
          </a:p>
          <a:p>
            <a:r>
              <a:rPr lang="fr-FR" sz="3200" dirty="0" smtClean="0"/>
              <a:t>Participants</a:t>
            </a:r>
          </a:p>
          <a:p>
            <a:r>
              <a:rPr lang="fr-FR" sz="3200" dirty="0"/>
              <a:t> </a:t>
            </a:r>
            <a:r>
              <a:rPr lang="fr-FR" sz="3200" dirty="0" smtClean="0"/>
              <a:t> Stephen </a:t>
            </a:r>
            <a:r>
              <a:rPr lang="fr-FR" sz="3200" dirty="0" err="1" smtClean="0"/>
              <a:t>Decam</a:t>
            </a:r>
            <a:endParaRPr lang="fr-FR" sz="3200" dirty="0" smtClean="0"/>
          </a:p>
          <a:p>
            <a:r>
              <a:rPr lang="fr-FR" sz="3200" dirty="0"/>
              <a:t> </a:t>
            </a:r>
            <a:r>
              <a:rPr lang="fr-FR" sz="3200" dirty="0" smtClean="0"/>
              <a:t> Catherine </a:t>
            </a:r>
            <a:r>
              <a:rPr lang="fr-FR" sz="3200" dirty="0" err="1" smtClean="0"/>
              <a:t>Harpey</a:t>
            </a:r>
            <a:endParaRPr lang="fr-FR" sz="3200" dirty="0" smtClean="0"/>
          </a:p>
          <a:p>
            <a:r>
              <a:rPr lang="fr-FR" sz="3200" dirty="0" smtClean="0"/>
              <a:t>  Micheline </a:t>
            </a:r>
            <a:r>
              <a:rPr lang="fr-FR" sz="3200" dirty="0" err="1" smtClean="0"/>
              <a:t>Serfati</a:t>
            </a:r>
            <a:endParaRPr lang="fr-FR" sz="3200" dirty="0" smtClean="0"/>
          </a:p>
          <a:p>
            <a:r>
              <a:rPr lang="fr-FR" sz="3200" dirty="0"/>
              <a:t> </a:t>
            </a:r>
            <a:r>
              <a:rPr lang="fr-FR" sz="3200" dirty="0" smtClean="0"/>
              <a:t> Alain </a:t>
            </a:r>
            <a:r>
              <a:rPr lang="fr-FR" sz="3200" dirty="0" err="1" smtClean="0"/>
              <a:t>Moinard</a:t>
            </a:r>
            <a:endParaRPr lang="fr-FR" sz="3200" dirty="0" smtClean="0"/>
          </a:p>
          <a:p>
            <a:r>
              <a:rPr lang="fr-FR" sz="3200" dirty="0"/>
              <a:t> </a:t>
            </a:r>
            <a:r>
              <a:rPr lang="fr-FR" sz="3200" dirty="0" smtClean="0"/>
              <a:t> Paul-Noël Paganelli</a:t>
            </a:r>
          </a:p>
          <a:p>
            <a:r>
              <a:rPr lang="fr-FR" sz="3200" dirty="0"/>
              <a:t> </a:t>
            </a:r>
            <a:r>
              <a:rPr lang="fr-FR" sz="3200" dirty="0" smtClean="0"/>
              <a:t> François-Xavier </a:t>
            </a:r>
            <a:r>
              <a:rPr lang="fr-FR" sz="3200" dirty="0" err="1" smtClean="0"/>
              <a:t>Pourchet</a:t>
            </a:r>
            <a:endParaRPr lang="fr-FR" sz="3200" dirty="0" smtClean="0"/>
          </a:p>
          <a:p>
            <a:endParaRPr lang="fr-FR" sz="32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109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2</a:t>
            </a:r>
            <a:r>
              <a:rPr lang="fr-FR" b="1" dirty="0" smtClean="0"/>
              <a:t>. </a:t>
            </a:r>
            <a:r>
              <a:rPr lang="fr-FR" sz="3600" b="1" dirty="0" smtClean="0"/>
              <a:t>Les besoins en accompagnement des personnes handicapées âgées</a:t>
            </a:r>
            <a:br>
              <a:rPr lang="fr-FR" sz="3600" b="1" dirty="0" smtClean="0"/>
            </a:br>
            <a:r>
              <a:rPr lang="fr-FR" sz="3600" b="1" dirty="0" smtClean="0"/>
              <a:t>Les propositions du groupe de travail (1)</a:t>
            </a:r>
            <a:endParaRPr lang="fr-FR" sz="3600" b="1" dirty="0"/>
          </a:p>
        </p:txBody>
      </p:sp>
      <p:sp>
        <p:nvSpPr>
          <p:cNvPr id="5" name="ZoneTexte 4"/>
          <p:cNvSpPr txBox="1"/>
          <p:nvPr/>
        </p:nvSpPr>
        <p:spPr>
          <a:xfrm>
            <a:off x="395536" y="1772816"/>
            <a:ext cx="856895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b="1" dirty="0" smtClean="0"/>
              <a:t>Respecter la notion de « vie à domicile », </a:t>
            </a:r>
            <a:r>
              <a:rPr lang="fr-FR" sz="3200" dirty="0" smtClean="0"/>
              <a:t>que la personne vive en établissement ou à domicile</a:t>
            </a:r>
            <a:endParaRPr lang="fr-FR" sz="3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3200" b="1" dirty="0" smtClean="0"/>
              <a:t>  Diversité des solutions, </a:t>
            </a:r>
            <a:r>
              <a:rPr lang="fr-FR" sz="3200" dirty="0" smtClean="0"/>
              <a:t>mais ne laisser    personne sans solution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3200" dirty="0" smtClean="0"/>
              <a:t>Travailleurs d’ESAT retraités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3200" dirty="0" smtClean="0"/>
              <a:t>Personnes déjà hébergées ( FV, FAM, MAS)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b="1" dirty="0" smtClean="0"/>
              <a:t>Préparer le changement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b="1" dirty="0" smtClean="0"/>
              <a:t>Former </a:t>
            </a:r>
            <a:r>
              <a:rPr lang="fr-FR" sz="3200" b="1" dirty="0"/>
              <a:t>les professionnels à l’accompagnement des </a:t>
            </a:r>
            <a:r>
              <a:rPr lang="fr-FR" sz="3200" b="1" dirty="0" smtClean="0"/>
              <a:t>PH et PHV</a:t>
            </a:r>
            <a:endParaRPr lang="fr-FR" sz="3200" b="1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32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3200" b="1" dirty="0" smtClean="0"/>
          </a:p>
          <a:p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669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 fontScale="90000"/>
          </a:bodyPr>
          <a:lstStyle/>
          <a:p>
            <a:r>
              <a:rPr lang="fr-FR" sz="3600" b="1" dirty="0" smtClean="0"/>
              <a:t>2. </a:t>
            </a:r>
            <a:r>
              <a:rPr lang="fr-FR" sz="3600" b="1" dirty="0"/>
              <a:t>Les besoins en accompagnement des personnes handicapées âgées</a:t>
            </a:r>
            <a:br>
              <a:rPr lang="fr-FR" sz="3600" b="1" dirty="0"/>
            </a:br>
            <a:r>
              <a:rPr lang="fr-FR" sz="3600" b="1" dirty="0"/>
              <a:t>Les propositions du groupe de travail </a:t>
            </a:r>
            <a:r>
              <a:rPr lang="fr-FR" sz="3600" b="1" dirty="0" smtClean="0"/>
              <a:t>(2)</a:t>
            </a:r>
            <a:endParaRPr lang="fr-FR" sz="3600" dirty="0"/>
          </a:p>
        </p:txBody>
      </p:sp>
      <p:sp>
        <p:nvSpPr>
          <p:cNvPr id="3" name="Rectangle 2"/>
          <p:cNvSpPr/>
          <p:nvPr/>
        </p:nvSpPr>
        <p:spPr>
          <a:xfrm>
            <a:off x="467544" y="1916832"/>
            <a:ext cx="828092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800" b="1" dirty="0" smtClean="0"/>
              <a:t>Travailleurs d’ESAT </a:t>
            </a:r>
            <a:r>
              <a:rPr lang="fr-FR" sz="2400" b="1" dirty="0" smtClean="0"/>
              <a:t>, </a:t>
            </a:r>
            <a:r>
              <a:rPr lang="fr-FR" sz="2400" dirty="0" smtClean="0"/>
              <a:t> sans besoin de médicalisation, mais accompagnement, stimulation…</a:t>
            </a:r>
            <a:endParaRPr lang="fr-FR" sz="24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Maintien </a:t>
            </a:r>
            <a:r>
              <a:rPr lang="fr-FR" sz="2400" b="1" dirty="0"/>
              <a:t>à domicile des personnes en logement </a:t>
            </a:r>
            <a:r>
              <a:rPr lang="fr-FR" sz="2400" b="1" dirty="0" smtClean="0"/>
              <a:t>personnel ou </a:t>
            </a:r>
            <a:r>
              <a:rPr lang="fr-FR" sz="2400" b="1" dirty="0"/>
              <a:t>en famille, avec accompagnement (SAVS</a:t>
            </a:r>
            <a:r>
              <a:rPr lang="fr-FR" sz="2400" b="1" dirty="0" smtClean="0"/>
              <a:t>)</a:t>
            </a:r>
            <a:endParaRPr lang="fr-F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/>
              <a:t>Travail </a:t>
            </a:r>
            <a:r>
              <a:rPr lang="fr-FR" sz="2400" b="1" dirty="0"/>
              <a:t>avec les familles âgées pour soulager les aidants (</a:t>
            </a:r>
            <a:r>
              <a:rPr lang="fr-FR" sz="2400" b="1" dirty="0" smtClean="0"/>
              <a:t>SAVS, fluidification des accueils temporaires pour répit)</a:t>
            </a:r>
            <a:endParaRPr lang="fr-F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/>
              <a:t>Création de  </a:t>
            </a:r>
            <a:r>
              <a:rPr lang="fr-FR" sz="2400" b="1" dirty="0"/>
              <a:t>« </a:t>
            </a:r>
            <a:r>
              <a:rPr lang="fr-FR" sz="2400" b="1" dirty="0" smtClean="0"/>
              <a:t>maisons de retraites </a:t>
            </a:r>
            <a:r>
              <a:rPr lang="fr-FR" sz="2400" b="1" dirty="0"/>
              <a:t>pour travailleurs d’ESAT  »  (statut de FV) adossés à des EHPAD pour mutualiser les </a:t>
            </a:r>
            <a:r>
              <a:rPr lang="fr-FR" sz="2400" b="1" dirty="0" smtClean="0"/>
              <a:t>moyens.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/>
              <a:t>Créations de studios accompagnés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/>
              <a:t>Création d’extensions des FH pour maintien dans la même structure </a:t>
            </a:r>
            <a:endParaRPr lang="fr-FR" sz="2400" b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9317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200" b="1" dirty="0"/>
              <a:t>2. Les besoins en accompagnement des personnes handicapées âgées</a:t>
            </a:r>
            <a:br>
              <a:rPr lang="fr-FR" sz="3200" b="1" dirty="0"/>
            </a:br>
            <a:r>
              <a:rPr lang="fr-FR" sz="3200" b="1" dirty="0"/>
              <a:t>Les propositions du groupe de travail </a:t>
            </a:r>
            <a:r>
              <a:rPr lang="fr-FR" sz="3200" b="1" dirty="0" smtClean="0"/>
              <a:t>(3)</a:t>
            </a:r>
            <a:endParaRPr lang="fr-FR" sz="3200" dirty="0"/>
          </a:p>
        </p:txBody>
      </p:sp>
      <p:sp>
        <p:nvSpPr>
          <p:cNvPr id="4" name="Rectangle 3"/>
          <p:cNvSpPr/>
          <p:nvPr/>
        </p:nvSpPr>
        <p:spPr>
          <a:xfrm>
            <a:off x="467544" y="1988840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sz="2800" b="1" dirty="0" smtClean="0"/>
              <a:t>Personnes déjà hébergées en FV, FAM, MAS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b="1" dirty="0" smtClean="0"/>
              <a:t>Renforcer l’accompagnement dans les structure: </a:t>
            </a:r>
            <a:r>
              <a:rPr lang="fr-FR" sz="2800" dirty="0" smtClean="0"/>
              <a:t>créer </a:t>
            </a:r>
            <a:r>
              <a:rPr lang="fr-FR" sz="2800" dirty="0"/>
              <a:t>des sections FAM dans les FV, MAS dans les </a:t>
            </a:r>
            <a:r>
              <a:rPr lang="fr-FR" sz="2800" dirty="0" smtClean="0"/>
              <a:t>FAM,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les </a:t>
            </a:r>
            <a:r>
              <a:rPr lang="fr-FR" sz="2800" dirty="0"/>
              <a:t>former à la possibilité de faire appel </a:t>
            </a:r>
            <a:r>
              <a:rPr lang="fr-FR" sz="2800" dirty="0" smtClean="0"/>
              <a:t>aux SSIAD, HAD…, conventionner.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fr-FR" sz="2800" b="1" dirty="0" smtClean="0"/>
              <a:t>Personnes en famille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Créer des structure d’accueil , en particulier pour PH  psychiatriques, autistes…</a:t>
            </a:r>
            <a:endParaRPr lang="fr-FR" sz="2800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491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ARS: actions à destination des PHV (1)</a:t>
            </a:r>
            <a:endParaRPr lang="fr-FR" sz="3600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628800"/>
            <a:ext cx="8352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Les actions s’inscrivent dans le cadre du SROSMS</a:t>
            </a:r>
          </a:p>
          <a:p>
            <a:endParaRPr lang="fr-FR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F</a:t>
            </a:r>
            <a:r>
              <a:rPr lang="fr-FR" sz="2800" dirty="0" smtClean="0"/>
              <a:t>avoriser les  modes d’accompagnement innovants: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Passer du concept de « type de structure » à celui  de « mode de prise en charge » </a:t>
            </a:r>
            <a:r>
              <a:rPr lang="fr-FR" sz="2800" i="1" dirty="0" smtClean="0"/>
              <a:t>(</a:t>
            </a:r>
            <a:r>
              <a:rPr lang="fr-FR" sz="2800" i="1" dirty="0" smtClean="0">
                <a:solidFill>
                  <a:srgbClr val="0070C0"/>
                </a:solidFill>
              </a:rPr>
              <a:t>ou d’accompagnement</a:t>
            </a:r>
            <a:r>
              <a:rPr lang="fr-FR" sz="2800" dirty="0" smtClean="0"/>
              <a:t>): studios expérimentaux dans FV </a:t>
            </a:r>
            <a:r>
              <a:rPr lang="fr-FR" sz="2800" dirty="0" smtClean="0">
                <a:solidFill>
                  <a:srgbClr val="0070C0"/>
                </a:solidFill>
              </a:rPr>
              <a:t>(</a:t>
            </a:r>
            <a:r>
              <a:rPr lang="fr-FR" sz="2800" i="1" dirty="0" smtClean="0">
                <a:solidFill>
                  <a:srgbClr val="0070C0"/>
                </a:solidFill>
              </a:rPr>
              <a:t>stade cahier des charges…)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Extensions pour sections réservées aux PHV  dans les EHPAD (</a:t>
            </a:r>
            <a:r>
              <a:rPr lang="fr-FR" sz="2800" i="1" dirty="0" smtClean="0">
                <a:solidFill>
                  <a:srgbClr val="0070C0"/>
                </a:solidFill>
              </a:rPr>
              <a:t>accompagnement type FV)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2034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ARS: actions à destination des </a:t>
            </a:r>
            <a:r>
              <a:rPr lang="fr-FR" b="1" dirty="0" smtClean="0"/>
              <a:t>PHV (2)</a:t>
            </a:r>
            <a:endParaRPr lang="fr-FR" b="1" dirty="0"/>
          </a:p>
        </p:txBody>
      </p:sp>
      <p:sp>
        <p:nvSpPr>
          <p:cNvPr id="3" name="Rectangle 2"/>
          <p:cNvSpPr/>
          <p:nvPr/>
        </p:nvSpPr>
        <p:spPr>
          <a:xfrm>
            <a:off x="467544" y="1412776"/>
            <a:ext cx="7776864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/>
              <a:t>Intérêt de la structure d’Antony</a:t>
            </a:r>
            <a:r>
              <a:rPr lang="fr-FR" sz="2400" b="1" dirty="0" smtClean="0"/>
              <a:t>:</a:t>
            </a:r>
          </a:p>
          <a:p>
            <a:r>
              <a:rPr lang="fr-FR" sz="2400" dirty="0" smtClean="0"/>
              <a:t>Pour </a:t>
            </a:r>
            <a:r>
              <a:rPr lang="fr-FR" sz="2400" dirty="0"/>
              <a:t>mémoire, l’autorisation conjointe du pôle de vie gérontologique à Antony prévoit, adossés l’EHPAD à but</a:t>
            </a:r>
            <a:r>
              <a:rPr lang="fr-FR" sz="2400" dirty="0" smtClean="0"/>
              <a:t> à </a:t>
            </a:r>
            <a:r>
              <a:rPr lang="fr-FR" sz="2400" dirty="0"/>
              <a:t>non lucratif existant :</a:t>
            </a:r>
          </a:p>
          <a:p>
            <a:pPr lvl="0"/>
            <a:r>
              <a:rPr lang="fr-FR" sz="2400" dirty="0"/>
              <a:t>35 places de FAM dont 5 places d’AT pour </a:t>
            </a:r>
            <a:r>
              <a:rPr lang="fr-FR" sz="2400" dirty="0" smtClean="0"/>
              <a:t>PHV</a:t>
            </a:r>
            <a:endParaRPr lang="fr-FR" sz="2400" dirty="0"/>
          </a:p>
          <a:p>
            <a:pPr lvl="0"/>
            <a:r>
              <a:rPr lang="fr-FR" sz="2400" dirty="0"/>
              <a:t>10 places d’AJ</a:t>
            </a:r>
          </a:p>
          <a:p>
            <a:pPr lvl="0"/>
            <a:r>
              <a:rPr lang="fr-FR" sz="2400" dirty="0"/>
              <a:t>13 places d’HT</a:t>
            </a:r>
          </a:p>
          <a:p>
            <a:pPr lvl="0"/>
            <a:r>
              <a:rPr lang="fr-FR" sz="2400" dirty="0"/>
              <a:t>30 places SSIAD PA</a:t>
            </a:r>
          </a:p>
          <a:p>
            <a:pPr lvl="0"/>
            <a:r>
              <a:rPr lang="fr-FR" sz="2400" dirty="0"/>
              <a:t>20 places SSIAD PH</a:t>
            </a:r>
          </a:p>
          <a:p>
            <a:pPr lvl="0"/>
            <a:r>
              <a:rPr lang="fr-FR" sz="2400" dirty="0"/>
              <a:t>1 équipe spécialisée Alzheimer (ESA) de 10 places, équipe mobile</a:t>
            </a:r>
          </a:p>
          <a:p>
            <a:pPr lvl="0"/>
            <a:r>
              <a:rPr lang="fr-FR" sz="2400" dirty="0"/>
              <a:t>1 PASA (Pôle d’Activité de Soins Adaptés) : AJ avec locaux contenants</a:t>
            </a:r>
            <a:r>
              <a:rPr lang="fr-FR" sz="2400" dirty="0" smtClean="0"/>
              <a:t>.</a:t>
            </a:r>
            <a:endParaRPr lang="fr-FR" sz="2400" dirty="0"/>
          </a:p>
          <a:p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847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ARS: actions à destination des </a:t>
            </a:r>
            <a:r>
              <a:rPr lang="fr-FR" b="1" dirty="0" smtClean="0"/>
              <a:t>PHV (3)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611560" y="1340768"/>
            <a:ext cx="78488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/>
              <a:t>Intérêt: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Mutualisation </a:t>
            </a:r>
            <a:r>
              <a:rPr lang="fr-FR" sz="2800" dirty="0"/>
              <a:t>des ressources et compétences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Échanges inter-structures, inter-secteurs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Cohérence et continuité de </a:t>
            </a:r>
            <a:r>
              <a:rPr lang="fr-FR" sz="2800" dirty="0" smtClean="0"/>
              <a:t>l’accompagnement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dirty="0"/>
          </a:p>
          <a:p>
            <a:r>
              <a:rPr lang="fr-FR" sz="2800" b="1" dirty="0" smtClean="0"/>
              <a:t>Limites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Sectorisée pour les interventions à domicile (Antony, Bourg-la-Reine, Chilly-Mazarin, Sceaux)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b="1" i="1" dirty="0" smtClean="0"/>
              <a:t>Créer ce type de structure sur le nord du département?</a:t>
            </a:r>
            <a:endParaRPr lang="fr-FR" sz="2800" b="1" i="1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44471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b="1" dirty="0" smtClean="0"/>
              <a:t>Actions CD 92 : Fiches-actions du Schéma Autonomie (1)</a:t>
            </a:r>
            <a:endParaRPr lang="fr-FR" sz="3200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827584" y="1556792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 flipH="1">
            <a:off x="743681" y="1720142"/>
            <a:ext cx="81369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Définir une politique départementale de prise en charge des PHV </a:t>
            </a:r>
            <a:r>
              <a:rPr lang="fr-FR" sz="2800" dirty="0" smtClean="0"/>
              <a:t>(axe 2, orientation stratégiques 2)</a:t>
            </a:r>
          </a:p>
          <a:p>
            <a:endParaRPr lang="fr-FR" sz="28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Action 23: Développer des réponses adaptées en direction des </a:t>
            </a:r>
            <a:r>
              <a:rPr lang="fr-FR" sz="2800" dirty="0"/>
              <a:t>P</a:t>
            </a:r>
            <a:r>
              <a:rPr lang="fr-FR" sz="2800" dirty="0" smtClean="0"/>
              <a:t>HV, dont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 Accompagner les travailleurs d’ESAT vieillissants, rythme différenciés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Action 24: Elargir/développer  l’accompagnement  des SAVS </a:t>
            </a:r>
            <a:r>
              <a:rPr lang="fr-FR" sz="2800" dirty="0"/>
              <a:t> </a:t>
            </a:r>
            <a:r>
              <a:rPr lang="fr-FR" sz="2800" dirty="0" smtClean="0"/>
              <a:t>et SAMSAH </a:t>
            </a:r>
            <a:r>
              <a:rPr lang="fr-FR" sz="2800" dirty="0"/>
              <a:t> </a:t>
            </a:r>
            <a:r>
              <a:rPr lang="fr-FR" sz="2800" dirty="0" smtClean="0"/>
              <a:t>aux PHV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31541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/>
              <a:t>Actions </a:t>
            </a:r>
            <a:r>
              <a:rPr lang="fr-FR" sz="3600" b="1" dirty="0" smtClean="0"/>
              <a:t>CD </a:t>
            </a:r>
            <a:r>
              <a:rPr lang="fr-FR" sz="3600" b="1" dirty="0"/>
              <a:t>92 : projets prioritaires du Schéma </a:t>
            </a:r>
            <a:r>
              <a:rPr lang="fr-FR" sz="3600" b="1" dirty="0" smtClean="0"/>
              <a:t>Autonomie (2)</a:t>
            </a:r>
            <a:endParaRPr lang="fr-FR" sz="3600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916832"/>
            <a:ext cx="842493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endParaRPr lang="fr-FR" sz="2800" b="1" dirty="0" smtClean="0"/>
          </a:p>
          <a:p>
            <a:pPr marL="0" lvl="1"/>
            <a:r>
              <a:rPr lang="fr-FR" sz="2800" b="1" dirty="0" smtClean="0"/>
              <a:t>Structurer </a:t>
            </a:r>
            <a:r>
              <a:rPr lang="fr-FR" sz="2800" b="1" dirty="0"/>
              <a:t>l’offre d’aide et d’accompagnement à domicile </a:t>
            </a:r>
            <a:r>
              <a:rPr lang="fr-FR" sz="2800" dirty="0"/>
              <a:t>(axe 2, </a:t>
            </a:r>
            <a:r>
              <a:rPr lang="fr-FR" sz="2800" dirty="0" smtClean="0"/>
              <a:t>orientation stratégique 3)</a:t>
            </a:r>
          </a:p>
          <a:p>
            <a:pPr marL="0" lvl="1"/>
            <a:endParaRPr lang="fr-FR" sz="2800" dirty="0"/>
          </a:p>
          <a:p>
            <a:pPr marL="0" lvl="1"/>
            <a:r>
              <a:rPr lang="fr-FR" sz="2800" b="1" dirty="0" smtClean="0"/>
              <a:t>Adapter l’offre d’accompagnement et d’hébergement pour les PH </a:t>
            </a:r>
            <a:r>
              <a:rPr lang="fr-FR" sz="2800" dirty="0" smtClean="0"/>
              <a:t>(axe 2, orientation stratégique 4):</a:t>
            </a:r>
            <a:r>
              <a:rPr lang="fr-FR" sz="2800" dirty="0" smtClean="0">
                <a:solidFill>
                  <a:schemeClr val="tx2"/>
                </a:solidFill>
              </a:rPr>
              <a:t> </a:t>
            </a:r>
            <a:r>
              <a:rPr lang="fr-FR" sz="2800" i="1" dirty="0" smtClean="0">
                <a:solidFill>
                  <a:schemeClr val="tx2"/>
                </a:solidFill>
              </a:rPr>
              <a:t>adapter, ne couvre pas spécifiquement les besoins de la PHV</a:t>
            </a:r>
          </a:p>
          <a:p>
            <a:pPr marL="0" lvl="1"/>
            <a:endParaRPr lang="fr-FR" sz="2800" dirty="0"/>
          </a:p>
          <a:p>
            <a:pPr marL="0" lvl="1"/>
            <a:r>
              <a:rPr lang="fr-FR" sz="2800" b="1" dirty="0" smtClean="0"/>
              <a:t>Renforcer l’aide aux aidants par le soutien aux familles et aux proches </a:t>
            </a:r>
            <a:r>
              <a:rPr lang="fr-FR" sz="2800" dirty="0" smtClean="0"/>
              <a:t>(axe 3, orientation stratégique 1)</a:t>
            </a:r>
          </a:p>
          <a:p>
            <a:pPr marL="0" lvl="1"/>
            <a:endParaRPr lang="fr-FR" sz="2800" dirty="0"/>
          </a:p>
          <a:p>
            <a:pPr marL="0" lvl="1"/>
            <a:r>
              <a:rPr lang="fr-FR" sz="2800" dirty="0" smtClean="0"/>
              <a:t> </a:t>
            </a:r>
            <a:endParaRPr lang="fr-FR" sz="2800" dirty="0"/>
          </a:p>
          <a:p>
            <a:endParaRPr lang="fr-FR" sz="2800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303102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3. Les besoins en santé des personnes handicapées vieillissantes (1)</a:t>
            </a:r>
            <a:endParaRPr lang="fr-FR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794048" y="1679706"/>
            <a:ext cx="777686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dirty="0" smtClean="0"/>
              <a:t>1. La prévention du vieillissement implique: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b="1" dirty="0" smtClean="0"/>
              <a:t>Un bon suivi médical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 smtClean="0"/>
              <a:t>Les besoins spécifiques ne sont pas connus des médecins: gynéco, ostéoporose, cancers…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 smtClean="0"/>
              <a:t>Manque de médecins, infirmières, psychiatres…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 smtClean="0"/>
              <a:t>CMS bien équipés, refus de suivre les personnes atteintes de polyhandicap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 smtClean="0"/>
              <a:t>Difficultés de coopération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 smtClean="0"/>
              <a:t>Suivi médical des TH d’ESAT: médecin du travail, famille, et si autonomes</a:t>
            </a:r>
            <a:endParaRPr lang="fr-FR" sz="2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 smtClean="0"/>
              <a:t>dépistages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74613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Les besoins en santé des personnes handicapées </a:t>
            </a:r>
            <a:r>
              <a:rPr lang="fr-FR" b="1" dirty="0" smtClean="0"/>
              <a:t>vieillissantes (2)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611560" y="1628800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/>
              <a:t>Prévention (suite)</a:t>
            </a:r>
          </a:p>
          <a:p>
            <a:pPr marL="342900" indent="-342900">
              <a:buAutoNum type="arabicPeriod" startAt="2"/>
            </a:pPr>
            <a:r>
              <a:rPr lang="fr-FR" sz="2800" b="1" dirty="0" smtClean="0"/>
              <a:t>Une </a:t>
            </a:r>
            <a:r>
              <a:rPr lang="fr-FR" sz="2800" b="1" dirty="0"/>
              <a:t>bonne hygiène de vie</a:t>
            </a:r>
            <a:r>
              <a:rPr lang="fr-FR" sz="2800" b="1" dirty="0" smtClean="0"/>
              <a:t>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Alimentation</a:t>
            </a:r>
            <a:r>
              <a:rPr lang="fr-FR" sz="2800" dirty="0"/>
              <a:t>, activité physique, tabac…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 Stimulation </a:t>
            </a:r>
            <a:r>
              <a:rPr lang="fr-FR" sz="2800" dirty="0"/>
              <a:t>cognitive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/>
              <a:t> </a:t>
            </a:r>
            <a:r>
              <a:rPr lang="fr-FR" sz="2800" dirty="0" smtClean="0"/>
              <a:t>Ergonomes</a:t>
            </a:r>
            <a:r>
              <a:rPr lang="fr-FR" sz="2800" dirty="0"/>
              <a:t>, podologues…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 Bucco-dentaire</a:t>
            </a:r>
            <a:r>
              <a:rPr lang="fr-FR" sz="2800" dirty="0"/>
              <a:t>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fr-FR" sz="2800" b="1" dirty="0"/>
              <a:t>Le suivi médical des </a:t>
            </a:r>
            <a:r>
              <a:rPr lang="fr-FR" sz="2800" b="1" dirty="0" smtClean="0"/>
              <a:t>PHV:</a:t>
            </a:r>
            <a:endParaRPr lang="fr-FR" sz="28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 problèmes gérontologiques spécifiques à la pathologie méconnus: T21 </a:t>
            </a:r>
            <a:r>
              <a:rPr lang="fr-FR" sz="2800" dirty="0"/>
              <a:t>et </a:t>
            </a:r>
            <a:r>
              <a:rPr lang="fr-FR" sz="2800" dirty="0" smtClean="0"/>
              <a:t>Alzheimer…</a:t>
            </a:r>
            <a:endParaRPr lang="fr-FR" sz="2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330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L’avancée en âge des personnes handicapées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761046" y="1916832"/>
            <a:ext cx="8059425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fr-FR" sz="3200" b="1" dirty="0" smtClean="0"/>
              <a:t>Les chiffres, l’état des lieux</a:t>
            </a:r>
          </a:p>
          <a:p>
            <a:pPr marL="800100" lvl="1" indent="-342900">
              <a:buFontTx/>
              <a:buAutoNum type="arabicPeriod"/>
            </a:pPr>
            <a:endParaRPr lang="fr-FR" sz="3200" dirty="0" smtClean="0"/>
          </a:p>
          <a:p>
            <a:pPr marL="800100" lvl="1" indent="-342900">
              <a:buFontTx/>
              <a:buAutoNum type="arabicPeriod"/>
            </a:pPr>
            <a:r>
              <a:rPr lang="fr-FR" sz="3200" b="1" dirty="0" smtClean="0"/>
              <a:t>Les besoins en accompagnement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Propositions du groupe de travail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Actions ARS –SROMS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Actions CD 92 –Schéma autonomie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fr-FR" sz="3200" dirty="0"/>
          </a:p>
          <a:p>
            <a:pPr lvl="1"/>
            <a:r>
              <a:rPr lang="fr-FR" sz="3200" dirty="0" smtClean="0"/>
              <a:t>3</a:t>
            </a:r>
            <a:r>
              <a:rPr lang="fr-FR" sz="3200" b="1" dirty="0" smtClean="0"/>
              <a:t>. Les besoins en santé</a:t>
            </a:r>
          </a:p>
          <a:p>
            <a:pPr marL="800100" lvl="1" indent="-342900">
              <a:buFontTx/>
              <a:buAutoNum type="arabicPeriod"/>
            </a:pPr>
            <a:endParaRPr lang="fr-FR" sz="2800" dirty="0" smtClean="0"/>
          </a:p>
          <a:p>
            <a:pPr marL="800100" lvl="1" indent="-342900">
              <a:buFontTx/>
              <a:buAutoNum type="arabicPeriod"/>
            </a:pPr>
            <a:endParaRPr lang="fr-FR" sz="2800" dirty="0" smtClean="0"/>
          </a:p>
          <a:p>
            <a:pPr marL="800100" lvl="1" indent="-342900">
              <a:buFontTx/>
              <a:buAutoNum type="arabicPeriod"/>
            </a:pPr>
            <a:endParaRPr lang="fr-FR" dirty="0" smtClean="0"/>
          </a:p>
          <a:p>
            <a:pPr marL="800100" lvl="1" indent="-342900">
              <a:buAutoNum type="arabicPeriod"/>
            </a:pPr>
            <a:endParaRPr lang="fr-FR" dirty="0" smtClean="0"/>
          </a:p>
          <a:p>
            <a:pPr marL="800100" lvl="1" indent="-342900">
              <a:buAutoNum type="arabicPeriod"/>
            </a:pPr>
            <a:endParaRPr lang="fr-FR" dirty="0" smtClean="0"/>
          </a:p>
          <a:p>
            <a:pPr marL="800100" lvl="1" indent="-342900">
              <a:buAutoNum type="arabicPeriod"/>
            </a:pPr>
            <a:endParaRPr lang="fr-FR" dirty="0" smtClean="0"/>
          </a:p>
          <a:p>
            <a:r>
              <a:rPr lang="fr-FR" dirty="0" smtClean="0"/>
              <a:t>,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599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/>
              <a:t>Les besoins en santé des personnes handicapées vieillissantes </a:t>
            </a:r>
            <a:r>
              <a:rPr lang="fr-FR" b="1" dirty="0" smtClean="0"/>
              <a:t>(3)</a:t>
            </a:r>
            <a:endParaRPr lang="fr-FR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484784"/>
            <a:ext cx="83529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Des avancées dans les Hauts de Seine:</a:t>
            </a:r>
          </a:p>
          <a:p>
            <a:endParaRPr lang="fr-FR" sz="2400" dirty="0"/>
          </a:p>
          <a:p>
            <a:r>
              <a:rPr lang="fr-FR" sz="2400" dirty="0" smtClean="0"/>
              <a:t>Hygiène bucco-dentaire: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Convention avec le Service d’Odontologie de Louis Mourier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Convention avec la Faculté de Chirurgie dentaire de Montrouge</a:t>
            </a:r>
            <a:r>
              <a:rPr lang="fr-FR" sz="2400" dirty="0"/>
              <a:t> </a:t>
            </a:r>
            <a:r>
              <a:rPr lang="fr-FR" sz="2400" dirty="0" smtClean="0"/>
              <a:t>(ateliers brossage, formation du personnel, dépistage…)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Convention avec le réseau </a:t>
            </a:r>
            <a:r>
              <a:rPr lang="fr-FR" sz="2400" dirty="0" err="1" smtClean="0"/>
              <a:t>Rhapsod’IF</a:t>
            </a:r>
            <a:endParaRPr lang="fr-FR" sz="2400" dirty="0" smtClean="0"/>
          </a:p>
          <a:p>
            <a:r>
              <a:rPr lang="fr-FR" sz="2400" dirty="0" smtClean="0"/>
              <a:t>Autres conventionnements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Convention SAU Beaujon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smtClean="0"/>
              <a:t>Conventionnement HAD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dirty="0" err="1" smtClean="0"/>
              <a:t>Agekanonix</a:t>
            </a:r>
            <a:r>
              <a:rPr lang="fr-FR" sz="2400" dirty="0" smtClean="0"/>
              <a:t>: en projet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dirty="0"/>
          </a:p>
          <a:p>
            <a:r>
              <a:rPr lang="fr-FR" sz="2400" dirty="0" smtClean="0"/>
              <a:t>A développer: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dirty="0" smtClean="0"/>
              <a:t>Partenariats avec les services de gérontologie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52439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Conclusions</a:t>
            </a:r>
            <a:endParaRPr lang="fr-FR" b="1" dirty="0"/>
          </a:p>
        </p:txBody>
      </p:sp>
      <p:sp>
        <p:nvSpPr>
          <p:cNvPr id="4" name="ZoneTexte 3"/>
          <p:cNvSpPr txBox="1"/>
          <p:nvPr/>
        </p:nvSpPr>
        <p:spPr>
          <a:xfrm>
            <a:off x="683568" y="1412776"/>
            <a:ext cx="7776864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fr-FR" sz="2800" b="1" dirty="0" smtClean="0"/>
              <a:t>Diversification des besoins, non médicalisés comme médicalisés</a:t>
            </a:r>
          </a:p>
          <a:p>
            <a:pPr marL="342900" indent="-342900">
              <a:buFont typeface="+mj-lt"/>
              <a:buAutoNum type="arabicPeriod"/>
            </a:pPr>
            <a:endParaRPr lang="fr-FR" sz="2800" b="1" dirty="0" smtClean="0"/>
          </a:p>
          <a:p>
            <a:pPr marL="342900" indent="-342900">
              <a:buFont typeface="+mj-lt"/>
              <a:buAutoNum type="arabicPeriod"/>
            </a:pPr>
            <a:r>
              <a:rPr lang="fr-FR" sz="2800" b="1" dirty="0" smtClean="0"/>
              <a:t>Les chiffres montrent un besoin sous-estimé pour un accompagnement spécialisé à domicile</a:t>
            </a:r>
          </a:p>
          <a:p>
            <a:pPr marL="342900" indent="-342900">
              <a:buFont typeface="+mj-lt"/>
              <a:buAutoNum type="arabicPeriod"/>
            </a:pPr>
            <a:endParaRPr lang="fr-FR" sz="2800" b="1" dirty="0" smtClean="0"/>
          </a:p>
          <a:p>
            <a:pPr marL="342900" indent="-342900">
              <a:buFont typeface="+mj-lt"/>
              <a:buAutoNum type="arabicPeriod"/>
            </a:pPr>
            <a:r>
              <a:rPr lang="fr-FR" sz="2800" b="1" dirty="0" smtClean="0"/>
              <a:t>Les propositions de l’ARS comme celles </a:t>
            </a:r>
            <a:r>
              <a:rPr lang="fr-FR" sz="2800" b="1" smtClean="0"/>
              <a:t>du CD92  </a:t>
            </a:r>
            <a:r>
              <a:rPr lang="fr-FR" sz="2800" b="1" dirty="0" smtClean="0"/>
              <a:t>(pour l’accompagnement à domicile) sont  globalement bien ciblées, mais</a:t>
            </a:r>
          </a:p>
          <a:p>
            <a:pPr algn="ctr"/>
            <a:r>
              <a:rPr lang="fr-FR" sz="2800" b="1" dirty="0">
                <a:solidFill>
                  <a:srgbClr val="FF0000"/>
                </a:solidFill>
              </a:rPr>
              <a:t>URGENCE</a:t>
            </a:r>
            <a:r>
              <a:rPr lang="fr-FR" sz="2800" b="1" dirty="0" smtClean="0">
                <a:solidFill>
                  <a:srgbClr val="FF0000"/>
                </a:solidFill>
              </a:rPr>
              <a:t>!</a:t>
            </a:r>
            <a:endParaRPr lang="fr-FR" sz="2800" b="1" dirty="0" smtClean="0"/>
          </a:p>
          <a:p>
            <a:pPr algn="ctr"/>
            <a:r>
              <a:rPr lang="fr-FR" sz="2800" b="1" dirty="0" smtClean="0">
                <a:solidFill>
                  <a:srgbClr val="FF0000"/>
                </a:solidFill>
              </a:rPr>
              <a:t>EVALUER  LES  BESOINS  EN  HEBERGEMENT</a:t>
            </a:r>
            <a:endParaRPr lang="fr-FR" sz="2800" b="1" dirty="0">
              <a:solidFill>
                <a:srgbClr val="FF0000"/>
              </a:solidFill>
            </a:endParaRPr>
          </a:p>
          <a:p>
            <a:pPr marL="342900" indent="-342900">
              <a:buFont typeface="+mj-lt"/>
              <a:buAutoNum type="arabicPeriod"/>
            </a:pP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21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60143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chiffres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467544" y="1772816"/>
            <a:ext cx="84969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Source: ES2010:  Les personnes handicapées accueillies dans une structure médico-sociale en IDF </a:t>
            </a:r>
            <a:r>
              <a:rPr lang="fr-FR" sz="2800" dirty="0" smtClean="0"/>
              <a:t>(Taux de réponse: 75%)</a:t>
            </a:r>
            <a:endParaRPr lang="fr-FR" sz="2800" i="1" dirty="0" smtClean="0"/>
          </a:p>
          <a:p>
            <a:endParaRPr lang="fr-F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IDF: 30 000 places, 26 500 personnes, 43% en ESAT</a:t>
            </a:r>
          </a:p>
          <a:p>
            <a:endParaRPr lang="fr-F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Hauts-de-Seine: 4 000 personnes </a:t>
            </a:r>
            <a:r>
              <a:rPr lang="fr-FR" sz="2800" dirty="0" smtClean="0"/>
              <a:t>(15%)</a:t>
            </a:r>
          </a:p>
          <a:p>
            <a:endParaRPr lang="fr-FR" sz="28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800" b="1" dirty="0" smtClean="0"/>
              <a:t>En cours d’analyse: ES2014</a:t>
            </a:r>
            <a:endParaRPr lang="fr-FR" sz="2800" b="1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8892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/>
              <a:t>Type de déficience </a:t>
            </a:r>
            <a:r>
              <a:rPr lang="fr-FR" dirty="0" smtClean="0"/>
              <a:t>(IDF)</a:t>
            </a:r>
            <a:endParaRPr lang="fr-FR" dirty="0"/>
          </a:p>
        </p:txBody>
      </p:sp>
      <p:sp>
        <p:nvSpPr>
          <p:cNvPr id="4" name="ZoneTexte 3"/>
          <p:cNvSpPr txBox="1"/>
          <p:nvPr/>
        </p:nvSpPr>
        <p:spPr>
          <a:xfrm>
            <a:off x="899592" y="1628800"/>
            <a:ext cx="7272808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Déficience intellectuelle                    13 000</a:t>
            </a:r>
          </a:p>
          <a:p>
            <a:r>
              <a:rPr lang="fr-FR" sz="3200" dirty="0" smtClean="0"/>
              <a:t>Déficience psychique                            6 800</a:t>
            </a:r>
          </a:p>
          <a:p>
            <a:r>
              <a:rPr lang="fr-FR" sz="3200" dirty="0" smtClean="0"/>
              <a:t>Déficience auditive                                   270</a:t>
            </a:r>
          </a:p>
          <a:p>
            <a:r>
              <a:rPr lang="fr-FR" sz="3200" dirty="0" smtClean="0"/>
              <a:t>Déficience visuelle                                    530</a:t>
            </a:r>
          </a:p>
          <a:p>
            <a:r>
              <a:rPr lang="fr-FR" sz="3200" dirty="0" smtClean="0"/>
              <a:t>Déficience motrice                                 2 240</a:t>
            </a:r>
          </a:p>
          <a:p>
            <a:r>
              <a:rPr lang="fr-FR" sz="3200" dirty="0" smtClean="0"/>
              <a:t>Polyhandicap                                              750</a:t>
            </a:r>
          </a:p>
          <a:p>
            <a:r>
              <a:rPr lang="fr-FR" sz="3200" dirty="0" smtClean="0"/>
              <a:t>….                                                                   …..</a:t>
            </a:r>
          </a:p>
          <a:p>
            <a:r>
              <a:rPr lang="fr-FR" sz="3200" dirty="0" smtClean="0"/>
              <a:t>Total                                                        25 000</a:t>
            </a:r>
          </a:p>
          <a:p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701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rmAutofit/>
          </a:bodyPr>
          <a:lstStyle/>
          <a:p>
            <a:r>
              <a:rPr lang="fr-FR" sz="3200" dirty="0" smtClean="0"/>
              <a:t>Personnes âgées &gt; 50 ans en établissement</a:t>
            </a:r>
            <a:endParaRPr lang="fr-FR" sz="3200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6990870"/>
              </p:ext>
            </p:extLst>
          </p:nvPr>
        </p:nvGraphicFramePr>
        <p:xfrm>
          <a:off x="323529" y="1196752"/>
          <a:ext cx="8636345" cy="306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5"/>
                <a:gridCol w="856486"/>
                <a:gridCol w="871706"/>
                <a:gridCol w="859483"/>
                <a:gridCol w="864096"/>
                <a:gridCol w="792089"/>
                <a:gridCol w="792088"/>
                <a:gridCol w="864096"/>
                <a:gridCol w="792087"/>
                <a:gridCol w="765481"/>
                <a:gridCol w="314638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IDF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ESAT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FH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ADJ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FV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FAM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SAVS</a:t>
                      </a:r>
                      <a:endParaRPr lang="fr-F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fr-FR" dirty="0" smtClean="0"/>
                        <a:t>SAMSAH</a:t>
                      </a:r>
                      <a:endParaRPr lang="fr-F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50-59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5 000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1 800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600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160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480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580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460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425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200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26472">
                <a:tc>
                  <a:txBody>
                    <a:bodyPr/>
                    <a:lstStyle/>
                    <a:p>
                      <a:r>
                        <a:rPr lang="fr-FR" b="1" dirty="0" smtClean="0"/>
                        <a:t>&gt;= 60</a:t>
                      </a:r>
                    </a:p>
                    <a:p>
                      <a:r>
                        <a:rPr lang="fr-FR" b="1" dirty="0" smtClean="0"/>
                        <a:t>(&lt; 50 a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1 300</a:t>
                      </a:r>
                    </a:p>
                    <a:p>
                      <a:r>
                        <a:rPr lang="fr-FR" b="1" dirty="0" smtClean="0"/>
                        <a:t>………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85</a:t>
                      </a:r>
                    </a:p>
                    <a:p>
                      <a:r>
                        <a:rPr lang="fr-FR" dirty="0" smtClean="0"/>
                        <a:t>………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140</a:t>
                      </a:r>
                    </a:p>
                    <a:p>
                      <a:r>
                        <a:rPr lang="fr-FR" dirty="0" smtClean="0"/>
                        <a:t>………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35</a:t>
                      </a:r>
                    </a:p>
                    <a:p>
                      <a:r>
                        <a:rPr lang="fr-FR" dirty="0" smtClean="0"/>
                        <a:t>……….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280</a:t>
                      </a:r>
                    </a:p>
                    <a:p>
                      <a:r>
                        <a:rPr lang="fr-FR" dirty="0" smtClean="0"/>
                        <a:t>…….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390</a:t>
                      </a:r>
                    </a:p>
                    <a:p>
                      <a:r>
                        <a:rPr lang="fr-FR" dirty="0" smtClean="0"/>
                        <a:t>………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190</a:t>
                      </a:r>
                    </a:p>
                    <a:p>
                      <a:r>
                        <a:rPr lang="fr-FR" dirty="0" smtClean="0"/>
                        <a:t>………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80</a:t>
                      </a:r>
                    </a:p>
                    <a:p>
                      <a:r>
                        <a:rPr lang="fr-FR" dirty="0" smtClean="0"/>
                        <a:t>………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63</a:t>
                      </a:r>
                    </a:p>
                    <a:p>
                      <a:r>
                        <a:rPr lang="fr-FR" dirty="0" smtClean="0"/>
                        <a:t>…….  )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U</a:t>
                      </a:r>
                    </a:p>
                    <a:p>
                      <a:r>
                        <a:rPr lang="fr-FR" dirty="0" smtClean="0"/>
                        <a:t>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Total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30 000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13 000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3 300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1 500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2 200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2 200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2 300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1 900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800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604872">
                <a:tc>
                  <a:txBody>
                    <a:bodyPr/>
                    <a:lstStyle/>
                    <a:p>
                      <a:pPr marL="0" indent="0">
                        <a:buFont typeface="Wingdings"/>
                        <a:buNone/>
                      </a:pPr>
                      <a:r>
                        <a:rPr lang="fr-FR" b="1" dirty="0" smtClean="0"/>
                        <a:t>&gt;50 a</a:t>
                      </a:r>
                    </a:p>
                    <a:p>
                      <a:pPr marL="0" indent="0">
                        <a:buFont typeface="Wingdings"/>
                        <a:buNone/>
                      </a:pPr>
                      <a:r>
                        <a:rPr lang="fr-FR" b="1" dirty="0" smtClean="0"/>
                        <a:t>IDF  % 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  21 %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15 %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22 %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12 %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35%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45%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28%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26 %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32 %</a:t>
                      </a:r>
                      <a:endParaRPr lang="fr-FR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</a:t>
                      </a:r>
                    </a:p>
                    <a:p>
                      <a:r>
                        <a:rPr lang="fr-FR" dirty="0" smtClean="0"/>
                        <a:t>S</a:t>
                      </a:r>
                      <a:endParaRPr lang="fr-F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&gt;50</a:t>
                      </a:r>
                      <a:r>
                        <a:rPr lang="fr-FR" b="1" baseline="0" dirty="0" smtClean="0">
                          <a:solidFill>
                            <a:schemeClr val="bg1"/>
                          </a:solidFill>
                        </a:rPr>
                        <a:t> a</a:t>
                      </a:r>
                      <a:endParaRPr lang="fr-FR" b="1" dirty="0" smtClean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fr-FR" sz="2000" b="1" dirty="0" smtClean="0">
                          <a:solidFill>
                            <a:schemeClr val="bg1"/>
                          </a:solidFill>
                        </a:rPr>
                        <a:t>  92</a:t>
                      </a:r>
                      <a:endParaRPr lang="fr-FR" sz="2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    950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 280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   110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    30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110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150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100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  80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40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50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539552" y="4941168"/>
            <a:ext cx="81369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b="1" dirty="0" smtClean="0"/>
              <a:t>Soit 1 000 personnes ( 25 %) de plus de 50 ans (en 2010) accueillies  ou suivies en établissement où services dans les Hauts-de-Seine</a:t>
            </a:r>
            <a:endParaRPr lang="fr-FR" sz="28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32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b="1" dirty="0" smtClean="0"/>
              <a:t>Mode d’hébergement des personnes</a:t>
            </a:r>
            <a:endParaRPr lang="fr-FR" sz="3600" b="1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1762640"/>
              </p:ext>
            </p:extLst>
          </p:nvPr>
        </p:nvGraphicFramePr>
        <p:xfrm>
          <a:off x="755576" y="1484784"/>
          <a:ext cx="7704858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136"/>
                <a:gridCol w="1344150"/>
                <a:gridCol w="1284143"/>
                <a:gridCol w="1284143"/>
                <a:gridCol w="1284143"/>
                <a:gridCol w="1284143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IDF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FH,FV,FAM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Log.  perso.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collectif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famille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Total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ESAT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 2 340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   3 600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  840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5 380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13 000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ADJ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    280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        90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    13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1 000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rgbClr val="FF0000"/>
                          </a:solidFill>
                        </a:rPr>
                        <a:t>   1 540</a:t>
                      </a:r>
                      <a:endParaRPr lang="fr-F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SAVS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 45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1 380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103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230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1880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SAMSAH</a:t>
                      </a:r>
                    </a:p>
                    <a:p>
                      <a:r>
                        <a:rPr lang="fr-FR" b="1" dirty="0" smtClean="0"/>
                        <a:t>(autres)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 12</a:t>
                      </a:r>
                    </a:p>
                    <a:p>
                      <a:r>
                        <a:rPr lang="fr-FR" dirty="0" smtClean="0"/>
                        <a:t>………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600</a:t>
                      </a:r>
                    </a:p>
                    <a:p>
                      <a:r>
                        <a:rPr lang="fr-FR" dirty="0" smtClean="0"/>
                        <a:t>………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17</a:t>
                      </a:r>
                    </a:p>
                    <a:p>
                      <a:r>
                        <a:rPr lang="fr-FR" dirty="0" smtClean="0"/>
                        <a:t>……..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220</a:t>
                      </a:r>
                    </a:p>
                    <a:p>
                      <a:r>
                        <a:rPr lang="fr-FR" dirty="0" smtClean="0"/>
                        <a:t>………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900</a:t>
                      </a:r>
                    </a:p>
                    <a:p>
                      <a:r>
                        <a:rPr lang="fr-FR" dirty="0" smtClean="0"/>
                        <a:t>………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8 800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7 000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1 100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7 400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26 400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chemeClr val="bg1"/>
                          </a:solidFill>
                        </a:rPr>
                        <a:t>92 Total</a:t>
                      </a:r>
                      <a:endParaRPr lang="fr-FR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     400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     550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    130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1 000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>
                          <a:solidFill>
                            <a:schemeClr val="bg1"/>
                          </a:solidFill>
                        </a:rPr>
                        <a:t>  4 000</a:t>
                      </a:r>
                      <a:endParaRPr lang="fr-FR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&gt;= 50 ans</a:t>
                      </a:r>
                    </a:p>
                    <a:p>
                      <a:r>
                        <a:rPr lang="fr-FR" b="1" dirty="0" smtClean="0"/>
                        <a:t>ESAT + AJ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  60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</a:t>
                      </a:r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   80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      20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>
                          <a:solidFill>
                            <a:srgbClr val="FF0000"/>
                          </a:solidFill>
                        </a:rPr>
                        <a:t>   140</a:t>
                      </a:r>
                      <a:endParaRPr lang="fr-FR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b="1" dirty="0" smtClean="0"/>
                        <a:t>      320</a:t>
                      </a:r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827584" y="5085184"/>
            <a:ext cx="761281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Orientation des TH à la sortie de l’ESAT: </a:t>
            </a:r>
          </a:p>
          <a:p>
            <a:pPr marL="285750" indent="-285750">
              <a:buFontTx/>
              <a:buChar char="-"/>
            </a:pPr>
            <a:r>
              <a:rPr lang="fr-FR" sz="2400" b="1" dirty="0" smtClean="0"/>
              <a:t>16 % en ESMS</a:t>
            </a:r>
          </a:p>
          <a:p>
            <a:pPr marL="285750" indent="-285750">
              <a:buFontTx/>
              <a:buChar char="-"/>
            </a:pPr>
            <a:r>
              <a:rPr lang="fr-FR" sz="2400" b="1" dirty="0"/>
              <a:t> </a:t>
            </a:r>
            <a:r>
              <a:rPr lang="fr-FR" sz="2400" b="1" dirty="0" smtClean="0"/>
              <a:t>9% à domicile sans prise en charge</a:t>
            </a:r>
          </a:p>
          <a:p>
            <a:pPr marL="285750" indent="-285750">
              <a:buFontTx/>
              <a:buChar char="-"/>
            </a:pPr>
            <a:r>
              <a:rPr lang="fr-FR" sz="2400" b="1" dirty="0" smtClean="0"/>
              <a:t>28 % inconnue</a:t>
            </a:r>
            <a:endParaRPr lang="fr-FR" sz="2400" b="1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5072292"/>
              </p:ext>
            </p:extLst>
          </p:nvPr>
        </p:nvGraphicFramePr>
        <p:xfrm>
          <a:off x="6802582" y="1427018"/>
          <a:ext cx="289698" cy="3311237"/>
        </p:xfrm>
        <a:graphic>
          <a:graphicData uri="http://schemas.openxmlformats.org/drawingml/2006/table">
            <a:tbl>
              <a:tblPr/>
              <a:tblGrid>
                <a:gridCol w="289698"/>
              </a:tblGrid>
              <a:tr h="3311237">
                <a:tc>
                  <a:txBody>
                    <a:bodyPr/>
                    <a:lstStyle/>
                    <a:p>
                      <a:endParaRPr lang="fr-FR" dirty="0" smtClean="0"/>
                    </a:p>
                    <a:p>
                      <a:endParaRPr lang="fr-FR" dirty="0" smtClean="0"/>
                    </a:p>
                    <a:p>
                      <a:r>
                        <a:rPr lang="fr-FR" dirty="0" smtClean="0"/>
                        <a:t>A</a:t>
                      </a:r>
                    </a:p>
                    <a:p>
                      <a:r>
                        <a:rPr lang="fr-FR" dirty="0" smtClean="0"/>
                        <a:t>U</a:t>
                      </a:r>
                    </a:p>
                    <a:p>
                      <a:r>
                        <a:rPr lang="fr-FR" dirty="0" smtClean="0"/>
                        <a:t>T</a:t>
                      </a:r>
                    </a:p>
                    <a:p>
                      <a:r>
                        <a:rPr lang="fr-FR" dirty="0" smtClean="0"/>
                        <a:t>R</a:t>
                      </a:r>
                    </a:p>
                    <a:p>
                      <a:r>
                        <a:rPr lang="fr-FR" dirty="0" smtClean="0"/>
                        <a:t>E</a:t>
                      </a:r>
                    </a:p>
                    <a:p>
                      <a:r>
                        <a:rPr lang="fr-FR" dirty="0" smtClean="0"/>
                        <a:t>S</a:t>
                      </a:r>
                      <a:endParaRPr lang="fr-FR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3515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/>
          <a:lstStyle/>
          <a:p>
            <a:r>
              <a:rPr lang="fr-FR" b="1" dirty="0" smtClean="0"/>
              <a:t>L’état des lieux</a:t>
            </a:r>
            <a:endParaRPr lang="fr-FR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323528" y="1412776"/>
            <a:ext cx="8382597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Dans les Hauts-de-Seine: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400" b="1" dirty="0" smtClean="0"/>
              <a:t>80 Travailleurs d’ESAT  ou en ADJ devraient passer d’un FH  ou logement collectif en FV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/>
              <a:t>80  TH en logement personnel seront amenés à avoir recours à un SAVS ou SAMSAH (sous équipement du 92: 8 et 11 % de IDF) </a:t>
            </a:r>
            <a:endParaRPr lang="fr-F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/>
              <a:t>Mais surtout: 1 000 TH vivent en famille sans autre accompagnement, dont 140  de plus de 50 ans: quelles solutions?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400" b="1" dirty="0" smtClean="0"/>
              <a:t>Les besoins: </a:t>
            </a:r>
          </a:p>
          <a:p>
            <a:r>
              <a:rPr lang="fr-FR" sz="2400" b="1" dirty="0"/>
              <a:t> </a:t>
            </a:r>
            <a:r>
              <a:rPr lang="fr-FR" sz="2400" b="1" dirty="0" smtClean="0"/>
              <a:t>  - préparation à la retraite: anticiper. QUI?</a:t>
            </a:r>
          </a:p>
          <a:p>
            <a:r>
              <a:rPr lang="fr-FR" sz="2400" b="1" dirty="0" smtClean="0"/>
              <a:t>   - accompagnement des retraités non  institutionnalisés?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2400" b="1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5403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38138"/>
          </a:xfrm>
        </p:spPr>
        <p:txBody>
          <a:bodyPr>
            <a:normAutofit fontScale="90000"/>
          </a:bodyPr>
          <a:lstStyle/>
          <a:p>
            <a:r>
              <a:rPr lang="fr-FR" b="1" dirty="0" smtClean="0"/>
              <a:t>Comparaison avec les données du Conseil Départemental 92</a:t>
            </a:r>
            <a:endParaRPr lang="fr-FR" b="1" dirty="0"/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2832554"/>
              </p:ext>
            </p:extLst>
          </p:nvPr>
        </p:nvGraphicFramePr>
        <p:xfrm>
          <a:off x="899592" y="2132856"/>
          <a:ext cx="7896201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2067"/>
                <a:gridCol w="2632067"/>
                <a:gridCol w="2632067"/>
              </a:tblGrid>
              <a:tr h="139040">
                <a:tc>
                  <a:txBody>
                    <a:bodyPr/>
                    <a:lstStyle/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ES2010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CD92</a:t>
                      </a:r>
                      <a:endParaRPr lang="fr-FR" dirty="0"/>
                    </a:p>
                  </a:txBody>
                  <a:tcPr/>
                </a:tc>
              </a:tr>
              <a:tr h="786368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Nb PH répertoriées</a:t>
                      </a:r>
                    </a:p>
                    <a:p>
                      <a:pPr marL="0" indent="0">
                        <a:buFont typeface="Wingdings"/>
                        <a:buNone/>
                      </a:pPr>
                      <a:r>
                        <a:rPr lang="fr-FR" sz="2400" dirty="0" smtClean="0"/>
                        <a:t>&gt; 60 ans</a:t>
                      </a:r>
                    </a:p>
                    <a:p>
                      <a:pPr marL="0" indent="0">
                        <a:buFont typeface="Wingdings"/>
                        <a:buNone/>
                      </a:pPr>
                      <a:r>
                        <a:rPr lang="fr-FR" sz="2400" dirty="0" smtClean="0"/>
                        <a:t>Domicile</a:t>
                      </a:r>
                      <a:r>
                        <a:rPr lang="fr-FR" sz="2400" baseline="0" dirty="0" smtClean="0"/>
                        <a:t> famille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 4 000 </a:t>
                      </a:r>
                      <a:r>
                        <a:rPr lang="fr-FR" sz="1800" dirty="0" smtClean="0"/>
                        <a:t>(accompagnées)</a:t>
                      </a:r>
                    </a:p>
                    <a:p>
                      <a:r>
                        <a:rPr lang="fr-FR" sz="2400" dirty="0" smtClean="0"/>
                        <a:t>                     195</a:t>
                      </a:r>
                    </a:p>
                    <a:p>
                      <a:r>
                        <a:rPr lang="fr-FR" sz="2400" dirty="0" smtClean="0"/>
                        <a:t>                   1 000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           15 000 (AAH)</a:t>
                      </a:r>
                    </a:p>
                    <a:p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               1 OOO</a:t>
                      </a:r>
                    </a:p>
                    <a:p>
                      <a:r>
                        <a:rPr lang="fr-FR" sz="2400" b="1" dirty="0" smtClean="0">
                          <a:solidFill>
                            <a:srgbClr val="FF0000"/>
                          </a:solidFill>
                        </a:rPr>
                        <a:t>                2 500</a:t>
                      </a:r>
                      <a:endParaRPr lang="fr-FR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b="1" dirty="0" smtClean="0"/>
                        <a:t>NB de  places en ESMS</a:t>
                      </a:r>
                      <a:endParaRPr lang="fr-FR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ESAT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                   2 000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                2 114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FV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                      330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                    493</a:t>
                      </a:r>
                      <a:endParaRPr lang="fr-FR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FAM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                      330</a:t>
                      </a:r>
                      <a:endParaRPr lang="fr-F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400" dirty="0" smtClean="0"/>
                        <a:t>           </a:t>
                      </a:r>
                      <a:r>
                        <a:rPr lang="fr-FR" sz="2400" baseline="0" dirty="0" smtClean="0"/>
                        <a:t>        390</a:t>
                      </a:r>
                      <a:endParaRPr lang="fr-F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8112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/>
              <a:t>Les listes d’attente en FAM</a:t>
            </a:r>
            <a:endParaRPr lang="fr-FR" b="1" dirty="0"/>
          </a:p>
        </p:txBody>
      </p:sp>
      <p:sp>
        <p:nvSpPr>
          <p:cNvPr id="3" name="ZoneTexte 2"/>
          <p:cNvSpPr txBox="1"/>
          <p:nvPr/>
        </p:nvSpPr>
        <p:spPr>
          <a:xfrm>
            <a:off x="467544" y="1916832"/>
            <a:ext cx="835292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Ouverture du FAM de Boulogne: </a:t>
            </a:r>
            <a:r>
              <a:rPr lang="fr-FR" sz="2800" b="1" dirty="0" smtClean="0"/>
              <a:t>100 demandes pour 35 places</a:t>
            </a:r>
            <a:r>
              <a:rPr lang="fr-FR" sz="2800" dirty="0" smtClean="0"/>
              <a:t>, personnes sans solution à domicile.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A venir: FAM de 32 places (</a:t>
            </a:r>
            <a:r>
              <a:rPr lang="fr-FR" sz="2800" dirty="0" err="1" smtClean="0"/>
              <a:t>Adapei</a:t>
            </a:r>
            <a:r>
              <a:rPr lang="fr-FR" sz="2800" dirty="0" smtClean="0"/>
              <a:t> 92)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Pôle gérontologique d’Antony: 35 places en FAM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164  </a:t>
            </a:r>
            <a:r>
              <a:rPr lang="fr-FR" sz="2800" dirty="0" err="1" smtClean="0"/>
              <a:t>Altoséquanais</a:t>
            </a:r>
            <a:r>
              <a:rPr lang="fr-FR" sz="2800" dirty="0" smtClean="0"/>
              <a:t> accueillis en Belgique par manque de place</a:t>
            </a:r>
          </a:p>
          <a:p>
            <a:pPr marL="914400" lvl="1" indent="-457200">
              <a:buFont typeface="Wingdings" panose="05000000000000000000" pitchFamily="2" charset="2"/>
              <a:buChar char="ü"/>
            </a:pPr>
            <a:r>
              <a:rPr lang="fr-FR" sz="2800" dirty="0" smtClean="0"/>
              <a:t>APEI-BS: 23 dossiers en liste d’attente</a:t>
            </a:r>
          </a:p>
          <a:p>
            <a:pPr marL="800100" lvl="1" indent="-342900">
              <a:buFontTx/>
              <a:buAutoNum type="arabicPeriod"/>
            </a:pPr>
            <a:endParaRPr lang="fr-FR" sz="2800" dirty="0" smtClean="0"/>
          </a:p>
          <a:p>
            <a:pPr marL="800100" lvl="1" indent="-342900">
              <a:buFontTx/>
              <a:buAutoNum type="arabicPeriod"/>
            </a:pPr>
            <a:endParaRPr lang="fr-FR" dirty="0" smtClean="0"/>
          </a:p>
          <a:p>
            <a:pPr marL="800100" lvl="1" indent="-342900">
              <a:buAutoNum type="arabicPeriod"/>
            </a:pPr>
            <a:endParaRPr lang="fr-FR" dirty="0" smtClean="0"/>
          </a:p>
          <a:p>
            <a:pPr marL="800100" lvl="1" indent="-342900">
              <a:buAutoNum type="arabicPeriod"/>
            </a:pPr>
            <a:endParaRPr lang="fr-FR" dirty="0" smtClean="0"/>
          </a:p>
          <a:p>
            <a:pPr marL="800100" lvl="1" indent="-342900">
              <a:buAutoNum type="arabicPeriod"/>
            </a:pPr>
            <a:endParaRPr lang="fr-FR" dirty="0" smtClean="0"/>
          </a:p>
          <a:p>
            <a:r>
              <a:rPr lang="fr-FR" dirty="0" smtClean="0"/>
              <a:t>, 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DC193-8D7F-4BBA-80C6-B35AB0E1E6B2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952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1311</TotalTime>
  <Words>1374</Words>
  <Application>Microsoft Office PowerPoint</Application>
  <PresentationFormat>Affichage à l'écran (4:3)</PresentationFormat>
  <Paragraphs>363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L’avancée en âge des personnes handicapées</vt:lpstr>
      <vt:lpstr>L’avancée en âge des personnes handicapées</vt:lpstr>
      <vt:lpstr>Les chiffres</vt:lpstr>
      <vt:lpstr>Type de déficience (IDF)</vt:lpstr>
      <vt:lpstr>Personnes âgées &gt; 50 ans en établissement</vt:lpstr>
      <vt:lpstr>Mode d’hébergement des personnes</vt:lpstr>
      <vt:lpstr>L’état des lieux</vt:lpstr>
      <vt:lpstr>Comparaison avec les données du Conseil Départemental 92</vt:lpstr>
      <vt:lpstr>Les listes d’attente en FAM</vt:lpstr>
      <vt:lpstr>2. Les besoins en accompagnement des personnes handicapées âgées Les propositions du groupe de travail (1)</vt:lpstr>
      <vt:lpstr>2. Les besoins en accompagnement des personnes handicapées âgées Les propositions du groupe de travail (2)</vt:lpstr>
      <vt:lpstr>2. Les besoins en accompagnement des personnes handicapées âgées Les propositions du groupe de travail (3)</vt:lpstr>
      <vt:lpstr>ARS: actions à destination des PHV (1)</vt:lpstr>
      <vt:lpstr>ARS: actions à destination des PHV (2)</vt:lpstr>
      <vt:lpstr>ARS: actions à destination des PHV (3)</vt:lpstr>
      <vt:lpstr>Actions CD 92 : Fiches-actions du Schéma Autonomie (1)</vt:lpstr>
      <vt:lpstr>Actions CD 92 : projets prioritaires du Schéma Autonomie (2)</vt:lpstr>
      <vt:lpstr>3. Les besoins en santé des personnes handicapées vieillissantes (1)</vt:lpstr>
      <vt:lpstr>Les besoins en santé des personnes handicapées vieillissantes (2)</vt:lpstr>
      <vt:lpstr>Les besoins en santé des personnes handicapées vieillissantes (3)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L’avancée en âge des personnes handicapées</dc:title>
  <dc:creator>catherine</dc:creator>
  <cp:lastModifiedBy>SABRI, Amel</cp:lastModifiedBy>
  <cp:revision>86</cp:revision>
  <dcterms:created xsi:type="dcterms:W3CDTF">2015-05-17T14:48:57Z</dcterms:created>
  <dcterms:modified xsi:type="dcterms:W3CDTF">2015-06-15T12:55:32Z</dcterms:modified>
</cp:coreProperties>
</file>