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8" r:id="rId2"/>
  </p:sldMasterIdLst>
  <p:notesMasterIdLst>
    <p:notesMasterId r:id="rId23"/>
  </p:notesMasterIdLst>
  <p:handoutMasterIdLst>
    <p:handoutMasterId r:id="rId24"/>
  </p:handoutMasterIdLst>
  <p:sldIdLst>
    <p:sldId id="409" r:id="rId3"/>
    <p:sldId id="488" r:id="rId4"/>
    <p:sldId id="482" r:id="rId5"/>
    <p:sldId id="494" r:id="rId6"/>
    <p:sldId id="511" r:id="rId7"/>
    <p:sldId id="513" r:id="rId8"/>
    <p:sldId id="345" r:id="rId9"/>
    <p:sldId id="514" r:id="rId10"/>
    <p:sldId id="515" r:id="rId11"/>
    <p:sldId id="516" r:id="rId12"/>
    <p:sldId id="517" r:id="rId13"/>
    <p:sldId id="518" r:id="rId14"/>
    <p:sldId id="519" r:id="rId15"/>
    <p:sldId id="520" r:id="rId16"/>
    <p:sldId id="521" r:id="rId17"/>
    <p:sldId id="522" r:id="rId18"/>
    <p:sldId id="523" r:id="rId19"/>
    <p:sldId id="524" r:id="rId20"/>
    <p:sldId id="525" r:id="rId21"/>
    <p:sldId id="368" r:id="rId22"/>
  </p:sldIdLst>
  <p:sldSz cx="9144000" cy="6858000" type="screen4x3"/>
  <p:notesSz cx="6799263" cy="9929813"/>
  <p:defaultTextStyle>
    <a:defPPr>
      <a:defRPr lang="fr-FR"/>
    </a:defPPr>
    <a:lvl1pPr algn="l" rtl="0" fontAlgn="base">
      <a:spcBef>
        <a:spcPct val="0"/>
      </a:spcBef>
      <a:spcAft>
        <a:spcPct val="0"/>
      </a:spcAft>
      <a:defRPr sz="1000" kern="1200">
        <a:solidFill>
          <a:srgbClr val="002395"/>
        </a:solidFill>
        <a:latin typeface="Arial" charset="0"/>
        <a:ea typeface="+mn-ea"/>
        <a:cs typeface="+mn-cs"/>
      </a:defRPr>
    </a:lvl1pPr>
    <a:lvl2pPr marL="457200" algn="l" rtl="0" fontAlgn="base">
      <a:spcBef>
        <a:spcPct val="0"/>
      </a:spcBef>
      <a:spcAft>
        <a:spcPct val="0"/>
      </a:spcAft>
      <a:defRPr sz="1000" kern="1200">
        <a:solidFill>
          <a:srgbClr val="002395"/>
        </a:solidFill>
        <a:latin typeface="Arial" charset="0"/>
        <a:ea typeface="+mn-ea"/>
        <a:cs typeface="+mn-cs"/>
      </a:defRPr>
    </a:lvl2pPr>
    <a:lvl3pPr marL="914400" algn="l" rtl="0" fontAlgn="base">
      <a:spcBef>
        <a:spcPct val="0"/>
      </a:spcBef>
      <a:spcAft>
        <a:spcPct val="0"/>
      </a:spcAft>
      <a:defRPr sz="1000" kern="1200">
        <a:solidFill>
          <a:srgbClr val="002395"/>
        </a:solidFill>
        <a:latin typeface="Arial" charset="0"/>
        <a:ea typeface="+mn-ea"/>
        <a:cs typeface="+mn-cs"/>
      </a:defRPr>
    </a:lvl3pPr>
    <a:lvl4pPr marL="1371600" algn="l" rtl="0" fontAlgn="base">
      <a:spcBef>
        <a:spcPct val="0"/>
      </a:spcBef>
      <a:spcAft>
        <a:spcPct val="0"/>
      </a:spcAft>
      <a:defRPr sz="1000" kern="1200">
        <a:solidFill>
          <a:srgbClr val="002395"/>
        </a:solidFill>
        <a:latin typeface="Arial" charset="0"/>
        <a:ea typeface="+mn-ea"/>
        <a:cs typeface="+mn-cs"/>
      </a:defRPr>
    </a:lvl4pPr>
    <a:lvl5pPr marL="1828800" algn="l" rtl="0" fontAlgn="base">
      <a:spcBef>
        <a:spcPct val="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SERLIS, Catherine" initials="IC" lastIdx="16" clrIdx="0"/>
  <p:cmAuthor id="1" name="MARTY, Didier" initials="MD"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BC53F"/>
    <a:srgbClr val="7AB800"/>
    <a:srgbClr val="009900"/>
    <a:srgbClr val="002395"/>
    <a:srgbClr val="985B0C"/>
    <a:srgbClr val="0144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0707" autoAdjust="0"/>
    <p:restoredTop sz="96491" autoAdjust="0"/>
  </p:normalViewPr>
  <p:slideViewPr>
    <p:cSldViewPr>
      <p:cViewPr>
        <p:scale>
          <a:sx n="66" d="100"/>
          <a:sy n="66" d="100"/>
        </p:scale>
        <p:origin x="-1014" y="-954"/>
      </p:cViewPr>
      <p:guideLst>
        <p:guide orient="horz" pos="1392"/>
        <p:guide orient="horz" pos="480"/>
        <p:guide orient="horz" pos="96"/>
        <p:guide orient="horz" pos="384"/>
        <p:guide orient="horz" pos="1296"/>
        <p:guide orient="horz" pos="2784"/>
        <p:guide orient="horz" pos="4128"/>
        <p:guide pos="816"/>
        <p:guide pos="240"/>
        <p:guide pos="5424"/>
        <p:guide pos="1632"/>
        <p:guide pos="2208"/>
        <p:guide pos="1920"/>
      </p:guideLst>
    </p:cSldViewPr>
  </p:slideViewPr>
  <p:outlineViewPr>
    <p:cViewPr>
      <p:scale>
        <a:sx n="33" d="100"/>
        <a:sy n="33" d="100"/>
      </p:scale>
      <p:origin x="0" y="888"/>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2850" y="216"/>
      </p:cViewPr>
      <p:guideLst>
        <p:guide orient="horz" pos="3126"/>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1" y="0"/>
            <a:ext cx="2946891" cy="496144"/>
          </a:xfrm>
          <a:prstGeom prst="rect">
            <a:avLst/>
          </a:prstGeom>
          <a:noFill/>
          <a:ln w="9525">
            <a:noFill/>
            <a:miter lim="800000"/>
            <a:headEnd/>
            <a:tailEnd/>
          </a:ln>
        </p:spPr>
        <p:txBody>
          <a:bodyPr vert="horz" wrap="square" lIns="95563" tIns="47781" rIns="95563" bIns="47781" numCol="1" anchor="t" anchorCtr="0" compatLnSpc="1">
            <a:prstTxWarp prst="textNoShape">
              <a:avLst/>
            </a:prstTxWarp>
          </a:bodyPr>
          <a:lstStyle>
            <a:lvl1pPr defTabSz="955675">
              <a:spcBef>
                <a:spcPct val="50000"/>
              </a:spcBef>
              <a:defRPr sz="1200">
                <a:latin typeface="Arial" charset="0"/>
              </a:defRPr>
            </a:lvl1pPr>
          </a:lstStyle>
          <a:p>
            <a:pPr>
              <a:defRPr/>
            </a:pPr>
            <a:endParaRPr lang="fr-FR"/>
          </a:p>
        </p:txBody>
      </p:sp>
      <p:sp>
        <p:nvSpPr>
          <p:cNvPr id="11267" name="Rectangle 1027"/>
          <p:cNvSpPr>
            <a:spLocks noGrp="1" noChangeArrowheads="1"/>
          </p:cNvSpPr>
          <p:nvPr>
            <p:ph type="dt" sz="quarter" idx="1"/>
          </p:nvPr>
        </p:nvSpPr>
        <p:spPr bwMode="auto">
          <a:xfrm>
            <a:off x="3852373" y="0"/>
            <a:ext cx="2946891" cy="496144"/>
          </a:xfrm>
          <a:prstGeom prst="rect">
            <a:avLst/>
          </a:prstGeom>
          <a:noFill/>
          <a:ln w="9525">
            <a:noFill/>
            <a:miter lim="800000"/>
            <a:headEnd/>
            <a:tailEnd/>
          </a:ln>
        </p:spPr>
        <p:txBody>
          <a:bodyPr vert="horz" wrap="square" lIns="95563" tIns="47781" rIns="95563" bIns="47781" numCol="1" anchor="t" anchorCtr="0" compatLnSpc="1">
            <a:prstTxWarp prst="textNoShape">
              <a:avLst/>
            </a:prstTxWarp>
          </a:bodyPr>
          <a:lstStyle>
            <a:lvl1pPr algn="r" defTabSz="955675">
              <a:spcBef>
                <a:spcPct val="50000"/>
              </a:spcBef>
              <a:defRPr sz="1200">
                <a:latin typeface="Arial" charset="0"/>
              </a:defRPr>
            </a:lvl1pPr>
          </a:lstStyle>
          <a:p>
            <a:pPr>
              <a:defRPr/>
            </a:pPr>
            <a:endParaRPr lang="fr-FR"/>
          </a:p>
        </p:txBody>
      </p:sp>
      <p:sp>
        <p:nvSpPr>
          <p:cNvPr id="11268" name="Rectangle 1028"/>
          <p:cNvSpPr>
            <a:spLocks noGrp="1" noChangeArrowheads="1"/>
          </p:cNvSpPr>
          <p:nvPr>
            <p:ph type="ftr" sz="quarter" idx="2"/>
          </p:nvPr>
        </p:nvSpPr>
        <p:spPr bwMode="auto">
          <a:xfrm>
            <a:off x="1" y="9433671"/>
            <a:ext cx="2946891" cy="496144"/>
          </a:xfrm>
          <a:prstGeom prst="rect">
            <a:avLst/>
          </a:prstGeom>
          <a:noFill/>
          <a:ln w="9525">
            <a:noFill/>
            <a:miter lim="800000"/>
            <a:headEnd/>
            <a:tailEnd/>
          </a:ln>
        </p:spPr>
        <p:txBody>
          <a:bodyPr vert="horz" wrap="square" lIns="95563" tIns="47781" rIns="95563" bIns="47781" numCol="1" anchor="b" anchorCtr="0" compatLnSpc="1">
            <a:prstTxWarp prst="textNoShape">
              <a:avLst/>
            </a:prstTxWarp>
          </a:bodyPr>
          <a:lstStyle>
            <a:lvl1pPr defTabSz="955675">
              <a:spcBef>
                <a:spcPct val="50000"/>
              </a:spcBef>
              <a:defRPr sz="1200">
                <a:latin typeface="Arial" charset="0"/>
              </a:defRPr>
            </a:lvl1pPr>
          </a:lstStyle>
          <a:p>
            <a:pPr>
              <a:defRPr/>
            </a:pPr>
            <a:endParaRPr lang="fr-FR"/>
          </a:p>
        </p:txBody>
      </p:sp>
      <p:sp>
        <p:nvSpPr>
          <p:cNvPr id="11269" name="Rectangle 1029"/>
          <p:cNvSpPr>
            <a:spLocks noGrp="1" noChangeArrowheads="1"/>
          </p:cNvSpPr>
          <p:nvPr>
            <p:ph type="sldNum" sz="quarter" idx="3"/>
          </p:nvPr>
        </p:nvSpPr>
        <p:spPr bwMode="auto">
          <a:xfrm>
            <a:off x="3852373" y="9433671"/>
            <a:ext cx="2946891" cy="496144"/>
          </a:xfrm>
          <a:prstGeom prst="rect">
            <a:avLst/>
          </a:prstGeom>
          <a:noFill/>
          <a:ln w="9525">
            <a:noFill/>
            <a:miter lim="800000"/>
            <a:headEnd/>
            <a:tailEnd/>
          </a:ln>
        </p:spPr>
        <p:txBody>
          <a:bodyPr vert="horz" wrap="square" lIns="95563" tIns="47781" rIns="95563" bIns="47781" numCol="1" anchor="b" anchorCtr="0" compatLnSpc="1">
            <a:prstTxWarp prst="textNoShape">
              <a:avLst/>
            </a:prstTxWarp>
          </a:bodyPr>
          <a:lstStyle>
            <a:lvl1pPr algn="r" defTabSz="955675">
              <a:spcBef>
                <a:spcPct val="50000"/>
              </a:spcBef>
              <a:defRPr sz="1200">
                <a:latin typeface="Arial" charset="0"/>
              </a:defRPr>
            </a:lvl1pPr>
          </a:lstStyle>
          <a:p>
            <a:pPr>
              <a:defRPr/>
            </a:pPr>
            <a:fld id="{E921822C-36AD-40C7-8870-CF8C4B2E1CEF}" type="slidenum">
              <a:rPr lang="fr-FR"/>
              <a:pPr>
                <a:defRPr/>
              </a:pPr>
              <a:t>‹N°›</a:t>
            </a:fld>
            <a:endParaRPr lang="fr-FR"/>
          </a:p>
        </p:txBody>
      </p:sp>
    </p:spTree>
    <p:extLst>
      <p:ext uri="{BB962C8B-B14F-4D97-AF65-F5344CB8AC3E}">
        <p14:creationId xmlns:p14="http://schemas.microsoft.com/office/powerpoint/2010/main" val="2650937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46891" cy="496144"/>
          </a:xfrm>
          <a:prstGeom prst="rect">
            <a:avLst/>
          </a:prstGeom>
          <a:noFill/>
          <a:ln w="9525">
            <a:noFill/>
            <a:miter lim="800000"/>
            <a:headEnd/>
            <a:tailEnd/>
          </a:ln>
        </p:spPr>
        <p:txBody>
          <a:bodyPr vert="horz" wrap="square" lIns="95563" tIns="47781" rIns="95563" bIns="47781" numCol="1" anchor="t" anchorCtr="0" compatLnSpc="1">
            <a:prstTxWarp prst="textNoShape">
              <a:avLst/>
            </a:prstTxWarp>
          </a:bodyPr>
          <a:lstStyle>
            <a:lvl1pPr defTabSz="955675">
              <a:defRPr sz="1200">
                <a:solidFill>
                  <a:schemeClr val="tx1"/>
                </a:solidFill>
                <a:latin typeface="Times New Roman" pitchFamily="18" charset="0"/>
              </a:defRPr>
            </a:lvl1pPr>
          </a:lstStyle>
          <a:p>
            <a:pPr>
              <a:defRPr/>
            </a:pPr>
            <a:endParaRPr lang="fr-FR"/>
          </a:p>
        </p:txBody>
      </p:sp>
      <p:sp>
        <p:nvSpPr>
          <p:cNvPr id="7171" name="Rectangle 3"/>
          <p:cNvSpPr>
            <a:spLocks noGrp="1" noChangeArrowheads="1"/>
          </p:cNvSpPr>
          <p:nvPr>
            <p:ph type="dt" idx="1"/>
          </p:nvPr>
        </p:nvSpPr>
        <p:spPr bwMode="auto">
          <a:xfrm>
            <a:off x="3852373" y="0"/>
            <a:ext cx="2946891" cy="496144"/>
          </a:xfrm>
          <a:prstGeom prst="rect">
            <a:avLst/>
          </a:prstGeom>
          <a:noFill/>
          <a:ln w="9525">
            <a:noFill/>
            <a:miter lim="800000"/>
            <a:headEnd/>
            <a:tailEnd/>
          </a:ln>
        </p:spPr>
        <p:txBody>
          <a:bodyPr vert="horz" wrap="square" lIns="95563" tIns="47781" rIns="95563" bIns="47781" numCol="1" anchor="t" anchorCtr="0" compatLnSpc="1">
            <a:prstTxWarp prst="textNoShape">
              <a:avLst/>
            </a:prstTxWarp>
          </a:bodyPr>
          <a:lstStyle>
            <a:lvl1pPr algn="r" defTabSz="955675">
              <a:defRPr sz="1200">
                <a:solidFill>
                  <a:schemeClr val="tx1"/>
                </a:solidFill>
                <a:latin typeface="Times New Roman" pitchFamily="18" charset="0"/>
              </a:defRPr>
            </a:lvl1pPr>
          </a:lstStyle>
          <a:p>
            <a:pPr>
              <a:defRPr/>
            </a:pPr>
            <a:endParaRPr lang="fr-FR"/>
          </a:p>
        </p:txBody>
      </p:sp>
      <p:sp>
        <p:nvSpPr>
          <p:cNvPr id="18436" name="Rectangle 4"/>
          <p:cNvSpPr>
            <a:spLocks noGrp="1" noRot="1" noChangeAspect="1" noChangeArrowheads="1" noTextEdit="1"/>
          </p:cNvSpPr>
          <p:nvPr>
            <p:ph type="sldImg" idx="2"/>
          </p:nvPr>
        </p:nvSpPr>
        <p:spPr bwMode="auto">
          <a:xfrm>
            <a:off x="917575" y="746125"/>
            <a:ext cx="4964113"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906569" y="4717997"/>
            <a:ext cx="4986127" cy="4465285"/>
          </a:xfrm>
          <a:prstGeom prst="rect">
            <a:avLst/>
          </a:prstGeom>
          <a:noFill/>
          <a:ln w="9525">
            <a:noFill/>
            <a:miter lim="800000"/>
            <a:headEnd/>
            <a:tailEnd/>
          </a:ln>
        </p:spPr>
        <p:txBody>
          <a:bodyPr vert="horz" wrap="square" lIns="95563" tIns="47781" rIns="95563" bIns="47781"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1" y="9433671"/>
            <a:ext cx="2946891" cy="496144"/>
          </a:xfrm>
          <a:prstGeom prst="rect">
            <a:avLst/>
          </a:prstGeom>
          <a:noFill/>
          <a:ln w="9525">
            <a:noFill/>
            <a:miter lim="800000"/>
            <a:headEnd/>
            <a:tailEnd/>
          </a:ln>
        </p:spPr>
        <p:txBody>
          <a:bodyPr vert="horz" wrap="square" lIns="95563" tIns="47781" rIns="95563" bIns="47781" numCol="1" anchor="b" anchorCtr="0" compatLnSpc="1">
            <a:prstTxWarp prst="textNoShape">
              <a:avLst/>
            </a:prstTxWarp>
          </a:bodyPr>
          <a:lstStyle>
            <a:lvl1pPr defTabSz="955675">
              <a:defRPr sz="1200">
                <a:solidFill>
                  <a:schemeClr val="tx1"/>
                </a:solidFill>
                <a:latin typeface="Times New Roman" pitchFamily="18" charset="0"/>
              </a:defRPr>
            </a:lvl1pPr>
          </a:lstStyle>
          <a:p>
            <a:pPr>
              <a:defRPr/>
            </a:pPr>
            <a:endParaRPr lang="fr-FR"/>
          </a:p>
        </p:txBody>
      </p:sp>
      <p:sp>
        <p:nvSpPr>
          <p:cNvPr id="7175" name="Rectangle 7"/>
          <p:cNvSpPr>
            <a:spLocks noGrp="1" noChangeArrowheads="1"/>
          </p:cNvSpPr>
          <p:nvPr>
            <p:ph type="sldNum" sz="quarter" idx="5"/>
          </p:nvPr>
        </p:nvSpPr>
        <p:spPr bwMode="auto">
          <a:xfrm>
            <a:off x="3852373" y="9433671"/>
            <a:ext cx="2946891" cy="496144"/>
          </a:xfrm>
          <a:prstGeom prst="rect">
            <a:avLst/>
          </a:prstGeom>
          <a:noFill/>
          <a:ln w="9525">
            <a:noFill/>
            <a:miter lim="800000"/>
            <a:headEnd/>
            <a:tailEnd/>
          </a:ln>
        </p:spPr>
        <p:txBody>
          <a:bodyPr vert="horz" wrap="square" lIns="95563" tIns="47781" rIns="95563" bIns="47781" numCol="1" anchor="b" anchorCtr="0" compatLnSpc="1">
            <a:prstTxWarp prst="textNoShape">
              <a:avLst/>
            </a:prstTxWarp>
          </a:bodyPr>
          <a:lstStyle>
            <a:lvl1pPr algn="r" defTabSz="955675">
              <a:defRPr sz="1200">
                <a:solidFill>
                  <a:schemeClr val="tx1"/>
                </a:solidFill>
                <a:latin typeface="Times New Roman" pitchFamily="18" charset="0"/>
              </a:defRPr>
            </a:lvl1pPr>
          </a:lstStyle>
          <a:p>
            <a:pPr>
              <a:defRPr/>
            </a:pPr>
            <a:fld id="{2BFE2AD4-3E94-4BA6-AB47-A33795CF647A}" type="slidenum">
              <a:rPr lang="fr-FR"/>
              <a:pPr>
                <a:defRPr/>
              </a:pPr>
              <a:t>‹N°›</a:t>
            </a:fld>
            <a:endParaRPr lang="fr-FR"/>
          </a:p>
        </p:txBody>
      </p:sp>
    </p:spTree>
    <p:extLst>
      <p:ext uri="{BB962C8B-B14F-4D97-AF65-F5344CB8AC3E}">
        <p14:creationId xmlns:p14="http://schemas.microsoft.com/office/powerpoint/2010/main" val="25076060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xfrm>
            <a:off x="915988" y="742950"/>
            <a:ext cx="4967287" cy="3727450"/>
          </a:xfrm>
          <a:ln/>
        </p:spPr>
      </p:sp>
      <p:sp>
        <p:nvSpPr>
          <p:cNvPr id="19459"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
        <p:nvSpPr>
          <p:cNvPr id="19460"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8808180C-039F-4DFD-BB83-29DD3DD4553D}" type="slidenum">
              <a:rPr lang="fr-FR" altLang="fr-FR" smtClean="0"/>
              <a:pPr eaLnBrk="1" hangingPunct="1">
                <a:spcBef>
                  <a:spcPct val="0"/>
                </a:spcBef>
              </a:pPr>
              <a:t>1</a:t>
            </a:fld>
            <a:endParaRPr lang="fr-FR" alt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10</a:t>
            </a:fld>
            <a:endParaRPr lang="fr-FR" alt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11</a:t>
            </a:fld>
            <a:endParaRPr lang="fr-FR" alt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12</a:t>
            </a:fld>
            <a:endParaRPr lang="fr-FR" alt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13</a:t>
            </a:fld>
            <a:endParaRPr lang="fr-FR" alt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14</a:t>
            </a:fld>
            <a:endParaRPr lang="fr-FR" alt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15</a:t>
            </a:fld>
            <a:endParaRPr lang="fr-FR" alt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16</a:t>
            </a:fld>
            <a:endParaRPr lang="fr-FR" alt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17</a:t>
            </a:fld>
            <a:endParaRPr lang="fr-FR"/>
          </a:p>
        </p:txBody>
      </p:sp>
    </p:spTree>
    <p:extLst>
      <p:ext uri="{BB962C8B-B14F-4D97-AF65-F5344CB8AC3E}">
        <p14:creationId xmlns:p14="http://schemas.microsoft.com/office/powerpoint/2010/main" val="1349749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18</a:t>
            </a:fld>
            <a:endParaRPr lang="fr-FR"/>
          </a:p>
        </p:txBody>
      </p:sp>
    </p:spTree>
    <p:extLst>
      <p:ext uri="{BB962C8B-B14F-4D97-AF65-F5344CB8AC3E}">
        <p14:creationId xmlns:p14="http://schemas.microsoft.com/office/powerpoint/2010/main" val="1349749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19</a:t>
            </a:fld>
            <a:endParaRPr lang="fr-FR"/>
          </a:p>
        </p:txBody>
      </p:sp>
    </p:spTree>
    <p:extLst>
      <p:ext uri="{BB962C8B-B14F-4D97-AF65-F5344CB8AC3E}">
        <p14:creationId xmlns:p14="http://schemas.microsoft.com/office/powerpoint/2010/main" val="1349749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2</a:t>
            </a:fld>
            <a:endParaRPr lang="fr-FR"/>
          </a:p>
        </p:txBody>
      </p:sp>
    </p:spTree>
    <p:extLst>
      <p:ext uri="{BB962C8B-B14F-4D97-AF65-F5344CB8AC3E}">
        <p14:creationId xmlns:p14="http://schemas.microsoft.com/office/powerpoint/2010/main" val="3545625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latin typeface="Arial" panose="020B0604020202020204" pitchFamily="34" charset="0"/>
                <a:cs typeface="Arial" panose="020B0604020202020204" pitchFamily="34" charset="0"/>
              </a:rPr>
              <a:t>La situation en vigueur  : on pourrait dire encore en vigueur, ou ce qui doit changer</a:t>
            </a:r>
            <a:endParaRPr lang="fr-FR" dirty="0">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3</a:t>
            </a:fld>
            <a:endParaRPr lang="fr-FR"/>
          </a:p>
        </p:txBody>
      </p:sp>
    </p:spTree>
    <p:extLst>
      <p:ext uri="{BB962C8B-B14F-4D97-AF65-F5344CB8AC3E}">
        <p14:creationId xmlns:p14="http://schemas.microsoft.com/office/powerpoint/2010/main" val="2779611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4</a:t>
            </a:fld>
            <a:endParaRPr lang="fr-FR"/>
          </a:p>
        </p:txBody>
      </p:sp>
    </p:spTree>
    <p:extLst>
      <p:ext uri="{BB962C8B-B14F-4D97-AF65-F5344CB8AC3E}">
        <p14:creationId xmlns:p14="http://schemas.microsoft.com/office/powerpoint/2010/main" val="2004363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5</a:t>
            </a:fld>
            <a:endParaRPr lang="fr-FR"/>
          </a:p>
        </p:txBody>
      </p:sp>
    </p:spTree>
    <p:extLst>
      <p:ext uri="{BB962C8B-B14F-4D97-AF65-F5344CB8AC3E}">
        <p14:creationId xmlns:p14="http://schemas.microsoft.com/office/powerpoint/2010/main" val="2004363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2BFE2AD4-3E94-4BA6-AB47-A33795CF647A}" type="slidenum">
              <a:rPr lang="fr-FR" smtClean="0"/>
              <a:pPr>
                <a:defRPr/>
              </a:pPr>
              <a:t>6</a:t>
            </a:fld>
            <a:endParaRPr lang="fr-FR"/>
          </a:p>
        </p:txBody>
      </p:sp>
    </p:spTree>
    <p:extLst>
      <p:ext uri="{BB962C8B-B14F-4D97-AF65-F5344CB8AC3E}">
        <p14:creationId xmlns:p14="http://schemas.microsoft.com/office/powerpoint/2010/main" val="2004363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7</a:t>
            </a:fld>
            <a:endParaRPr lang="fr-FR" alt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8</a:t>
            </a:fld>
            <a:endParaRPr lang="fr-FR" alt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e l'image des diapositives 1"/>
          <p:cNvSpPr>
            <a:spLocks noGrp="1" noRot="1" noChangeAspect="1" noTextEdit="1"/>
          </p:cNvSpPr>
          <p:nvPr>
            <p:ph type="sldImg"/>
          </p:nvPr>
        </p:nvSpPr>
        <p:spPr>
          <a:ln/>
        </p:spPr>
      </p:sp>
      <p:sp>
        <p:nvSpPr>
          <p:cNvPr id="2048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smtClean="0"/>
          </a:p>
        </p:txBody>
      </p:sp>
      <p:sp>
        <p:nvSpPr>
          <p:cNvPr id="2048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675" eaLnBrk="0" hangingPunct="0">
              <a:spcBef>
                <a:spcPct val="30000"/>
              </a:spcBef>
              <a:defRPr sz="1200">
                <a:solidFill>
                  <a:schemeClr val="tx1"/>
                </a:solidFill>
                <a:latin typeface="Times New Roman" pitchFamily="18" charset="0"/>
              </a:defRPr>
            </a:lvl1pPr>
            <a:lvl2pPr marL="742950" indent="-285750" defTabSz="955675" eaLnBrk="0" hangingPunct="0">
              <a:spcBef>
                <a:spcPct val="30000"/>
              </a:spcBef>
              <a:defRPr sz="1200">
                <a:solidFill>
                  <a:schemeClr val="tx1"/>
                </a:solidFill>
                <a:latin typeface="Times New Roman" pitchFamily="18" charset="0"/>
              </a:defRPr>
            </a:lvl2pPr>
            <a:lvl3pPr marL="1143000" indent="-228600" defTabSz="955675" eaLnBrk="0" hangingPunct="0">
              <a:spcBef>
                <a:spcPct val="30000"/>
              </a:spcBef>
              <a:defRPr sz="1200">
                <a:solidFill>
                  <a:schemeClr val="tx1"/>
                </a:solidFill>
                <a:latin typeface="Times New Roman" pitchFamily="18" charset="0"/>
              </a:defRPr>
            </a:lvl3pPr>
            <a:lvl4pPr marL="1600200" indent="-228600" defTabSz="955675" eaLnBrk="0" hangingPunct="0">
              <a:spcBef>
                <a:spcPct val="30000"/>
              </a:spcBef>
              <a:defRPr sz="1200">
                <a:solidFill>
                  <a:schemeClr val="tx1"/>
                </a:solidFill>
                <a:latin typeface="Times New Roman" pitchFamily="18" charset="0"/>
              </a:defRPr>
            </a:lvl4pPr>
            <a:lvl5pPr marL="2057400" indent="-228600" defTabSz="955675" eaLnBrk="0" hangingPunct="0">
              <a:spcBef>
                <a:spcPct val="30000"/>
              </a:spcBef>
              <a:defRPr sz="1200">
                <a:solidFill>
                  <a:schemeClr val="tx1"/>
                </a:solidFill>
                <a:latin typeface="Times New Roman" pitchFamily="18" charset="0"/>
              </a:defRPr>
            </a:lvl5pPr>
            <a:lvl6pPr marL="2514600" indent="-228600" defTabSz="955675" eaLnBrk="0" fontAlgn="base" hangingPunct="0">
              <a:spcBef>
                <a:spcPct val="30000"/>
              </a:spcBef>
              <a:spcAft>
                <a:spcPct val="0"/>
              </a:spcAft>
              <a:defRPr sz="1200">
                <a:solidFill>
                  <a:schemeClr val="tx1"/>
                </a:solidFill>
                <a:latin typeface="Times New Roman" pitchFamily="18" charset="0"/>
              </a:defRPr>
            </a:lvl6pPr>
            <a:lvl7pPr marL="2971800" indent="-228600" defTabSz="955675" eaLnBrk="0" fontAlgn="base" hangingPunct="0">
              <a:spcBef>
                <a:spcPct val="30000"/>
              </a:spcBef>
              <a:spcAft>
                <a:spcPct val="0"/>
              </a:spcAft>
              <a:defRPr sz="1200">
                <a:solidFill>
                  <a:schemeClr val="tx1"/>
                </a:solidFill>
                <a:latin typeface="Times New Roman" pitchFamily="18" charset="0"/>
              </a:defRPr>
            </a:lvl7pPr>
            <a:lvl8pPr marL="3429000" indent="-228600" defTabSz="955675" eaLnBrk="0" fontAlgn="base" hangingPunct="0">
              <a:spcBef>
                <a:spcPct val="30000"/>
              </a:spcBef>
              <a:spcAft>
                <a:spcPct val="0"/>
              </a:spcAft>
              <a:defRPr sz="1200">
                <a:solidFill>
                  <a:schemeClr val="tx1"/>
                </a:solidFill>
                <a:latin typeface="Times New Roman" pitchFamily="18" charset="0"/>
              </a:defRPr>
            </a:lvl8pPr>
            <a:lvl9pPr marL="3886200" indent="-228600" defTabSz="955675" eaLnBrk="0" fontAlgn="base" hangingPunct="0">
              <a:spcBef>
                <a:spcPct val="30000"/>
              </a:spcBef>
              <a:spcAft>
                <a:spcPct val="0"/>
              </a:spcAft>
              <a:defRPr sz="1200">
                <a:solidFill>
                  <a:schemeClr val="tx1"/>
                </a:solidFill>
                <a:latin typeface="Times New Roman" pitchFamily="18" charset="0"/>
              </a:defRPr>
            </a:lvl9pPr>
          </a:lstStyle>
          <a:p>
            <a:pPr eaLnBrk="1" hangingPunct="1">
              <a:spcBef>
                <a:spcPct val="0"/>
              </a:spcBef>
            </a:pPr>
            <a:fld id="{B360F350-DDD0-4505-BE2F-B5C2539BB6C0}" type="slidenum">
              <a:rPr lang="fr-FR" altLang="fr-FR" smtClean="0"/>
              <a:pPr eaLnBrk="1" hangingPunct="1">
                <a:spcBef>
                  <a:spcPct val="0"/>
                </a:spcBef>
              </a:pPr>
              <a:t>9</a:t>
            </a:fld>
            <a:endParaRPr lang="fr-FR" alt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extLst>
      <p:ext uri="{BB962C8B-B14F-4D97-AF65-F5344CB8AC3E}">
        <p14:creationId xmlns:p14="http://schemas.microsoft.com/office/powerpoint/2010/main" val="1347557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512494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186777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2192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245398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extLst>
      <p:ext uri="{BB962C8B-B14F-4D97-AF65-F5344CB8AC3E}">
        <p14:creationId xmlns:p14="http://schemas.microsoft.com/office/powerpoint/2010/main" val="1833282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762858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extLst>
      <p:ext uri="{BB962C8B-B14F-4D97-AF65-F5344CB8AC3E}">
        <p14:creationId xmlns:p14="http://schemas.microsoft.com/office/powerpoint/2010/main" val="2600512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116806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2627125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extLst>
      <p:ext uri="{BB962C8B-B14F-4D97-AF65-F5344CB8AC3E}">
        <p14:creationId xmlns:p14="http://schemas.microsoft.com/office/powerpoint/2010/main" val="713526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244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993902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12620856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3226897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7796694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7269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extLst>
      <p:ext uri="{BB962C8B-B14F-4D97-AF65-F5344CB8AC3E}">
        <p14:creationId xmlns:p14="http://schemas.microsoft.com/office/powerpoint/2010/main" val="2969726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223860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612830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extLst>
      <p:ext uri="{BB962C8B-B14F-4D97-AF65-F5344CB8AC3E}">
        <p14:creationId xmlns:p14="http://schemas.microsoft.com/office/powerpoint/2010/main" val="3931430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1230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4126347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extLst>
      <p:ext uri="{BB962C8B-B14F-4D97-AF65-F5344CB8AC3E}">
        <p14:creationId xmlns:p14="http://schemas.microsoft.com/office/powerpoint/2010/main" val="3115456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 Cliquez pour modifier le style du titre</a:t>
            </a:r>
            <a:br>
              <a:rPr lang="fr-FR" altLang="fr-FR" smtClean="0"/>
            </a:br>
            <a:r>
              <a:rPr lang="fr-FR" alt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 xxxxxxxxxxxxxxxxxxx                                                                                                                                                                                                                                                                                </a:t>
            </a:r>
          </a:p>
          <a:p>
            <a:pPr lvl="1"/>
            <a:r>
              <a:rPr lang="fr-FR" altLang="fr-FR" smtClean="0"/>
              <a:t>Deuxième niveau</a:t>
            </a:r>
          </a:p>
          <a:p>
            <a:pPr lvl="2"/>
            <a:r>
              <a:rPr lang="fr-FR" altLang="fr-FR" smtClean="0"/>
              <a:t> Troisième niveau</a:t>
            </a:r>
          </a:p>
        </p:txBody>
      </p:sp>
      <p:pic>
        <p:nvPicPr>
          <p:cNvPr id="1028" name="Picture 14" descr="D:\Mes documents\Lauranne\Dicom\ARS\ARS-PPT-ELEMTS-1\ARS-TERRITOIRE GRAPHIQUE.jp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6096000"/>
            <a:ext cx="914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10"/>
          <p:cNvSpPr>
            <a:spLocks noChangeArrowheads="1"/>
          </p:cNvSpPr>
          <p:nvPr userDrawn="1"/>
        </p:nvSpPr>
        <p:spPr bwMode="auto">
          <a:xfrm>
            <a:off x="8604250" y="6453188"/>
            <a:ext cx="539750"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002395"/>
                </a:solidFill>
                <a:latin typeface="Arial" charset="0"/>
              </a:defRPr>
            </a:lvl1pPr>
            <a:lvl2pPr marL="742950" indent="-285750" eaLnBrk="0" hangingPunct="0">
              <a:defRPr sz="1000">
                <a:solidFill>
                  <a:srgbClr val="002395"/>
                </a:solidFill>
                <a:latin typeface="Arial" charset="0"/>
              </a:defRPr>
            </a:lvl2pPr>
            <a:lvl3pPr marL="1143000" indent="-228600" eaLnBrk="0" hangingPunct="0">
              <a:defRPr sz="1000">
                <a:solidFill>
                  <a:srgbClr val="002395"/>
                </a:solidFill>
                <a:latin typeface="Arial" charset="0"/>
              </a:defRPr>
            </a:lvl3pPr>
            <a:lvl4pPr marL="1600200" indent="-228600" eaLnBrk="0" hangingPunct="0">
              <a:defRPr sz="1000">
                <a:solidFill>
                  <a:srgbClr val="002395"/>
                </a:solidFill>
                <a:latin typeface="Arial" charset="0"/>
              </a:defRPr>
            </a:lvl4pPr>
            <a:lvl5pPr marL="2057400" indent="-228600" eaLnBrk="0" hangingPunct="0">
              <a:defRPr sz="1000">
                <a:solidFill>
                  <a:srgbClr val="002395"/>
                </a:solidFill>
                <a:latin typeface="Arial" charset="0"/>
              </a:defRPr>
            </a:lvl5pPr>
            <a:lvl6pPr marL="2514600" indent="-228600" eaLnBrk="0" fontAlgn="base" hangingPunct="0">
              <a:spcBef>
                <a:spcPct val="0"/>
              </a:spcBef>
              <a:spcAft>
                <a:spcPct val="0"/>
              </a:spcAft>
              <a:defRPr sz="1000">
                <a:solidFill>
                  <a:srgbClr val="002395"/>
                </a:solidFill>
                <a:latin typeface="Arial" charset="0"/>
              </a:defRPr>
            </a:lvl6pPr>
            <a:lvl7pPr marL="2971800" indent="-228600" eaLnBrk="0" fontAlgn="base" hangingPunct="0">
              <a:spcBef>
                <a:spcPct val="0"/>
              </a:spcBef>
              <a:spcAft>
                <a:spcPct val="0"/>
              </a:spcAft>
              <a:defRPr sz="1000">
                <a:solidFill>
                  <a:srgbClr val="002395"/>
                </a:solidFill>
                <a:latin typeface="Arial" charset="0"/>
              </a:defRPr>
            </a:lvl7pPr>
            <a:lvl8pPr marL="3429000" indent="-228600" eaLnBrk="0" fontAlgn="base" hangingPunct="0">
              <a:spcBef>
                <a:spcPct val="0"/>
              </a:spcBef>
              <a:spcAft>
                <a:spcPct val="0"/>
              </a:spcAft>
              <a:defRPr sz="1000">
                <a:solidFill>
                  <a:srgbClr val="002395"/>
                </a:solidFill>
                <a:latin typeface="Arial" charset="0"/>
              </a:defRPr>
            </a:lvl8pPr>
            <a:lvl9pPr marL="3886200" indent="-228600" eaLnBrk="0" fontAlgn="base" hangingPunct="0">
              <a:spcBef>
                <a:spcPct val="0"/>
              </a:spcBef>
              <a:spcAft>
                <a:spcPct val="0"/>
              </a:spcAft>
              <a:defRPr sz="1000">
                <a:solidFill>
                  <a:srgbClr val="002395"/>
                </a:solidFill>
                <a:latin typeface="Arial" charset="0"/>
              </a:defRPr>
            </a:lvl9pPr>
          </a:lstStyle>
          <a:p>
            <a:pPr algn="r" eaLnBrk="1" hangingPunct="1">
              <a:defRPr/>
            </a:pPr>
            <a:fld id="{811D4289-E553-40CC-ADB4-8EBF97E16379}" type="slidenum">
              <a:rPr lang="fr-FR" altLang="fr-FR" smtClean="0"/>
              <a:pPr algn="r" eaLnBrk="1" hangingPunct="1">
                <a:defRPr/>
              </a:pPr>
              <a:t>‹N°›</a:t>
            </a:fld>
            <a:endParaRPr lang="fr-FR" altLang="fr-FR" smtClean="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sldNum="0" hdr="0" dt="0"/>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3" descr="D:\Mes documents\Lauranne\Dicom\ARS\ARS-PPT\ARS-PPT ECRAN D'OUVERTURE.jp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9525"/>
            <a:ext cx="9144000" cy="683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304800" y="220663"/>
            <a:ext cx="8153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smtClean="0"/>
              <a:t> Cliquez pour modifier le style du titre</a:t>
            </a:r>
            <a:br>
              <a:rPr lang="fr-FR" altLang="fr-FR" smtClean="0"/>
            </a:br>
            <a:r>
              <a:rPr lang="fr-FR" altLang="fr-FR" smtClean="0"/>
              <a:t> du masque</a:t>
            </a:r>
          </a:p>
        </p:txBody>
      </p:sp>
      <p:sp>
        <p:nvSpPr>
          <p:cNvPr id="2052" name="Rectangle 3"/>
          <p:cNvSpPr>
            <a:spLocks noGrp="1" noChangeArrowheads="1"/>
          </p:cNvSpPr>
          <p:nvPr>
            <p:ph type="body" idx="1"/>
          </p:nvPr>
        </p:nvSpPr>
        <p:spPr bwMode="auto">
          <a:xfrm>
            <a:off x="1219200" y="1547813"/>
            <a:ext cx="72390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 xxxxxxxxxxxxxxxxxxx                                                                                                                                                                                                                                                                                </a:t>
            </a:r>
          </a:p>
          <a:p>
            <a:pPr lvl="1"/>
            <a:r>
              <a:rPr lang="fr-FR" altLang="fr-FR" smtClean="0"/>
              <a:t>Deuxième niveau</a:t>
            </a:r>
          </a:p>
          <a:p>
            <a:pPr lvl="2"/>
            <a:r>
              <a:rPr lang="fr-FR" altLang="fr-FR" smtClean="0"/>
              <a:t> Troisième niveau</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886200" y="6384925"/>
            <a:ext cx="187325" cy="247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spcBef>
                <a:spcPct val="20000"/>
              </a:spcBef>
              <a:buSzPct val="55000"/>
              <a:buBlip>
                <a:blip r:embed="rId3"/>
              </a:buBlip>
              <a:defRPr sz="1700">
                <a:solidFill>
                  <a:schemeClr val="tx1"/>
                </a:solidFill>
                <a:latin typeface="Arial" charset="0"/>
              </a:defRPr>
            </a:lvl1pPr>
            <a:lvl2pPr marL="742950" indent="-285750" eaLnBrk="0" hangingPunct="0">
              <a:spcBef>
                <a:spcPct val="20000"/>
              </a:spcBef>
              <a:buSzPct val="150000"/>
              <a:buChar char="-"/>
              <a:defRPr sz="1500">
                <a:solidFill>
                  <a:schemeClr val="tx1"/>
                </a:solidFill>
                <a:latin typeface="Arial" charset="0"/>
              </a:defRPr>
            </a:lvl2pPr>
            <a:lvl3pPr marL="1143000" indent="-228600" eaLnBrk="0" hangingPunct="0">
              <a:spcBef>
                <a:spcPct val="20000"/>
              </a:spcBef>
              <a:buChar char="-"/>
              <a:defRPr sz="1200">
                <a:solidFill>
                  <a:schemeClr val="tx1"/>
                </a:solidFill>
                <a:latin typeface="Arial"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eaLnBrk="1" hangingPunct="1">
              <a:spcBef>
                <a:spcPct val="0"/>
              </a:spcBef>
              <a:buSzTx/>
              <a:buFontTx/>
              <a:buNone/>
            </a:pPr>
            <a:endParaRPr lang="fr-FR" altLang="fr-FR" sz="1000">
              <a:solidFill>
                <a:srgbClr val="002395"/>
              </a:solidFill>
            </a:endParaRPr>
          </a:p>
        </p:txBody>
      </p:sp>
      <p:sp>
        <p:nvSpPr>
          <p:cNvPr id="3075" name="Rectangle 1"/>
          <p:cNvSpPr>
            <a:spLocks noChangeArrowheads="1"/>
          </p:cNvSpPr>
          <p:nvPr/>
        </p:nvSpPr>
        <p:spPr bwMode="auto">
          <a:xfrm>
            <a:off x="468313" y="2420938"/>
            <a:ext cx="8351837"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55000"/>
              <a:buBlip>
                <a:blip r:embed="rId3"/>
              </a:buBlip>
              <a:defRPr sz="1700">
                <a:solidFill>
                  <a:schemeClr val="tx1"/>
                </a:solidFill>
                <a:latin typeface="Arial" charset="0"/>
              </a:defRPr>
            </a:lvl1pPr>
            <a:lvl2pPr marL="742950" indent="-285750" eaLnBrk="0" hangingPunct="0">
              <a:spcBef>
                <a:spcPct val="20000"/>
              </a:spcBef>
              <a:buSzPct val="150000"/>
              <a:buChar char="-"/>
              <a:defRPr sz="1500">
                <a:solidFill>
                  <a:schemeClr val="tx1"/>
                </a:solidFill>
                <a:latin typeface="Arial" charset="0"/>
              </a:defRPr>
            </a:lvl2pPr>
            <a:lvl3pPr marL="1143000" indent="-228600" eaLnBrk="0" hangingPunct="0">
              <a:spcBef>
                <a:spcPct val="20000"/>
              </a:spcBef>
              <a:buChar char="-"/>
              <a:defRPr sz="1200">
                <a:solidFill>
                  <a:schemeClr val="tx1"/>
                </a:solidFill>
                <a:latin typeface="Arial"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lgn="ctr" eaLnBrk="1" hangingPunct="1">
              <a:spcBef>
                <a:spcPct val="0"/>
              </a:spcBef>
              <a:buSzTx/>
              <a:buFontTx/>
              <a:buNone/>
            </a:pPr>
            <a:r>
              <a:rPr lang="fr-FR" altLang="fr-FR" sz="3600" b="1" dirty="0"/>
              <a:t>La relocalisation des secteurs de psychiatrie des Hauts-de-Seine </a:t>
            </a:r>
          </a:p>
          <a:p>
            <a:pPr algn="ctr" eaLnBrk="1" hangingPunct="1">
              <a:spcBef>
                <a:spcPct val="0"/>
              </a:spcBef>
              <a:buSzTx/>
              <a:buNone/>
            </a:pPr>
            <a:endParaRPr lang="fr-FR" altLang="fr-FR" sz="2800" b="1" dirty="0" smtClean="0"/>
          </a:p>
          <a:p>
            <a:pPr algn="ctr" eaLnBrk="1" hangingPunct="1">
              <a:spcBef>
                <a:spcPct val="0"/>
              </a:spcBef>
              <a:buSzTx/>
              <a:buNone/>
            </a:pPr>
            <a:r>
              <a:rPr lang="fr-FR" altLang="fr-FR" sz="2800" b="1" dirty="0" smtClean="0"/>
              <a:t>Point d’étape n°4 </a:t>
            </a:r>
            <a:r>
              <a:rPr lang="fr-FR" altLang="fr-FR" sz="2800" b="1" dirty="0"/>
              <a:t>: </a:t>
            </a:r>
            <a:r>
              <a:rPr lang="fr-FR" altLang="fr-FR" sz="2800" b="1" dirty="0" smtClean="0"/>
              <a:t>Information sur les </a:t>
            </a:r>
            <a:r>
              <a:rPr lang="fr-FR" altLang="fr-FR" sz="2800" b="1" dirty="0"/>
              <a:t>suites de l’appel à contributions</a:t>
            </a:r>
          </a:p>
          <a:p>
            <a:pPr algn="ctr" eaLnBrk="1" hangingPunct="1">
              <a:spcBef>
                <a:spcPct val="0"/>
              </a:spcBef>
              <a:buSzTx/>
              <a:buFontTx/>
              <a:buNone/>
            </a:pPr>
            <a:endParaRPr lang="fr-FR" altLang="fr-FR" sz="3600" b="1" dirty="0"/>
          </a:p>
          <a:p>
            <a:pPr algn="ctr" eaLnBrk="1" hangingPunct="1">
              <a:spcBef>
                <a:spcPct val="0"/>
              </a:spcBef>
              <a:buSzTx/>
              <a:buFontTx/>
              <a:buNone/>
            </a:pPr>
            <a:r>
              <a:rPr lang="fr-FR" altLang="fr-FR" sz="1100" b="1" dirty="0"/>
              <a:t/>
            </a:r>
            <a:br>
              <a:rPr lang="fr-FR" altLang="fr-FR" sz="1100" b="1" dirty="0"/>
            </a:br>
            <a:r>
              <a:rPr lang="fr-FR" altLang="fr-FR" sz="2400" b="1" dirty="0" smtClean="0"/>
              <a:t>Conférence de territoire des Hauts de Seine</a:t>
            </a:r>
            <a:endParaRPr lang="fr-FR" altLang="fr-FR" sz="1000" b="1" dirty="0"/>
          </a:p>
          <a:p>
            <a:pPr algn="ctr" eaLnBrk="1" hangingPunct="1">
              <a:spcBef>
                <a:spcPct val="0"/>
              </a:spcBef>
              <a:buSzTx/>
              <a:buFontTx/>
              <a:buNone/>
            </a:pPr>
            <a:r>
              <a:rPr lang="fr-FR" altLang="fr-FR" sz="1100" b="1" dirty="0"/>
              <a:t/>
            </a:r>
            <a:br>
              <a:rPr lang="fr-FR" altLang="fr-FR" sz="1100" b="1" dirty="0"/>
            </a:br>
            <a:r>
              <a:rPr lang="fr-FR" altLang="fr-FR" sz="2000" b="1" dirty="0" smtClean="0"/>
              <a:t>10 octobre 2014</a:t>
            </a:r>
            <a:endParaRPr lang="fr-FR" altLang="fr-FR"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3 – Association l’Elan retrouvé  (Colombes)</a:t>
            </a:r>
          </a:p>
          <a:p>
            <a:pPr marL="0" indent="0">
              <a:buNone/>
            </a:pPr>
            <a:r>
              <a:rPr lang="fr-FR" sz="2000" dirty="0" smtClean="0"/>
              <a:t>Gestion de 11 établissements sanitaires à Paris, dans les Hauts de Seine et le Val de Marne</a:t>
            </a:r>
          </a:p>
          <a:p>
            <a:pPr marL="0" indent="0">
              <a:buNone/>
            </a:pPr>
            <a:endParaRPr lang="fr-FR" sz="2000" dirty="0" smtClean="0"/>
          </a:p>
          <a:p>
            <a:pPr marL="0" indent="0">
              <a:buNone/>
            </a:pPr>
            <a:r>
              <a:rPr lang="fr-FR" sz="2000" dirty="0" smtClean="0"/>
              <a:t>Dans les Hauts de Seine , Hôpital de jour avec atelier thérapeutique à Colombes, Hôpitaux de jour à Malakoff et Antony, Centre psychothérapique de jour de Fontenay aux Roses</a:t>
            </a:r>
          </a:p>
          <a:p>
            <a:pPr marL="0" indent="0">
              <a:buNone/>
            </a:pPr>
            <a:r>
              <a:rPr lang="fr-FR" sz="2000" dirty="0" smtClean="0"/>
              <a:t>Contribution partielle de renforcement de l’aval des secteurs relocalisés par l’extension de 10 places (passage de 40 à 50 places) de l’Hôpital de jour avec atelier thérapeutique de Colombes.</a:t>
            </a:r>
          </a:p>
          <a:p>
            <a:pPr marL="0" indent="0">
              <a:buNone/>
            </a:pPr>
            <a:r>
              <a:rPr lang="fr-FR" sz="2000" dirty="0" smtClean="0"/>
              <a:t>Mise à disposition de locaux existants.</a:t>
            </a:r>
          </a:p>
        </p:txBody>
      </p:sp>
    </p:spTree>
    <p:extLst>
      <p:ext uri="{BB962C8B-B14F-4D97-AF65-F5344CB8AC3E}">
        <p14:creationId xmlns:p14="http://schemas.microsoft.com/office/powerpoint/2010/main" val="105044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4 – Etablissement public de santé Erasme (Antony)</a:t>
            </a:r>
          </a:p>
          <a:p>
            <a:pPr marL="0" indent="0">
              <a:buNone/>
            </a:pPr>
            <a:endParaRPr lang="fr-FR" sz="2000" dirty="0" smtClean="0"/>
          </a:p>
          <a:p>
            <a:pPr marL="0" indent="0">
              <a:buNone/>
            </a:pPr>
            <a:r>
              <a:rPr lang="fr-FR" sz="2000" dirty="0" smtClean="0"/>
              <a:t>Activité de secteur : 3 secteurs adultes, 3 </a:t>
            </a:r>
            <a:r>
              <a:rPr lang="fr-FR" sz="2000" dirty="0" err="1" smtClean="0"/>
              <a:t>intersecteurs</a:t>
            </a:r>
            <a:r>
              <a:rPr lang="fr-FR" sz="2000" dirty="0" smtClean="0"/>
              <a:t> infanto-juvéniles</a:t>
            </a:r>
          </a:p>
          <a:p>
            <a:pPr marL="0" indent="0">
              <a:buNone/>
            </a:pPr>
            <a:endParaRPr lang="fr-FR" sz="2000" dirty="0" smtClean="0"/>
          </a:p>
          <a:p>
            <a:pPr marL="0" indent="0">
              <a:buNone/>
            </a:pPr>
            <a:r>
              <a:rPr lang="fr-FR" sz="2000" dirty="0" smtClean="0"/>
              <a:t>Contribution :</a:t>
            </a:r>
          </a:p>
          <a:p>
            <a:pPr marL="0" indent="0">
              <a:buNone/>
            </a:pPr>
            <a:r>
              <a:rPr lang="fr-FR" sz="2000" dirty="0" smtClean="0"/>
              <a:t>Mise à disposition sur le site d’Antony d’un terrain rendant possible la construction des capacités hospitalières permettant de prendre en gestion 1 ou 2 secteurs supplémentaires et d’implanter (construction également) une MAS et une résidence d’accueil.</a:t>
            </a:r>
          </a:p>
          <a:p>
            <a:pPr marL="0" indent="0">
              <a:buNone/>
            </a:pPr>
            <a:endParaRPr lang="fr-FR" sz="2000" dirty="0" smtClean="0"/>
          </a:p>
          <a:p>
            <a:pPr marL="0" indent="0">
              <a:buNone/>
            </a:pPr>
            <a:r>
              <a:rPr lang="fr-FR" sz="2000" dirty="0" smtClean="0"/>
              <a:t>Projet médical, architectural et financier détaillé.  </a:t>
            </a:r>
          </a:p>
        </p:txBody>
      </p:sp>
    </p:spTree>
    <p:extLst>
      <p:ext uri="{BB962C8B-B14F-4D97-AF65-F5344CB8AC3E}">
        <p14:creationId xmlns:p14="http://schemas.microsoft.com/office/powerpoint/2010/main" val="4007071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5 – MGEN et Œuvre Falret (Rueil-Malmaison)</a:t>
            </a:r>
          </a:p>
          <a:p>
            <a:pPr marL="0" indent="0">
              <a:buNone/>
            </a:pPr>
            <a:r>
              <a:rPr lang="fr-FR" sz="2000" dirty="0" smtClean="0"/>
              <a:t>Proposition partenariale. MGEN : 1 secteur adulte; Œuvre Falret : Accompagnement social et médico-social  (30 établissements et services en Ile de France, GEM de La Garenne Colombes et Nanterre).</a:t>
            </a:r>
          </a:p>
          <a:p>
            <a:pPr marL="0" indent="0">
              <a:buNone/>
            </a:pPr>
            <a:r>
              <a:rPr lang="fr-FR" sz="2000" dirty="0" smtClean="0"/>
              <a:t>- Contribution  MGEN : Proposition sur le site de Rueil de construire les capacités permettant l’accueil de 2 (Courbevoie, Neuilly) ou 3 (Suresnes-Puteaux) secteurs supplémentaires .</a:t>
            </a:r>
          </a:p>
          <a:p>
            <a:pPr marL="0" indent="0">
              <a:buNone/>
            </a:pPr>
            <a:r>
              <a:rPr lang="fr-FR" sz="2000" dirty="0" smtClean="0"/>
              <a:t>Projet médical, architectural et financier détaillé.</a:t>
            </a:r>
          </a:p>
          <a:p>
            <a:pPr marL="0" indent="0">
              <a:buNone/>
            </a:pPr>
            <a:r>
              <a:rPr lang="fr-FR" sz="2000" dirty="0" smtClean="0"/>
              <a:t>- Contribution Œuvre Falret  : à partir d’un diagnostic de l’offre médico-social d’aval existante, proposition de développement de structures et services (dont aide aux aidants, prévention, mandataire judiciaire)</a:t>
            </a:r>
          </a:p>
        </p:txBody>
      </p:sp>
    </p:spTree>
    <p:extLst>
      <p:ext uri="{BB962C8B-B14F-4D97-AF65-F5344CB8AC3E}">
        <p14:creationId xmlns:p14="http://schemas.microsoft.com/office/powerpoint/2010/main" val="4271072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6 – Groupe hospitalier privé de Neuilly (Ambroise Paré, Pierre </a:t>
            </a:r>
            <a:r>
              <a:rPr lang="fr-FR" sz="2000" dirty="0" err="1" smtClean="0"/>
              <a:t>Cherest</a:t>
            </a:r>
            <a:r>
              <a:rPr lang="fr-FR" sz="2000" dirty="0" smtClean="0"/>
              <a:t>, Henri </a:t>
            </a:r>
            <a:r>
              <a:rPr lang="fr-FR" sz="2000" dirty="0"/>
              <a:t>H</a:t>
            </a:r>
            <a:r>
              <a:rPr lang="fr-FR" sz="2000" dirty="0" smtClean="0"/>
              <a:t>artmann) (Neuilly sur Seine)</a:t>
            </a:r>
          </a:p>
          <a:p>
            <a:pPr marL="0" indent="0">
              <a:buNone/>
            </a:pPr>
            <a:r>
              <a:rPr lang="fr-FR" sz="2000" dirty="0" smtClean="0"/>
              <a:t>Proposition d’installation et de gestion de 2 secteurs (Courbevoie, Neuilly) dans partie des locaux de Pierre </a:t>
            </a:r>
            <a:r>
              <a:rPr lang="fr-FR" sz="2000" dirty="0" err="1" smtClean="0"/>
              <a:t>Cherest</a:t>
            </a:r>
            <a:r>
              <a:rPr lang="fr-FR" sz="2000" dirty="0" smtClean="0"/>
              <a:t> à Neuilly. </a:t>
            </a:r>
          </a:p>
          <a:p>
            <a:pPr marL="0" indent="0">
              <a:buNone/>
            </a:pPr>
            <a:r>
              <a:rPr lang="fr-FR" sz="2000" dirty="0" smtClean="0"/>
              <a:t>Proposition complémentaire d’installation à Courbevoie d’appartements thérapeutiques et de places d’</a:t>
            </a:r>
            <a:r>
              <a:rPr lang="fr-FR" sz="2000" dirty="0" err="1" smtClean="0"/>
              <a:t>Ehpad</a:t>
            </a:r>
            <a:r>
              <a:rPr lang="fr-FR" sz="2000" dirty="0" smtClean="0"/>
              <a:t> pour résidents âgés atteints de troubles psychiques.</a:t>
            </a:r>
          </a:p>
          <a:p>
            <a:pPr marL="0" indent="0">
              <a:buNone/>
            </a:pPr>
            <a:r>
              <a:rPr lang="fr-FR" sz="2000" dirty="0" smtClean="0"/>
              <a:t>Soins somatiques dans le groupe hospitalier. Partenariat (Urgences) avec le CHCNP.</a:t>
            </a:r>
          </a:p>
          <a:p>
            <a:pPr marL="0" indent="0">
              <a:buNone/>
            </a:pPr>
            <a:r>
              <a:rPr lang="fr-FR" sz="2000" dirty="0" smtClean="0"/>
              <a:t>Coopération avec les psychiatres libéraux des deux communes.</a:t>
            </a:r>
          </a:p>
          <a:p>
            <a:pPr marL="0" indent="0">
              <a:buNone/>
            </a:pPr>
            <a:r>
              <a:rPr lang="fr-FR" sz="2000" dirty="0" smtClean="0"/>
              <a:t>Pas d’investissements lourds. Pas d’accompagnement financier sollicité.</a:t>
            </a:r>
          </a:p>
          <a:p>
            <a:pPr marL="0" indent="0">
              <a:buNone/>
            </a:pPr>
            <a:r>
              <a:rPr lang="fr-FR" sz="2000" dirty="0" smtClean="0"/>
              <a:t> </a:t>
            </a:r>
          </a:p>
        </p:txBody>
      </p:sp>
    </p:spTree>
    <p:extLst>
      <p:ext uri="{BB962C8B-B14F-4D97-AF65-F5344CB8AC3E}">
        <p14:creationId xmlns:p14="http://schemas.microsoft.com/office/powerpoint/2010/main" val="27495436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7 – Etablissement public de santé Roger </a:t>
            </a:r>
            <a:r>
              <a:rPr lang="fr-FR" sz="2000" dirty="0" err="1" smtClean="0"/>
              <a:t>Prévot</a:t>
            </a:r>
            <a:r>
              <a:rPr lang="fr-FR" sz="2000" dirty="0" smtClean="0"/>
              <a:t> (</a:t>
            </a:r>
            <a:r>
              <a:rPr lang="fr-FR" sz="2000" dirty="0" err="1" smtClean="0"/>
              <a:t>Moisselles</a:t>
            </a:r>
            <a:r>
              <a:rPr lang="fr-FR" sz="2000" dirty="0" smtClean="0"/>
              <a:t>), Espérance Hauts de Seine, Ville de Villeneuve la Garenne</a:t>
            </a:r>
          </a:p>
          <a:p>
            <a:pPr marL="0" indent="0">
              <a:buNone/>
            </a:pPr>
            <a:r>
              <a:rPr lang="fr-FR" sz="2000" dirty="0" smtClean="0"/>
              <a:t>Proposition partenariale : R </a:t>
            </a:r>
            <a:r>
              <a:rPr lang="fr-FR" sz="2000" dirty="0" err="1" smtClean="0"/>
              <a:t>Prévot</a:t>
            </a:r>
            <a:r>
              <a:rPr lang="fr-FR" sz="2000" dirty="0" smtClean="0"/>
              <a:t> (5 secteurs), EHS (FAM , Foyer d’hébergement, ESAT (Bagneux)  appartements thérapeutiques, GEM, SAVS (Nanterre, Bagneux).</a:t>
            </a:r>
          </a:p>
          <a:p>
            <a:pPr marL="0" indent="0">
              <a:buNone/>
            </a:pPr>
            <a:endParaRPr lang="fr-FR" sz="2000" dirty="0"/>
          </a:p>
          <a:p>
            <a:pPr marL="0" indent="0">
              <a:buNone/>
            </a:pPr>
            <a:r>
              <a:rPr lang="fr-FR" sz="2000" dirty="0" smtClean="0"/>
              <a:t>Construction à Asnières, sur un terrain de16 000 m</a:t>
            </a:r>
            <a:r>
              <a:rPr lang="fr-FR" sz="2000" baseline="30000" dirty="0" smtClean="0"/>
              <a:t>e </a:t>
            </a:r>
            <a:r>
              <a:rPr lang="fr-FR" sz="2000" dirty="0" smtClean="0"/>
              <a:t>propriété de l’Etat, d’un établissement permettant l’implantation de 7 secteurs (les 6 secteurs à relocaliser + le secteur de La Garenne Colombes- Colombes).</a:t>
            </a:r>
          </a:p>
          <a:p>
            <a:pPr marL="0" indent="0">
              <a:buNone/>
            </a:pPr>
            <a:endParaRPr lang="fr-FR" sz="2000" dirty="0" smtClean="0"/>
          </a:p>
          <a:p>
            <a:pPr marL="0" indent="0">
              <a:buNone/>
            </a:pPr>
            <a:r>
              <a:rPr lang="fr-FR" sz="2000" dirty="0" smtClean="0"/>
              <a:t>Projet médical, architectural et organisationnel détaillé. </a:t>
            </a:r>
          </a:p>
        </p:txBody>
      </p:sp>
    </p:spTree>
    <p:extLst>
      <p:ext uri="{BB962C8B-B14F-4D97-AF65-F5344CB8AC3E}">
        <p14:creationId xmlns:p14="http://schemas.microsoft.com/office/powerpoint/2010/main" val="8926979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8 – Etablissement public de santé Théophile Roussel (Montesson) </a:t>
            </a:r>
          </a:p>
          <a:p>
            <a:pPr marL="0" indent="0">
              <a:buNone/>
            </a:pPr>
            <a:endParaRPr lang="fr-FR" sz="2000" dirty="0"/>
          </a:p>
          <a:p>
            <a:pPr marL="0" indent="0">
              <a:buNone/>
            </a:pPr>
            <a:r>
              <a:rPr lang="fr-FR" sz="2000" dirty="0" smtClean="0"/>
              <a:t>Gestionnaire de 3 secteurs de psychiatrie adultes (78) et 4 secteurs de psychiatrie infanto-juvénile (1 du 78, 3 du 92 (de Ville d’</a:t>
            </a:r>
            <a:r>
              <a:rPr lang="fr-FR" sz="2000" dirty="0" err="1" smtClean="0"/>
              <a:t>Avray</a:t>
            </a:r>
            <a:r>
              <a:rPr lang="fr-FR" sz="2000" dirty="0" smtClean="0"/>
              <a:t> à Colombes). </a:t>
            </a:r>
          </a:p>
          <a:p>
            <a:pPr marL="0" indent="0">
              <a:buNone/>
            </a:pPr>
            <a:endParaRPr lang="fr-FR" sz="2000" dirty="0" smtClean="0"/>
          </a:p>
          <a:p>
            <a:pPr marL="0" indent="0">
              <a:buNone/>
            </a:pPr>
            <a:r>
              <a:rPr lang="fr-FR" sz="2000" dirty="0" smtClean="0"/>
              <a:t>Proposition de construction sur le site (10 000 m</a:t>
            </a:r>
            <a:r>
              <a:rPr lang="fr-FR" sz="2000" baseline="30000" dirty="0" smtClean="0"/>
              <a:t>e) </a:t>
            </a:r>
            <a:r>
              <a:rPr lang="fr-FR" sz="2000" dirty="0" smtClean="0"/>
              <a:t>de capacités permettant de construire 90 lits.</a:t>
            </a:r>
          </a:p>
          <a:p>
            <a:pPr marL="0" indent="0">
              <a:buNone/>
            </a:pPr>
            <a:r>
              <a:rPr lang="fr-FR" sz="2000" dirty="0" smtClean="0"/>
              <a:t>Proposition de partenariat sur le même site avec la fondation </a:t>
            </a:r>
            <a:r>
              <a:rPr lang="fr-FR" sz="2000" dirty="0" err="1" smtClean="0"/>
              <a:t>Leopold</a:t>
            </a:r>
            <a:r>
              <a:rPr lang="fr-FR" sz="2000" dirty="0" smtClean="0"/>
              <a:t> </a:t>
            </a:r>
            <a:r>
              <a:rPr lang="fr-FR" sz="2000" dirty="0" err="1" smtClean="0"/>
              <a:t>Bellan</a:t>
            </a:r>
            <a:r>
              <a:rPr lang="fr-FR" sz="2000" dirty="0" smtClean="0"/>
              <a:t> (</a:t>
            </a:r>
            <a:r>
              <a:rPr lang="fr-FR" sz="2000" dirty="0" err="1" smtClean="0"/>
              <a:t>Ehpad</a:t>
            </a:r>
            <a:r>
              <a:rPr lang="fr-FR" sz="2000" dirty="0" smtClean="0"/>
              <a:t> + </a:t>
            </a:r>
            <a:r>
              <a:rPr lang="fr-FR" sz="2000" dirty="0" err="1" smtClean="0"/>
              <a:t>Esat</a:t>
            </a:r>
            <a:r>
              <a:rPr lang="fr-FR" sz="2000" dirty="0" smtClean="0"/>
              <a:t>).</a:t>
            </a:r>
          </a:p>
          <a:p>
            <a:pPr marL="0" indent="0">
              <a:buNone/>
            </a:pPr>
            <a:endParaRPr lang="fr-FR" sz="2000" dirty="0" smtClean="0"/>
          </a:p>
        </p:txBody>
      </p:sp>
    </p:spTree>
    <p:extLst>
      <p:ext uri="{BB962C8B-B14F-4D97-AF65-F5344CB8AC3E}">
        <p14:creationId xmlns:p14="http://schemas.microsoft.com/office/powerpoint/2010/main" val="10995447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5040560"/>
          </a:xfrm>
        </p:spPr>
        <p:txBody>
          <a:bodyPr/>
          <a:lstStyle/>
          <a:p>
            <a:pPr marL="0" indent="0">
              <a:buNone/>
            </a:pPr>
            <a:r>
              <a:rPr lang="fr-FR" sz="2000" dirty="0" smtClean="0"/>
              <a:t>9 – Groupe </a:t>
            </a:r>
            <a:r>
              <a:rPr lang="fr-FR" sz="2000" dirty="0" err="1" smtClean="0"/>
              <a:t>Sinoué</a:t>
            </a:r>
            <a:r>
              <a:rPr lang="fr-FR" sz="2000" dirty="0" smtClean="0"/>
              <a:t> (Maison de santé de Bellevue, Meudon, Maison de santé de </a:t>
            </a:r>
            <a:r>
              <a:rPr lang="fr-FR" sz="2000" dirty="0" err="1" smtClean="0"/>
              <a:t>Rochebrune</a:t>
            </a:r>
            <a:r>
              <a:rPr lang="fr-FR" sz="2000" dirty="0" smtClean="0"/>
              <a:t> , Garches, Relais jeunes de Sèvres) </a:t>
            </a:r>
          </a:p>
          <a:p>
            <a:pPr marL="0" indent="0">
              <a:buNone/>
            </a:pPr>
            <a:r>
              <a:rPr lang="fr-FR" sz="2000" dirty="0" smtClean="0"/>
              <a:t>Gestion de 10 établissements de santé dans plusieurs régions. Activité de psychiatrie générale adultes, de </a:t>
            </a:r>
            <a:r>
              <a:rPr lang="fr-FR" sz="2000" dirty="0" err="1" smtClean="0"/>
              <a:t>géronto</a:t>
            </a:r>
            <a:r>
              <a:rPr lang="fr-FR" sz="2000" dirty="0" smtClean="0"/>
              <a:t>-psychiatrie, de réhabilitation psycho-sociale, d’addictologie.</a:t>
            </a:r>
          </a:p>
          <a:p>
            <a:pPr marL="0" indent="0">
              <a:buNone/>
            </a:pPr>
            <a:r>
              <a:rPr lang="fr-FR" sz="2000" dirty="0" smtClean="0"/>
              <a:t>Proposition de relocalisation de  :</a:t>
            </a:r>
          </a:p>
          <a:p>
            <a:pPr marL="0" indent="0">
              <a:buNone/>
            </a:pPr>
            <a:r>
              <a:rPr lang="fr-FR" sz="2000" dirty="0" smtClean="0"/>
              <a:t>- 2 secteurs (Courbevoie, Neuilly) sur le site de Meudon (3800 m</a:t>
            </a:r>
            <a:r>
              <a:rPr lang="fr-FR" sz="2000" baseline="30000" dirty="0" smtClean="0"/>
              <a:t>2</a:t>
            </a:r>
            <a:r>
              <a:rPr lang="fr-FR" sz="2000" dirty="0" smtClean="0"/>
              <a:t>).</a:t>
            </a:r>
          </a:p>
          <a:p>
            <a:pPr marL="0" indent="0">
              <a:buNone/>
            </a:pPr>
            <a:r>
              <a:rPr lang="fr-FR" sz="2000" dirty="0" smtClean="0"/>
              <a:t>- 4 secteurs (Gennevilliers, Asnières, Clichy, Levallois) sur le site de Garches ( 6077 m</a:t>
            </a:r>
            <a:r>
              <a:rPr lang="fr-FR" sz="2000" baseline="30000" dirty="0" smtClean="0"/>
              <a:t>2</a:t>
            </a:r>
            <a:r>
              <a:rPr lang="fr-FR" sz="2000" dirty="0" smtClean="0"/>
              <a:t>)</a:t>
            </a:r>
          </a:p>
          <a:p>
            <a:pPr marL="0" indent="0">
              <a:buNone/>
            </a:pPr>
            <a:r>
              <a:rPr lang="fr-FR" sz="2000" dirty="0" smtClean="0"/>
              <a:t>Projet médical (dont </a:t>
            </a:r>
            <a:r>
              <a:rPr lang="fr-FR" sz="2000" dirty="0"/>
              <a:t>équipe mobile de suivi intensif , centre et équipe mobile de réhabilitation psychosociale)</a:t>
            </a:r>
            <a:r>
              <a:rPr lang="fr-FR" sz="2000" dirty="0" smtClean="0"/>
              <a:t>, organisationnel  et  architectural détaillé.</a:t>
            </a:r>
          </a:p>
          <a:p>
            <a:pPr marL="0" indent="0">
              <a:buNone/>
            </a:pPr>
            <a:r>
              <a:rPr lang="fr-FR" sz="2000" dirty="0" smtClean="0"/>
              <a:t>Collaboration avec Espérance Hauts de Seine. Possibilité de construction sur site de 15 places médico-sociales. </a:t>
            </a:r>
          </a:p>
          <a:p>
            <a:pPr marL="0" indent="0">
              <a:buNone/>
            </a:pPr>
            <a:r>
              <a:rPr lang="fr-FR" sz="2000" dirty="0" smtClean="0"/>
              <a:t>Ouverture sur la ville.</a:t>
            </a:r>
          </a:p>
        </p:txBody>
      </p:sp>
    </p:spTree>
    <p:extLst>
      <p:ext uri="{BB962C8B-B14F-4D97-AF65-F5344CB8AC3E}">
        <p14:creationId xmlns:p14="http://schemas.microsoft.com/office/powerpoint/2010/main" val="25841977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299648" cy="760065"/>
          </a:xfrm>
        </p:spPr>
        <p:txBody>
          <a:bodyPr/>
          <a:lstStyle/>
          <a:p>
            <a:r>
              <a:rPr lang="fr-FR" sz="2800" dirty="0" smtClean="0"/>
              <a:t>Les étapes à venir </a:t>
            </a:r>
            <a:r>
              <a:rPr lang="fr-FR" sz="2400" dirty="0"/>
              <a:t>(</a:t>
            </a:r>
            <a:r>
              <a:rPr lang="fr-FR" sz="2400" dirty="0" smtClean="0"/>
              <a:t>Octobre-Décembre 2014)</a:t>
            </a:r>
            <a:r>
              <a:rPr lang="fr-FR" sz="2000" dirty="0"/>
              <a:t/>
            </a:r>
            <a:br>
              <a:rPr lang="fr-FR" sz="2000" dirty="0"/>
            </a:br>
            <a:endParaRPr lang="fr-FR" sz="2800" dirty="0"/>
          </a:p>
        </p:txBody>
      </p:sp>
      <p:sp>
        <p:nvSpPr>
          <p:cNvPr id="5" name="Espace réservé du contenu 4"/>
          <p:cNvSpPr>
            <a:spLocks noGrp="1"/>
          </p:cNvSpPr>
          <p:nvPr>
            <p:ph idx="1"/>
          </p:nvPr>
        </p:nvSpPr>
        <p:spPr>
          <a:xfrm>
            <a:off x="467544" y="1124744"/>
            <a:ext cx="8352928" cy="4968552"/>
          </a:xfrm>
        </p:spPr>
        <p:txBody>
          <a:bodyPr/>
          <a:lstStyle/>
          <a:p>
            <a:r>
              <a:rPr lang="fr-FR" sz="1800" dirty="0" smtClean="0"/>
              <a:t>Examen des contributions selon des critères partagés (ceux de l’appel à contributions) :</a:t>
            </a:r>
          </a:p>
          <a:p>
            <a:pPr lvl="1"/>
            <a:r>
              <a:rPr lang="fr-FR" sz="1600" dirty="0" smtClean="0"/>
              <a:t>Lieu d’implantation (commune du secteur ou sinon distance et temps d’accès à la commune, gain par rapport à l’existant)</a:t>
            </a:r>
          </a:p>
          <a:p>
            <a:pPr lvl="1"/>
            <a:r>
              <a:rPr lang="fr-FR" sz="1600" dirty="0" smtClean="0"/>
              <a:t>Notion de taille critique, permanence des soins</a:t>
            </a:r>
          </a:p>
          <a:p>
            <a:pPr lvl="1"/>
            <a:r>
              <a:rPr lang="fr-FR" sz="1600" dirty="0" smtClean="0"/>
              <a:t>Projet médical (parcours de soins </a:t>
            </a:r>
            <a:r>
              <a:rPr lang="fr-FR" sz="1600" dirty="0"/>
              <a:t>dont prise en charge des patients au long cours</a:t>
            </a:r>
            <a:r>
              <a:rPr lang="fr-FR" sz="1600" dirty="0" smtClean="0"/>
              <a:t>,). Impact sur le dispositif d’autres secteurs.</a:t>
            </a:r>
          </a:p>
          <a:p>
            <a:pPr lvl="1"/>
            <a:r>
              <a:rPr lang="fr-FR" sz="1600" dirty="0" smtClean="0"/>
              <a:t>Accès aux soins somatiques</a:t>
            </a:r>
          </a:p>
          <a:p>
            <a:pPr lvl="1"/>
            <a:r>
              <a:rPr lang="fr-FR" sz="1600" dirty="0"/>
              <a:t>A</a:t>
            </a:r>
            <a:r>
              <a:rPr lang="fr-FR" sz="1600" dirty="0" smtClean="0"/>
              <a:t>daptation du dispositif </a:t>
            </a:r>
            <a:r>
              <a:rPr lang="fr-FR" sz="1600" dirty="0" err="1" smtClean="0"/>
              <a:t>extra-hospitalier</a:t>
            </a:r>
            <a:endParaRPr lang="fr-FR" sz="1600" dirty="0" smtClean="0"/>
          </a:p>
          <a:p>
            <a:pPr lvl="1"/>
            <a:r>
              <a:rPr lang="fr-FR" sz="1600" dirty="0" smtClean="0"/>
              <a:t>Insertion du projet dans le territoire, partenariats. </a:t>
            </a:r>
          </a:p>
          <a:p>
            <a:pPr lvl="1"/>
            <a:r>
              <a:rPr lang="fr-FR" sz="1600" dirty="0" smtClean="0"/>
              <a:t>Dimension économique et sociale</a:t>
            </a:r>
          </a:p>
          <a:p>
            <a:pPr lvl="1"/>
            <a:r>
              <a:rPr lang="fr-FR" sz="1600" dirty="0" smtClean="0"/>
              <a:t>Dimension juridique</a:t>
            </a:r>
          </a:p>
          <a:p>
            <a:pPr lvl="1"/>
            <a:r>
              <a:rPr lang="fr-FR" sz="1600" dirty="0" smtClean="0"/>
              <a:t>Notion de marge foncière : Evolutivité dans la durée du site</a:t>
            </a:r>
          </a:p>
          <a:p>
            <a:pPr marL="1330325" lvl="1" indent="0">
              <a:buNone/>
            </a:pPr>
            <a:r>
              <a:rPr lang="fr-FR" sz="1600" dirty="0"/>
              <a:t>m</a:t>
            </a:r>
            <a:r>
              <a:rPr lang="fr-FR" sz="1600" dirty="0" smtClean="0"/>
              <a:t>ais aussi délais de mise en </a:t>
            </a:r>
            <a:r>
              <a:rPr lang="fr-FR" sz="1600" dirty="0" err="1" smtClean="0"/>
              <a:t>oeuvre</a:t>
            </a:r>
            <a:endParaRPr lang="fr-FR" sz="1600" dirty="0" smtClean="0"/>
          </a:p>
          <a:p>
            <a:r>
              <a:rPr lang="fr-FR" sz="1800" dirty="0" smtClean="0"/>
              <a:t>Concertation avec les contributeurs </a:t>
            </a:r>
            <a:endParaRPr lang="fr-FR" sz="1800" dirty="0"/>
          </a:p>
          <a:p>
            <a:r>
              <a:rPr lang="fr-FR" sz="1800" dirty="0" smtClean="0"/>
              <a:t>Concertation </a:t>
            </a:r>
            <a:r>
              <a:rPr lang="fr-FR" sz="1800" dirty="0"/>
              <a:t>avec </a:t>
            </a:r>
            <a:r>
              <a:rPr lang="fr-FR" sz="1800" dirty="0" smtClean="0"/>
              <a:t>la conférence de territoire</a:t>
            </a:r>
          </a:p>
          <a:p>
            <a:r>
              <a:rPr lang="fr-FR" sz="1800" dirty="0" smtClean="0"/>
              <a:t>Concertation avec les collectivités territoriales, les partenaires</a:t>
            </a:r>
          </a:p>
        </p:txBody>
      </p:sp>
    </p:spTree>
    <p:extLst>
      <p:ext uri="{BB962C8B-B14F-4D97-AF65-F5344CB8AC3E}">
        <p14:creationId xmlns:p14="http://schemas.microsoft.com/office/powerpoint/2010/main" val="5673773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299648" cy="760065"/>
          </a:xfrm>
        </p:spPr>
        <p:txBody>
          <a:bodyPr/>
          <a:lstStyle/>
          <a:p>
            <a:r>
              <a:rPr lang="fr-FR" sz="2800" dirty="0" smtClean="0"/>
              <a:t>Les étapes à venir </a:t>
            </a:r>
            <a:r>
              <a:rPr lang="fr-FR" sz="2400" dirty="0" smtClean="0"/>
              <a:t>(Janvier-Octobre 2015)</a:t>
            </a:r>
            <a:r>
              <a:rPr lang="fr-FR" sz="2000" dirty="0"/>
              <a:t/>
            </a:r>
            <a:br>
              <a:rPr lang="fr-FR" sz="2000" dirty="0"/>
            </a:br>
            <a:endParaRPr lang="fr-FR" sz="2800" dirty="0"/>
          </a:p>
        </p:txBody>
      </p:sp>
      <p:sp>
        <p:nvSpPr>
          <p:cNvPr id="5" name="Espace réservé du contenu 4"/>
          <p:cNvSpPr>
            <a:spLocks noGrp="1"/>
          </p:cNvSpPr>
          <p:nvPr>
            <p:ph idx="1"/>
          </p:nvPr>
        </p:nvSpPr>
        <p:spPr>
          <a:xfrm>
            <a:off x="467544" y="1124744"/>
            <a:ext cx="8352928" cy="4968552"/>
          </a:xfrm>
        </p:spPr>
        <p:txBody>
          <a:bodyPr/>
          <a:lstStyle/>
          <a:p>
            <a:r>
              <a:rPr lang="fr-FR" sz="2000" dirty="0" smtClean="0"/>
              <a:t>Instruction détaillé des projets pré-retenus </a:t>
            </a:r>
          </a:p>
          <a:p>
            <a:r>
              <a:rPr lang="fr-FR" sz="2000" dirty="0" smtClean="0"/>
              <a:t>Echanges approfondis avec les contributeurs et les partenaires des contributions retenues</a:t>
            </a:r>
          </a:p>
          <a:p>
            <a:r>
              <a:rPr lang="fr-FR" sz="2000" dirty="0" smtClean="0"/>
              <a:t>Echange avec la conférence de territoire</a:t>
            </a:r>
            <a:endParaRPr lang="fr-FR" sz="2000" dirty="0"/>
          </a:p>
          <a:p>
            <a:r>
              <a:rPr lang="fr-FR" sz="2000" dirty="0" smtClean="0"/>
              <a:t>Passage devant le COPERMO (si nécessaire)</a:t>
            </a:r>
          </a:p>
          <a:p>
            <a:r>
              <a:rPr lang="fr-FR" altLang="fr-FR" sz="2000" dirty="0"/>
              <a:t>Compte tenu de la complexité du dossier, et de celle de chacune des opérations qui devront être conduites, projeter une organisation cible ambitieuse, claire, durable, centrée sur la réponse apportée aux besoins des patients et de leurs </a:t>
            </a:r>
            <a:r>
              <a:rPr lang="fr-FR" altLang="fr-FR" sz="2000" dirty="0" smtClean="0"/>
              <a:t>familles</a:t>
            </a:r>
            <a:endParaRPr lang="fr-FR" sz="2000" dirty="0" smtClean="0"/>
          </a:p>
          <a:p>
            <a:r>
              <a:rPr lang="fr-FR" sz="2000" dirty="0" smtClean="0"/>
              <a:t>Choix du schéma de relocalisation Nord Hauts de Seine</a:t>
            </a:r>
          </a:p>
          <a:p>
            <a:pPr marL="0" indent="0">
              <a:buNone/>
            </a:pPr>
            <a:endParaRPr lang="fr-FR" sz="2000" dirty="0" smtClean="0"/>
          </a:p>
        </p:txBody>
      </p:sp>
    </p:spTree>
    <p:extLst>
      <p:ext uri="{BB962C8B-B14F-4D97-AF65-F5344CB8AC3E}">
        <p14:creationId xmlns:p14="http://schemas.microsoft.com/office/powerpoint/2010/main" val="32209023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299648" cy="760065"/>
          </a:xfrm>
        </p:spPr>
        <p:txBody>
          <a:bodyPr/>
          <a:lstStyle/>
          <a:p>
            <a:r>
              <a:rPr lang="fr-FR" sz="2800" dirty="0" smtClean="0"/>
              <a:t>Les étapes à venir </a:t>
            </a:r>
            <a:r>
              <a:rPr lang="fr-FR" sz="2400" dirty="0" smtClean="0"/>
              <a:t>( à partir d’octobre 2015)</a:t>
            </a:r>
            <a:r>
              <a:rPr lang="fr-FR" sz="2000" dirty="0"/>
              <a:t/>
            </a:r>
            <a:br>
              <a:rPr lang="fr-FR" sz="2000" dirty="0"/>
            </a:br>
            <a:endParaRPr lang="fr-FR" sz="2800" dirty="0"/>
          </a:p>
        </p:txBody>
      </p:sp>
      <p:sp>
        <p:nvSpPr>
          <p:cNvPr id="5" name="Espace réservé du contenu 4"/>
          <p:cNvSpPr>
            <a:spLocks noGrp="1"/>
          </p:cNvSpPr>
          <p:nvPr>
            <p:ph idx="1"/>
          </p:nvPr>
        </p:nvSpPr>
        <p:spPr>
          <a:xfrm>
            <a:off x="467544" y="1124744"/>
            <a:ext cx="8352928" cy="4968552"/>
          </a:xfrm>
        </p:spPr>
        <p:txBody>
          <a:bodyPr/>
          <a:lstStyle/>
          <a:p>
            <a:r>
              <a:rPr lang="fr-FR" altLang="fr-FR" sz="2000" dirty="0"/>
              <a:t>Se projeter </a:t>
            </a:r>
            <a:r>
              <a:rPr lang="fr-FR" altLang="fr-FR" sz="2000" dirty="0" smtClean="0"/>
              <a:t>avec </a:t>
            </a:r>
            <a:r>
              <a:rPr lang="fr-FR" altLang="fr-FR" sz="2000" dirty="0"/>
              <a:t>les professionnels de santé, les usagers, les élus dans la construction des futurs parcours de vie des patients sur un territoire, celui des secteurs pris en charge par un </a:t>
            </a:r>
            <a:r>
              <a:rPr lang="fr-FR" altLang="fr-FR" sz="2000" dirty="0" smtClean="0"/>
              <a:t>établissement</a:t>
            </a:r>
            <a:endParaRPr lang="fr-FR" sz="2000" dirty="0" smtClean="0"/>
          </a:p>
          <a:p>
            <a:r>
              <a:rPr lang="fr-FR" sz="2000" dirty="0" smtClean="0"/>
              <a:t>Lancement envisagé d’un second appel à contributions pour le Centre et le Sud des Hauts de Seine </a:t>
            </a:r>
          </a:p>
        </p:txBody>
      </p:sp>
    </p:spTree>
    <p:extLst>
      <p:ext uri="{BB962C8B-B14F-4D97-AF65-F5344CB8AC3E}">
        <p14:creationId xmlns:p14="http://schemas.microsoft.com/office/powerpoint/2010/main" val="2106597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a:xfrm>
            <a:off x="304800" y="220663"/>
            <a:ext cx="8153400" cy="832073"/>
          </a:xfrm>
        </p:spPr>
        <p:txBody>
          <a:bodyPr/>
          <a:lstStyle/>
          <a:p>
            <a:pPr marL="0" indent="0">
              <a:buFontTx/>
              <a:buNone/>
            </a:pPr>
            <a:r>
              <a:rPr lang="fr-FR" altLang="fr-FR" dirty="0" smtClean="0"/>
              <a:t>Plan de l’intervention</a:t>
            </a:r>
          </a:p>
        </p:txBody>
      </p:sp>
      <p:sp>
        <p:nvSpPr>
          <p:cNvPr id="4099" name="Espace réservé du contenu 2"/>
          <p:cNvSpPr>
            <a:spLocks noGrp="1"/>
          </p:cNvSpPr>
          <p:nvPr>
            <p:ph idx="1"/>
          </p:nvPr>
        </p:nvSpPr>
        <p:spPr>
          <a:xfrm>
            <a:off x="3707904" y="980728"/>
            <a:ext cx="5040560" cy="4681885"/>
          </a:xfrm>
        </p:spPr>
        <p:txBody>
          <a:bodyPr/>
          <a:lstStyle/>
          <a:p>
            <a:endParaRPr lang="fr-FR" altLang="fr-FR" sz="2000" dirty="0" smtClean="0"/>
          </a:p>
          <a:p>
            <a:r>
              <a:rPr lang="fr-FR" altLang="fr-FR" sz="2000" dirty="0" smtClean="0"/>
              <a:t>Où en sommes nous ? </a:t>
            </a:r>
          </a:p>
          <a:p>
            <a:pPr lvl="1"/>
            <a:r>
              <a:rPr lang="fr-FR" altLang="fr-FR" sz="1800" dirty="0" smtClean="0"/>
              <a:t>Retour sur l’état du dossier au travers des conférences  des 14 juin 2013, 7 février et 20 juin 2014 </a:t>
            </a:r>
          </a:p>
          <a:p>
            <a:pPr lvl="1"/>
            <a:r>
              <a:rPr lang="fr-FR" altLang="fr-FR" sz="1800" dirty="0" smtClean="0"/>
              <a:t>L’appel à contributions</a:t>
            </a:r>
          </a:p>
          <a:p>
            <a:r>
              <a:rPr lang="fr-FR" sz="2000" dirty="0" smtClean="0"/>
              <a:t>Les contributions parvenues : descriptif</a:t>
            </a:r>
            <a:endParaRPr lang="fr-FR" sz="2000" dirty="0"/>
          </a:p>
          <a:p>
            <a:r>
              <a:rPr lang="fr-FR" sz="2000" dirty="0" smtClean="0"/>
              <a:t>Les étapes à venir</a:t>
            </a:r>
            <a:endParaRPr lang="fr-FR" altLang="fr-FR" dirty="0" smtClean="0"/>
          </a:p>
        </p:txBody>
      </p:sp>
      <p:pic>
        <p:nvPicPr>
          <p:cNvPr id="4" name="Espace réservé du contenu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750" y="1196975"/>
            <a:ext cx="2789238"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0" y="220663"/>
            <a:ext cx="9144000" cy="5295900"/>
          </a:xfrm>
        </p:spPr>
        <p:txBody>
          <a:bodyPr/>
          <a:lstStyle/>
          <a:p>
            <a:pPr algn="ctr">
              <a:buFontTx/>
              <a:buNone/>
              <a:defRPr/>
            </a:pPr>
            <a:r>
              <a:rPr lang="fr-FR" sz="2400" dirty="0" smtClean="0">
                <a:solidFill>
                  <a:srgbClr val="8BC53F"/>
                </a:solidFill>
                <a:latin typeface="+mn-lt"/>
              </a:rPr>
              <a:t>MERCI POUR VOTRE ATTENTION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5"/>
          <p:cNvSpPr>
            <a:spLocks noGrp="1"/>
          </p:cNvSpPr>
          <p:nvPr>
            <p:ph type="title"/>
          </p:nvPr>
        </p:nvSpPr>
        <p:spPr>
          <a:xfrm>
            <a:off x="304800" y="220663"/>
            <a:ext cx="8153400" cy="760412"/>
          </a:xfrm>
        </p:spPr>
        <p:txBody>
          <a:bodyPr/>
          <a:lstStyle/>
          <a:p>
            <a:pPr marL="0" indent="0">
              <a:buFontTx/>
              <a:buNone/>
            </a:pPr>
            <a:r>
              <a:rPr lang="fr-FR" altLang="fr-FR" dirty="0" smtClean="0"/>
              <a:t>Rappel : la situation en vigueur</a:t>
            </a:r>
          </a:p>
        </p:txBody>
      </p:sp>
      <p:pic>
        <p:nvPicPr>
          <p:cNvPr id="5123" name="Espace réservé du contenu 3"/>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539750" y="1196975"/>
            <a:ext cx="2789238" cy="4546600"/>
          </a:xfrm>
        </p:spPr>
      </p:pic>
      <p:sp>
        <p:nvSpPr>
          <p:cNvPr id="5124" name="Espace réservé du contenu 6"/>
          <p:cNvSpPr>
            <a:spLocks noGrp="1"/>
          </p:cNvSpPr>
          <p:nvPr>
            <p:ph sz="half" idx="2"/>
          </p:nvPr>
        </p:nvSpPr>
        <p:spPr>
          <a:xfrm>
            <a:off x="3492500" y="981075"/>
            <a:ext cx="4965700" cy="5040313"/>
          </a:xfrm>
        </p:spPr>
        <p:txBody>
          <a:bodyPr/>
          <a:lstStyle/>
          <a:p>
            <a:pPr marL="0" indent="0">
              <a:buFontTx/>
              <a:buNone/>
            </a:pPr>
            <a:r>
              <a:rPr lang="fr-FR" altLang="fr-FR" sz="1800" dirty="0" smtClean="0"/>
              <a:t>Le département des Hauts-de-Seine est divisé en </a:t>
            </a:r>
            <a:r>
              <a:rPr lang="fr-FR" altLang="fr-FR" sz="1800" b="1" dirty="0" smtClean="0"/>
              <a:t>21 secteurs de psychiatrie générale </a:t>
            </a:r>
          </a:p>
          <a:p>
            <a:pPr marL="0" indent="0">
              <a:buFontTx/>
              <a:buNone/>
            </a:pPr>
            <a:r>
              <a:rPr lang="fr-FR" altLang="fr-FR" sz="1800" dirty="0" smtClean="0"/>
              <a:t>Huit établissements interviennent pour la prise en charge des adultes (EPS Erasme, CASH de Nanterre, Centre MGEN de Rueil, Hôpitaux Louis Mourier et Corentin </a:t>
            </a:r>
            <a:r>
              <a:rPr lang="fr-FR" altLang="fr-FR" sz="1800" dirty="0" err="1" smtClean="0"/>
              <a:t>Celton</a:t>
            </a:r>
            <a:r>
              <a:rPr lang="fr-FR" altLang="fr-FR" sz="1800" dirty="0" smtClean="0"/>
              <a:t> (AP-HP), EPS Roger </a:t>
            </a:r>
            <a:r>
              <a:rPr lang="fr-FR" altLang="fr-FR" sz="1800" dirty="0" err="1" smtClean="0"/>
              <a:t>Prévot</a:t>
            </a:r>
            <a:r>
              <a:rPr lang="fr-FR" altLang="fr-FR" sz="1800" dirty="0" smtClean="0"/>
              <a:t>, GH Paul Guiraud, CH de Clermont de l’Oise.</a:t>
            </a:r>
          </a:p>
          <a:p>
            <a:pPr marL="0" indent="0">
              <a:buFontTx/>
              <a:buNone/>
            </a:pPr>
            <a:r>
              <a:rPr lang="fr-FR" altLang="fr-FR" sz="1800" dirty="0" smtClean="0"/>
              <a:t>Trois de ces établissements sont extérieurs au département : Clermont de l’Oise (60), Roger </a:t>
            </a:r>
            <a:r>
              <a:rPr lang="fr-FR" altLang="fr-FR" sz="1800" dirty="0" err="1" smtClean="0"/>
              <a:t>Prévot</a:t>
            </a:r>
            <a:r>
              <a:rPr lang="fr-FR" altLang="fr-FR" sz="1800" dirty="0" smtClean="0"/>
              <a:t>, à </a:t>
            </a:r>
            <a:r>
              <a:rPr lang="fr-FR" altLang="fr-FR" sz="1800" dirty="0" err="1" smtClean="0"/>
              <a:t>Moisselles</a:t>
            </a:r>
            <a:r>
              <a:rPr lang="fr-FR" altLang="fr-FR" sz="1800" dirty="0" smtClean="0"/>
              <a:t> (95) et  Paul Guiraud Villejuif (94)</a:t>
            </a:r>
          </a:p>
          <a:p>
            <a:pPr marL="0" indent="0">
              <a:buFontTx/>
              <a:buNone/>
            </a:pPr>
            <a:r>
              <a:rPr lang="fr-FR" altLang="fr-FR" sz="1800" b="1" dirty="0" smtClean="0"/>
              <a:t>Ainsi, 9 secteurs sur 21, couvrant 14 communes, doivent hospitaliser dans des unités d’hospitalisation complète situées hors du département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5"/>
          <p:cNvSpPr>
            <a:spLocks noGrp="1"/>
          </p:cNvSpPr>
          <p:nvPr>
            <p:ph type="title"/>
          </p:nvPr>
        </p:nvSpPr>
        <p:spPr>
          <a:xfrm>
            <a:off x="304800" y="220663"/>
            <a:ext cx="8443664" cy="760412"/>
          </a:xfrm>
        </p:spPr>
        <p:txBody>
          <a:bodyPr/>
          <a:lstStyle/>
          <a:p>
            <a:pPr marL="0" indent="0">
              <a:buClr>
                <a:srgbClr val="C00000"/>
              </a:buClr>
              <a:buSzPct val="200000"/>
              <a:buNone/>
            </a:pPr>
            <a:r>
              <a:rPr lang="fr-FR" altLang="fr-FR" sz="2400" dirty="0" smtClean="0"/>
              <a:t>Rappel : La </a:t>
            </a:r>
            <a:r>
              <a:rPr lang="fr-FR" altLang="fr-FR" sz="2400" dirty="0"/>
              <a:t>mise en œuvre du « chantier » relocalisation, le travail avec la conférence de </a:t>
            </a:r>
            <a:r>
              <a:rPr lang="fr-FR" altLang="fr-FR" sz="2400" dirty="0" smtClean="0"/>
              <a:t>territoire (1)</a:t>
            </a:r>
          </a:p>
        </p:txBody>
      </p:sp>
      <p:sp>
        <p:nvSpPr>
          <p:cNvPr id="7" name="Espace réservé du contenu 6"/>
          <p:cNvSpPr>
            <a:spLocks noGrp="1"/>
          </p:cNvSpPr>
          <p:nvPr>
            <p:ph sz="half" idx="2"/>
          </p:nvPr>
        </p:nvSpPr>
        <p:spPr>
          <a:xfrm>
            <a:off x="323528" y="981075"/>
            <a:ext cx="8568952" cy="5040313"/>
          </a:xfrm>
        </p:spPr>
        <p:txBody>
          <a:bodyPr/>
          <a:lstStyle/>
          <a:p>
            <a:pPr>
              <a:buFont typeface="Arial" panose="020B0604020202020204" pitchFamily="34" charset="0"/>
              <a:buChar char="•"/>
              <a:defRPr/>
            </a:pPr>
            <a:r>
              <a:rPr lang="fr-FR" sz="1600" b="1" dirty="0" smtClean="0">
                <a:latin typeface="+mj-lt"/>
              </a:rPr>
              <a:t>CT du 16 novembre 2012 </a:t>
            </a:r>
          </a:p>
          <a:p>
            <a:pPr marL="0" indent="0">
              <a:buNone/>
              <a:defRPr/>
            </a:pPr>
            <a:r>
              <a:rPr lang="fr-FR" sz="1600" dirty="0" smtClean="0">
                <a:latin typeface="+mj-lt"/>
              </a:rPr>
              <a:t>Présentation du volet hospitalier du Schéma d’organisation des soins, de sa déclinaison territoriale Hauts de Seine et donc du chantier prioritaire n°1, « la relocalisation des secteurs de psychiatrie »</a:t>
            </a:r>
          </a:p>
          <a:p>
            <a:pPr>
              <a:buFont typeface="Arial" panose="020B0604020202020204" pitchFamily="34" charset="0"/>
              <a:buChar char="•"/>
              <a:defRPr/>
            </a:pPr>
            <a:r>
              <a:rPr lang="fr-FR" sz="1600" b="1" dirty="0" smtClean="0"/>
              <a:t>CT </a:t>
            </a:r>
            <a:r>
              <a:rPr lang="fr-FR" sz="1600" b="1" dirty="0"/>
              <a:t>du </a:t>
            </a:r>
            <a:r>
              <a:rPr lang="fr-FR" sz="1600" b="1" dirty="0" smtClean="0"/>
              <a:t>14 juin 2013 </a:t>
            </a:r>
          </a:p>
          <a:p>
            <a:pPr marL="0" indent="0">
              <a:buNone/>
              <a:defRPr/>
            </a:pPr>
            <a:r>
              <a:rPr lang="fr-FR" sz="1600" dirty="0" smtClean="0"/>
              <a:t>Point sur l’avancement du dossier :  </a:t>
            </a:r>
          </a:p>
          <a:p>
            <a:pPr>
              <a:buFont typeface="Arial" panose="020B0604020202020204" pitchFamily="34" charset="0"/>
              <a:buChar char="•"/>
              <a:defRPr/>
            </a:pPr>
            <a:r>
              <a:rPr lang="fr-FR" sz="1600" dirty="0" smtClean="0"/>
              <a:t>Restitution de l’étude confiée par l’ARS à 3 médecins psychiatres des Hauts de Seine. </a:t>
            </a:r>
          </a:p>
          <a:p>
            <a:pPr>
              <a:buFont typeface="Arial" panose="020B0604020202020204" pitchFamily="34" charset="0"/>
              <a:buChar char="•"/>
              <a:defRPr/>
            </a:pPr>
            <a:r>
              <a:rPr lang="fr-FR" sz="1600" dirty="0" smtClean="0"/>
              <a:t>Etat de l’instruction du projet d’implantation de l’hôpital Roger </a:t>
            </a:r>
            <a:r>
              <a:rPr lang="fr-FR" sz="1600" dirty="0" err="1" smtClean="0"/>
              <a:t>Prévot</a:t>
            </a:r>
            <a:r>
              <a:rPr lang="fr-FR" sz="1600" dirty="0" smtClean="0"/>
              <a:t> à Colombes. Présentation de la procédure d’arbitrage national des projets d’investissement hospitaliers (COPERMO). Evocation des options de relocalisation à Nanterre (Cash), Rueil- Malmaison (MGEN) et Meudon (Paul Guiraud)</a:t>
            </a:r>
          </a:p>
          <a:p>
            <a:pPr marL="0" indent="0">
              <a:buNone/>
              <a:defRPr/>
            </a:pPr>
            <a:r>
              <a:rPr lang="fr-FR" sz="1600" dirty="0" smtClean="0">
                <a:solidFill>
                  <a:srgbClr val="FF0000"/>
                </a:solidFill>
              </a:rPr>
              <a:t>Accord de la conférence sur les questions de proximité, de taille critique des établissements créés, de nécessaire proximité des soins somatiques, de la nécessité d’espaces extérieurs.</a:t>
            </a:r>
          </a:p>
          <a:p>
            <a:pPr marL="0" indent="0">
              <a:buNone/>
              <a:defRPr/>
            </a:pPr>
            <a:r>
              <a:rPr lang="fr-FR" sz="1600" dirty="0" smtClean="0"/>
              <a:t>Les critères de l’agence pour choisir entre les projets seront :</a:t>
            </a:r>
          </a:p>
          <a:p>
            <a:pPr marL="0" indent="0">
              <a:buNone/>
              <a:defRPr/>
            </a:pPr>
            <a:r>
              <a:rPr lang="fr-FR" sz="1600" dirty="0" smtClean="0"/>
              <a:t>L’amélioration de la performance du système hospitalier (prise en compte des réalités financières)</a:t>
            </a:r>
          </a:p>
          <a:p>
            <a:pPr marL="0" indent="0">
              <a:buNone/>
              <a:defRPr/>
            </a:pPr>
            <a:r>
              <a:rPr lang="fr-FR" sz="1600" dirty="0" smtClean="0"/>
              <a:t>L’adaptation de l’offre de soins (parcours de prise en charge </a:t>
            </a:r>
            <a:r>
              <a:rPr lang="fr-FR" sz="1600" dirty="0" err="1" smtClean="0"/>
              <a:t>décloisonnants</a:t>
            </a:r>
            <a:r>
              <a:rPr lang="fr-FR" sz="1600" dirty="0" smtClean="0"/>
              <a:t> sanitaire et médico-social)</a:t>
            </a:r>
          </a:p>
          <a:p>
            <a:pPr marL="0" indent="0">
              <a:buNone/>
              <a:defRPr/>
            </a:pPr>
            <a:endParaRPr lang="fr-FR"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5"/>
          <p:cNvSpPr>
            <a:spLocks noGrp="1"/>
          </p:cNvSpPr>
          <p:nvPr>
            <p:ph type="title"/>
          </p:nvPr>
        </p:nvSpPr>
        <p:spPr>
          <a:xfrm>
            <a:off x="304800" y="220663"/>
            <a:ext cx="8443664" cy="760412"/>
          </a:xfrm>
        </p:spPr>
        <p:txBody>
          <a:bodyPr/>
          <a:lstStyle/>
          <a:p>
            <a:pPr marL="0" indent="0">
              <a:buFontTx/>
              <a:buNone/>
            </a:pPr>
            <a:r>
              <a:rPr lang="fr-FR" altLang="fr-FR" sz="2400" dirty="0"/>
              <a:t>Rappel : La mise en œuvre du « chantier » relocalisation, le travail avec la conférence de territoire </a:t>
            </a:r>
            <a:r>
              <a:rPr lang="fr-FR" altLang="fr-FR" sz="2400" dirty="0" smtClean="0"/>
              <a:t>(2)</a:t>
            </a:r>
          </a:p>
        </p:txBody>
      </p:sp>
      <p:sp>
        <p:nvSpPr>
          <p:cNvPr id="7" name="Espace réservé du contenu 6"/>
          <p:cNvSpPr>
            <a:spLocks noGrp="1"/>
          </p:cNvSpPr>
          <p:nvPr>
            <p:ph sz="half" idx="2"/>
          </p:nvPr>
        </p:nvSpPr>
        <p:spPr>
          <a:xfrm>
            <a:off x="251520" y="981075"/>
            <a:ext cx="8640960" cy="5040313"/>
          </a:xfrm>
        </p:spPr>
        <p:txBody>
          <a:bodyPr/>
          <a:lstStyle/>
          <a:p>
            <a:pPr marL="0" indent="0">
              <a:buFontTx/>
              <a:buNone/>
              <a:defRPr/>
            </a:pPr>
            <a:r>
              <a:rPr lang="fr-FR" sz="1800" b="1" dirty="0" smtClean="0">
                <a:solidFill>
                  <a:srgbClr val="FF0000"/>
                </a:solidFill>
              </a:rPr>
              <a:t>- </a:t>
            </a:r>
            <a:r>
              <a:rPr lang="fr-FR" sz="1800" b="1" dirty="0"/>
              <a:t>CT du 7 février 2014 </a:t>
            </a:r>
          </a:p>
          <a:p>
            <a:pPr marL="0" indent="0">
              <a:buNone/>
              <a:defRPr/>
            </a:pPr>
            <a:r>
              <a:rPr lang="fr-FR" sz="1600" dirty="0" smtClean="0"/>
              <a:t>Etat </a:t>
            </a:r>
            <a:r>
              <a:rPr lang="fr-FR" sz="1600" dirty="0"/>
              <a:t>des </a:t>
            </a:r>
            <a:r>
              <a:rPr lang="fr-FR" sz="1600" dirty="0" smtClean="0"/>
              <a:t>lieux :</a:t>
            </a:r>
            <a:r>
              <a:rPr lang="fr-FR" sz="1600" dirty="0"/>
              <a:t> </a:t>
            </a:r>
            <a:r>
              <a:rPr lang="fr-FR" sz="1600" dirty="0" smtClean="0"/>
              <a:t>un </a:t>
            </a:r>
            <a:r>
              <a:rPr lang="fr-FR" sz="1600" dirty="0"/>
              <a:t>contexte nouveau (mission IGAS/Paul Guiraud, cession du site des Nivéoles à </a:t>
            </a:r>
            <a:r>
              <a:rPr lang="fr-FR" sz="1600" dirty="0" smtClean="0"/>
              <a:t>Colombes)</a:t>
            </a:r>
            <a:endParaRPr lang="fr-FR" sz="1600" dirty="0"/>
          </a:p>
          <a:p>
            <a:pPr marL="0" indent="0">
              <a:buNone/>
              <a:defRPr/>
            </a:pPr>
            <a:r>
              <a:rPr lang="fr-FR" altLang="fr-FR" sz="1600" dirty="0" smtClean="0"/>
              <a:t>Le </a:t>
            </a:r>
            <a:r>
              <a:rPr lang="fr-FR" altLang="fr-FR" sz="1600" dirty="0"/>
              <a:t>constat de solutions possibles pour le Sud et le Centre du département d’une part, le Nord du département d’autre part mais qui restent interdépendantes </a:t>
            </a:r>
          </a:p>
          <a:p>
            <a:pPr marL="0" indent="0">
              <a:buFontTx/>
              <a:buNone/>
              <a:defRPr/>
            </a:pPr>
            <a:r>
              <a:rPr lang="fr-FR" altLang="fr-FR" sz="1600" dirty="0" smtClean="0"/>
              <a:t>Des </a:t>
            </a:r>
            <a:r>
              <a:rPr lang="fr-FR" altLang="fr-FR" sz="1600" dirty="0"/>
              <a:t>actions multiples et séquencées à conduire avec méthode </a:t>
            </a:r>
          </a:p>
          <a:p>
            <a:pPr marL="360000" indent="-360000">
              <a:spcBef>
                <a:spcPts val="100"/>
              </a:spcBef>
              <a:buClr>
                <a:srgbClr val="C00000"/>
              </a:buClr>
              <a:buSzPct val="100000"/>
              <a:buFont typeface="Arial" panose="020B0604020202020204" pitchFamily="34" charset="0"/>
              <a:buChar char="─"/>
              <a:defRPr/>
            </a:pPr>
            <a:r>
              <a:rPr lang="fr-FR" altLang="fr-FR" sz="1600" dirty="0"/>
              <a:t>Poursuite des recherches d’opportunités  foncières </a:t>
            </a:r>
          </a:p>
          <a:p>
            <a:pPr marL="360000" indent="-360000">
              <a:spcBef>
                <a:spcPts val="100"/>
              </a:spcBef>
              <a:buClr>
                <a:srgbClr val="C00000"/>
              </a:buClr>
              <a:buSzPct val="100000"/>
              <a:buFont typeface="Arial" panose="020B0604020202020204" pitchFamily="34" charset="0"/>
              <a:buChar char="─"/>
              <a:defRPr/>
            </a:pPr>
            <a:r>
              <a:rPr lang="fr-FR" altLang="fr-FR" sz="1600" dirty="0"/>
              <a:t>Mobilisation des acteurs locaux </a:t>
            </a:r>
            <a:r>
              <a:rPr lang="fr-FR" altLang="fr-FR" sz="1600" dirty="0" smtClean="0"/>
              <a:t>(collectivités, opérateurs) : possibilité d’un appel </a:t>
            </a:r>
            <a:r>
              <a:rPr lang="fr-FR" altLang="fr-FR" sz="1600" dirty="0"/>
              <a:t>à projet territorial</a:t>
            </a:r>
          </a:p>
          <a:p>
            <a:pPr marL="360000" indent="-360000">
              <a:spcBef>
                <a:spcPts val="100"/>
              </a:spcBef>
              <a:buClr>
                <a:srgbClr val="C00000"/>
              </a:buClr>
              <a:buSzPct val="100000"/>
              <a:buFont typeface="Arial" panose="020B0604020202020204" pitchFamily="34" charset="0"/>
              <a:buChar char="─"/>
              <a:defRPr/>
            </a:pPr>
            <a:r>
              <a:rPr lang="fr-FR" altLang="fr-FR" sz="1600" dirty="0"/>
              <a:t>Accord sur les priorités</a:t>
            </a:r>
          </a:p>
          <a:p>
            <a:pPr marL="360000" indent="-360000">
              <a:spcBef>
                <a:spcPts val="100"/>
              </a:spcBef>
              <a:buClr>
                <a:srgbClr val="C00000"/>
              </a:buClr>
              <a:buSzPct val="100000"/>
              <a:buFont typeface="Arial" panose="020B0604020202020204" pitchFamily="34" charset="0"/>
              <a:buChar char="─"/>
              <a:defRPr/>
            </a:pPr>
            <a:r>
              <a:rPr lang="fr-FR" altLang="fr-FR" sz="1600" dirty="0"/>
              <a:t>Mise en œuvre échelonnée selon un calendrier établi</a:t>
            </a:r>
          </a:p>
          <a:p>
            <a:pPr marL="360000" indent="-360000">
              <a:spcBef>
                <a:spcPts val="100"/>
              </a:spcBef>
              <a:buClr>
                <a:srgbClr val="C00000"/>
              </a:buClr>
              <a:buSzPct val="100000"/>
              <a:buFont typeface="Arial" panose="020B0604020202020204" pitchFamily="34" charset="0"/>
              <a:buChar char="─"/>
              <a:defRPr/>
            </a:pPr>
            <a:r>
              <a:rPr lang="fr-FR" altLang="fr-FR" sz="1600" dirty="0"/>
              <a:t>Suivi  de la réalisation  en CT</a:t>
            </a:r>
          </a:p>
          <a:p>
            <a:pPr marL="0" indent="0">
              <a:buClr>
                <a:srgbClr val="C00000"/>
              </a:buClr>
              <a:buNone/>
              <a:defRPr/>
            </a:pPr>
            <a:r>
              <a:rPr lang="fr-FR" altLang="fr-FR" sz="1600" dirty="0" smtClean="0"/>
              <a:t>Un </a:t>
            </a:r>
            <a:r>
              <a:rPr lang="fr-FR" altLang="fr-FR" sz="1600" dirty="0"/>
              <a:t>objectif  unique  : définir une organisation cible ambitieuse, mais réaliste </a:t>
            </a:r>
            <a:r>
              <a:rPr lang="fr-FR" altLang="fr-FR" sz="1600" dirty="0" smtClean="0"/>
              <a:t>, </a:t>
            </a:r>
            <a:r>
              <a:rPr lang="fr-FR" altLang="fr-FR" sz="1600" dirty="0"/>
              <a:t>cohérente et lisible, durable, centrée sur la réponse apportée aux besoins des patients et de leurs familles</a:t>
            </a:r>
          </a:p>
          <a:p>
            <a:pPr marL="0" indent="0">
              <a:buNone/>
              <a:defRPr/>
            </a:pPr>
            <a:r>
              <a:rPr lang="fr-FR" sz="1600" dirty="0" smtClean="0">
                <a:solidFill>
                  <a:srgbClr val="FF0000"/>
                </a:solidFill>
              </a:rPr>
              <a:t>La conférence se positionne  :</a:t>
            </a:r>
          </a:p>
          <a:p>
            <a:pPr marL="0" indent="0">
              <a:buNone/>
              <a:defRPr/>
            </a:pPr>
            <a:r>
              <a:rPr lang="fr-FR" sz="1600" dirty="0" smtClean="0">
                <a:solidFill>
                  <a:srgbClr val="FF0000"/>
                </a:solidFill>
              </a:rPr>
              <a:t>- comme médiateur/facilitateur du travail engagé</a:t>
            </a:r>
            <a:r>
              <a:rPr lang="fr-FR" sz="1800" dirty="0" smtClean="0">
                <a:solidFill>
                  <a:srgbClr val="FF0000"/>
                </a:solidFill>
              </a:rPr>
              <a:t>,</a:t>
            </a:r>
          </a:p>
          <a:p>
            <a:pPr marL="0" indent="0">
              <a:buNone/>
              <a:defRPr/>
            </a:pPr>
            <a:r>
              <a:rPr lang="fr-FR" sz="1600" dirty="0" smtClean="0">
                <a:solidFill>
                  <a:srgbClr val="FF0000"/>
                </a:solidFill>
              </a:rPr>
              <a:t>- pour une relocalisation qui reconfigure l’offre selon les besoins</a:t>
            </a:r>
          </a:p>
          <a:p>
            <a:pPr marL="0" indent="0">
              <a:buNone/>
              <a:defRPr/>
            </a:pPr>
            <a:r>
              <a:rPr lang="fr-FR" sz="1600" dirty="0" smtClean="0">
                <a:solidFill>
                  <a:srgbClr val="FF0000"/>
                </a:solidFill>
              </a:rPr>
              <a:t>- pour une relocalisation intégrant tous les acteurs</a:t>
            </a:r>
          </a:p>
          <a:p>
            <a:pPr marL="0" indent="0">
              <a:buNone/>
              <a:defRPr/>
            </a:pPr>
            <a:endParaRPr lang="fr-FR" sz="1600" dirty="0" smtClean="0">
              <a:solidFill>
                <a:srgbClr val="FF0000"/>
              </a:solidFill>
            </a:endParaRPr>
          </a:p>
          <a:p>
            <a:pPr marL="0" indent="0">
              <a:buNone/>
              <a:defRPr/>
            </a:pPr>
            <a:endParaRPr lang="fr-FR" sz="1800" dirty="0">
              <a:solidFill>
                <a:srgbClr val="FF0000"/>
              </a:solidFill>
            </a:endParaRPr>
          </a:p>
        </p:txBody>
      </p:sp>
    </p:spTree>
    <p:extLst>
      <p:ext uri="{BB962C8B-B14F-4D97-AF65-F5344CB8AC3E}">
        <p14:creationId xmlns:p14="http://schemas.microsoft.com/office/powerpoint/2010/main" val="2601972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5"/>
          <p:cNvSpPr>
            <a:spLocks noGrp="1"/>
          </p:cNvSpPr>
          <p:nvPr>
            <p:ph type="title"/>
          </p:nvPr>
        </p:nvSpPr>
        <p:spPr>
          <a:xfrm>
            <a:off x="323528" y="404664"/>
            <a:ext cx="8496944" cy="760412"/>
          </a:xfrm>
        </p:spPr>
        <p:txBody>
          <a:bodyPr/>
          <a:lstStyle/>
          <a:p>
            <a:pPr marL="0" indent="0">
              <a:buFontTx/>
              <a:buNone/>
            </a:pPr>
            <a:r>
              <a:rPr lang="fr-FR" altLang="fr-FR" sz="2400" dirty="0"/>
              <a:t>Rappel : La mise en œuvre du « chantier » relocalisation, le travail avec la conférence de territoire </a:t>
            </a:r>
            <a:r>
              <a:rPr lang="fr-FR" altLang="fr-FR" sz="2400" dirty="0" smtClean="0"/>
              <a:t>(3)</a:t>
            </a:r>
          </a:p>
        </p:txBody>
      </p:sp>
      <p:sp>
        <p:nvSpPr>
          <p:cNvPr id="7" name="Espace réservé du contenu 6"/>
          <p:cNvSpPr>
            <a:spLocks noGrp="1"/>
          </p:cNvSpPr>
          <p:nvPr>
            <p:ph sz="half" idx="2"/>
          </p:nvPr>
        </p:nvSpPr>
        <p:spPr>
          <a:xfrm>
            <a:off x="467544" y="1340768"/>
            <a:ext cx="8280920" cy="4680520"/>
          </a:xfrm>
        </p:spPr>
        <p:txBody>
          <a:bodyPr/>
          <a:lstStyle/>
          <a:p>
            <a:pPr marL="0" indent="0">
              <a:buNone/>
              <a:defRPr/>
            </a:pPr>
            <a:r>
              <a:rPr lang="fr-FR" sz="1800" b="1" dirty="0" smtClean="0">
                <a:solidFill>
                  <a:srgbClr val="FF0000"/>
                </a:solidFill>
              </a:rPr>
              <a:t>- </a:t>
            </a:r>
            <a:r>
              <a:rPr lang="fr-FR" sz="1800" b="1" dirty="0" smtClean="0"/>
              <a:t>CT </a:t>
            </a:r>
            <a:r>
              <a:rPr lang="fr-FR" sz="1800" b="1" dirty="0"/>
              <a:t>du </a:t>
            </a:r>
            <a:r>
              <a:rPr lang="fr-FR" sz="1800" b="1" dirty="0" smtClean="0"/>
              <a:t>20 juin </a:t>
            </a:r>
            <a:r>
              <a:rPr lang="fr-FR" sz="1800" b="1" dirty="0"/>
              <a:t>2014 </a:t>
            </a:r>
            <a:endParaRPr lang="fr-FR" sz="1800" b="1" dirty="0" smtClean="0"/>
          </a:p>
          <a:p>
            <a:pPr marL="0" indent="0">
              <a:buNone/>
              <a:defRPr/>
            </a:pPr>
            <a:r>
              <a:rPr lang="fr-FR" sz="1800" dirty="0" smtClean="0"/>
              <a:t>Approche au travers de 2 sous-projets (Nord et Sud)</a:t>
            </a:r>
          </a:p>
          <a:p>
            <a:pPr marL="0" indent="0">
              <a:buNone/>
              <a:defRPr/>
            </a:pPr>
            <a:endParaRPr lang="fr-FR" sz="1800" dirty="0" smtClean="0"/>
          </a:p>
          <a:p>
            <a:pPr marL="0" indent="0">
              <a:buNone/>
              <a:defRPr/>
            </a:pPr>
            <a:r>
              <a:rPr lang="fr-FR" sz="1800" dirty="0" smtClean="0"/>
              <a:t>Présentation </a:t>
            </a:r>
            <a:r>
              <a:rPr lang="fr-FR" sz="1800" dirty="0"/>
              <a:t>de l’appel à </a:t>
            </a:r>
            <a:r>
              <a:rPr lang="fr-FR" sz="1800" dirty="0" smtClean="0"/>
              <a:t>contributions Nord</a:t>
            </a:r>
          </a:p>
          <a:p>
            <a:pPr>
              <a:buFont typeface="Wingdings" panose="05000000000000000000" pitchFamily="2" charset="2"/>
              <a:buChar char="§"/>
              <a:defRPr/>
            </a:pPr>
            <a:r>
              <a:rPr lang="fr-FR" sz="1800" dirty="0" smtClean="0"/>
              <a:t>Favoriser l’émergence d’un schéma cible</a:t>
            </a:r>
          </a:p>
          <a:p>
            <a:pPr>
              <a:buFont typeface="Wingdings" panose="05000000000000000000" pitchFamily="2" charset="2"/>
              <a:buChar char="§"/>
              <a:defRPr/>
            </a:pPr>
            <a:r>
              <a:rPr lang="fr-FR" sz="1800" dirty="0" smtClean="0"/>
              <a:t>S’appuyer sur les projets existants, </a:t>
            </a:r>
            <a:r>
              <a:rPr lang="fr-FR" sz="1800" dirty="0"/>
              <a:t>sur les structures existantes, </a:t>
            </a:r>
            <a:endParaRPr lang="fr-FR" sz="1800" dirty="0" smtClean="0"/>
          </a:p>
          <a:p>
            <a:pPr>
              <a:buFont typeface="Wingdings" panose="05000000000000000000" pitchFamily="2" charset="2"/>
              <a:buChar char="§"/>
              <a:defRPr/>
            </a:pPr>
            <a:r>
              <a:rPr lang="fr-FR" sz="1800" dirty="0" smtClean="0"/>
              <a:t>Encourager une dynamique de complémentarité : ne pas traiter seulement la question de l’hospitalisation mais tout le parcours du patient</a:t>
            </a:r>
          </a:p>
          <a:p>
            <a:pPr>
              <a:buFont typeface="Wingdings" panose="05000000000000000000" pitchFamily="2" charset="2"/>
              <a:buChar char="§"/>
              <a:defRPr/>
            </a:pPr>
            <a:r>
              <a:rPr lang="fr-FR" sz="1800" dirty="0"/>
              <a:t>Examiner les différents projets selon les mêmes critères</a:t>
            </a:r>
          </a:p>
          <a:p>
            <a:pPr marL="0" indent="0">
              <a:buNone/>
              <a:defRPr/>
            </a:pPr>
            <a:r>
              <a:rPr lang="fr-FR" sz="1800" dirty="0" smtClean="0"/>
              <a:t>Diffusion large (collectivités territoriales, établissements…) accompagnée d’un courrier de  M. Evin + mise en ligne le 12  juin sur le site de l’agence.</a:t>
            </a:r>
          </a:p>
          <a:p>
            <a:pPr marL="0" indent="0">
              <a:buNone/>
              <a:defRPr/>
            </a:pPr>
            <a:endParaRPr lang="fr-FR" sz="1800" dirty="0" smtClean="0">
              <a:solidFill>
                <a:srgbClr val="C00000"/>
              </a:solidFill>
            </a:endParaRPr>
          </a:p>
          <a:p>
            <a:pPr marL="0" indent="0">
              <a:buNone/>
              <a:defRPr/>
            </a:pPr>
            <a:r>
              <a:rPr lang="fr-FR" sz="1800" dirty="0" smtClean="0">
                <a:solidFill>
                  <a:srgbClr val="C00000"/>
                </a:solidFill>
              </a:rPr>
              <a:t>Délai de retour des contributions fixé au 30 septembre</a:t>
            </a:r>
          </a:p>
        </p:txBody>
      </p:sp>
    </p:spTree>
    <p:extLst>
      <p:ext uri="{BB962C8B-B14F-4D97-AF65-F5344CB8AC3E}">
        <p14:creationId xmlns:p14="http://schemas.microsoft.com/office/powerpoint/2010/main" val="2732678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r>
              <a:rPr lang="fr-FR" dirty="0" smtClean="0"/>
              <a:t>Les élus</a:t>
            </a:r>
          </a:p>
          <a:p>
            <a:pPr marL="0" indent="0">
              <a:buNone/>
            </a:pPr>
            <a:r>
              <a:rPr lang="fr-FR" sz="2000" dirty="0" smtClean="0"/>
              <a:t>7 maires du département (Bagneux, Boulogne, Chaville, Meudon, Puteaux, Suresnes, Vanves) ont écrit au directeur général de l’agence pour manifester leur soutien à la démarche.  Tous  les maires ayant mis en place un Conseil local en santé mentale le cite comme exemple de l’implication de leur commune pour l’amélioration de la prise en charge de la maladie mentale.</a:t>
            </a:r>
          </a:p>
          <a:p>
            <a:pPr marL="0" indent="0">
              <a:buNone/>
            </a:pPr>
            <a:r>
              <a:rPr lang="fr-FR" sz="2000" dirty="0" smtClean="0"/>
              <a:t>4 maires (Meudon, Garches, Rueil-Malmaison, Villeneuve la Garenne) ont manifesté un soutien à une contribution et/ou indiqué que celle-ci était recevable au regard des règles d’urbanisme. </a:t>
            </a:r>
          </a:p>
          <a:p>
            <a:pPr marL="0" indent="0">
              <a:buNone/>
            </a:pPr>
            <a:endParaRPr lang="fr-FR" sz="2400" dirty="0" smtClean="0"/>
          </a:p>
          <a:p>
            <a:pPr marL="0" indent="0">
              <a:buNone/>
            </a:pPr>
            <a:r>
              <a:rPr lang="fr-FR" sz="2000" dirty="0" smtClean="0"/>
              <a:t>L’UNAFAM a également manifesté par écrit son soutien au projet, en insistant sur la nécessité d’une solution pour tous les secteurs. Sa contribution consiste en convaincre toutes les municipalités de créer un conseil local en santé mentale, et de le </a:t>
            </a:r>
            <a:r>
              <a:rPr lang="fr-FR" sz="2000" dirty="0" err="1" smtClean="0"/>
              <a:t>co</a:t>
            </a:r>
            <a:r>
              <a:rPr lang="fr-FR" sz="2000" dirty="0" smtClean="0"/>
              <a:t>-animer.</a:t>
            </a:r>
            <a:endParaRPr lang="fr-FR"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r>
              <a:rPr lang="fr-FR" dirty="0" smtClean="0"/>
              <a:t>Les établissements</a:t>
            </a:r>
          </a:p>
          <a:p>
            <a:pPr marL="0" indent="0">
              <a:buNone/>
            </a:pPr>
            <a:r>
              <a:rPr lang="fr-FR" sz="2000" dirty="0" smtClean="0"/>
              <a:t>9 contributions ont été déposées.</a:t>
            </a:r>
          </a:p>
          <a:p>
            <a:pPr marL="0" indent="0">
              <a:buNone/>
            </a:pPr>
            <a:r>
              <a:rPr lang="fr-FR" sz="2000" dirty="0" smtClean="0"/>
              <a:t>2 d’entre-elles associent 2 partenaires</a:t>
            </a:r>
          </a:p>
          <a:p>
            <a:pPr marL="0" indent="0">
              <a:buNone/>
            </a:pPr>
            <a:endParaRPr lang="fr-FR" sz="2000" dirty="0"/>
          </a:p>
          <a:p>
            <a:pPr marL="0" indent="0">
              <a:buNone/>
            </a:pPr>
            <a:r>
              <a:rPr lang="fr-FR" sz="2000" dirty="0"/>
              <a:t>1</a:t>
            </a:r>
            <a:r>
              <a:rPr lang="fr-FR" sz="2000" dirty="0" smtClean="0"/>
              <a:t> - GH Paris Nord Val de Seine (AP-HP)</a:t>
            </a:r>
          </a:p>
          <a:p>
            <a:pPr marL="0" indent="0">
              <a:buNone/>
            </a:pPr>
            <a:r>
              <a:rPr lang="fr-FR" sz="2000" dirty="0" smtClean="0"/>
              <a:t>Déclaration d’intention : souhait de participation au « tour de table territorial » qui pourrait être organisé pour apporter à partir de Louis Mourier (activité de secteur – Colombes-  + psychiatrie universitaire + MCO et urgences) des activités d’expertise, de prise en charge somatique et l’accès au plateau </a:t>
            </a:r>
            <a:r>
              <a:rPr lang="fr-FR" sz="2000" dirty="0" err="1" smtClean="0"/>
              <a:t>médico-technique</a:t>
            </a:r>
            <a:endParaRPr lang="fr-FR" sz="2000" dirty="0" smtClean="0"/>
          </a:p>
          <a:p>
            <a:pPr marL="0" indent="0">
              <a:buNone/>
            </a:pPr>
            <a:r>
              <a:rPr lang="fr-FR" sz="2000" dirty="0" smtClean="0"/>
              <a:t>Mention de surfaces limitées à Colombes, potentiellement mobilisables </a:t>
            </a:r>
          </a:p>
          <a:p>
            <a:pPr marL="0" indent="0">
              <a:buNone/>
            </a:pPr>
            <a:endParaRPr lang="fr-FR" sz="2000" dirty="0" smtClean="0"/>
          </a:p>
        </p:txBody>
      </p:sp>
    </p:spTree>
    <p:extLst>
      <p:ext uri="{BB962C8B-B14F-4D97-AF65-F5344CB8AC3E}">
        <p14:creationId xmlns:p14="http://schemas.microsoft.com/office/powerpoint/2010/main" val="2983704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04800" y="220663"/>
            <a:ext cx="8153400" cy="832073"/>
          </a:xfrm>
        </p:spPr>
        <p:txBody>
          <a:bodyPr/>
          <a:lstStyle/>
          <a:p>
            <a:pPr>
              <a:buNone/>
            </a:pPr>
            <a:r>
              <a:rPr lang="fr-FR" sz="2400" dirty="0"/>
              <a:t>Les contributions </a:t>
            </a:r>
            <a:r>
              <a:rPr lang="fr-FR" sz="2400" dirty="0" smtClean="0"/>
              <a:t>: </a:t>
            </a:r>
            <a:r>
              <a:rPr lang="fr-FR" sz="2400" dirty="0"/>
              <a:t>descriptif</a:t>
            </a:r>
            <a:br>
              <a:rPr lang="fr-FR" sz="2400" dirty="0"/>
            </a:br>
            <a:endParaRPr lang="fr-FR" altLang="fr-FR" sz="2400" dirty="0" smtClean="0"/>
          </a:p>
        </p:txBody>
      </p:sp>
      <p:sp>
        <p:nvSpPr>
          <p:cNvPr id="3" name="Espace réservé du contenu 2"/>
          <p:cNvSpPr>
            <a:spLocks noGrp="1"/>
          </p:cNvSpPr>
          <p:nvPr>
            <p:ph sz="half" idx="2"/>
          </p:nvPr>
        </p:nvSpPr>
        <p:spPr>
          <a:xfrm>
            <a:off x="323528" y="980728"/>
            <a:ext cx="8134672" cy="4681885"/>
          </a:xfrm>
        </p:spPr>
        <p:txBody>
          <a:bodyPr/>
          <a:lstStyle/>
          <a:p>
            <a:pPr marL="0" indent="0">
              <a:buNone/>
            </a:pPr>
            <a:endParaRPr lang="fr-FR" sz="2000" dirty="0"/>
          </a:p>
          <a:p>
            <a:pPr marL="0" indent="0">
              <a:buNone/>
            </a:pPr>
            <a:r>
              <a:rPr lang="fr-FR" sz="2000" dirty="0" smtClean="0"/>
              <a:t>2 – CASH (Nanterre)</a:t>
            </a:r>
          </a:p>
          <a:p>
            <a:pPr marL="0" indent="0">
              <a:buNone/>
            </a:pPr>
            <a:r>
              <a:rPr lang="fr-FR" sz="2000" dirty="0" smtClean="0"/>
              <a:t>A partir de l’activité existante de secteur (Nanterre) , des unités spécialisées (précarité, UCSA) , des coopérations existantes (addictologie) , de l’activité MCO + Urgences , de la présence d’un IFSI, proposition de prendre en charge 3 secteurs supplémentaires (Bois Colombes- La Garenne, Courbevoie, Neuilly).</a:t>
            </a:r>
          </a:p>
          <a:p>
            <a:pPr marL="0" indent="0">
              <a:buNone/>
            </a:pPr>
            <a:r>
              <a:rPr lang="fr-FR" sz="2000" dirty="0" smtClean="0"/>
              <a:t>Proposition architecturale  chiffrée avec réemploie de bâtiments existants et constructions partielles permettant une montée en charge progressive des relocalisations. </a:t>
            </a:r>
          </a:p>
        </p:txBody>
      </p:sp>
    </p:spTree>
    <p:extLst>
      <p:ext uri="{BB962C8B-B14F-4D97-AF65-F5344CB8AC3E}">
        <p14:creationId xmlns:p14="http://schemas.microsoft.com/office/powerpoint/2010/main" val="2628679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15533</TotalTime>
  <Words>1798</Words>
  <Application>Microsoft Office PowerPoint</Application>
  <PresentationFormat>Affichage à l'écran (4:3)</PresentationFormat>
  <Paragraphs>180</Paragraphs>
  <Slides>20</Slides>
  <Notes>20</Notes>
  <HiddenSlides>0</HiddenSlides>
  <MMClips>0</MMClips>
  <ScaleCrop>false</ScaleCrop>
  <HeadingPairs>
    <vt:vector size="4" baseType="variant">
      <vt:variant>
        <vt:lpstr>Thème</vt:lpstr>
      </vt:variant>
      <vt:variant>
        <vt:i4>2</vt:i4>
      </vt:variant>
      <vt:variant>
        <vt:lpstr>Titres des diapositives</vt:lpstr>
      </vt:variant>
      <vt:variant>
        <vt:i4>20</vt:i4>
      </vt:variant>
    </vt:vector>
  </HeadingPairs>
  <TitlesOfParts>
    <vt:vector size="22" baseType="lpstr">
      <vt:lpstr>Modèle par défaut</vt:lpstr>
      <vt:lpstr>1_Modèle par défaut</vt:lpstr>
      <vt:lpstr>Présentation PowerPoint</vt:lpstr>
      <vt:lpstr>Plan de l’intervention</vt:lpstr>
      <vt:lpstr>Rappel : la situation en vigueur</vt:lpstr>
      <vt:lpstr>Rappel : La mise en œuvre du « chantier » relocalisation, le travail avec la conférence de territoire (1)</vt:lpstr>
      <vt:lpstr>Rappel : La mise en œuvre du « chantier » relocalisation, le travail avec la conférence de territoire (2)</vt:lpstr>
      <vt:lpstr>Rappel : La mise en œuvre du « chantier » relocalisation, le travail avec la conférence de territoire (3)</vt:lpstr>
      <vt:lpstr>Les contributions : descriptif </vt:lpstr>
      <vt:lpstr>Les contributions : descriptif </vt:lpstr>
      <vt:lpstr>Les contributions : descriptif </vt:lpstr>
      <vt:lpstr>Les contributions : descriptif </vt:lpstr>
      <vt:lpstr>Les contributions : descriptif </vt:lpstr>
      <vt:lpstr>Les contributions : descriptif </vt:lpstr>
      <vt:lpstr>Les contributions : descriptif </vt:lpstr>
      <vt:lpstr>Les contributions : descriptif </vt:lpstr>
      <vt:lpstr>Les contributions : descriptif </vt:lpstr>
      <vt:lpstr>Les contributions : descriptif </vt:lpstr>
      <vt:lpstr>Les étapes à venir (Octobre-Décembre 2014) </vt:lpstr>
      <vt:lpstr>Les étapes à venir (Janvier-Octobre 2015) </vt:lpstr>
      <vt:lpstr>Les étapes à venir ( à partir d’octobre 2015) </vt:lpstr>
      <vt:lpstr>MERCI POUR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Pacte territoire-santé - Pour lutter contre les déserts médicaux</dc:title>
  <dc:creator>Service Info</dc:creator>
  <cp:lastModifiedBy>SABRI, Amel</cp:lastModifiedBy>
  <cp:revision>1277</cp:revision>
  <cp:lastPrinted>2014-10-10T10:19:14Z</cp:lastPrinted>
  <dcterms:created xsi:type="dcterms:W3CDTF">2010-01-06T10:10:18Z</dcterms:created>
  <dcterms:modified xsi:type="dcterms:W3CDTF">2014-10-13T06:57:46Z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0x010100A10E0B3D7DA8B344B0AAB522D73B8BB2</vt:lpwstr>
  </property>
  <property fmtid="{D5CDD505-2E9C-101B-9397-08002B2CF9AE}" pid="3" name="Rédacteur">
    <vt:lpwstr>Pierre Ouanhnon</vt:lpwstr>
  </property>
  <property fmtid="{D5CDD505-2E9C-101B-9397-08002B2CF9AE}" pid="4" name="Nature du document">
    <vt:lpwstr>5. Document de travail</vt:lpwstr>
  </property>
</Properties>
</file>