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374" r:id="rId6"/>
    <p:sldId id="271" r:id="rId7"/>
    <p:sldId id="384" r:id="rId8"/>
    <p:sldId id="385" r:id="rId9"/>
    <p:sldId id="293" r:id="rId10"/>
    <p:sldId id="330" r:id="rId11"/>
    <p:sldId id="368" r:id="rId12"/>
    <p:sldId id="329" r:id="rId13"/>
    <p:sldId id="381" r:id="rId14"/>
    <p:sldId id="382" r:id="rId15"/>
    <p:sldId id="383" r:id="rId16"/>
    <p:sldId id="375" r:id="rId17"/>
    <p:sldId id="367" r:id="rId18"/>
    <p:sldId id="327" r:id="rId19"/>
    <p:sldId id="376" r:id="rId20"/>
    <p:sldId id="377" r:id="rId21"/>
    <p:sldId id="388" r:id="rId22"/>
    <p:sldId id="389" r:id="rId23"/>
    <p:sldId id="387" r:id="rId24"/>
    <p:sldId id="355" r:id="rId25"/>
  </p:sldIdLst>
  <p:sldSz cx="9144000" cy="6858000" type="screen4x3"/>
  <p:notesSz cx="6789738" cy="9929813"/>
  <p:defaultTextStyle>
    <a:defPPr>
      <a:defRPr lang="fr-FR"/>
    </a:defPPr>
    <a:lvl1pPr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rgbClr val="002395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rgbClr val="002395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rgbClr val="002395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rgbClr val="002395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rgbClr val="002395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95"/>
    <a:srgbClr val="66CCFF"/>
    <a:srgbClr val="FFFF99"/>
    <a:srgbClr val="FF9966"/>
    <a:srgbClr val="8BC53F"/>
    <a:srgbClr val="7AB800"/>
    <a:srgbClr val="985B0C"/>
    <a:srgbClr val="0144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43" autoAdjust="0"/>
    <p:restoredTop sz="70651" autoAdjust="0"/>
  </p:normalViewPr>
  <p:slideViewPr>
    <p:cSldViewPr>
      <p:cViewPr>
        <p:scale>
          <a:sx n="117" d="100"/>
          <a:sy n="117" d="100"/>
        </p:scale>
        <p:origin x="108" y="12"/>
      </p:cViewPr>
      <p:guideLst>
        <p:guide orient="horz" pos="1392"/>
        <p:guide orient="horz" pos="480"/>
        <p:guide orient="horz" pos="96"/>
        <p:guide orient="horz" pos="384"/>
        <p:guide orient="horz" pos="1296"/>
        <p:guide orient="horz" pos="2784"/>
        <p:guide orient="horz" pos="4128"/>
        <p:guide pos="816"/>
        <p:guide pos="240"/>
        <p:guide pos="5424"/>
        <p:guide pos="1632"/>
        <p:guide pos="2208"/>
        <p:guide pos="19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3234" y="-90"/>
      </p:cViewPr>
      <p:guideLst>
        <p:guide orient="horz" pos="3127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7CCD62-C7F3-474F-8BC3-76535BC0892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ABA9D95-4060-4EE1-BCE1-6845C26AF8F0}">
      <dgm:prSet phldrT="[Texte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600" dirty="0" smtClean="0"/>
            <a:t>Novembre 2014</a:t>
          </a:r>
        </a:p>
      </dgm:t>
    </dgm:pt>
    <dgm:pt modelId="{ACC8B560-ACAA-481C-BA43-D1A28A28C919}" type="parTrans" cxnId="{EB839B05-D415-4308-9AD8-B3014DDE8914}">
      <dgm:prSet/>
      <dgm:spPr/>
      <dgm:t>
        <a:bodyPr/>
        <a:lstStyle/>
        <a:p>
          <a:endParaRPr lang="fr-FR"/>
        </a:p>
      </dgm:t>
    </dgm:pt>
    <dgm:pt modelId="{700D079A-4330-496E-9BA3-C9B5108F6F1D}" type="sibTrans" cxnId="{EB839B05-D415-4308-9AD8-B3014DDE8914}">
      <dgm:prSet/>
      <dgm:spPr/>
      <dgm:t>
        <a:bodyPr/>
        <a:lstStyle/>
        <a:p>
          <a:endParaRPr lang="fr-FR"/>
        </a:p>
      </dgm:t>
    </dgm:pt>
    <dgm:pt modelId="{45EE9314-1543-4113-9A26-E8C10145DD6E}">
      <dgm:prSet phldrT="[Texte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600" dirty="0" smtClean="0"/>
            <a:t>Décembre 2014</a:t>
          </a:r>
        </a:p>
      </dgm:t>
    </dgm:pt>
    <dgm:pt modelId="{4A3F95C3-77AE-4019-8D27-7576DB3D89FC}" type="parTrans" cxnId="{AE222A8A-94E1-4A98-86B8-F7052915E8F6}">
      <dgm:prSet/>
      <dgm:spPr/>
      <dgm:t>
        <a:bodyPr/>
        <a:lstStyle/>
        <a:p>
          <a:endParaRPr lang="fr-FR"/>
        </a:p>
      </dgm:t>
    </dgm:pt>
    <dgm:pt modelId="{75067FAF-23B0-4D02-AA25-40A04F284492}" type="sibTrans" cxnId="{AE222A8A-94E1-4A98-86B8-F7052915E8F6}">
      <dgm:prSet/>
      <dgm:spPr/>
      <dgm:t>
        <a:bodyPr/>
        <a:lstStyle/>
        <a:p>
          <a:endParaRPr lang="fr-FR"/>
        </a:p>
      </dgm:t>
    </dgm:pt>
    <dgm:pt modelId="{337F3D36-5ABB-4951-8DF7-F19FB0ECA2E8}">
      <dgm:prSet phldrT="[Texte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600" dirty="0" smtClean="0"/>
            <a:t>Mars 2015</a:t>
          </a:r>
        </a:p>
      </dgm:t>
    </dgm:pt>
    <dgm:pt modelId="{CD7CAC88-DEF6-4824-8ABF-C0F40A8629EB}" type="parTrans" cxnId="{0B098D38-2DBC-424A-8293-FBA61CB695B0}">
      <dgm:prSet/>
      <dgm:spPr/>
      <dgm:t>
        <a:bodyPr/>
        <a:lstStyle/>
        <a:p>
          <a:endParaRPr lang="fr-FR"/>
        </a:p>
      </dgm:t>
    </dgm:pt>
    <dgm:pt modelId="{EAFD0704-22D4-4A9B-9A41-007A623CA1F9}" type="sibTrans" cxnId="{0B098D38-2DBC-424A-8293-FBA61CB695B0}">
      <dgm:prSet/>
      <dgm:spPr/>
      <dgm:t>
        <a:bodyPr/>
        <a:lstStyle/>
        <a:p>
          <a:endParaRPr lang="fr-FR"/>
        </a:p>
      </dgm:t>
    </dgm:pt>
    <dgm:pt modelId="{5F99D009-7CCF-4668-933C-637676959CE3}">
      <dgm:prSet phldrT="[Texte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sz="1600" dirty="0" smtClean="0"/>
            <a:t>Février 2015</a:t>
          </a:r>
        </a:p>
      </dgm:t>
    </dgm:pt>
    <dgm:pt modelId="{696C9BE0-006A-4DF3-9354-41C6F1A744EE}" type="parTrans" cxnId="{DDB76EF8-E2A7-478F-9BA3-73FD7361ECC3}">
      <dgm:prSet/>
      <dgm:spPr/>
      <dgm:t>
        <a:bodyPr/>
        <a:lstStyle/>
        <a:p>
          <a:endParaRPr lang="fr-FR"/>
        </a:p>
      </dgm:t>
    </dgm:pt>
    <dgm:pt modelId="{5C0EFD9B-BADD-4E9D-BAB0-2CD29369FB53}" type="sibTrans" cxnId="{DDB76EF8-E2A7-478F-9BA3-73FD7361ECC3}">
      <dgm:prSet/>
      <dgm:spPr/>
      <dgm:t>
        <a:bodyPr/>
        <a:lstStyle/>
        <a:p>
          <a:endParaRPr lang="fr-FR"/>
        </a:p>
      </dgm:t>
    </dgm:pt>
    <dgm:pt modelId="{3F7FEBFB-6517-4413-9DE3-D12F21B0B8F8}" type="pres">
      <dgm:prSet presAssocID="{947CCD62-C7F3-474F-8BC3-76535BC089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21B3BD1-5E8C-44F4-8A8A-4BD0E6EB6954}" type="pres">
      <dgm:prSet presAssocID="{0ABA9D95-4060-4EE1-BCE1-6845C26AF8F0}" presName="linNode" presStyleCnt="0"/>
      <dgm:spPr/>
    </dgm:pt>
    <dgm:pt modelId="{33F3F1F4-65AE-4518-A6F0-98093AD58CA8}" type="pres">
      <dgm:prSet presAssocID="{0ABA9D95-4060-4EE1-BCE1-6845C26AF8F0}" presName="parentText" presStyleLbl="node1" presStyleIdx="0" presStyleCnt="4" custScaleX="64374" custScaleY="10549" custLinFactX="-2148" custLinFactNeighborX="-100000" custLinFactNeighborY="-1458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EE1D2A-83B4-4C74-ACA3-8AAB73FA9275}" type="pres">
      <dgm:prSet presAssocID="{700D079A-4330-496E-9BA3-C9B5108F6F1D}" presName="sp" presStyleCnt="0"/>
      <dgm:spPr/>
    </dgm:pt>
    <dgm:pt modelId="{7DA0594A-2C02-47A8-8823-A64B2B5457BF}" type="pres">
      <dgm:prSet presAssocID="{45EE9314-1543-4113-9A26-E8C10145DD6E}" presName="linNode" presStyleCnt="0"/>
      <dgm:spPr/>
    </dgm:pt>
    <dgm:pt modelId="{10AECBA9-11C1-446D-8C5F-66DFDCC74BDF}" type="pres">
      <dgm:prSet presAssocID="{45EE9314-1543-4113-9A26-E8C10145DD6E}" presName="parentText" presStyleLbl="node1" presStyleIdx="1" presStyleCnt="4" custScaleX="64374" custScaleY="10549" custLinFactX="-2148" custLinFactNeighborX="-100000" custLinFactNeighborY="-17597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C74BC6-CFB7-4A4F-9C63-511625DE05ED}" type="pres">
      <dgm:prSet presAssocID="{75067FAF-23B0-4D02-AA25-40A04F284492}" presName="sp" presStyleCnt="0"/>
      <dgm:spPr/>
    </dgm:pt>
    <dgm:pt modelId="{BC6FD395-5022-4C72-A653-B7D8CB567DB2}" type="pres">
      <dgm:prSet presAssocID="{337F3D36-5ABB-4951-8DF7-F19FB0ECA2E8}" presName="linNode" presStyleCnt="0"/>
      <dgm:spPr/>
    </dgm:pt>
    <dgm:pt modelId="{2205D8BF-0946-4899-849E-B469B1DED255}" type="pres">
      <dgm:prSet presAssocID="{337F3D36-5ABB-4951-8DF7-F19FB0ECA2E8}" presName="parentText" presStyleLbl="node1" presStyleIdx="2" presStyleCnt="4" custScaleX="64374" custScaleY="10549" custLinFactX="-4425" custLinFactNeighborX="-100000" custLinFactNeighborY="2128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3F3DEE-FEC9-4E67-9945-2AA318DA235F}" type="pres">
      <dgm:prSet presAssocID="{EAFD0704-22D4-4A9B-9A41-007A623CA1F9}" presName="sp" presStyleCnt="0"/>
      <dgm:spPr/>
    </dgm:pt>
    <dgm:pt modelId="{5E2F42C7-6ACB-4A2D-818B-9C3EFAA13A72}" type="pres">
      <dgm:prSet presAssocID="{5F99D009-7CCF-4668-933C-637676959CE3}" presName="linNode" presStyleCnt="0"/>
      <dgm:spPr/>
    </dgm:pt>
    <dgm:pt modelId="{F59C7860-8F6F-4C8C-B6C5-73BC17A01599}" type="pres">
      <dgm:prSet presAssocID="{5F99D009-7CCF-4668-933C-637676959CE3}" presName="parentText" presStyleLbl="node1" presStyleIdx="3" presStyleCnt="4" custScaleX="64374" custScaleY="10549" custLinFactX="-4425" custLinFactNeighborX="-100000" custLinFactNeighborY="-609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94C9F4A-0A27-4BCC-903A-84966EEAEEAE}" type="presOf" srcId="{5F99D009-7CCF-4668-933C-637676959CE3}" destId="{F59C7860-8F6F-4C8C-B6C5-73BC17A01599}" srcOrd="0" destOrd="0" presId="urn:microsoft.com/office/officeart/2005/8/layout/vList5"/>
    <dgm:cxn modelId="{AE222A8A-94E1-4A98-86B8-F7052915E8F6}" srcId="{947CCD62-C7F3-474F-8BC3-76535BC08922}" destId="{45EE9314-1543-4113-9A26-E8C10145DD6E}" srcOrd="1" destOrd="0" parTransId="{4A3F95C3-77AE-4019-8D27-7576DB3D89FC}" sibTransId="{75067FAF-23B0-4D02-AA25-40A04F284492}"/>
    <dgm:cxn modelId="{EB839B05-D415-4308-9AD8-B3014DDE8914}" srcId="{947CCD62-C7F3-474F-8BC3-76535BC08922}" destId="{0ABA9D95-4060-4EE1-BCE1-6845C26AF8F0}" srcOrd="0" destOrd="0" parTransId="{ACC8B560-ACAA-481C-BA43-D1A28A28C919}" sibTransId="{700D079A-4330-496E-9BA3-C9B5108F6F1D}"/>
    <dgm:cxn modelId="{022DC77D-DF11-46F2-BDB1-EA7542D74B03}" type="presOf" srcId="{45EE9314-1543-4113-9A26-E8C10145DD6E}" destId="{10AECBA9-11C1-446D-8C5F-66DFDCC74BDF}" srcOrd="0" destOrd="0" presId="urn:microsoft.com/office/officeart/2005/8/layout/vList5"/>
    <dgm:cxn modelId="{0B098D38-2DBC-424A-8293-FBA61CB695B0}" srcId="{947CCD62-C7F3-474F-8BC3-76535BC08922}" destId="{337F3D36-5ABB-4951-8DF7-F19FB0ECA2E8}" srcOrd="2" destOrd="0" parTransId="{CD7CAC88-DEF6-4824-8ABF-C0F40A8629EB}" sibTransId="{EAFD0704-22D4-4A9B-9A41-007A623CA1F9}"/>
    <dgm:cxn modelId="{DDB76EF8-E2A7-478F-9BA3-73FD7361ECC3}" srcId="{947CCD62-C7F3-474F-8BC3-76535BC08922}" destId="{5F99D009-7CCF-4668-933C-637676959CE3}" srcOrd="3" destOrd="0" parTransId="{696C9BE0-006A-4DF3-9354-41C6F1A744EE}" sibTransId="{5C0EFD9B-BADD-4E9D-BAB0-2CD29369FB53}"/>
    <dgm:cxn modelId="{830ACC18-322F-46A2-8C9D-7FE60DEC6FAD}" type="presOf" srcId="{947CCD62-C7F3-474F-8BC3-76535BC08922}" destId="{3F7FEBFB-6517-4413-9DE3-D12F21B0B8F8}" srcOrd="0" destOrd="0" presId="urn:microsoft.com/office/officeart/2005/8/layout/vList5"/>
    <dgm:cxn modelId="{C7AFBDE7-C4C1-419B-B2BF-02169F430884}" type="presOf" srcId="{337F3D36-5ABB-4951-8DF7-F19FB0ECA2E8}" destId="{2205D8BF-0946-4899-849E-B469B1DED255}" srcOrd="0" destOrd="0" presId="urn:microsoft.com/office/officeart/2005/8/layout/vList5"/>
    <dgm:cxn modelId="{6AE5AFC0-2863-4BAE-8D53-CC5693B4E7CC}" type="presOf" srcId="{0ABA9D95-4060-4EE1-BCE1-6845C26AF8F0}" destId="{33F3F1F4-65AE-4518-A6F0-98093AD58CA8}" srcOrd="0" destOrd="0" presId="urn:microsoft.com/office/officeart/2005/8/layout/vList5"/>
    <dgm:cxn modelId="{0AA7672B-EEEF-4C6B-B730-E32240B4A287}" type="presParOf" srcId="{3F7FEBFB-6517-4413-9DE3-D12F21B0B8F8}" destId="{721B3BD1-5E8C-44F4-8A8A-4BD0E6EB6954}" srcOrd="0" destOrd="0" presId="urn:microsoft.com/office/officeart/2005/8/layout/vList5"/>
    <dgm:cxn modelId="{DEA4A674-E45F-400E-9982-2354E8F84E8B}" type="presParOf" srcId="{721B3BD1-5E8C-44F4-8A8A-4BD0E6EB6954}" destId="{33F3F1F4-65AE-4518-A6F0-98093AD58CA8}" srcOrd="0" destOrd="0" presId="urn:microsoft.com/office/officeart/2005/8/layout/vList5"/>
    <dgm:cxn modelId="{F4BABA56-7C9F-46FC-9904-3ADB6FC9B49D}" type="presParOf" srcId="{3F7FEBFB-6517-4413-9DE3-D12F21B0B8F8}" destId="{DAEE1D2A-83B4-4C74-ACA3-8AAB73FA9275}" srcOrd="1" destOrd="0" presId="urn:microsoft.com/office/officeart/2005/8/layout/vList5"/>
    <dgm:cxn modelId="{E4255828-D147-44FC-A2B5-2F6C5D639D9D}" type="presParOf" srcId="{3F7FEBFB-6517-4413-9DE3-D12F21B0B8F8}" destId="{7DA0594A-2C02-47A8-8823-A64B2B5457BF}" srcOrd="2" destOrd="0" presId="urn:microsoft.com/office/officeart/2005/8/layout/vList5"/>
    <dgm:cxn modelId="{503345AB-5FA4-4965-BC1D-50A709CEBBC9}" type="presParOf" srcId="{7DA0594A-2C02-47A8-8823-A64B2B5457BF}" destId="{10AECBA9-11C1-446D-8C5F-66DFDCC74BDF}" srcOrd="0" destOrd="0" presId="urn:microsoft.com/office/officeart/2005/8/layout/vList5"/>
    <dgm:cxn modelId="{3ECE6AB2-D0D5-4280-BE78-26B947BD98F2}" type="presParOf" srcId="{3F7FEBFB-6517-4413-9DE3-D12F21B0B8F8}" destId="{82C74BC6-CFB7-4A4F-9C63-511625DE05ED}" srcOrd="3" destOrd="0" presId="urn:microsoft.com/office/officeart/2005/8/layout/vList5"/>
    <dgm:cxn modelId="{50811104-1B04-4D63-B5CE-86034F31B838}" type="presParOf" srcId="{3F7FEBFB-6517-4413-9DE3-D12F21B0B8F8}" destId="{BC6FD395-5022-4C72-A653-B7D8CB567DB2}" srcOrd="4" destOrd="0" presId="urn:microsoft.com/office/officeart/2005/8/layout/vList5"/>
    <dgm:cxn modelId="{05C01B93-BB75-460F-A291-37C6D658BBB3}" type="presParOf" srcId="{BC6FD395-5022-4C72-A653-B7D8CB567DB2}" destId="{2205D8BF-0946-4899-849E-B469B1DED255}" srcOrd="0" destOrd="0" presId="urn:microsoft.com/office/officeart/2005/8/layout/vList5"/>
    <dgm:cxn modelId="{87E1ACDC-048B-4EA0-9429-442C0A10FA45}" type="presParOf" srcId="{3F7FEBFB-6517-4413-9DE3-D12F21B0B8F8}" destId="{883F3DEE-FEC9-4E67-9945-2AA318DA235F}" srcOrd="5" destOrd="0" presId="urn:microsoft.com/office/officeart/2005/8/layout/vList5"/>
    <dgm:cxn modelId="{DE5D271B-0077-4677-B3D5-B4BAE7FC14EF}" type="presParOf" srcId="{3F7FEBFB-6517-4413-9DE3-D12F21B0B8F8}" destId="{5E2F42C7-6ACB-4A2D-818B-9C3EFAA13A72}" srcOrd="6" destOrd="0" presId="urn:microsoft.com/office/officeart/2005/8/layout/vList5"/>
    <dgm:cxn modelId="{C8BB1B16-520A-42FE-843F-B9716E4007B0}" type="presParOf" srcId="{5E2F42C7-6ACB-4A2D-818B-9C3EFAA13A72}" destId="{F59C7860-8F6F-4C8C-B6C5-73BC17A0159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3F1F4-65AE-4518-A6F0-98093AD58CA8}">
      <dsp:nvSpPr>
        <dsp:cNvPr id="0" name=""/>
        <dsp:cNvSpPr/>
      </dsp:nvSpPr>
      <dsp:spPr>
        <a:xfrm>
          <a:off x="144020" y="432036"/>
          <a:ext cx="2035886" cy="668459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Novembre 2014</a:t>
          </a:r>
        </a:p>
      </dsp:txBody>
      <dsp:txXfrm>
        <a:off x="176651" y="464667"/>
        <a:ext cx="1970624" cy="603197"/>
      </dsp:txXfrm>
    </dsp:sp>
    <dsp:sp modelId="{10AECBA9-11C1-446D-8C5F-66DFDCC74BDF}">
      <dsp:nvSpPr>
        <dsp:cNvPr id="0" name=""/>
        <dsp:cNvSpPr/>
      </dsp:nvSpPr>
      <dsp:spPr>
        <a:xfrm>
          <a:off x="144020" y="1226405"/>
          <a:ext cx="2035886" cy="668459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Décembre 2014</a:t>
          </a:r>
        </a:p>
      </dsp:txBody>
      <dsp:txXfrm>
        <a:off x="176651" y="1259036"/>
        <a:ext cx="1970624" cy="603197"/>
      </dsp:txXfrm>
    </dsp:sp>
    <dsp:sp modelId="{2205D8BF-0946-4899-849E-B469B1DED255}">
      <dsp:nvSpPr>
        <dsp:cNvPr id="0" name=""/>
        <dsp:cNvSpPr/>
      </dsp:nvSpPr>
      <dsp:spPr>
        <a:xfrm>
          <a:off x="72008" y="4675347"/>
          <a:ext cx="2035886" cy="668459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Mars 2015</a:t>
          </a:r>
        </a:p>
      </dsp:txBody>
      <dsp:txXfrm>
        <a:off x="104639" y="4707978"/>
        <a:ext cx="1970624" cy="603197"/>
      </dsp:txXfrm>
    </dsp:sp>
    <dsp:sp modelId="{F59C7860-8F6F-4C8C-B6C5-73BC17A01599}">
      <dsp:nvSpPr>
        <dsp:cNvPr id="0" name=""/>
        <dsp:cNvSpPr/>
      </dsp:nvSpPr>
      <dsp:spPr>
        <a:xfrm>
          <a:off x="72008" y="3925842"/>
          <a:ext cx="2035886" cy="668459"/>
        </a:xfrm>
        <a:prstGeom prst="round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Février 2015</a:t>
          </a:r>
        </a:p>
      </dsp:txBody>
      <dsp:txXfrm>
        <a:off x="104639" y="3958473"/>
        <a:ext cx="1970624" cy="603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t" anchorCtr="0" compatLnSpc="1">
            <a:prstTxWarp prst="textNoShape">
              <a:avLst/>
            </a:prstTxWarp>
          </a:bodyPr>
          <a:lstStyle>
            <a:lvl1pPr defTabSz="955434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316" y="0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t" anchorCtr="0" compatLnSpc="1">
            <a:prstTxWarp prst="textNoShape">
              <a:avLst/>
            </a:prstTxWarp>
          </a:bodyPr>
          <a:lstStyle>
            <a:lvl1pPr algn="r" defTabSz="955434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3862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b" anchorCtr="0" compatLnSpc="1">
            <a:prstTxWarp prst="textNoShape">
              <a:avLst/>
            </a:prstTxWarp>
          </a:bodyPr>
          <a:lstStyle>
            <a:lvl1pPr defTabSz="955434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316" y="9433862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b" anchorCtr="0" compatLnSpc="1">
            <a:prstTxWarp prst="textNoShape">
              <a:avLst/>
            </a:prstTxWarp>
          </a:bodyPr>
          <a:lstStyle>
            <a:lvl1pPr algn="r" defTabSz="955434">
              <a:defRPr sz="1300"/>
            </a:lvl1pPr>
          </a:lstStyle>
          <a:p>
            <a:pPr>
              <a:defRPr/>
            </a:pPr>
            <a:fld id="{711E9007-05F1-4EB1-AF30-2E2B8CA5C7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068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t" anchorCtr="0" compatLnSpc="1">
            <a:prstTxWarp prst="textNoShape">
              <a:avLst/>
            </a:prstTxWarp>
          </a:bodyPr>
          <a:lstStyle>
            <a:lvl1pPr defTabSz="955434"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316" y="0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t" anchorCtr="0" compatLnSpc="1">
            <a:prstTxWarp prst="textNoShape">
              <a:avLst/>
            </a:prstTxWarp>
          </a:bodyPr>
          <a:lstStyle>
            <a:lvl1pPr algn="r" defTabSz="955434"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6125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94" y="4717701"/>
            <a:ext cx="4979951" cy="4466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862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b" anchorCtr="0" compatLnSpc="1">
            <a:prstTxWarp prst="textNoShape">
              <a:avLst/>
            </a:prstTxWarp>
          </a:bodyPr>
          <a:lstStyle>
            <a:lvl1pPr defTabSz="955434"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316" y="9433862"/>
            <a:ext cx="2942422" cy="49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33" tIns="47765" rIns="95533" bIns="47765" numCol="1" anchor="b" anchorCtr="0" compatLnSpc="1">
            <a:prstTxWarp prst="textNoShape">
              <a:avLst/>
            </a:prstTxWarp>
          </a:bodyPr>
          <a:lstStyle>
            <a:lvl1pPr algn="r" defTabSz="955434">
              <a:spcBef>
                <a:spcPct val="0"/>
              </a:spcBef>
              <a:defRPr sz="13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EA6C4E3D-2556-4202-BDC4-4A5CF84FD0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311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50F623-E21A-4FBB-BF46-6D77FA2673C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53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6C4E3D-2556-4202-BDC4-4A5CF84FD06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482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000" dirty="0" smtClean="0"/>
              <a:t>Attention : les 30% sont arrondis</a:t>
            </a:r>
          </a:p>
          <a:p>
            <a:pPr marL="171450" indent="-171450">
              <a:buFont typeface="Symbol"/>
              <a:buChar char="Þ"/>
            </a:pPr>
            <a:r>
              <a:rPr lang="fr-FR" sz="1000" dirty="0" smtClean="0"/>
              <a:t>En réalité nous sommes à </a:t>
            </a:r>
            <a:r>
              <a:rPr lang="fr-FR" sz="1000" b="1" dirty="0" smtClean="0"/>
              <a:t>29,76% </a:t>
            </a:r>
            <a:r>
              <a:rPr lang="fr-FR" sz="1000" b="0" dirty="0" smtClean="0"/>
              <a:t>ce qui nous laisse un peu de marge</a:t>
            </a:r>
          </a:p>
          <a:p>
            <a:pPr marL="171450" indent="-171450">
              <a:buFont typeface="Symbol"/>
              <a:buChar char="Þ"/>
            </a:pPr>
            <a:endParaRPr lang="fr-FR" sz="1000" b="0" dirty="0" smtClean="0"/>
          </a:p>
          <a:p>
            <a:pPr marL="171450" indent="-171450">
              <a:buFont typeface="Symbol"/>
              <a:buChar char="Þ"/>
            </a:pPr>
            <a:r>
              <a:rPr lang="fr-FR" sz="1000" b="0" dirty="0" smtClean="0"/>
              <a:t>En revanche nous sommes à </a:t>
            </a:r>
            <a:r>
              <a:rPr lang="fr-FR" sz="1000" b="1" dirty="0" smtClean="0"/>
              <a:t>7,19% </a:t>
            </a:r>
            <a:r>
              <a:rPr lang="fr-FR" sz="1000" b="0" dirty="0" smtClean="0"/>
              <a:t>pour le seuil</a:t>
            </a:r>
            <a:r>
              <a:rPr lang="fr-FR" sz="1000" b="0" baseline="0" dirty="0" smtClean="0"/>
              <a:t> règlementaire (donc aucune marge)….dans la liste régionale, </a:t>
            </a:r>
            <a:r>
              <a:rPr lang="fr-FR" sz="1000" b="1" i="1" baseline="0" dirty="0" smtClean="0"/>
              <a:t>Clichy-Montfermeil </a:t>
            </a:r>
            <a:r>
              <a:rPr lang="fr-FR" sz="1000" b="0" baseline="0" dirty="0" smtClean="0"/>
              <a:t>(55 000 </a:t>
            </a:r>
            <a:r>
              <a:rPr lang="fr-FR" sz="1000" b="0" baseline="0" dirty="0" err="1" smtClean="0"/>
              <a:t>hab</a:t>
            </a:r>
            <a:r>
              <a:rPr lang="fr-FR" sz="1000" b="0" baseline="0" dirty="0" smtClean="0"/>
              <a:t>), </a:t>
            </a:r>
            <a:r>
              <a:rPr lang="fr-FR" sz="1000" b="1" i="1" baseline="0" dirty="0" smtClean="0"/>
              <a:t>Bagnolet</a:t>
            </a:r>
            <a:r>
              <a:rPr lang="fr-FR" sz="1000" b="0" baseline="0" dirty="0" smtClean="0"/>
              <a:t> (34 000 </a:t>
            </a:r>
            <a:r>
              <a:rPr lang="fr-FR" sz="1000" b="0" baseline="0" dirty="0" err="1" smtClean="0"/>
              <a:t>hab</a:t>
            </a:r>
            <a:r>
              <a:rPr lang="fr-FR" sz="1000" b="0" baseline="0" dirty="0" smtClean="0"/>
              <a:t>) et </a:t>
            </a:r>
            <a:r>
              <a:rPr lang="fr-FR" sz="1000" b="1" i="1" baseline="0" dirty="0" smtClean="0"/>
              <a:t>Epinay-sur-Seine </a:t>
            </a:r>
            <a:r>
              <a:rPr lang="fr-FR" sz="1000" b="0" baseline="0" dirty="0" smtClean="0"/>
              <a:t>(55 000 </a:t>
            </a:r>
            <a:r>
              <a:rPr lang="fr-FR" sz="1000" b="0" baseline="0" dirty="0" err="1" smtClean="0"/>
              <a:t>hab</a:t>
            </a:r>
            <a:r>
              <a:rPr lang="fr-FR" sz="1000" b="0" baseline="0" dirty="0" smtClean="0"/>
              <a:t>) sont les trois « derniers » territoires déficitaires.</a:t>
            </a:r>
            <a:endParaRPr lang="fr-FR" sz="1000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6C4E3D-2556-4202-BDC4-4A5CF84FD066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98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7" descr="LOGO_ARS_IDF_territoire graphique_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0"/>
            <a:ext cx="91440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6663" y="2874963"/>
            <a:ext cx="6111875" cy="1143000"/>
          </a:xfrm>
        </p:spPr>
        <p:txBody>
          <a:bodyPr/>
          <a:lstStyle>
            <a:lvl1pPr marL="0" indent="917575">
              <a:buFontTx/>
              <a:buBlip>
                <a:blip r:embed="rId3"/>
              </a:buBlip>
              <a:tabLst>
                <a:tab pos="806450" algn="l"/>
                <a:tab pos="952500" algn="l"/>
                <a:tab pos="1141413" algn="l"/>
                <a:tab pos="5243513" algn="l"/>
              </a:tabLst>
              <a:defRPr>
                <a:solidFill>
                  <a:srgbClr val="002395"/>
                </a:solidFill>
              </a:defRPr>
            </a:lvl1pPr>
          </a:lstStyle>
          <a:p>
            <a:pPr lvl="0"/>
            <a:r>
              <a:rPr lang="fr-FR" noProof="0" smtClean="0"/>
              <a:t>Cliquez et modifiez le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4165600"/>
            <a:ext cx="6019800" cy="1752600"/>
          </a:xfrm>
        </p:spPr>
        <p:txBody>
          <a:bodyPr/>
          <a:lstStyle>
            <a:lvl1pPr marL="0" indent="927100">
              <a:defRPr>
                <a:solidFill>
                  <a:srgbClr val="7AB800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66866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9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19850" y="220663"/>
            <a:ext cx="2038350" cy="54419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220663"/>
            <a:ext cx="5962650" cy="54419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116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294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8016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9200" y="1547813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14900" y="1547813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94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48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61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10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36782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5484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0663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47813"/>
            <a:ext cx="7239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pic>
        <p:nvPicPr>
          <p:cNvPr id="1028" name="Picture 14" descr="ARS-TERRITOIRE GRAPHIQU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"/>
          <p:cNvSpPr>
            <a:spLocks noChangeArrowheads="1"/>
          </p:cNvSpPr>
          <p:nvPr userDrawn="1"/>
        </p:nvSpPr>
        <p:spPr bwMode="auto">
          <a:xfrm>
            <a:off x="8778875" y="6477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rgbClr val="002395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rgbClr val="002395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fld id="{8F8F04D2-1774-456D-AFC7-D089321598E6}" type="slidenum">
              <a:rPr lang="fr-FR" altLang="fr-FR" smtClean="0"/>
              <a:pPr algn="r" eaLnBrk="1" hangingPunct="1">
                <a:spcBef>
                  <a:spcPct val="0"/>
                </a:spcBef>
                <a:defRPr/>
              </a:pPr>
              <a:t>‹N°›</a:t>
            </a:fld>
            <a:endParaRPr lang="fr-FR" alt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+mj-lt"/>
          <a:ea typeface="+mj-ea"/>
          <a:cs typeface="+mj-cs"/>
        </a:defRPr>
      </a:lvl1pPr>
      <a:lvl2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2pPr>
      <a:lvl3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3pPr>
      <a:lvl4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4pPr>
      <a:lvl5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5pPr>
      <a:lvl6pPr marL="12731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6pPr>
      <a:lvl7pPr marL="17303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7pPr>
      <a:lvl8pPr marL="21875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8pPr>
      <a:lvl9pPr marL="26447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9pPr>
    </p:titleStyle>
    <p:bodyStyle>
      <a:lvl1pPr marL="858838" indent="-858838" algn="l" rtl="0" eaLnBrk="0" fontAlgn="base" hangingPunct="0">
        <a:spcBef>
          <a:spcPct val="20000"/>
        </a:spcBef>
        <a:spcAft>
          <a:spcPct val="0"/>
        </a:spcAft>
        <a:buSzPct val="55000"/>
        <a:buBlip>
          <a:blip r:embed="rId15"/>
        </a:buBlip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484313" indent="-153988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defRPr sz="1500">
          <a:solidFill>
            <a:schemeClr val="tx1"/>
          </a:solidFill>
          <a:latin typeface="+mn-lt"/>
        </a:defRPr>
      </a:lvl2pPr>
      <a:lvl3pPr marL="1905000" indent="-990600" algn="l" rtl="0" eaLnBrk="0" fontAlgn="base" hangingPunct="0">
        <a:spcBef>
          <a:spcPct val="2000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3pPr>
      <a:lvl4pPr marL="27019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charset="0"/>
        </a:defRPr>
      </a:lvl4pPr>
      <a:lvl5pPr marL="31210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5pPr>
      <a:lvl6pPr marL="35782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6pPr>
      <a:lvl7pPr marL="40354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7pPr>
      <a:lvl8pPr marL="44926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8pPr>
      <a:lvl9pPr marL="49498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512167"/>
          </a:xfrm>
        </p:spPr>
        <p:txBody>
          <a:bodyPr/>
          <a:lstStyle/>
          <a:p>
            <a:pPr indent="0" algn="ctr">
              <a:buNone/>
            </a:pPr>
            <a:r>
              <a:rPr lang="fr-FR" dirty="0" smtClean="0"/>
              <a:t>Actualisation et évolution </a:t>
            </a:r>
            <a:br>
              <a:rPr lang="fr-FR" dirty="0" smtClean="0"/>
            </a:br>
            <a:r>
              <a:rPr lang="fr-FR" dirty="0" smtClean="0"/>
              <a:t>du zonage SROS ambulatoire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600" dirty="0" smtClean="0"/>
              <a:t>Conférence de Territoire des Hauts-de-Seine</a:t>
            </a:r>
            <a:r>
              <a:rPr lang="fr-FR" sz="1600" b="0" dirty="0" smtClean="0"/>
              <a:t> – 16 janvier 2015</a:t>
            </a:r>
            <a:endParaRPr lang="fr-FR" sz="1600" b="0" dirty="0"/>
          </a:p>
        </p:txBody>
      </p:sp>
    </p:spTree>
    <p:extLst>
      <p:ext uri="{BB962C8B-B14F-4D97-AF65-F5344CB8AC3E}">
        <p14:creationId xmlns:p14="http://schemas.microsoft.com/office/powerpoint/2010/main" val="103015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755576" y="1363663"/>
            <a:ext cx="7992887" cy="4110385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2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fr-FR" altLang="fr-FR" kern="0" dirty="0" smtClean="0"/>
              <a:t>Par souci de </a:t>
            </a:r>
            <a:r>
              <a:rPr lang="fr-FR" altLang="fr-FR" b="1" kern="0" dirty="0" smtClean="0"/>
              <a:t>cohérence</a:t>
            </a:r>
            <a:r>
              <a:rPr lang="fr-FR" altLang="fr-FR" kern="0" dirty="0" smtClean="0"/>
              <a:t> et de </a:t>
            </a:r>
            <a:r>
              <a:rPr lang="fr-FR" altLang="fr-FR" b="1" kern="0" dirty="0" smtClean="0"/>
              <a:t>continuité</a:t>
            </a:r>
            <a:r>
              <a:rPr lang="fr-FR" altLang="fr-FR" kern="0" dirty="0" smtClean="0"/>
              <a:t>, la méthodologie a volontairement peu évolué, au profit d’une mise à jour des données au 1</a:t>
            </a:r>
            <a:r>
              <a:rPr lang="fr-FR" altLang="fr-FR" kern="0" baseline="30000" dirty="0" smtClean="0"/>
              <a:t>er</a:t>
            </a:r>
            <a:r>
              <a:rPr lang="fr-FR" altLang="fr-FR" kern="0" dirty="0" smtClean="0"/>
              <a:t> janvier 2014.</a:t>
            </a:r>
          </a:p>
          <a:p>
            <a:endParaRPr lang="fr-FR" altLang="fr-FR" kern="0" dirty="0"/>
          </a:p>
          <a:p>
            <a:r>
              <a:rPr lang="fr-FR" altLang="fr-FR" kern="0" dirty="0" smtClean="0"/>
              <a:t>La première évolution concerne le maillage pour Paris : un travail à l’échelle des </a:t>
            </a:r>
            <a:r>
              <a:rPr lang="fr-FR" altLang="fr-FR" b="1" kern="0" dirty="0" smtClean="0"/>
              <a:t>grands quartiers </a:t>
            </a:r>
            <a:r>
              <a:rPr lang="fr-FR" altLang="fr-FR" kern="0" dirty="0" smtClean="0"/>
              <a:t>(découpage fin basé sur l’IRIS de l’INSEE) regroupant de 5 000 à 86 000 habitants.</a:t>
            </a:r>
          </a:p>
          <a:p>
            <a:pPr marL="0" indent="0">
              <a:buNone/>
            </a:pPr>
            <a:endParaRPr lang="fr-FR" altLang="fr-FR" kern="0" dirty="0" smtClean="0"/>
          </a:p>
          <a:p>
            <a:r>
              <a:rPr lang="fr-FR" altLang="fr-FR" kern="0" dirty="0" smtClean="0"/>
              <a:t>Pourtant, un critère a été modifié : </a:t>
            </a:r>
            <a:r>
              <a:rPr lang="fr-FR" altLang="fr-FR" b="1" kern="0" dirty="0" smtClean="0"/>
              <a:t>l’âge</a:t>
            </a:r>
            <a:r>
              <a:rPr lang="fr-FR" altLang="fr-FR" kern="0" dirty="0" smtClean="0"/>
              <a:t> des médecins omnipraticiens, passant de 55 à 60 ans (souci d’anticiper la réévaluation tous les 2 à 3 ans du zonage).</a:t>
            </a:r>
          </a:p>
          <a:p>
            <a:pPr marL="0" indent="0">
              <a:buNone/>
            </a:pPr>
            <a:endParaRPr lang="fr-FR" altLang="fr-FR" kern="0" dirty="0" smtClean="0"/>
          </a:p>
          <a:p>
            <a:r>
              <a:rPr lang="fr-FR" altLang="fr-FR" kern="0" dirty="0" smtClean="0"/>
              <a:t>De plus, la méthodologie retient, pour les zones fragiles, un seuil non plus méthodologique (3 critères) mais </a:t>
            </a:r>
            <a:r>
              <a:rPr lang="fr-FR" altLang="fr-FR" b="1" kern="0" dirty="0" smtClean="0"/>
              <a:t>populationnel</a:t>
            </a:r>
            <a:r>
              <a:rPr lang="fr-FR" altLang="fr-FR" kern="0" dirty="0" smtClean="0"/>
              <a:t> (30% de la population francilienne).</a:t>
            </a:r>
            <a:endParaRPr lang="fr-FR" altLang="fr-FR" kern="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04800" y="557808"/>
            <a:ext cx="8153400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dirty="0" smtClean="0"/>
              <a:t>La méthodologie retenue en 2014 (1/5)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02424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à coins arrondis 15"/>
          <p:cNvSpPr/>
          <p:nvPr/>
        </p:nvSpPr>
        <p:spPr bwMode="auto">
          <a:xfrm>
            <a:off x="467544" y="2492897"/>
            <a:ext cx="7488832" cy="1575629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467544" y="4085619"/>
            <a:ext cx="7488832" cy="1575629"/>
          </a:xfrm>
          <a:prstGeom prst="roundRect">
            <a:avLst/>
          </a:prstGeom>
          <a:solidFill>
            <a:srgbClr val="FF9966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07504" y="-27384"/>
            <a:ext cx="9036496" cy="472033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pPr marL="444500" indent="-444500">
              <a:tabLst>
                <a:tab pos="444500" algn="l"/>
                <a:tab pos="1141413" algn="l"/>
                <a:tab pos="5243513" algn="l"/>
              </a:tabLst>
              <a:defRPr/>
            </a:pPr>
            <a:r>
              <a:rPr lang="fr-FR" sz="2000" kern="0" dirty="0" smtClean="0">
                <a:solidFill>
                  <a:schemeClr val="accent6"/>
                </a:solidFill>
              </a:rPr>
              <a:t>Mise à jour et extension </a:t>
            </a:r>
            <a:r>
              <a:rPr lang="fr-FR" sz="2000" b="0" kern="0" dirty="0" smtClean="0">
                <a:solidFill>
                  <a:schemeClr val="accent6"/>
                </a:solidFill>
              </a:rPr>
              <a:t>(</a:t>
            </a:r>
            <a:r>
              <a:rPr lang="fr-FR" sz="2000" kern="0" dirty="0" smtClean="0">
                <a:solidFill>
                  <a:schemeClr val="accent6"/>
                </a:solidFill>
              </a:rPr>
              <a:t>30 %</a:t>
            </a:r>
            <a:r>
              <a:rPr lang="fr-FR" sz="2000" b="0" kern="0" dirty="0" smtClean="0">
                <a:solidFill>
                  <a:schemeClr val="accent6"/>
                </a:solidFill>
              </a:rPr>
              <a:t> de la pop. régionale) </a:t>
            </a:r>
            <a:endParaRPr lang="fr-FR" sz="2000" b="0" kern="0" dirty="0">
              <a:solidFill>
                <a:schemeClr val="accent6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332510" y="4079427"/>
            <a:ext cx="646331" cy="1581821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+mj-lt"/>
              </a:rPr>
              <a:t>Zones déficitaires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+mj-lt"/>
              </a:rPr>
              <a:t>(7,1 %)</a:t>
            </a:r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332510" y="2492897"/>
            <a:ext cx="646331" cy="1584176"/>
          </a:xfrm>
          <a:prstGeom prst="rect">
            <a:avLst/>
          </a:prstGeom>
          <a:solidFill>
            <a:srgbClr val="FFFF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Zones </a:t>
            </a:r>
            <a:r>
              <a:rPr lang="fr-FR" sz="1200" b="1" dirty="0">
                <a:solidFill>
                  <a:schemeClr val="tx1"/>
                </a:solidFill>
                <a:latin typeface="+mj-lt"/>
              </a:rPr>
              <a:t>fragiles</a:t>
            </a:r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(6 %)</a:t>
            </a:r>
            <a:endParaRPr lang="fr-FR" sz="1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20299" y="5724709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2012</a:t>
            </a:r>
            <a:endParaRPr lang="fr-FR" sz="20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599360" y="4079427"/>
            <a:ext cx="646331" cy="1581821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+mj-lt"/>
              </a:rPr>
              <a:t>Zones déficitaires</a:t>
            </a:r>
          </a:p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+mj-lt"/>
              </a:rPr>
              <a:t>(7,3 %)</a:t>
            </a:r>
            <a:endParaRPr lang="fr-FR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599360" y="2492897"/>
            <a:ext cx="646331" cy="1584176"/>
          </a:xfrm>
          <a:prstGeom prst="rect">
            <a:avLst/>
          </a:prstGeom>
          <a:solidFill>
            <a:srgbClr val="FFFF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Zones </a:t>
            </a:r>
            <a:r>
              <a:rPr lang="fr-FR" sz="1200" b="1" dirty="0">
                <a:solidFill>
                  <a:schemeClr val="tx1"/>
                </a:solidFill>
                <a:latin typeface="+mj-lt"/>
              </a:rPr>
              <a:t>fragiles</a:t>
            </a:r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(5,3 %)</a:t>
            </a:r>
            <a:endParaRPr lang="fr-FR" sz="1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487149" y="5724709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2015</a:t>
            </a:r>
            <a:endParaRPr lang="fr-FR" sz="20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467544" y="4077073"/>
            <a:ext cx="7920880" cy="164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39888" y="4643844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Définies par arrêté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852712" y="2852936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800" dirty="0" smtClean="0">
                <a:solidFill>
                  <a:schemeClr val="tx1"/>
                </a:solidFill>
              </a:rPr>
              <a:t>Définies par l’ARS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606110" y="908721"/>
            <a:ext cx="646331" cy="1584176"/>
          </a:xfrm>
          <a:prstGeom prst="rect">
            <a:avLst/>
          </a:prstGeom>
          <a:solidFill>
            <a:srgbClr val="66CCFF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square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Extension</a:t>
            </a:r>
          </a:p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+mj-lt"/>
              </a:rPr>
              <a:t>(17,7 %)</a:t>
            </a:r>
            <a:endParaRPr lang="fr-FR" sz="1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Ellipse 4"/>
          <p:cNvSpPr/>
          <p:nvPr/>
        </p:nvSpPr>
        <p:spPr bwMode="auto">
          <a:xfrm>
            <a:off x="6372200" y="920666"/>
            <a:ext cx="2520280" cy="1428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30% de la population francilienne</a:t>
            </a:r>
          </a:p>
        </p:txBody>
      </p:sp>
      <p:sp>
        <p:nvSpPr>
          <p:cNvPr id="8" name="Ellipse 7"/>
          <p:cNvSpPr/>
          <p:nvPr/>
        </p:nvSpPr>
        <p:spPr bwMode="auto">
          <a:xfrm>
            <a:off x="4878408" y="620688"/>
            <a:ext cx="2088232" cy="5544616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683568" y="2060848"/>
            <a:ext cx="2016224" cy="4112840"/>
          </a:xfrm>
          <a:prstGeom prst="ellipse">
            <a:avLst/>
          </a:prstGeom>
          <a:noFill/>
          <a:ln w="222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-396552" y="908721"/>
            <a:ext cx="2520280" cy="142821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</a:rPr>
              <a:t>13% de la population francilienne</a:t>
            </a:r>
          </a:p>
        </p:txBody>
      </p:sp>
    </p:spTree>
    <p:extLst>
      <p:ext uri="{BB962C8B-B14F-4D97-AF65-F5344CB8AC3E}">
        <p14:creationId xmlns:p14="http://schemas.microsoft.com/office/powerpoint/2010/main" val="376127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fromentin\AppData\Local\Microsoft\Windows\Temporary Internet Files\Content.Outlook\1GF7R562\Grande_couronne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60179"/>
            <a:ext cx="9144000" cy="646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2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17"/>
            <a:ext cx="9144000" cy="646516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788024" y="1212721"/>
            <a:ext cx="10134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 smtClean="0">
                <a:solidFill>
                  <a:schemeClr val="tx1"/>
                </a:solidFill>
              </a:rPr>
              <a:t>Garges-lès-Gonesse</a:t>
            </a:r>
            <a:endParaRPr lang="fr-FR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83444"/>
            <a:ext cx="7884368" cy="5574556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323528" y="-182747"/>
            <a:ext cx="8153400" cy="1143000"/>
          </a:xfrm>
        </p:spPr>
        <p:txBody>
          <a:bodyPr/>
          <a:lstStyle/>
          <a:p>
            <a:pPr>
              <a:defRPr/>
            </a:pPr>
            <a:r>
              <a:rPr lang="fr-FR" sz="2000" dirty="0" smtClean="0">
                <a:solidFill>
                  <a:schemeClr val="accent6"/>
                </a:solidFill>
              </a:rPr>
              <a:t>Adaptation du zonage à Paris : échelle IRIS / Quartiers</a:t>
            </a:r>
            <a:endParaRPr lang="fr-FR" sz="2000" dirty="0">
              <a:solidFill>
                <a:schemeClr val="accent6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39552" y="692696"/>
            <a:ext cx="44644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80 Grands Quartiers (INSEE)</a:t>
            </a:r>
          </a:p>
          <a:p>
            <a:r>
              <a:rPr lang="fr-FR" dirty="0" smtClean="0"/>
              <a:t>Population comprise </a:t>
            </a:r>
            <a:r>
              <a:rPr lang="fr-FR" b="1" dirty="0" smtClean="0"/>
              <a:t>entre 5 000 et 86 000 habitants </a:t>
            </a:r>
            <a:r>
              <a:rPr lang="fr-FR" dirty="0" smtClean="0"/>
              <a:t>par Grand Quartier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93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504" y="-27384"/>
            <a:ext cx="9036496" cy="472033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pPr marL="444500" indent="-444500">
              <a:tabLst>
                <a:tab pos="444500" algn="l"/>
                <a:tab pos="1141413" algn="l"/>
                <a:tab pos="5243513" algn="l"/>
              </a:tabLst>
              <a:defRPr/>
            </a:pPr>
            <a:r>
              <a:rPr lang="fr-FR" sz="2000" kern="0" dirty="0" smtClean="0">
                <a:solidFill>
                  <a:schemeClr val="accent6"/>
                </a:solidFill>
              </a:rPr>
              <a:t>Mise à jour et extension </a:t>
            </a:r>
            <a:r>
              <a:rPr lang="fr-FR" sz="2000" b="0" kern="0" dirty="0" smtClean="0">
                <a:solidFill>
                  <a:schemeClr val="accent6"/>
                </a:solidFill>
              </a:rPr>
              <a:t>(</a:t>
            </a:r>
            <a:r>
              <a:rPr lang="fr-FR" sz="2000" kern="0" dirty="0" smtClean="0">
                <a:solidFill>
                  <a:schemeClr val="accent6"/>
                </a:solidFill>
              </a:rPr>
              <a:t>30 %</a:t>
            </a:r>
            <a:r>
              <a:rPr lang="fr-FR" sz="2000" b="0" kern="0" dirty="0" smtClean="0">
                <a:solidFill>
                  <a:schemeClr val="accent6"/>
                </a:solidFill>
              </a:rPr>
              <a:t> de la pop. régionale) </a:t>
            </a:r>
            <a:endParaRPr lang="fr-FR" sz="2000" b="0" kern="0" dirty="0">
              <a:solidFill>
                <a:schemeClr val="accent6"/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3140697" y="1064926"/>
            <a:ext cx="0" cy="560443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Connecteur droit 10"/>
          <p:cNvCxnSpPr/>
          <p:nvPr/>
        </p:nvCxnSpPr>
        <p:spPr bwMode="auto">
          <a:xfrm>
            <a:off x="6191251" y="1064926"/>
            <a:ext cx="0" cy="560443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931113"/>
              </p:ext>
            </p:extLst>
          </p:nvPr>
        </p:nvGraphicFramePr>
        <p:xfrm>
          <a:off x="369956" y="1204219"/>
          <a:ext cx="2565400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Epinettes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Chapelle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629583"/>
              </p:ext>
            </p:extLst>
          </p:nvPr>
        </p:nvGraphicFramePr>
        <p:xfrm>
          <a:off x="3275856" y="1218814"/>
          <a:ext cx="25654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Goutte d’Or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Canal Saint Denis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Belleville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ZoneTexte 20"/>
          <p:cNvSpPr txBox="1"/>
          <p:nvPr/>
        </p:nvSpPr>
        <p:spPr>
          <a:xfrm>
            <a:off x="6443794" y="478994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56 territoires fragiles Extension (30%)</a:t>
            </a:r>
            <a:r>
              <a:rPr lang="fr-FR" sz="1400" b="1" dirty="0"/>
              <a:t/>
            </a:r>
            <a:br>
              <a:rPr lang="fr-FR" sz="1400" b="1" dirty="0"/>
            </a:br>
            <a:r>
              <a:rPr lang="fr-FR" sz="1100" dirty="0" smtClean="0"/>
              <a:t>dont 8 grands quartiers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100" dirty="0" smtClean="0"/>
              <a:t>(</a:t>
            </a:r>
            <a:r>
              <a:rPr lang="fr-FR" sz="1100" b="1" dirty="0" smtClean="0"/>
              <a:t>17,8%</a:t>
            </a:r>
            <a:r>
              <a:rPr lang="fr-FR" sz="1100" dirty="0" smtClean="0"/>
              <a:t>)</a:t>
            </a:r>
            <a:endParaRPr lang="fr-FR" dirty="0" smtClean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809241"/>
              </p:ext>
            </p:extLst>
          </p:nvPr>
        </p:nvGraphicFramePr>
        <p:xfrm>
          <a:off x="6437508" y="1268760"/>
          <a:ext cx="2247900" cy="1295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485900"/>
              </a:tblGrid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Canal St-Martin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Clignancourt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Saint-Fargeau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Grandes Carrieres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Pere Lachaise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Charonne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Bassin de la Villette</a:t>
                      </a:r>
                      <a:endParaRPr lang="fr-FR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GQ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Buttes Chaumont</a:t>
                      </a:r>
                      <a:endParaRPr lang="fr-F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334765" y="62242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</a:rPr>
              <a:t>29 territoires déficitaires</a:t>
            </a:r>
            <a:br>
              <a:rPr lang="fr-FR" sz="1400" b="1" dirty="0" smtClean="0">
                <a:solidFill>
                  <a:srgbClr val="FF0000"/>
                </a:solidFill>
              </a:rPr>
            </a:br>
            <a:r>
              <a:rPr lang="fr-FR" sz="1100" dirty="0" smtClean="0">
                <a:solidFill>
                  <a:srgbClr val="FF0000"/>
                </a:solidFill>
              </a:rPr>
              <a:t>dont 2 grands quartiers à Paris (</a:t>
            </a:r>
            <a:r>
              <a:rPr lang="fr-FR" sz="1100" b="1" dirty="0" smtClean="0">
                <a:solidFill>
                  <a:srgbClr val="FF0000"/>
                </a:solidFill>
              </a:rPr>
              <a:t>7,3%</a:t>
            </a:r>
            <a:r>
              <a:rPr lang="fr-FR" sz="1100" dirty="0" smtClean="0">
                <a:solidFill>
                  <a:srgbClr val="FF0000"/>
                </a:solidFill>
              </a:rPr>
              <a:t>)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140697" y="62242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C000"/>
                </a:solidFill>
              </a:rPr>
              <a:t>18 territoires fragiles</a:t>
            </a:r>
            <a:br>
              <a:rPr lang="fr-FR" sz="1400" b="1" dirty="0" smtClean="0">
                <a:solidFill>
                  <a:srgbClr val="FFC000"/>
                </a:solidFill>
              </a:rPr>
            </a:br>
            <a:r>
              <a:rPr lang="fr-FR" sz="1100" dirty="0" smtClean="0">
                <a:solidFill>
                  <a:srgbClr val="FFC000"/>
                </a:solidFill>
              </a:rPr>
              <a:t>dont 3 grands quartiers à Paris (</a:t>
            </a:r>
            <a:r>
              <a:rPr lang="fr-FR" sz="1100" b="1" dirty="0" smtClean="0">
                <a:solidFill>
                  <a:srgbClr val="FFC000"/>
                </a:solidFill>
              </a:rPr>
              <a:t>5,3%</a:t>
            </a:r>
            <a:r>
              <a:rPr lang="fr-FR" sz="1100" dirty="0" smtClean="0">
                <a:solidFill>
                  <a:srgbClr val="FFC000"/>
                </a:solidFill>
              </a:rPr>
              <a:t>)</a:t>
            </a:r>
            <a:endParaRPr lang="fr-FR" sz="1100" dirty="0">
              <a:solidFill>
                <a:srgbClr val="FFC000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640208"/>
              </p:ext>
            </p:extLst>
          </p:nvPr>
        </p:nvGraphicFramePr>
        <p:xfrm>
          <a:off x="350416" y="1569839"/>
          <a:ext cx="2565400" cy="3248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7701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Bray-sur-Seine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7703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La Chapelle-la-Reine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7711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La </a:t>
                      </a:r>
                      <a:r>
                        <a:rPr lang="fr-FR" sz="1100" u="none" strike="noStrike" dirty="0" smtClean="0">
                          <a:effectLst/>
                        </a:rPr>
                        <a:t>Ferté-Gaucher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Lizy-sur-Ourcq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7722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Mormant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7802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Bonnières-sur-Seine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9117</a:t>
                      </a:r>
                      <a:endParaRPr lang="fr-F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Méréville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9140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Grigny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9300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Clichy-Montfermeil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9305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Bagnolet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9307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Bobigny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9310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La Courneuve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9337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Neuilly-sur-Marne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9339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Pierrefitte-sur-Seine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9399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Saint-Ouen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9504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Bezons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9597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err="1" smtClean="0">
                          <a:effectLst/>
                        </a:rPr>
                        <a:t>Garges-les-Gonesse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768847"/>
              </p:ext>
            </p:extLst>
          </p:nvPr>
        </p:nvGraphicFramePr>
        <p:xfrm>
          <a:off x="323528" y="4797152"/>
          <a:ext cx="2565400" cy="939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4648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7710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Donnemarie-Dontilly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7723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Nangis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9420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Orly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9526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Viarmes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9534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Auvers-sur-Oise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586123"/>
              </p:ext>
            </p:extLst>
          </p:nvPr>
        </p:nvGraphicFramePr>
        <p:xfrm>
          <a:off x="323528" y="5805264"/>
          <a:ext cx="25654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7833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Mantes-la-Ville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9306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Le Blanc-Mesnil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9312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Epinay-sur-Seine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9513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Gonesse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9517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Marines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343002"/>
              </p:ext>
            </p:extLst>
          </p:nvPr>
        </p:nvGraphicFramePr>
        <p:xfrm>
          <a:off x="3275856" y="1844824"/>
          <a:ext cx="25654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7709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err="1">
                          <a:effectLst/>
                        </a:rPr>
                        <a:t>Dammartin-en-Goele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7716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err="1">
                          <a:effectLst/>
                        </a:rPr>
                        <a:t>Lorrez-le-Bocage-Preaux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7737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Mitry-Mory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9111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La </a:t>
                      </a:r>
                      <a:r>
                        <a:rPr lang="fr-FR" sz="1100" u="none" strike="noStrike" dirty="0" err="1">
                          <a:effectLst/>
                        </a:rPr>
                        <a:t>Ferte-Alais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9325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Romainville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9442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Chevilly-Larue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439866"/>
              </p:ext>
            </p:extLst>
          </p:nvPr>
        </p:nvGraphicFramePr>
        <p:xfrm>
          <a:off x="3275856" y="2996952"/>
          <a:ext cx="25654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7712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La </a:t>
                      </a:r>
                      <a:r>
                        <a:rPr lang="fr-FR" sz="1100" u="none" strike="noStrike" dirty="0" smtClean="0">
                          <a:effectLst/>
                        </a:rPr>
                        <a:t>Ferté-sous-Jouarre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7824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Trappes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9332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Stains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9392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Aubervilliers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9395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Drancy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9397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Pantin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9527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Vigny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249546"/>
              </p:ext>
            </p:extLst>
          </p:nvPr>
        </p:nvGraphicFramePr>
        <p:xfrm>
          <a:off x="3275856" y="4365104"/>
          <a:ext cx="2565400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9240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Villeneuve-la-Garenne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9486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Alfortville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527200"/>
              </p:ext>
            </p:extLst>
          </p:nvPr>
        </p:nvGraphicFramePr>
        <p:xfrm>
          <a:off x="6385230" y="2636912"/>
          <a:ext cx="25654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7810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Limay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9134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Vigneux-sur-Seine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9530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Goussainville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470006"/>
              </p:ext>
            </p:extLst>
          </p:nvPr>
        </p:nvGraphicFramePr>
        <p:xfrm>
          <a:off x="6385230" y="3486143"/>
          <a:ext cx="25654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7706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Claye-Souilly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9131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Morsang-sur-Orge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9528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Beauchamp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9598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Sarcelles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839838" y="5330532"/>
            <a:ext cx="1656184" cy="1338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+</a:t>
            </a:r>
            <a:r>
              <a:rPr lang="fr-FR" sz="1400" dirty="0" smtClean="0"/>
              <a:t> 38 territoires intermédiaires en 2012 </a:t>
            </a:r>
          </a:p>
          <a:p>
            <a:r>
              <a:rPr lang="fr-FR" sz="1400" dirty="0" smtClean="0"/>
              <a:t>=&gt; </a:t>
            </a:r>
            <a:r>
              <a:rPr lang="fr-FR" sz="1400" b="1" i="1" dirty="0" smtClean="0"/>
              <a:t>Page suivante</a:t>
            </a:r>
            <a:endParaRPr lang="fr-FR" sz="1400" b="1" i="1" dirty="0"/>
          </a:p>
        </p:txBody>
      </p:sp>
    </p:spTree>
    <p:extLst>
      <p:ext uri="{BB962C8B-B14F-4D97-AF65-F5344CB8AC3E}">
        <p14:creationId xmlns:p14="http://schemas.microsoft.com/office/powerpoint/2010/main" val="107536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5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07504" y="-27384"/>
            <a:ext cx="9036496" cy="472033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pPr marL="444500" indent="-444500">
              <a:tabLst>
                <a:tab pos="444500" algn="l"/>
                <a:tab pos="1141413" algn="l"/>
                <a:tab pos="5243513" algn="l"/>
              </a:tabLst>
              <a:defRPr/>
            </a:pPr>
            <a:r>
              <a:rPr lang="fr-FR" sz="2000" kern="0" dirty="0" smtClean="0">
                <a:solidFill>
                  <a:schemeClr val="accent6"/>
                </a:solidFill>
              </a:rPr>
              <a:t>Mise à jour et extension </a:t>
            </a:r>
            <a:r>
              <a:rPr lang="fr-FR" sz="2000" b="0" kern="0" dirty="0" smtClean="0">
                <a:solidFill>
                  <a:schemeClr val="accent6"/>
                </a:solidFill>
              </a:rPr>
              <a:t>(</a:t>
            </a:r>
            <a:r>
              <a:rPr lang="fr-FR" sz="2000" kern="0" dirty="0" smtClean="0">
                <a:solidFill>
                  <a:schemeClr val="accent6"/>
                </a:solidFill>
              </a:rPr>
              <a:t>30 %</a:t>
            </a:r>
            <a:r>
              <a:rPr lang="fr-FR" sz="2000" b="0" kern="0" dirty="0" smtClean="0">
                <a:solidFill>
                  <a:schemeClr val="accent6"/>
                </a:solidFill>
              </a:rPr>
              <a:t> de la pop. régionale) </a:t>
            </a:r>
            <a:endParaRPr lang="fr-FR" sz="2000" b="0" kern="0" dirty="0">
              <a:solidFill>
                <a:schemeClr val="accent6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 bwMode="auto">
          <a:xfrm>
            <a:off x="6204124" y="478994"/>
            <a:ext cx="0" cy="560443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ZoneTexte 20"/>
          <p:cNvSpPr txBox="1"/>
          <p:nvPr/>
        </p:nvSpPr>
        <p:spPr>
          <a:xfrm>
            <a:off x="6443794" y="47899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Intermédiaire</a:t>
            </a:r>
            <a:r>
              <a:rPr lang="fr-FR" sz="1400" b="1" dirty="0"/>
              <a:t/>
            </a:r>
            <a:br>
              <a:rPr lang="fr-FR" sz="1400" b="1" dirty="0"/>
            </a:br>
            <a:endParaRPr lang="fr-FR" dirty="0" smtClean="0"/>
          </a:p>
        </p:txBody>
      </p:sp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23941"/>
              </p:ext>
            </p:extLst>
          </p:nvPr>
        </p:nvGraphicFramePr>
        <p:xfrm>
          <a:off x="131022" y="1393710"/>
          <a:ext cx="2592288" cy="35816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9987"/>
                <a:gridCol w="1822301"/>
              </a:tblGrid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7702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Brie-Comte-Robert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7704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Chateau-Landon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7720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Montereau-Fault-Yonne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70153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7721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Moret-sur-Loing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7724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Nemours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7725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Provins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7726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Rebais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7727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Rozay-en-Brie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7728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Tournan-en-Brie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7729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Villiers-Saint-Georges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7734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Savigny-le-Temple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7739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Noisiel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7742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Le </a:t>
                      </a:r>
                      <a:r>
                        <a:rPr lang="fr-FR" sz="1200" u="none" strike="noStrike" dirty="0" err="1">
                          <a:effectLst/>
                        </a:rPr>
                        <a:t>Mee</a:t>
                      </a:r>
                      <a:r>
                        <a:rPr lang="fr-FR" sz="1200" u="none" strike="noStrike" dirty="0">
                          <a:effectLst/>
                        </a:rPr>
                        <a:t>-sur-Seine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7801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Aubergenville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7812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Mantes-la-Jolie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7814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Meulan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7835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Le Pecq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7839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Andrésy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082632"/>
              </p:ext>
            </p:extLst>
          </p:nvPr>
        </p:nvGraphicFramePr>
        <p:xfrm>
          <a:off x="2987824" y="1333381"/>
          <a:ext cx="2808312" cy="4899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4153"/>
                <a:gridCol w="1974159"/>
              </a:tblGrid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9120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Montlhery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9129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Draveil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fr-FR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9141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Juvisy-sur-Orge</a:t>
                      </a:r>
                      <a:endParaRPr lang="fr-FR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9132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Saint-Germain-lès-Corbeil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9196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Corbeil-Essonnes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9239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Vanves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9309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Le Bourget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9318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Neuilly-Plaisance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9396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Montreuil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9398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Saint-Denis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9403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Bonneuil-sur-Marne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9412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L'Hay-les-Roses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9428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Villeneuve-le-Roi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9447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Valenton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9487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Gentilly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9505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Cormeilles-en-Parisis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9516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Magny-en-Vexin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9519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Pontoise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9521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Saint-Ouen-L'Aumône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9531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Herblay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9540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Saint-Gratien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  <a:tr h="144495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9599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Argenteuil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14" marR="5414" marT="5414" marB="0" anchor="b"/>
                </a:tc>
              </a:tr>
            </a:tbl>
          </a:graphicData>
        </a:graphic>
      </p:graphicFrame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56480"/>
              </p:ext>
            </p:extLst>
          </p:nvPr>
        </p:nvGraphicFramePr>
        <p:xfrm>
          <a:off x="6547808" y="969676"/>
          <a:ext cx="2565400" cy="19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9286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Gennevilliers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85183"/>
              </p:ext>
            </p:extLst>
          </p:nvPr>
        </p:nvGraphicFramePr>
        <p:xfrm>
          <a:off x="6548271" y="1268760"/>
          <a:ext cx="25654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9124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>
                          <a:effectLst/>
                        </a:rPr>
                        <a:t>Saint-Cheron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9320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Noisy-le-Sec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>
                          <a:effectLst/>
                        </a:rPr>
                        <a:t>9340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Villepinte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6804248" y="4089266"/>
            <a:ext cx="4461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804248" y="3537078"/>
            <a:ext cx="4461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1691680" y="444649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56 territoires fragiles Extension (30%)</a:t>
            </a:r>
            <a:r>
              <a:rPr lang="fr-FR" sz="1400" b="1" dirty="0"/>
              <a:t/>
            </a:r>
            <a:br>
              <a:rPr lang="fr-FR" sz="1400" b="1" dirty="0"/>
            </a:br>
            <a:r>
              <a:rPr lang="fr-FR" sz="1100" dirty="0" smtClean="0"/>
              <a:t>dont 8 grands quartiers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100" dirty="0" smtClean="0"/>
              <a:t>(</a:t>
            </a:r>
            <a:r>
              <a:rPr lang="fr-FR" sz="1100" b="1" dirty="0" smtClean="0"/>
              <a:t>17,8%</a:t>
            </a:r>
            <a:r>
              <a:rPr lang="fr-FR" sz="1100" dirty="0" smtClean="0"/>
              <a:t>)</a:t>
            </a:r>
            <a:endParaRPr lang="fr-FR" dirty="0" smtClean="0"/>
          </a:p>
        </p:txBody>
      </p:sp>
      <p:sp>
        <p:nvSpPr>
          <p:cNvPr id="13" name="ZoneTexte 8"/>
          <p:cNvSpPr txBox="1"/>
          <p:nvPr/>
        </p:nvSpPr>
        <p:spPr>
          <a:xfrm>
            <a:off x="6467719" y="2898086"/>
            <a:ext cx="2441694" cy="938719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Perte du caractère déficitaire (ROUGE) </a:t>
            </a:r>
          </a:p>
          <a:p>
            <a:r>
              <a:rPr lang="fr-FR" dirty="0" smtClean="0"/>
              <a:t>ou fragile (JAUNE)</a:t>
            </a:r>
            <a:endParaRPr lang="fr-FR" dirty="0"/>
          </a:p>
        </p:txBody>
      </p:sp>
      <p:sp>
        <p:nvSpPr>
          <p:cNvPr id="15" name="Triangle isocèle 14"/>
          <p:cNvSpPr/>
          <p:nvPr/>
        </p:nvSpPr>
        <p:spPr bwMode="auto">
          <a:xfrm>
            <a:off x="6695822" y="2559751"/>
            <a:ext cx="576064" cy="676670"/>
          </a:xfrm>
          <a:prstGeom prst="triangle">
            <a:avLst/>
          </a:prstGeom>
          <a:solidFill>
            <a:srgbClr val="FF0000"/>
          </a:solidFill>
          <a:ln w="0" cap="rnd">
            <a:solidFill>
              <a:schemeClr val="bg1"/>
            </a:solidFill>
            <a:prstDash val="sysDot"/>
            <a:round/>
          </a:ln>
          <a:effectLst>
            <a:glow rad="63500">
              <a:schemeClr val="bg1">
                <a:lumMod val="8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71040" y="2630815"/>
            <a:ext cx="4461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rgbClr val="002395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fr-FR" sz="40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4373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04800" y="220663"/>
            <a:ext cx="8153400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kern="0" dirty="0" smtClean="0"/>
              <a:t>Le zonage dans les Hauts-de-Seine </a:t>
            </a:r>
            <a:endParaRPr lang="fr-FR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36912"/>
            <a:ext cx="4201988" cy="252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lipse 4"/>
          <p:cNvSpPr/>
          <p:nvPr/>
        </p:nvSpPr>
        <p:spPr bwMode="auto">
          <a:xfrm>
            <a:off x="60563" y="2223231"/>
            <a:ext cx="4320480" cy="51935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Evolution du nombre d’omnipraticiens</a:t>
            </a:r>
            <a:r>
              <a:rPr kumimoji="0" lang="fr-FR" sz="9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 libéraux entre 2014 et 2012 – Ile-de-France</a:t>
            </a:r>
            <a:endParaRPr kumimoji="0" lang="fr-FR" sz="9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4587567" y="1627244"/>
            <a:ext cx="4320480" cy="149313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Dans les Hauts-de-Seine, 9 %</a:t>
            </a:r>
            <a:r>
              <a:rPr kumimoji="0" lang="fr-FR" sz="9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 des omnipraticiens sont des primo installés (depuis moins de 5 ans) au 1</a:t>
            </a:r>
            <a:r>
              <a:rPr kumimoji="0" lang="fr-FR" sz="9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er</a:t>
            </a:r>
            <a:r>
              <a:rPr kumimoji="0" lang="fr-FR" sz="9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 janvier 2014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900" b="1" baseline="0" dirty="0">
              <a:solidFill>
                <a:schemeClr val="accent1">
                  <a:lumMod val="75000"/>
                </a:schemeClr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900" b="1" dirty="0" smtClean="0">
                <a:solidFill>
                  <a:schemeClr val="accent1">
                    <a:lumMod val="75000"/>
                  </a:schemeClr>
                </a:solidFill>
              </a:rPr>
              <a:t>57% des omnipraticiens ont 55 ans et plus (identique en IDF)</a:t>
            </a:r>
            <a:endParaRPr kumimoji="0" lang="fr-FR" sz="9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97802" y="792163"/>
            <a:ext cx="7992887" cy="836638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4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indent="0">
              <a:buNone/>
            </a:pPr>
            <a:endParaRPr lang="fr-FR" kern="0" dirty="0" smtClean="0"/>
          </a:p>
          <a:p>
            <a:r>
              <a:rPr lang="fr-FR" kern="0" dirty="0" smtClean="0"/>
              <a:t>Eléments sur l’évolution des omnipraticiens libéraux en Ile-de-France </a:t>
            </a:r>
          </a:p>
          <a:p>
            <a:pPr marL="1330325" lvl="1" indent="0">
              <a:buFontTx/>
              <a:buNone/>
            </a:pPr>
            <a:endParaRPr lang="fr-FR" altLang="fr-FR" kern="0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5506077"/>
            <a:ext cx="2962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tx1"/>
                </a:solidFill>
              </a:rPr>
              <a:t>source : Assurance-Maladie – FNPS 2014</a:t>
            </a:r>
          </a:p>
        </p:txBody>
      </p:sp>
    </p:spTree>
    <p:extLst>
      <p:ext uri="{BB962C8B-B14F-4D97-AF65-F5344CB8AC3E}">
        <p14:creationId xmlns:p14="http://schemas.microsoft.com/office/powerpoint/2010/main" val="3509007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04800" y="220663"/>
            <a:ext cx="8153400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2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kern="0" dirty="0" smtClean="0"/>
              <a:t>Le zonage dans les Hauts-de-Seine </a:t>
            </a:r>
            <a:endParaRPr lang="fr-FR" kern="0" dirty="0"/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611560" y="980728"/>
            <a:ext cx="7992887" cy="4110385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3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indent="0">
              <a:buNone/>
            </a:pPr>
            <a:endParaRPr lang="fr-FR" kern="0" dirty="0" smtClean="0"/>
          </a:p>
          <a:p>
            <a:r>
              <a:rPr lang="fr-FR" kern="0" dirty="0" smtClean="0"/>
              <a:t>Situation de Gennevilliers relative au zonage</a:t>
            </a:r>
          </a:p>
          <a:p>
            <a:pPr marL="0" indent="0"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lvl="1"/>
            <a:endParaRPr lang="fr-FR" altLang="fr-FR" kern="0" dirty="0" smtClean="0"/>
          </a:p>
          <a:p>
            <a:pPr lvl="1"/>
            <a:endParaRPr lang="fr-FR" altLang="fr-FR" kern="0" dirty="0" smtClean="0"/>
          </a:p>
          <a:p>
            <a:endParaRPr lang="fr-FR" altLang="fr-FR" kern="0" dirty="0" smtClean="0"/>
          </a:p>
          <a:p>
            <a:pPr marL="1330325" lvl="1" indent="0">
              <a:buFontTx/>
              <a:buNone/>
            </a:pPr>
            <a:endParaRPr lang="fr-FR" altLang="fr-FR" kern="0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11696700" y="5367338"/>
            <a:ext cx="190500" cy="95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V="1">
            <a:off x="11668125" y="5167313"/>
            <a:ext cx="2286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11696700" y="5738813"/>
            <a:ext cx="2286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11687175" y="5929313"/>
            <a:ext cx="2286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11696700" y="6291263"/>
            <a:ext cx="2286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11696700" y="6691313"/>
            <a:ext cx="228600" cy="114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1706225" y="6881813"/>
            <a:ext cx="190500" cy="95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55721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602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165502" y="2837601"/>
            <a:ext cx="2605018" cy="40011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+mj-lt"/>
              </a:rPr>
              <a:t>Zones fragiles</a:t>
            </a:r>
            <a:endParaRPr lang="fr-F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zonage dans les Hauts-de-Seine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96665" y="4037002"/>
            <a:ext cx="2605018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dirty="0"/>
              <a:t>Extension fragile</a:t>
            </a: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541052"/>
              </p:ext>
            </p:extLst>
          </p:nvPr>
        </p:nvGraphicFramePr>
        <p:xfrm>
          <a:off x="3374751" y="3249622"/>
          <a:ext cx="2565400" cy="19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9240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Villeneuve-la-Garenne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32001"/>
              </p:ext>
            </p:extLst>
          </p:nvPr>
        </p:nvGraphicFramePr>
        <p:xfrm>
          <a:off x="3374751" y="4437112"/>
          <a:ext cx="2565400" cy="1924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8034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u="none" strike="noStrike" dirty="0">
                          <a:effectLst/>
                        </a:rPr>
                        <a:t>9239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>
                          <a:effectLst/>
                        </a:rPr>
                        <a:t>Vanves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4" name="ZoneTexte 23"/>
          <p:cNvSpPr txBox="1"/>
          <p:nvPr/>
        </p:nvSpPr>
        <p:spPr>
          <a:xfrm>
            <a:off x="6084168" y="5301208"/>
            <a:ext cx="29523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tx1"/>
                </a:solidFill>
              </a:rPr>
              <a:t>Gennevilliers </a:t>
            </a:r>
            <a:r>
              <a:rPr lang="fr-FR" sz="1200" dirty="0" smtClean="0">
                <a:solidFill>
                  <a:schemeClr val="tx1"/>
                </a:solidFill>
              </a:rPr>
              <a:t>n’est plus déficitaire et sort du zonage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860032" y="2348880"/>
            <a:ext cx="3823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fr-FR" sz="1400" b="1" dirty="0" smtClean="0">
                <a:solidFill>
                  <a:schemeClr val="accent2">
                    <a:lumMod val="75000"/>
                  </a:schemeClr>
                </a:solidFill>
              </a:rPr>
              <a:t>% 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de la </a:t>
            </a:r>
            <a:r>
              <a:rPr lang="fr-FR" sz="1400" b="1" dirty="0" smtClean="0">
                <a:solidFill>
                  <a:schemeClr val="accent2">
                    <a:lumMod val="75000"/>
                  </a:schemeClr>
                </a:solidFill>
              </a:rPr>
              <a:t>population en zon</a:t>
            </a:r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1400" b="1" dirty="0" smtClean="0">
                <a:solidFill>
                  <a:schemeClr val="accent2">
                    <a:lumMod val="75000"/>
                  </a:schemeClr>
                </a:solidFill>
              </a:rPr>
              <a:t> «fragile»</a:t>
            </a:r>
            <a:endParaRPr lang="fr-FR" sz="1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69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052736"/>
            <a:ext cx="7239000" cy="4114800"/>
          </a:xfrm>
        </p:spPr>
        <p:txBody>
          <a:bodyPr/>
          <a:lstStyle/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r>
              <a:rPr lang="fr-FR" sz="2000" b="1" dirty="0"/>
              <a:t>1</a:t>
            </a:r>
            <a:r>
              <a:rPr lang="fr-FR" sz="2000" b="1" dirty="0" smtClean="0"/>
              <a:t>. Objectifs</a:t>
            </a:r>
          </a:p>
          <a:p>
            <a:pPr marL="0" indent="0" defTabSz="512763">
              <a:buNone/>
              <a:tabLst>
                <a:tab pos="806450" algn="l"/>
                <a:tab pos="1141413" algn="l"/>
                <a:tab pos="5243513" algn="l"/>
              </a:tabLst>
              <a:defRPr/>
            </a:pPr>
            <a:endParaRPr lang="fr-FR" sz="2000" b="1" dirty="0" smtClean="0"/>
          </a:p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r>
              <a:rPr lang="fr-FR" sz="2000" b="1" dirty="0" smtClean="0"/>
              <a:t>2. Calendrier</a:t>
            </a:r>
          </a:p>
          <a:p>
            <a:pPr marL="0" indent="0" defTabSz="512763">
              <a:buNone/>
              <a:tabLst>
                <a:tab pos="806450" algn="l"/>
                <a:tab pos="1141413" algn="l"/>
                <a:tab pos="5243513" algn="l"/>
              </a:tabLst>
              <a:defRPr/>
            </a:pPr>
            <a:endParaRPr lang="fr-FR" sz="2000" b="1" dirty="0" smtClean="0"/>
          </a:p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r>
              <a:rPr lang="fr-FR" sz="2000" b="1" dirty="0" smtClean="0"/>
              <a:t>3. Construction du zonage SROS ambulatoire 2012</a:t>
            </a:r>
          </a:p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endParaRPr lang="fr-FR" sz="2000" b="1" dirty="0" smtClean="0"/>
          </a:p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r>
              <a:rPr lang="fr-FR" sz="2000" b="1" dirty="0"/>
              <a:t>4</a:t>
            </a:r>
            <a:r>
              <a:rPr lang="fr-FR" sz="2000" b="1" dirty="0" smtClean="0"/>
              <a:t>. La méthodologie retenue en 2014</a:t>
            </a:r>
          </a:p>
          <a:p>
            <a:pPr marL="0" indent="0" defTabSz="512763">
              <a:buNone/>
              <a:tabLst>
                <a:tab pos="806450" algn="l"/>
                <a:tab pos="1141413" algn="l"/>
                <a:tab pos="5243513" algn="l"/>
              </a:tabLst>
              <a:defRPr/>
            </a:pPr>
            <a:endParaRPr lang="fr-FR" sz="2000" b="1" dirty="0" smtClean="0"/>
          </a:p>
          <a:p>
            <a:pPr defTabSz="512763">
              <a:tabLst>
                <a:tab pos="806450" algn="l"/>
                <a:tab pos="1141413" algn="l"/>
                <a:tab pos="5243513" algn="l"/>
              </a:tabLst>
              <a:defRPr/>
            </a:pPr>
            <a:r>
              <a:rPr lang="fr-FR" sz="2000" b="1" dirty="0" smtClean="0"/>
              <a:t>5. Proposition de mise à jour du zonage</a:t>
            </a:r>
            <a:endParaRPr lang="fr-FR" sz="2000" b="1" dirty="0">
              <a:solidFill>
                <a:schemeClr val="accent6"/>
              </a:solidFill>
            </a:endParaRPr>
          </a:p>
          <a:p>
            <a:pPr marL="1217612" lvl="3" indent="0">
              <a:buSzPct val="55000"/>
              <a:buNone/>
              <a:defRPr/>
            </a:pPr>
            <a:endParaRPr lang="fr-FR" sz="1600" dirty="0" smtClean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04800" y="-234280"/>
            <a:ext cx="8153400" cy="1143000"/>
          </a:xfrm>
        </p:spPr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53400" cy="1143000"/>
          </a:xfrm>
        </p:spPr>
        <p:txBody>
          <a:bodyPr/>
          <a:lstStyle/>
          <a:p>
            <a:r>
              <a:rPr lang="fr-FR" dirty="0" smtClean="0"/>
              <a:t>Proportion de la population selon les territoires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8651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227066" y="2780928"/>
            <a:ext cx="8686516" cy="21602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rgbClr val="002395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1043608" y="1124744"/>
            <a:ext cx="7239000" cy="4114800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2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fr-FR" b="1" kern="0" dirty="0" smtClean="0"/>
              <a:t>Actualisation</a:t>
            </a:r>
            <a:r>
              <a:rPr lang="fr-FR" kern="0" dirty="0" smtClean="0"/>
              <a:t> </a:t>
            </a:r>
          </a:p>
          <a:p>
            <a:endParaRPr lang="fr-FR" kern="0" dirty="0"/>
          </a:p>
          <a:p>
            <a:pPr marL="0" indent="0">
              <a:buNone/>
            </a:pPr>
            <a:r>
              <a:rPr lang="fr-FR" kern="0" dirty="0" smtClean="0"/>
              <a:t>Le précédent zonage a été arrêté en mai 2012 (données 2011) : volonté de prendre en compte les évolutions démographiques intervenues sur les 3 dernières années</a:t>
            </a:r>
          </a:p>
          <a:p>
            <a:endParaRPr lang="fr-FR" kern="0" dirty="0"/>
          </a:p>
          <a:p>
            <a:r>
              <a:rPr lang="fr-FR" b="1" kern="0" dirty="0" smtClean="0"/>
              <a:t>Evolution / Extension du zonage</a:t>
            </a:r>
          </a:p>
          <a:p>
            <a:endParaRPr lang="fr-FR" b="1" kern="0" dirty="0"/>
          </a:p>
          <a:p>
            <a:pPr marL="0" indent="0">
              <a:buNone/>
            </a:pPr>
            <a:r>
              <a:rPr lang="fr-FR" kern="0" dirty="0" smtClean="0"/>
              <a:t>Volonté d’accroître les territoires éligibles pour améliorer l’impact des mesures.</a:t>
            </a:r>
          </a:p>
          <a:p>
            <a:pPr marL="0" indent="0">
              <a:buNone/>
            </a:pPr>
            <a:endParaRPr lang="fr-FR" kern="0" dirty="0"/>
          </a:p>
          <a:p>
            <a:pPr marL="0" indent="0">
              <a:buNone/>
            </a:pPr>
            <a:r>
              <a:rPr lang="fr-FR" kern="0" dirty="0" smtClean="0"/>
              <a:t>Plusieurs dispositifs postérieurs au zonage : Pacte Territoire Santé, PTMG, extension du CESP, engagement 10, PTMA (LFSS), etc.</a:t>
            </a:r>
            <a:endParaRPr lang="fr-FR" kern="0" dirty="0"/>
          </a:p>
          <a:p>
            <a:endParaRPr lang="fr-FR" kern="0" dirty="0"/>
          </a:p>
          <a:p>
            <a:pPr marL="0" indent="0"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lvl="1"/>
            <a:endParaRPr lang="fr-FR" altLang="fr-FR" kern="0" dirty="0" smtClean="0"/>
          </a:p>
          <a:p>
            <a:pPr lvl="1"/>
            <a:endParaRPr lang="fr-FR" altLang="fr-FR" kern="0" dirty="0" smtClean="0"/>
          </a:p>
          <a:p>
            <a:endParaRPr lang="fr-FR" altLang="fr-FR" kern="0" dirty="0" smtClean="0"/>
          </a:p>
          <a:p>
            <a:pPr marL="1330325" lvl="1" indent="0">
              <a:buFontTx/>
              <a:buNone/>
            </a:pPr>
            <a:endParaRPr lang="fr-FR" altLang="fr-FR" kern="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02374" y="260648"/>
            <a:ext cx="8262715" cy="864096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kern="0" dirty="0" smtClean="0"/>
              <a:t>Objectifs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42678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513118025"/>
              </p:ext>
            </p:extLst>
          </p:nvPr>
        </p:nvGraphicFramePr>
        <p:xfrm>
          <a:off x="179512" y="332655"/>
          <a:ext cx="8784976" cy="6336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234280"/>
            <a:ext cx="8153400" cy="1143000"/>
          </a:xfrm>
        </p:spPr>
        <p:txBody>
          <a:bodyPr/>
          <a:lstStyle/>
          <a:p>
            <a:r>
              <a:rPr lang="fr-FR" dirty="0"/>
              <a:t>C</a:t>
            </a:r>
            <a:r>
              <a:rPr lang="fr-FR" dirty="0" smtClean="0"/>
              <a:t>alendrier de concertation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3389719" y="959812"/>
            <a:ext cx="3856042" cy="5618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200" dirty="0" smtClean="0">
                <a:solidFill>
                  <a:schemeClr val="accent6"/>
                </a:solidFill>
                <a:latin typeface="Arial" charset="0"/>
              </a:rPr>
              <a:t>CSOS</a:t>
            </a:r>
            <a:endParaRPr kumimoji="0" lang="fr-FR" sz="1200" b="0" i="0" u="none" strike="noStrike" cap="none" normalizeH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bg1"/>
                </a:solidFill>
                <a:latin typeface="Arial" charset="0"/>
              </a:rPr>
              <a:t>20 novembre</a:t>
            </a:r>
            <a:r>
              <a:rPr lang="fr-FR" b="1" baseline="0" dirty="0" smtClean="0">
                <a:solidFill>
                  <a:schemeClr val="bg1"/>
                </a:solidFill>
                <a:latin typeface="Arial" charset="0"/>
              </a:rPr>
              <a:t> 2014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à coins arrondis 7"/>
          <p:cNvSpPr/>
          <p:nvPr/>
        </p:nvSpPr>
        <p:spPr bwMode="auto">
          <a:xfrm>
            <a:off x="3389719" y="1665684"/>
            <a:ext cx="3856042" cy="5618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COPIL</a:t>
            </a:r>
            <a:r>
              <a:rPr kumimoji="0" lang="fr-FR" sz="12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 SROS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bg1"/>
                </a:solidFill>
                <a:latin typeface="Arial" charset="0"/>
              </a:rPr>
              <a:t>4 décembre</a:t>
            </a:r>
            <a:r>
              <a:rPr lang="fr-FR" b="1" baseline="0" dirty="0" smtClean="0">
                <a:solidFill>
                  <a:schemeClr val="bg1"/>
                </a:solidFill>
                <a:latin typeface="Arial" charset="0"/>
              </a:rPr>
              <a:t> 2014 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3389719" y="2313756"/>
            <a:ext cx="3856041" cy="5618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200" dirty="0" smtClean="0">
                <a:solidFill>
                  <a:schemeClr val="accent6"/>
                </a:solidFill>
                <a:latin typeface="Arial" charset="0"/>
              </a:rPr>
              <a:t>CRSA plénière</a:t>
            </a:r>
            <a:endParaRPr kumimoji="0" lang="fr-FR" sz="1200" b="0" i="0" u="none" strike="noStrike" cap="none" normalizeH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bg1"/>
                </a:solidFill>
                <a:latin typeface="Arial" charset="0"/>
              </a:rPr>
              <a:t>9 décembre</a:t>
            </a:r>
            <a:r>
              <a:rPr lang="fr-FR" b="1" baseline="0" dirty="0" smtClean="0">
                <a:solidFill>
                  <a:schemeClr val="bg1"/>
                </a:solidFill>
                <a:latin typeface="Arial" charset="0"/>
              </a:rPr>
              <a:t> 2014 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3375644" y="2996952"/>
            <a:ext cx="3884192" cy="5618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200" dirty="0" smtClean="0">
                <a:solidFill>
                  <a:schemeClr val="accent6"/>
                </a:solidFill>
                <a:latin typeface="Arial" charset="0"/>
              </a:rPr>
              <a:t>Démarrage de la concertation du SROS</a:t>
            </a:r>
            <a:endParaRPr kumimoji="0" lang="fr-FR" sz="1200" b="0" i="0" u="none" strike="noStrike" cap="none" normalizeH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bg1"/>
                </a:solidFill>
                <a:latin typeface="Arial" charset="0"/>
              </a:rPr>
              <a:t>23 décembre </a:t>
            </a:r>
            <a:r>
              <a:rPr lang="fr-FR" b="1" baseline="0" dirty="0" smtClean="0">
                <a:solidFill>
                  <a:schemeClr val="bg1"/>
                </a:solidFill>
                <a:latin typeface="Arial" charset="0"/>
              </a:rPr>
              <a:t>2014 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Rectangle à coins arrondis 11"/>
          <p:cNvSpPr/>
          <p:nvPr/>
        </p:nvSpPr>
        <p:spPr bwMode="auto">
          <a:xfrm>
            <a:off x="3354034" y="5078080"/>
            <a:ext cx="3877675" cy="5618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Publication du zonage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smtClean="0">
                <a:solidFill>
                  <a:schemeClr val="bg1"/>
                </a:solidFill>
                <a:latin typeface="Arial" charset="0"/>
              </a:rPr>
              <a:t>mars </a:t>
            </a:r>
            <a:r>
              <a:rPr lang="fr-FR" b="1" baseline="0" smtClean="0">
                <a:solidFill>
                  <a:schemeClr val="bg1"/>
                </a:solidFill>
                <a:latin typeface="Arial" charset="0"/>
              </a:rPr>
              <a:t>2015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Rectangle à coins arrondis 14"/>
          <p:cNvSpPr/>
          <p:nvPr/>
        </p:nvSpPr>
        <p:spPr bwMode="auto">
          <a:xfrm>
            <a:off x="3354034" y="4365104"/>
            <a:ext cx="3877675" cy="5618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Fin de la concertation</a:t>
            </a:r>
            <a:r>
              <a:rPr kumimoji="0" lang="fr-FR" sz="1200" b="0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chemeClr val="bg1"/>
                </a:solidFill>
                <a:latin typeface="Arial" charset="0"/>
              </a:rPr>
              <a:t>23 février</a:t>
            </a:r>
            <a:r>
              <a:rPr lang="fr-FR" b="1" baseline="0" dirty="0" smtClean="0">
                <a:solidFill>
                  <a:schemeClr val="bg1"/>
                </a:solidFill>
                <a:latin typeface="Arial" charset="0"/>
              </a:rPr>
              <a:t> 2015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5" name="Connecteur droit 4"/>
          <p:cNvCxnSpPr/>
          <p:nvPr/>
        </p:nvCxnSpPr>
        <p:spPr bwMode="auto">
          <a:xfrm>
            <a:off x="5292871" y="3558808"/>
            <a:ext cx="0" cy="806296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573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35" descr="zone_ambu5_zones_fragiles.WM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9144000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5076825" y="2276475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Claye-Souilly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6443663" y="4221163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Donnemarie-Dontilly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7235825" y="18446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La Ferté-sous-Jouarre</a:t>
            </a: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6659563" y="3716338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Nangis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2268538" y="2997200"/>
            <a:ext cx="5762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Trappes</a:t>
            </a: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2916238" y="4005263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Saint-Chéron</a:t>
            </a: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3492500" y="3573463"/>
            <a:ext cx="12239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Morsang-sur-O</a:t>
            </a:r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 flipV="1">
            <a:off x="2771775" y="3068638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4211638" y="981075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dirty="0"/>
              <a:t>Viarmes</a:t>
            </a:r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2484438" y="1341438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Vigny</a:t>
            </a:r>
          </a:p>
        </p:txBody>
      </p:sp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3276600" y="1773238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Beauchamp</a:t>
            </a:r>
          </a:p>
        </p:txBody>
      </p:sp>
      <p:sp>
        <p:nvSpPr>
          <p:cNvPr id="4110" name="Text Box 16"/>
          <p:cNvSpPr txBox="1">
            <a:spLocks noChangeArrowheads="1"/>
          </p:cNvSpPr>
          <p:nvPr/>
        </p:nvSpPr>
        <p:spPr bwMode="auto">
          <a:xfrm>
            <a:off x="3132138" y="1052513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Auvers-sur-Oise</a:t>
            </a:r>
          </a:p>
        </p:txBody>
      </p:sp>
      <p:sp>
        <p:nvSpPr>
          <p:cNvPr id="4111" name="Text Box 17"/>
          <p:cNvSpPr txBox="1">
            <a:spLocks noChangeArrowheads="1"/>
          </p:cNvSpPr>
          <p:nvPr/>
        </p:nvSpPr>
        <p:spPr bwMode="auto">
          <a:xfrm>
            <a:off x="4067175" y="1844675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/>
              <a:t>Sarcelles</a:t>
            </a:r>
          </a:p>
        </p:txBody>
      </p:sp>
      <p:sp>
        <p:nvSpPr>
          <p:cNvPr id="4113" name="Text Box 24"/>
          <p:cNvSpPr txBox="1">
            <a:spLocks noChangeArrowheads="1"/>
          </p:cNvSpPr>
          <p:nvPr/>
        </p:nvSpPr>
        <p:spPr bwMode="auto">
          <a:xfrm>
            <a:off x="130175" y="6074712"/>
            <a:ext cx="6588125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 dirty="0" smtClean="0"/>
              <a:t>Définition </a:t>
            </a:r>
            <a:r>
              <a:rPr lang="fr-FR" sz="1400" b="1" dirty="0"/>
              <a:t>des zones déficitaires et fragiles en Ile-de-France</a:t>
            </a:r>
            <a:endParaRPr lang="fr-FR" sz="1400" dirty="0"/>
          </a:p>
          <a:p>
            <a:r>
              <a:rPr lang="fr-FR" sz="800" i="1" dirty="0"/>
              <a:t>Carte conforme à l’arrêté de l’ARS n° 12-209 du 25 mai 2012 relatif à la définition des zones de mise en œuvre des mesures destinées à favoriser une meilleure répartition géographique des professionnels de santé, des pôles de santé et des centres de santé et des infirmiers libéraux</a:t>
            </a:r>
            <a:endParaRPr lang="fr-FR" sz="800" dirty="0"/>
          </a:p>
        </p:txBody>
      </p:sp>
      <p:grpSp>
        <p:nvGrpSpPr>
          <p:cNvPr id="2" name="Groupe 28"/>
          <p:cNvGrpSpPr>
            <a:grpSpLocks/>
          </p:cNvGrpSpPr>
          <p:nvPr/>
        </p:nvGrpSpPr>
        <p:grpSpPr bwMode="auto">
          <a:xfrm>
            <a:off x="126996" y="5462354"/>
            <a:ext cx="2366242" cy="630942"/>
            <a:chOff x="251520" y="5278796"/>
            <a:chExt cx="2362798" cy="627702"/>
          </a:xfrm>
        </p:grpSpPr>
        <p:sp>
          <p:nvSpPr>
            <p:cNvPr id="19" name="Rectangle 18"/>
            <p:cNvSpPr/>
            <p:nvPr/>
          </p:nvSpPr>
          <p:spPr>
            <a:xfrm>
              <a:off x="251520" y="5445222"/>
              <a:ext cx="288504" cy="21637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120" name="ZoneTexte 27"/>
            <p:cNvSpPr txBox="1">
              <a:spLocks noChangeArrowheads="1"/>
            </p:cNvSpPr>
            <p:nvPr/>
          </p:nvSpPr>
          <p:spPr bwMode="auto">
            <a:xfrm>
              <a:off x="611560" y="5278796"/>
              <a:ext cx="2002758" cy="627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 dirty="0" smtClean="0"/>
                <a:t>21 territoires fragiles </a:t>
              </a:r>
            </a:p>
            <a:p>
              <a:r>
                <a:rPr lang="fr-FR" sz="1400" dirty="0" smtClean="0"/>
                <a:t>(dont 1 ZUS à Paris)</a:t>
              </a:r>
            </a:p>
          </p:txBody>
        </p:sp>
      </p:grpSp>
      <p:grpSp>
        <p:nvGrpSpPr>
          <p:cNvPr id="3" name="Groupe 28"/>
          <p:cNvGrpSpPr>
            <a:grpSpLocks/>
          </p:cNvGrpSpPr>
          <p:nvPr/>
        </p:nvGrpSpPr>
        <p:grpSpPr bwMode="auto">
          <a:xfrm>
            <a:off x="130175" y="4653136"/>
            <a:ext cx="2673723" cy="630942"/>
            <a:chOff x="251520" y="5279911"/>
            <a:chExt cx="2672028" cy="631346"/>
          </a:xfrm>
        </p:grpSpPr>
        <p:sp>
          <p:nvSpPr>
            <p:cNvPr id="22" name="Rectangle 21"/>
            <p:cNvSpPr/>
            <p:nvPr/>
          </p:nvSpPr>
          <p:spPr>
            <a:xfrm>
              <a:off x="251520" y="5445224"/>
              <a:ext cx="288742" cy="216039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118" name="ZoneTexte 27"/>
            <p:cNvSpPr txBox="1">
              <a:spLocks noChangeArrowheads="1"/>
            </p:cNvSpPr>
            <p:nvPr/>
          </p:nvSpPr>
          <p:spPr bwMode="auto">
            <a:xfrm>
              <a:off x="611560" y="5279911"/>
              <a:ext cx="2311988" cy="631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 dirty="0" smtClean="0"/>
                <a:t>27 territoires déficitaires </a:t>
              </a:r>
            </a:p>
            <a:p>
              <a:r>
                <a:rPr lang="fr-FR" sz="1400" dirty="0" smtClean="0"/>
                <a:t>(dont 2 ZUS à Paris)</a:t>
              </a:r>
              <a:endParaRPr lang="fr-FR" sz="1400" dirty="0"/>
            </a:p>
          </p:txBody>
        </p:sp>
      </p:grpSp>
      <p:pic>
        <p:nvPicPr>
          <p:cNvPr id="4116" name="Image 25" descr="Logo_ARS_idf_we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13" y="404813"/>
            <a:ext cx="11811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4067175" y="188640"/>
            <a:ext cx="4843264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5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altLang="fr-FR" sz="2800" kern="0" dirty="0" smtClean="0"/>
              <a:t>Le zonage SROS 2012 (1/5)</a:t>
            </a:r>
          </a:p>
        </p:txBody>
      </p:sp>
    </p:spTree>
    <p:extLst>
      <p:ext uri="{BB962C8B-B14F-4D97-AF65-F5344CB8AC3E}">
        <p14:creationId xmlns:p14="http://schemas.microsoft.com/office/powerpoint/2010/main" val="37490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Construction du zonage 2012 (2/5)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688098" y="1628800"/>
            <a:ext cx="8017017" cy="4114800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2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0" indent="0">
              <a:buNone/>
            </a:pPr>
            <a:endParaRPr lang="fr-FR" b="1" kern="0" dirty="0"/>
          </a:p>
          <a:p>
            <a:pPr marL="0" indent="0">
              <a:buNone/>
            </a:pPr>
            <a:endParaRPr lang="fr-FR" b="1" kern="0" dirty="0" smtClean="0"/>
          </a:p>
          <a:p>
            <a:pPr marL="0" indent="0">
              <a:buNone/>
            </a:pPr>
            <a:endParaRPr lang="fr-FR" kern="0" dirty="0"/>
          </a:p>
          <a:p>
            <a:pPr marL="538163" indent="0">
              <a:buNone/>
            </a:pPr>
            <a:r>
              <a:rPr lang="fr-FR" kern="0" dirty="0" smtClean="0"/>
              <a:t>arrêté ministériel			         définies par ARS</a:t>
            </a:r>
            <a:endParaRPr lang="fr-FR" b="1" kern="0" dirty="0" smtClean="0"/>
          </a:p>
          <a:p>
            <a:pPr marL="538163" indent="0">
              <a:buNone/>
            </a:pPr>
            <a:endParaRPr lang="fr-FR" b="1" kern="0" dirty="0" smtClean="0"/>
          </a:p>
          <a:p>
            <a:pPr marL="538163" indent="0">
              <a:buNone/>
            </a:pPr>
            <a:endParaRPr lang="fr-FR" b="1" kern="0" dirty="0"/>
          </a:p>
          <a:p>
            <a:pPr marL="538163" indent="0">
              <a:buNone/>
            </a:pPr>
            <a:endParaRPr lang="fr-FR" b="1" kern="0" dirty="0" smtClean="0"/>
          </a:p>
          <a:p>
            <a:pPr marL="0" indent="0">
              <a:buNone/>
            </a:pPr>
            <a:endParaRPr lang="fr-FR" kern="0" dirty="0"/>
          </a:p>
          <a:p>
            <a:pPr marL="0" indent="0"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lvl="1"/>
            <a:endParaRPr lang="fr-FR" altLang="fr-FR" kern="0" dirty="0" smtClean="0"/>
          </a:p>
          <a:p>
            <a:pPr lvl="1"/>
            <a:endParaRPr lang="fr-FR" altLang="fr-FR" kern="0" dirty="0" smtClean="0"/>
          </a:p>
          <a:p>
            <a:endParaRPr lang="fr-FR" altLang="fr-FR" kern="0" dirty="0" smtClean="0"/>
          </a:p>
          <a:p>
            <a:pPr marL="1330325" lvl="1" indent="0">
              <a:buFontTx/>
              <a:buNone/>
            </a:pPr>
            <a:endParaRPr lang="fr-FR" altLang="fr-FR" kern="0" dirty="0"/>
          </a:p>
        </p:txBody>
      </p:sp>
      <p:sp>
        <p:nvSpPr>
          <p:cNvPr id="5" name="ZoneTexte 4"/>
          <p:cNvSpPr txBox="1"/>
          <p:nvPr/>
        </p:nvSpPr>
        <p:spPr>
          <a:xfrm>
            <a:off x="6372200" y="6407230"/>
            <a:ext cx="25922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fr-FR" altLang="fr-FR" b="1" dirty="0">
                <a:solidFill>
                  <a:schemeClr val="tx1"/>
                </a:solidFill>
              </a:rPr>
              <a:t>(*) Note DGOS/R2 du 29 juillet 2011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19046" y="1988840"/>
            <a:ext cx="3204882" cy="400110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+mj-lt"/>
              </a:rPr>
              <a:t>Zones déficitaires</a:t>
            </a:r>
            <a:endParaRPr lang="fr-F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932040" y="1988840"/>
            <a:ext cx="3211284" cy="400110"/>
          </a:xfrm>
          <a:prstGeom prst="rect">
            <a:avLst/>
          </a:prstGeom>
          <a:solidFill>
            <a:srgbClr val="FFFF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  <a:latin typeface="+mj-lt"/>
              </a:rPr>
              <a:t>Zones fragiles</a:t>
            </a:r>
            <a:endParaRPr lang="fr-FR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19046" y="1372706"/>
            <a:ext cx="7424278" cy="40011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+mj-lt"/>
              </a:rPr>
              <a:t>Le zonage SROS Ile-de-France : 2 types de territoires</a:t>
            </a:r>
            <a:endParaRPr lang="fr-F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19046" y="3015243"/>
            <a:ext cx="3204882" cy="1061829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1800" dirty="0" smtClean="0">
                <a:solidFill>
                  <a:schemeClr val="bg1"/>
                </a:solidFill>
                <a:latin typeface="+mj-lt"/>
              </a:rPr>
              <a:t>Seuil maximal de population </a:t>
            </a:r>
            <a:br>
              <a:rPr lang="fr-FR" sz="1800" dirty="0" smtClean="0">
                <a:solidFill>
                  <a:schemeClr val="bg1"/>
                </a:solidFill>
                <a:latin typeface="+mj-lt"/>
              </a:rPr>
            </a:br>
            <a:r>
              <a:rPr lang="fr-FR" sz="1800" dirty="0" smtClean="0">
                <a:solidFill>
                  <a:schemeClr val="bg1"/>
                </a:solidFill>
                <a:latin typeface="+mj-lt"/>
              </a:rPr>
              <a:t>(critère </a:t>
            </a:r>
            <a:r>
              <a:rPr lang="fr-FR" sz="1800" b="1" dirty="0" smtClean="0">
                <a:solidFill>
                  <a:schemeClr val="bg1"/>
                </a:solidFill>
                <a:latin typeface="+mj-lt"/>
              </a:rPr>
              <a:t>populationnel</a:t>
            </a:r>
            <a:r>
              <a:rPr lang="fr-FR" sz="1800" dirty="0" smtClean="0">
                <a:solidFill>
                  <a:schemeClr val="bg1"/>
                </a:solidFill>
                <a:latin typeface="+mj-lt"/>
              </a:rPr>
              <a:t>) :</a:t>
            </a:r>
          </a:p>
          <a:p>
            <a:pPr algn="ctr"/>
            <a:r>
              <a:rPr lang="fr-FR" sz="1800" dirty="0" smtClean="0">
                <a:solidFill>
                  <a:schemeClr val="bg1"/>
                </a:solidFill>
                <a:latin typeface="+mj-lt"/>
              </a:rPr>
              <a:t>7 % </a:t>
            </a:r>
            <a:r>
              <a:rPr lang="fr-FR" sz="1800" baseline="30000" dirty="0" smtClean="0">
                <a:solidFill>
                  <a:schemeClr val="bg1"/>
                </a:solidFill>
                <a:latin typeface="+mj-lt"/>
              </a:rPr>
              <a:t>(*)</a:t>
            </a:r>
            <a:endParaRPr lang="fr-FR" sz="1800" baseline="3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38442" y="3015243"/>
            <a:ext cx="3204882" cy="1061829"/>
          </a:xfrm>
          <a:prstGeom prst="rect">
            <a:avLst/>
          </a:prstGeom>
          <a:solidFill>
            <a:srgbClr val="FFFF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1800" dirty="0" smtClean="0">
                <a:solidFill>
                  <a:schemeClr val="tx1"/>
                </a:solidFill>
                <a:latin typeface="+mj-lt"/>
              </a:rPr>
              <a:t>Pas de seuil de population (critère </a:t>
            </a:r>
            <a:r>
              <a:rPr lang="fr-FR" sz="1800" b="1" dirty="0" smtClean="0">
                <a:solidFill>
                  <a:schemeClr val="tx1"/>
                </a:solidFill>
                <a:latin typeface="+mj-lt"/>
              </a:rPr>
              <a:t>méthodologique</a:t>
            </a:r>
            <a:r>
              <a:rPr lang="fr-FR" sz="1800" dirty="0" smtClean="0">
                <a:solidFill>
                  <a:schemeClr val="tx1"/>
                </a:solidFill>
                <a:latin typeface="+mj-lt"/>
              </a:rPr>
              <a:t>) :</a:t>
            </a:r>
          </a:p>
          <a:p>
            <a:pPr algn="ctr"/>
            <a:r>
              <a:rPr lang="fr-FR" sz="1800" dirty="0" smtClean="0">
                <a:solidFill>
                  <a:schemeClr val="tx1"/>
                </a:solidFill>
                <a:latin typeface="+mj-lt"/>
              </a:rPr>
              <a:t>5,82 %</a:t>
            </a:r>
            <a:endParaRPr lang="fr-FR" sz="1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377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dispositifs qui portent sur le zonage (3/5)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088636"/>
              </p:ext>
            </p:extLst>
          </p:nvPr>
        </p:nvGraphicFramePr>
        <p:xfrm>
          <a:off x="539552" y="1460254"/>
          <a:ext cx="8280919" cy="14646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67047"/>
                <a:gridCol w="1554316"/>
                <a:gridCol w="2379778"/>
                <a:gridCol w="2379778"/>
              </a:tblGrid>
              <a:tr h="435446">
                <a:tc>
                  <a:txBody>
                    <a:bodyPr/>
                    <a:lstStyle/>
                    <a:p>
                      <a:pPr algn="ctr"/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</a:rPr>
                        <a:t>Dispositif</a:t>
                      </a:r>
                      <a:endParaRPr lang="fr-FR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</a:rPr>
                        <a:t>Pilote</a:t>
                      </a:r>
                      <a:endParaRPr lang="fr-FR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Professionnels de santé concernés</a:t>
                      </a:r>
                      <a:endParaRPr lang="fr-FR" sz="12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Mise en place</a:t>
                      </a:r>
                      <a:endParaRPr lang="fr-FR" sz="12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03745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Option Démographie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Assurance-Maladie (convention)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aseline="0" dirty="0" smtClean="0"/>
                        <a:t>Généralistes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0" dirty="0" smtClean="0"/>
                        <a:t>165 </a:t>
                      </a:r>
                      <a:r>
                        <a:rPr lang="fr-FR" sz="1100" kern="0" dirty="0" smtClean="0"/>
                        <a:t>options sur la région en 2013</a:t>
                      </a:r>
                    </a:p>
                  </a:txBody>
                  <a:tcPr anchor="ctr"/>
                </a:tc>
              </a:tr>
              <a:tr h="5037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Exonération d’impôts sur les revenus pour la PDSA</a:t>
                      </a:r>
                      <a:endParaRPr lang="fr-FR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DGI</a:t>
                      </a:r>
                    </a:p>
                    <a:p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aseline="0" dirty="0" smtClean="0"/>
                        <a:t>Médecins</a:t>
                      </a:r>
                      <a:endParaRPr lang="fr-FR" sz="1100" dirty="0" smtClean="0"/>
                    </a:p>
                    <a:p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335134" y="1052736"/>
            <a:ext cx="5400600" cy="400110"/>
          </a:xfrm>
          <a:prstGeom prst="rect">
            <a:avLst/>
          </a:prstGeom>
          <a:solidFill>
            <a:srgbClr val="FF0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+mj-lt"/>
              </a:rPr>
              <a:t>Zones déficitaires exclusivement</a:t>
            </a:r>
            <a:endParaRPr lang="fr-FR" sz="20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360143"/>
              </p:ext>
            </p:extLst>
          </p:nvPr>
        </p:nvGraphicFramePr>
        <p:xfrm>
          <a:off x="527486" y="3429000"/>
          <a:ext cx="8280919" cy="32496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56282"/>
                <a:gridCol w="1565081"/>
                <a:gridCol w="2379778"/>
                <a:gridCol w="2379778"/>
              </a:tblGrid>
              <a:tr h="147414">
                <a:tc>
                  <a:txBody>
                    <a:bodyPr/>
                    <a:lstStyle/>
                    <a:p>
                      <a:pPr algn="ctr"/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</a:rPr>
                        <a:t>Dispositif</a:t>
                      </a:r>
                      <a:endParaRPr lang="fr-FR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</a:rPr>
                        <a:t>Pilote</a:t>
                      </a:r>
                      <a:endParaRPr lang="fr-FR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Professionnels de santé concernés</a:t>
                      </a:r>
                      <a:endParaRPr lang="fr-FR" sz="12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Mise en place</a:t>
                      </a:r>
                      <a:endParaRPr lang="fr-FR" sz="12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34888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CESP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ARS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Médecins /</a:t>
                      </a:r>
                      <a:r>
                        <a:rPr lang="fr-FR" sz="1100" baseline="0" dirty="0" smtClean="0"/>
                        <a:t> Chirurgiens-Dentistes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0" dirty="0" smtClean="0"/>
                        <a:t>100</a:t>
                      </a:r>
                      <a:r>
                        <a:rPr lang="fr-FR" sz="1100" kern="0" dirty="0" smtClean="0"/>
                        <a:t> bourses signées auprès d’étudiants et d’internes en médecine depuis 2010</a:t>
                      </a:r>
                    </a:p>
                  </a:txBody>
                  <a:tcPr/>
                </a:tc>
              </a:tr>
              <a:tr h="26319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PTMG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ARS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aseline="0" dirty="0" smtClean="0"/>
                        <a:t>Généralistes</a:t>
                      </a:r>
                      <a:endParaRPr lang="fr-FR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0" dirty="0" smtClean="0"/>
                        <a:t>13</a:t>
                      </a:r>
                      <a:r>
                        <a:rPr lang="fr-FR" sz="1100" kern="0" dirty="0" smtClean="0"/>
                        <a:t> contrats signés depuis la mise en place du dispositif en septembre 2013</a:t>
                      </a:r>
                    </a:p>
                  </a:txBody>
                  <a:tcPr/>
                </a:tc>
              </a:tr>
              <a:tr h="456889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Contrat Régional d’Exercice</a:t>
                      </a:r>
                      <a:r>
                        <a:rPr lang="fr-FR" sz="1100" baseline="0" dirty="0" smtClean="0"/>
                        <a:t> Sanitaire (CRES)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Conseil Régional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Médecins</a:t>
                      </a:r>
                      <a:r>
                        <a:rPr lang="fr-FR" sz="1100" baseline="0" dirty="0" smtClean="0"/>
                        <a:t>, IDE, MK,..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PTMA (sous réserve PLFSS)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ARS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Médecins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Engagement 10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ARS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Médecins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fr-FR" sz="1100" i="1" dirty="0" smtClean="0"/>
                        <a:t>Soutiens MSP</a:t>
                      </a:r>
                      <a:endParaRPr lang="fr-FR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i="1" dirty="0" smtClean="0"/>
                        <a:t>Collectivités</a:t>
                      </a:r>
                      <a:r>
                        <a:rPr lang="fr-FR" sz="1100" i="1" baseline="0" dirty="0" smtClean="0"/>
                        <a:t> territoriales</a:t>
                      </a:r>
                      <a:endParaRPr lang="fr-FR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i="1" dirty="0" smtClean="0"/>
                        <a:t>Pluri professionnel</a:t>
                      </a:r>
                      <a:endParaRPr lang="fr-FR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1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335134" y="3028890"/>
            <a:ext cx="5400600" cy="40011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+mj-lt"/>
              </a:rPr>
              <a:t>Zones déficitaires ou fragiles</a:t>
            </a:r>
            <a:endParaRPr lang="fr-FR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33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755576" y="1363663"/>
            <a:ext cx="7992887" cy="4110385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2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fr-FR" b="1" i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 classement régional</a:t>
            </a:r>
          </a:p>
          <a:p>
            <a:r>
              <a:rPr lang="fr-FR" b="1" i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Une méthodologie objective et lisible</a:t>
            </a:r>
            <a:endParaRPr lang="fr-FR" b="1" i="1" kern="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fr-FR" kern="0" dirty="0"/>
          </a:p>
          <a:p>
            <a:pPr marL="0" indent="0">
              <a:buNone/>
            </a:pPr>
            <a:r>
              <a:rPr lang="fr-FR" b="1" kern="0" dirty="0" smtClean="0"/>
              <a:t>4 critères méthodologiques </a:t>
            </a:r>
            <a:r>
              <a:rPr lang="fr-FR" kern="0" dirty="0" smtClean="0"/>
              <a:t>ont été retenus pour établir le zonage en 2012 : </a:t>
            </a:r>
          </a:p>
          <a:p>
            <a:endParaRPr lang="fr-FR" kern="0" dirty="0" smtClean="0"/>
          </a:p>
          <a:p>
            <a:r>
              <a:rPr lang="fr-FR" kern="0" dirty="0" smtClean="0"/>
              <a:t>L’</a:t>
            </a:r>
            <a:r>
              <a:rPr lang="fr-FR" b="1" kern="0" dirty="0" smtClean="0"/>
              <a:t>accessibilité</a:t>
            </a:r>
            <a:r>
              <a:rPr lang="fr-FR" kern="0" dirty="0" smtClean="0"/>
              <a:t> au médecin généraliste, basée sur la densité et l’activité moyenne des omnipraticiens,</a:t>
            </a:r>
          </a:p>
          <a:p>
            <a:pPr marL="0" indent="0">
              <a:buNone/>
            </a:pPr>
            <a:endParaRPr lang="fr-FR" kern="0" dirty="0" smtClean="0"/>
          </a:p>
          <a:p>
            <a:r>
              <a:rPr lang="fr-FR" kern="0" dirty="0" smtClean="0"/>
              <a:t>La </a:t>
            </a:r>
            <a:r>
              <a:rPr lang="fr-FR" b="1" kern="0" dirty="0" smtClean="0"/>
              <a:t>complémentarité</a:t>
            </a:r>
            <a:r>
              <a:rPr lang="fr-FR" kern="0" dirty="0" smtClean="0"/>
              <a:t> de l’offre, basée sur les densités d’infirmiers, de kinés, de chirurgiens-dentistes, de spécialistes du premier recours et le nombre de centres de santé sur le territoire,</a:t>
            </a:r>
          </a:p>
          <a:p>
            <a:pPr marL="0" indent="0">
              <a:buNone/>
            </a:pPr>
            <a:endParaRPr lang="fr-FR" kern="0" dirty="0" smtClean="0"/>
          </a:p>
          <a:p>
            <a:r>
              <a:rPr lang="fr-FR" kern="0" dirty="0" smtClean="0"/>
              <a:t>La </a:t>
            </a:r>
            <a:r>
              <a:rPr lang="fr-FR" b="1" kern="0" dirty="0" smtClean="0"/>
              <a:t>fragilité</a:t>
            </a:r>
            <a:r>
              <a:rPr lang="fr-FR" kern="0" dirty="0" smtClean="0"/>
              <a:t> de l’offre, basée sur l’évolution des effectifs d’omnipraticiens et leur vieillissement,</a:t>
            </a:r>
          </a:p>
          <a:p>
            <a:pPr marL="0" indent="0">
              <a:buNone/>
            </a:pPr>
            <a:endParaRPr lang="fr-FR" kern="0" dirty="0" smtClean="0"/>
          </a:p>
          <a:p>
            <a:r>
              <a:rPr lang="fr-FR" kern="0" dirty="0" smtClean="0"/>
              <a:t>La </a:t>
            </a:r>
            <a:r>
              <a:rPr lang="fr-FR" b="1" kern="0" dirty="0" smtClean="0"/>
              <a:t>fragilité sociale </a:t>
            </a:r>
            <a:r>
              <a:rPr lang="fr-FR" kern="0" dirty="0" smtClean="0"/>
              <a:t>identifiée par l’IDH2</a:t>
            </a:r>
          </a:p>
          <a:p>
            <a:pPr marL="0" indent="0">
              <a:buFontTx/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endParaRPr lang="fr-FR" kern="0" dirty="0" smtClean="0"/>
          </a:p>
          <a:p>
            <a:pPr lvl="1"/>
            <a:endParaRPr lang="fr-FR" altLang="fr-FR" kern="0" dirty="0" smtClean="0"/>
          </a:p>
          <a:p>
            <a:pPr lvl="1"/>
            <a:endParaRPr lang="fr-FR" altLang="fr-FR" kern="0" dirty="0" smtClean="0"/>
          </a:p>
          <a:p>
            <a:endParaRPr lang="fr-FR" altLang="fr-FR" kern="0" dirty="0" smtClean="0"/>
          </a:p>
          <a:p>
            <a:pPr marL="1330325" lvl="1" indent="0">
              <a:buFontTx/>
              <a:buNone/>
            </a:pPr>
            <a:endParaRPr lang="fr-FR" altLang="fr-FR" kern="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04800" y="557808"/>
            <a:ext cx="8153400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dirty="0"/>
              <a:t>Construction du zonage </a:t>
            </a:r>
            <a:r>
              <a:rPr lang="fr-FR" dirty="0" smtClean="0"/>
              <a:t>2012 (4/5)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379670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755576" y="1363663"/>
            <a:ext cx="7992887" cy="4110385"/>
          </a:xfrm>
          <a:prstGeom prst="rect">
            <a:avLst/>
          </a:prstGeom>
        </p:spPr>
        <p:txBody>
          <a:bodyPr/>
          <a:lstStyle>
            <a:lvl1pPr marL="858838" indent="-858838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Blip>
                <a:blip r:embed="rId2"/>
              </a:buBlip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4313" indent="-153988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defRPr sz="1500">
                <a:solidFill>
                  <a:schemeClr val="tx1"/>
                </a:solidFill>
                <a:latin typeface="+mn-lt"/>
              </a:defRPr>
            </a:lvl2pPr>
            <a:lvl3pPr marL="1905000" indent="-990600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27019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31210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35782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40354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44926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494982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fr-FR" altLang="fr-FR" kern="0" dirty="0" smtClean="0"/>
              <a:t>Les 272 cantons regroupant les 1 300 communes franciliennes ont été classés selon ces 4 critères : accessibilité, complémentarité, fragilité, besoin. </a:t>
            </a:r>
            <a:r>
              <a:rPr lang="fr-FR" altLang="fr-FR" b="1" kern="0" dirty="0" smtClean="0"/>
              <a:t>En priorisant l’accès au médecin généraliste </a:t>
            </a:r>
            <a:r>
              <a:rPr lang="fr-FR" altLang="fr-FR" kern="0" dirty="0" smtClean="0"/>
              <a:t>(critère accessibilité).</a:t>
            </a:r>
          </a:p>
          <a:p>
            <a:pPr marL="0" indent="0">
              <a:buNone/>
            </a:pPr>
            <a:endParaRPr lang="fr-FR" altLang="fr-FR" kern="0" dirty="0" smtClean="0"/>
          </a:p>
          <a:p>
            <a:r>
              <a:rPr lang="fr-FR" altLang="fr-FR" kern="0" dirty="0" smtClean="0"/>
              <a:t>Une fois classés, les premiers cantons représentant 7% de la population francilienne sont sélectionnés en tant que territoires déficitaires.</a:t>
            </a:r>
          </a:p>
          <a:p>
            <a:pPr marL="0" indent="0">
              <a:buNone/>
            </a:pPr>
            <a:endParaRPr lang="fr-FR" altLang="fr-FR" kern="0" dirty="0" smtClean="0"/>
          </a:p>
          <a:p>
            <a:r>
              <a:rPr lang="fr-FR" altLang="fr-FR" kern="0" dirty="0" smtClean="0"/>
              <a:t>Ensuite, les cantons qui comptabilisent 3 critères classant définissent les zones fragiles (il n’y a donc pas de seuil populationnel).</a:t>
            </a:r>
            <a:endParaRPr lang="fr-FR" altLang="fr-FR" kern="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04800" y="557808"/>
            <a:ext cx="8153400" cy="1143000"/>
          </a:xfrm>
          <a:prstGeom prst="rect">
            <a:avLst/>
          </a:prstGeom>
        </p:spPr>
        <p:txBody>
          <a:bodyPr/>
          <a:lstStyle>
            <a:lvl1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+mj-lt"/>
                <a:ea typeface="+mj-ea"/>
                <a:cs typeface="+mj-cs"/>
              </a:defRPr>
            </a:lvl1pPr>
            <a:lvl2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2pPr>
            <a:lvl3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3pPr>
            <a:lvl4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4pPr>
            <a:lvl5pPr marL="815975" indent="-815975" algn="l" defTabSz="512763" rtl="0" eaLnBrk="0" fontAlgn="base" hangingPunct="0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5pPr>
            <a:lvl6pPr marL="12731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6pPr>
            <a:lvl7pPr marL="17303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7pPr>
            <a:lvl8pPr marL="21875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8pPr>
            <a:lvl9pPr marL="2644775" indent="-815975" algn="l" defTabSz="512763" rtl="0" fontAlgn="base">
              <a:spcBef>
                <a:spcPct val="0"/>
              </a:spcBef>
              <a:spcAft>
                <a:spcPct val="0"/>
              </a:spcAft>
              <a:buSzPct val="30000"/>
              <a:buBlip>
                <a:blip r:embed="rId3"/>
              </a:buBlip>
              <a:tabLst>
                <a:tab pos="806450" algn="l"/>
                <a:tab pos="1141413" algn="l"/>
                <a:tab pos="5243513" algn="l"/>
              </a:tabLst>
              <a:defRPr sz="2900" b="1">
                <a:solidFill>
                  <a:srgbClr val="7AB800"/>
                </a:solidFill>
                <a:latin typeface="Arial" charset="0"/>
              </a:defRPr>
            </a:lvl9pPr>
          </a:lstStyle>
          <a:p>
            <a:r>
              <a:rPr lang="fr-FR" dirty="0"/>
              <a:t>Construction du zonage </a:t>
            </a:r>
            <a:r>
              <a:rPr lang="fr-FR" dirty="0" smtClean="0"/>
              <a:t>2012 (5/5)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31043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954347B6B5B428667082C3743B332" ma:contentTypeVersion="0" ma:contentTypeDescription="Crée un document." ma:contentTypeScope="" ma:versionID="f5cd28d9258b3cb7e45f72e96532bdd2">
  <xsd:schema xmlns:xsd="http://www.w3.org/2001/XMLSchema" xmlns:p="http://schemas.microsoft.com/office/2006/metadata/properties" targetNamespace="http://schemas.microsoft.com/office/2006/metadata/properties" ma:root="true" ma:fieldsID="75019ab185b48580fc336df4da24a70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A739F7-45D7-4F3A-B796-F68BA19DA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465038E-FA03-49D6-A1AC-CDB67171E7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F10D29-5334-4965-AAC5-188457F509C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A794B83-922A-4239-BA0D-54D6B939C151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11674</TotalTime>
  <Words>1307</Words>
  <Application>Microsoft Office PowerPoint</Application>
  <PresentationFormat>Affichage à l'écran (4:3)</PresentationFormat>
  <Paragraphs>436</Paragraphs>
  <Slides>20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Modèle par défaut</vt:lpstr>
      <vt:lpstr>Actualisation et évolution  du zonage SROS ambulatoire  Conférence de Territoire des Hauts-de-Seine – 16 janvier 2015</vt:lpstr>
      <vt:lpstr>Plan</vt:lpstr>
      <vt:lpstr>Présentation PowerPoint</vt:lpstr>
      <vt:lpstr>Calendrier de concertation</vt:lpstr>
      <vt:lpstr>Présentation PowerPoint</vt:lpstr>
      <vt:lpstr>Construction du zonage 2012 (2/5)</vt:lpstr>
      <vt:lpstr>Les dispositifs qui portent sur le zonage (3/5)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Adaptation du zonage à Paris : échelle IRIS / Quartiers</vt:lpstr>
      <vt:lpstr>Présentation PowerPoint</vt:lpstr>
      <vt:lpstr>Présentation PowerPoint</vt:lpstr>
      <vt:lpstr>Présentation PowerPoint</vt:lpstr>
      <vt:lpstr>Présentation PowerPoint</vt:lpstr>
      <vt:lpstr>Le zonage dans les Hauts-de-Seine </vt:lpstr>
      <vt:lpstr>Proportion de la population selon les territoires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Service Info</dc:creator>
  <cp:lastModifiedBy>SABRI, Amel</cp:lastModifiedBy>
  <cp:revision>390</cp:revision>
  <cp:lastPrinted>2014-11-19T14:02:00Z</cp:lastPrinted>
  <dcterms:created xsi:type="dcterms:W3CDTF">2010-01-06T10:10:18Z</dcterms:created>
  <dcterms:modified xsi:type="dcterms:W3CDTF">2015-01-15T11:00:29Z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AVANTURIER, Nils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AVANTURIER, Nils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