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9" r:id="rId2"/>
    <p:sldId id="278" r:id="rId3"/>
    <p:sldId id="281" r:id="rId4"/>
    <p:sldId id="279" r:id="rId5"/>
    <p:sldId id="261" r:id="rId6"/>
    <p:sldId id="263" r:id="rId7"/>
    <p:sldId id="264" r:id="rId8"/>
    <p:sldId id="265" r:id="rId9"/>
    <p:sldId id="266" r:id="rId10"/>
    <p:sldId id="280" r:id="rId11"/>
    <p:sldId id="269" r:id="rId12"/>
    <p:sldId id="267" r:id="rId13"/>
    <p:sldId id="277" r:id="rId14"/>
    <p:sldId id="270" r:id="rId15"/>
    <p:sldId id="271" r:id="rId16"/>
    <p:sldId id="275" r:id="rId17"/>
    <p:sldId id="273" r:id="rId18"/>
    <p:sldId id="274" r:id="rId19"/>
    <p:sldId id="276"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6" d="100"/>
          <a:sy n="66" d="100"/>
        </p:scale>
        <p:origin x="600"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733122C9-A0B9-462F-8757-0847AD287B63}" type="slidenum">
              <a:rPr lang="fr-FR" smtClean="0"/>
              <a:pPr/>
              <a:t>‹N°›</a:t>
            </a:fld>
            <a:endParaRPr lang="fr-FR" dirty="0"/>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431800" y="6396842"/>
            <a:ext cx="1560000" cy="461159"/>
          </a:xfrm>
          <a:prstGeom prst="rect">
            <a:avLst/>
          </a:prstGeom>
        </p:spPr>
        <p:txBody>
          <a:bodyPr vert="horz" lIns="0" tIns="0" rIns="0" bIns="0" rtlCol="0" anchor="ctr" anchorCtr="0">
            <a:noAutofit/>
          </a:bodyPr>
          <a:lstStyle>
            <a:lvl1pPr algn="l">
              <a:defRPr sz="1000" b="1">
                <a:solidFill>
                  <a:schemeClr val="tx1"/>
                </a:solidFill>
              </a:defRPr>
            </a:lvl1pPr>
          </a:lstStyle>
          <a:p>
            <a:fld id="{6A4A60EE-9D13-3442-9796-E718C6343EC1}" type="datetime1">
              <a:rPr lang="fr-FR" cap="all" smtClean="0"/>
              <a:pPr/>
              <a:t>27/09/2021</a:t>
            </a:fld>
            <a:endParaRPr lang="fr-FR" cap="all" dirty="0"/>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431801" y="1664906"/>
            <a:ext cx="11232819" cy="323935"/>
          </a:xfrm>
        </p:spPr>
        <p:txBody>
          <a:bodyPr/>
          <a:lstStyle>
            <a:lvl1pPr marL="12700" indent="114297">
              <a:spcBef>
                <a:spcPts val="533"/>
              </a:spcBef>
              <a:spcAft>
                <a:spcPts val="1067"/>
              </a:spcAft>
              <a:buFont typeface="+mj-lt"/>
              <a:buNone/>
              <a:tabLst/>
              <a:defRPr sz="2000" b="1">
                <a:solidFill>
                  <a:schemeClr val="tx1">
                    <a:lumMod val="50000"/>
                    <a:lumOff val="50000"/>
                  </a:schemeClr>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p:txBody>
          <a:bodyPr/>
          <a:lstStyle/>
          <a:p>
            <a:r>
              <a:rPr lang="fr-FR" dirty="0"/>
              <a:t>Titre</a:t>
            </a:r>
          </a:p>
        </p:txBody>
      </p:sp>
      <p:sp>
        <p:nvSpPr>
          <p:cNvPr id="20" name="Espace réservé du pied de page 4">
            <a:extLst>
              <a:ext uri="{FF2B5EF4-FFF2-40B4-BE49-F238E27FC236}">
                <a16:creationId xmlns:a16="http://schemas.microsoft.com/office/drawing/2014/main" id="{99BFD6E0-B235-DA4F-9D70-E9444B53C48F}"/>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smtClean="0"/>
              <a:t>DARP</a:t>
            </a:r>
            <a:endParaRPr lang="fr-FR" dirty="0"/>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431800" y="2276872"/>
            <a:ext cx="11232445"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919652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3061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graphicFrame>
        <p:nvGraphicFramePr>
          <p:cNvPr id="2" name="Objet 1" hidden="1"/>
          <p:cNvGraphicFramePr>
            <a:graphicFrameLocks noChangeAspect="1"/>
          </p:cNvGraphicFramePr>
          <p:nvPr userDrawn="1">
            <p:custDataLst>
              <p:tags r:id="rId2"/>
            </p:custDataLst>
            <p:extLst/>
          </p:nvPr>
        </p:nvGraphicFramePr>
        <p:xfrm>
          <a:off x="1965" y="1557"/>
          <a:ext cx="1809" cy="1439"/>
        </p:xfrm>
        <a:graphic>
          <a:graphicData uri="http://schemas.openxmlformats.org/presentationml/2006/ole">
            <mc:AlternateContent xmlns:mc="http://schemas.openxmlformats.org/markup-compatibility/2006">
              <mc:Choice xmlns:v="urn:schemas-microsoft-com:vml" Requires="v">
                <p:oleObj spid="_x0000_s1030" name="Diapositive think-cell" r:id="rId4" imgW="216" imgH="216" progId="TCLayout.ActiveDocument.1">
                  <p:embed/>
                </p:oleObj>
              </mc:Choice>
              <mc:Fallback>
                <p:oleObj name="Diapositive think-cell" r:id="rId4" imgW="216" imgH="216" progId="TCLayout.ActiveDocument.1">
                  <p:embed/>
                  <p:pic>
                    <p:nvPicPr>
                      <p:cNvPr id="2" name="Objet 1" hidden="1"/>
                      <p:cNvPicPr/>
                      <p:nvPr/>
                    </p:nvPicPr>
                    <p:blipFill>
                      <a:blip r:embed="rId5"/>
                      <a:stretch>
                        <a:fillRect/>
                      </a:stretch>
                    </p:blipFill>
                    <p:spPr>
                      <a:xfrm>
                        <a:off x="1965" y="1557"/>
                        <a:ext cx="1809" cy="1439"/>
                      </a:xfrm>
                      <a:prstGeom prst="rect">
                        <a:avLst/>
                      </a:prstGeom>
                    </p:spPr>
                  </p:pic>
                </p:oleObj>
              </mc:Fallback>
            </mc:AlternateContent>
          </a:graphicData>
        </a:graphic>
      </p:graphicFrame>
      <p:sp>
        <p:nvSpPr>
          <p:cNvPr id="4" name="Espace réservé du pied de page 5"/>
          <p:cNvSpPr>
            <a:spLocks noGrp="1"/>
          </p:cNvSpPr>
          <p:nvPr>
            <p:ph type="ftr" sz="quarter" idx="11"/>
          </p:nvPr>
        </p:nvSpPr>
        <p:spPr>
          <a:xfrm>
            <a:off x="757427" y="6356468"/>
            <a:ext cx="3860800" cy="365125"/>
          </a:xfrm>
          <a:prstGeom prst="rect">
            <a:avLst/>
          </a:prstGeom>
        </p:spPr>
        <p:txBody>
          <a:bodyPr lIns="90943" tIns="45473" rIns="90943" bIns="45473"/>
          <a:lstStyle/>
          <a:p>
            <a:pPr defTabSz="928295"/>
            <a:r>
              <a:rPr lang="fr-FR" smtClean="0">
                <a:solidFill>
                  <a:prstClr val="white">
                    <a:lumMod val="50000"/>
                  </a:prstClr>
                </a:solidFill>
              </a:rPr>
              <a:t>STSS - 03/05/2018</a:t>
            </a:r>
            <a:endParaRPr lang="fr-FR" dirty="0">
              <a:solidFill>
                <a:prstClr val="white">
                  <a:lumMod val="50000"/>
                </a:prstClr>
              </a:solidFill>
            </a:endParaRPr>
          </a:p>
        </p:txBody>
      </p:sp>
    </p:spTree>
    <p:extLst>
      <p:ext uri="{BB962C8B-B14F-4D97-AF65-F5344CB8AC3E}">
        <p14:creationId xmlns:p14="http://schemas.microsoft.com/office/powerpoint/2010/main" val="377772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431371" y="2084851"/>
            <a:ext cx="3360000" cy="3840427"/>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4416000" y="2084851"/>
            <a:ext cx="3360000" cy="3814349"/>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8351999" y="2084851"/>
            <a:ext cx="3360000" cy="3814349"/>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fld id="{251C71F6-E0A6-1740-B64F-38F332886BAF}" type="datetime1">
              <a:rPr lang="fr-FR" cap="all" smtClean="0"/>
              <a:pPr/>
              <a:t>27/09/2021</a:t>
            </a:fld>
            <a:endParaRPr lang="fr-FR" cap="all" dirty="0"/>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431801" y="910402"/>
            <a:ext cx="11233151" cy="719988"/>
          </a:xfrm>
        </p:spPr>
        <p:txBody>
          <a:bodyPr/>
          <a:lstStyle/>
          <a:p>
            <a:r>
              <a:rPr lang="fr-FR" dirty="0"/>
              <a:t>Sommaire</a:t>
            </a:r>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Intitulé de la direction/service</a:t>
            </a:r>
          </a:p>
        </p:txBody>
      </p:sp>
    </p:spTree>
    <p:extLst>
      <p:ext uri="{BB962C8B-B14F-4D97-AF65-F5344CB8AC3E}">
        <p14:creationId xmlns:p14="http://schemas.microsoft.com/office/powerpoint/2010/main" val="270331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fld id="{5E6183FC-BA60-7C49-ABF3-B50982741576}" type="datetime1">
              <a:rPr lang="fr-FR" cap="all" smtClean="0"/>
              <a:pPr/>
              <a:t>27/09/2021</a:t>
            </a:fld>
            <a:endParaRPr lang="fr-FR" cap="all" dirty="0"/>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Intitulé de la direction/service</a:t>
            </a:r>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431801" y="1664906"/>
            <a:ext cx="11232819" cy="323935"/>
          </a:xfrm>
        </p:spPr>
        <p:txBody>
          <a:bodyPr/>
          <a:lstStyle>
            <a:lvl1pPr marL="0" indent="126997">
              <a:spcBef>
                <a:spcPts val="533"/>
              </a:spcBef>
              <a:spcAft>
                <a:spcPts val="1067"/>
              </a:spcAft>
              <a:buFont typeface="+mj-lt"/>
              <a:buNone/>
              <a:tabLst/>
              <a:defRPr sz="2000" b="1">
                <a:solidFill>
                  <a:schemeClr val="tx1">
                    <a:lumMod val="50000"/>
                    <a:lumOff val="50000"/>
                  </a:schemeClr>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431801" y="910402"/>
            <a:ext cx="11233151" cy="719988"/>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431371" y="2276872"/>
            <a:ext cx="3408628"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4367808"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8304245"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267919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431371"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fld id="{0597CDB5-73DC-8641-8CC1-FAD9379FD627}" type="datetime1">
              <a:rPr lang="fr-FR" cap="all" smtClean="0"/>
              <a:pPr/>
              <a:t>27/09/2021</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431801" y="1664906"/>
            <a:ext cx="11232819" cy="323935"/>
          </a:xfrm>
        </p:spPr>
        <p:txBody>
          <a:bodyPr/>
          <a:lstStyle>
            <a:lvl1pPr marL="0" indent="126997">
              <a:spcBef>
                <a:spcPts val="533"/>
              </a:spcBef>
              <a:spcAft>
                <a:spcPts val="1067"/>
              </a:spcAft>
              <a:buFont typeface="+mj-lt"/>
              <a:buNone/>
              <a:tabLst/>
              <a:defRPr sz="2000" b="1">
                <a:solidFill>
                  <a:schemeClr val="tx1">
                    <a:lumMod val="50000"/>
                    <a:lumOff val="50000"/>
                  </a:schemeClr>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431801" y="910402"/>
            <a:ext cx="11233151" cy="719988"/>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Intitulé de la direction/service</a:t>
            </a: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4175787" y="2276872"/>
            <a:ext cx="7488832" cy="3840427"/>
          </a:xfrm>
        </p:spPr>
        <p:txBody>
          <a:bodyPr/>
          <a:lstStyle/>
          <a:p>
            <a:r>
              <a:rPr lang="fr-FR" smtClean="0"/>
              <a:t>Cliquez sur l'icône pour ajouter une image</a:t>
            </a:r>
            <a:endParaRPr lang="fr-FR"/>
          </a:p>
        </p:txBody>
      </p:sp>
    </p:spTree>
    <p:extLst>
      <p:ext uri="{BB962C8B-B14F-4D97-AF65-F5344CB8AC3E}">
        <p14:creationId xmlns:p14="http://schemas.microsoft.com/office/powerpoint/2010/main" val="2947436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8304245" y="2276872"/>
            <a:ext cx="336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fld id="{8E1290DD-BE4D-794B-919C-D565D1B9C67D}" type="datetime1">
              <a:rPr lang="fr-FR" cap="all" smtClean="0"/>
              <a:pPr/>
              <a:t>27/09/2021</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431801" y="1664906"/>
            <a:ext cx="11232819" cy="323935"/>
          </a:xfrm>
        </p:spPr>
        <p:txBody>
          <a:bodyPr/>
          <a:lstStyle>
            <a:lvl1pPr marL="0" indent="126997">
              <a:spcBef>
                <a:spcPts val="533"/>
              </a:spcBef>
              <a:spcAft>
                <a:spcPts val="1067"/>
              </a:spcAft>
              <a:buFont typeface="+mj-lt"/>
              <a:buNone/>
              <a:tabLst/>
              <a:defRPr sz="2000" b="1">
                <a:solidFill>
                  <a:schemeClr val="tx1">
                    <a:lumMod val="50000"/>
                    <a:lumOff val="50000"/>
                  </a:schemeClr>
                </a:solidFill>
              </a:defRPr>
            </a:lvl1pPr>
            <a:lvl2pPr marL="431989" indent="-191995">
              <a:spcBef>
                <a:spcPts val="800"/>
              </a:spcBef>
              <a:spcAft>
                <a:spcPts val="1067"/>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431801" y="910402"/>
            <a:ext cx="11233151" cy="719988"/>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Intitulé de la direction/service</a:t>
            </a:r>
          </a:p>
        </p:txBody>
      </p:sp>
      <p:sp>
        <p:nvSpPr>
          <p:cNvPr id="3" name="Espace réservé du graphique 2">
            <a:extLst>
              <a:ext uri="{FF2B5EF4-FFF2-40B4-BE49-F238E27FC236}">
                <a16:creationId xmlns:a16="http://schemas.microsoft.com/office/drawing/2014/main" id="{66D3B633-BB7B-4941-BF9B-161C5342E3AA}"/>
              </a:ext>
            </a:extLst>
          </p:cNvPr>
          <p:cNvSpPr>
            <a:spLocks noGrp="1"/>
          </p:cNvSpPr>
          <p:nvPr>
            <p:ph type="chart" sz="quarter" idx="15"/>
          </p:nvPr>
        </p:nvSpPr>
        <p:spPr>
          <a:xfrm>
            <a:off x="431371" y="2276873"/>
            <a:ext cx="7681384" cy="3839633"/>
          </a:xfrm>
        </p:spPr>
        <p:txBody>
          <a:bodyPr/>
          <a:lstStyle/>
          <a:p>
            <a:r>
              <a:rPr lang="fr-FR" smtClean="0"/>
              <a:t>Cliquez sur l'icône pour ajouter un graphique</a:t>
            </a:r>
            <a:endParaRPr lang="fr-FR"/>
          </a:p>
        </p:txBody>
      </p:sp>
    </p:spTree>
    <p:extLst>
      <p:ext uri="{BB962C8B-B14F-4D97-AF65-F5344CB8AC3E}">
        <p14:creationId xmlns:p14="http://schemas.microsoft.com/office/powerpoint/2010/main" val="2844671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29DF172-12F0-D244-8F51-E16DC05073B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336000" y="336000"/>
            <a:ext cx="1920000" cy="1920000"/>
          </a:xfrm>
          <a:prstGeom prst="rect">
            <a:avLst/>
          </a:prstGeom>
        </p:spPr>
      </p:pic>
      <p:sp>
        <p:nvSpPr>
          <p:cNvPr id="11" name="Espace réservé du texte 10"/>
          <p:cNvSpPr>
            <a:spLocks noGrp="1"/>
          </p:cNvSpPr>
          <p:nvPr>
            <p:ph type="body" sz="quarter" idx="13" hasCustomPrompt="1"/>
          </p:nvPr>
        </p:nvSpPr>
        <p:spPr bwMode="gray">
          <a:xfrm>
            <a:off x="431800" y="2852936"/>
            <a:ext cx="11232000" cy="3057632"/>
          </a:xfrm>
        </p:spPr>
        <p:txBody>
          <a:bodyPr/>
          <a:lstStyle>
            <a:lvl1pPr>
              <a:lnSpc>
                <a:spcPct val="90000"/>
              </a:lnSpc>
              <a:spcAft>
                <a:spcPts val="0"/>
              </a:spcAft>
              <a:defRPr sz="4333" b="1" cap="all" baseline="0"/>
            </a:lvl1pPr>
            <a:lvl2pPr marL="122764" indent="0">
              <a:spcBef>
                <a:spcPts val="667"/>
              </a:spcBef>
              <a:spcAft>
                <a:spcPts val="0"/>
              </a:spcAft>
              <a:buNone/>
              <a:tabLst/>
              <a:defRPr sz="2467"/>
            </a:lvl2pPr>
          </a:lstStyle>
          <a:p>
            <a:pPr lvl="0"/>
            <a:r>
              <a:rPr lang="fr-FR" dirty="0"/>
              <a:t>Titre</a:t>
            </a:r>
          </a:p>
          <a:p>
            <a:pPr lvl="1"/>
            <a:r>
              <a:rPr lang="fr-FR" dirty="0"/>
              <a:t>Sous-titre</a:t>
            </a:r>
          </a:p>
        </p:txBody>
      </p:sp>
      <p:cxnSp>
        <p:nvCxnSpPr>
          <p:cNvPr id="12" name="Connecteur droit 11"/>
          <p:cNvCxnSpPr>
            <a:cxnSpLocks/>
          </p:cNvCxnSpPr>
          <p:nvPr/>
        </p:nvCxnSpPr>
        <p:spPr bwMode="gray">
          <a:xfrm>
            <a:off x="431800" y="6379200"/>
            <a:ext cx="11232819"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id="{C192E6B1-2CEB-FB47-B10B-D25D43DF8D96}"/>
              </a:ext>
            </a:extLst>
          </p:cNvPr>
          <p:cNvSpPr>
            <a:spLocks noGrp="1"/>
          </p:cNvSpPr>
          <p:nvPr>
            <p:ph type="dt" sz="half" idx="2"/>
          </p:nvPr>
        </p:nvSpPr>
        <p:spPr bwMode="gray">
          <a:xfrm>
            <a:off x="431801" y="6396842"/>
            <a:ext cx="1613913" cy="461159"/>
          </a:xfrm>
          <a:prstGeom prst="rect">
            <a:avLst/>
          </a:prstGeom>
        </p:spPr>
        <p:txBody>
          <a:bodyPr vert="horz" lIns="0" tIns="0" rIns="0" bIns="0" rtlCol="0" anchor="ctr" anchorCtr="0">
            <a:noAutofit/>
          </a:bodyPr>
          <a:lstStyle>
            <a:lvl1pPr algn="l">
              <a:defRPr sz="1000" b="1">
                <a:solidFill>
                  <a:schemeClr val="tx1"/>
                </a:solidFill>
              </a:defRPr>
            </a:lvl1pPr>
          </a:lstStyle>
          <a:p>
            <a:fld id="{D7698221-35EF-134F-B87A-568DECC70F29}" type="datetime1">
              <a:rPr lang="fr-FR" cap="all" smtClean="0"/>
              <a:pPr/>
              <a:t>27/09/2021</a:t>
            </a:fld>
            <a:endParaRPr lang="fr-FR" cap="all" dirty="0"/>
          </a:p>
        </p:txBody>
      </p:sp>
      <p:sp>
        <p:nvSpPr>
          <p:cNvPr id="14" name="Espace réservé du numéro de diapositive 5">
            <a:extLst>
              <a:ext uri="{FF2B5EF4-FFF2-40B4-BE49-F238E27FC236}">
                <a16:creationId xmlns:a16="http://schemas.microsoft.com/office/drawing/2014/main" id="{0593ECE3-ACEF-7441-BABB-08F519CCE72F}"/>
              </a:ext>
            </a:extLst>
          </p:cNvPr>
          <p:cNvSpPr>
            <a:spLocks noGrp="1"/>
          </p:cNvSpPr>
          <p:nvPr>
            <p:ph type="sldNum" sz="quarter" idx="4"/>
          </p:nvPr>
        </p:nvSpPr>
        <p:spPr bwMode="gray">
          <a:xfrm>
            <a:off x="9864951"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733122C9-A0B9-462F-8757-0847AD287B63}" type="slidenum">
              <a:rPr lang="fr-FR" smtClean="0"/>
              <a:pPr/>
              <a:t>‹N°›</a:t>
            </a:fld>
            <a:endParaRPr lang="fr-FR" dirty="0"/>
          </a:p>
        </p:txBody>
      </p:sp>
      <p:sp>
        <p:nvSpPr>
          <p:cNvPr id="16" name="Espace réservé du pied de page 4">
            <a:extLst>
              <a:ext uri="{FF2B5EF4-FFF2-40B4-BE49-F238E27FC236}">
                <a16:creationId xmlns:a16="http://schemas.microsoft.com/office/drawing/2014/main" id="{4D728EC0-9FC5-AB4E-B907-86A468EF1E2A}"/>
              </a:ext>
            </a:extLst>
          </p:cNvPr>
          <p:cNvSpPr>
            <a:spLocks noGrp="1"/>
          </p:cNvSpPr>
          <p:nvPr>
            <p:ph type="ftr" sz="quarter" idx="3"/>
          </p:nvPr>
        </p:nvSpPr>
        <p:spPr bwMode="gray">
          <a:xfrm>
            <a:off x="5423926" y="260648"/>
            <a:ext cx="6241025"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Intitulé de la direction/service</a:t>
            </a:r>
          </a:p>
        </p:txBody>
      </p:sp>
      <p:pic>
        <p:nvPicPr>
          <p:cNvPr id="15" name="Image 14">
            <a:extLst>
              <a:ext uri="{FF2B5EF4-FFF2-40B4-BE49-F238E27FC236}">
                <a16:creationId xmlns:a16="http://schemas.microsoft.com/office/drawing/2014/main" id="{0B5534E2-19C3-C848-AD92-C2BA62CED42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2743180" y="463310"/>
            <a:ext cx="2680741" cy="1539615"/>
          </a:xfrm>
          <a:prstGeom prst="rect">
            <a:avLst/>
          </a:prstGeom>
        </p:spPr>
      </p:pic>
    </p:spTree>
    <p:extLst>
      <p:ext uri="{BB962C8B-B14F-4D97-AF65-F5344CB8AC3E}">
        <p14:creationId xmlns:p14="http://schemas.microsoft.com/office/powerpoint/2010/main" val="251701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4000"/>
            <a:ext cx="12192000" cy="5925277"/>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485713" y="6396842"/>
            <a:ext cx="1560000" cy="461159"/>
          </a:xfrm>
          <a:prstGeom prst="rect">
            <a:avLst/>
          </a:prstGeom>
        </p:spPr>
        <p:txBody>
          <a:bodyPr vert="horz" lIns="0" tIns="0" rIns="0" bIns="0" rtlCol="0" anchor="ctr" anchorCtr="0">
            <a:noAutofit/>
          </a:bodyPr>
          <a:lstStyle>
            <a:lvl1pPr algn="l">
              <a:defRPr sz="1000" b="1">
                <a:solidFill>
                  <a:schemeClr val="bg1"/>
                </a:solidFill>
              </a:defRPr>
            </a:lvl1pPr>
          </a:lstStyle>
          <a:p>
            <a:fld id="{5F7325A3-5315-1B4B-A0D9-112471EB5837}" type="datetime1">
              <a:rPr lang="fr-FR" cap="all" smtClean="0"/>
              <a:pPr/>
              <a:t>27/09/2021</a:t>
            </a:fld>
            <a:endParaRPr lang="fr-FR" cap="all" dirty="0"/>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527987" indent="-527987">
              <a:buFont typeface="+mj-lt"/>
              <a:buAutoNum type="arabicPeriod"/>
              <a:defRPr sz="4333">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9864951" y="6378000"/>
            <a:ext cx="1800000" cy="480000"/>
          </a:xfrm>
          <a:prstGeom prst="rect">
            <a:avLst/>
          </a:prstGeom>
        </p:spPr>
        <p:txBody>
          <a:bodyPr vert="horz" lIns="0" tIns="0" rIns="0" bIns="0" rtlCol="0" anchor="ctr" anchorCtr="0">
            <a:noAutofit/>
          </a:bodyPr>
          <a:lstStyle>
            <a:lvl1pPr algn="r">
              <a:defRPr sz="1000" b="1">
                <a:solidFill>
                  <a:schemeClr val="bg1"/>
                </a:solidFill>
              </a:defRPr>
            </a:lvl1pPr>
          </a:lstStyle>
          <a:p>
            <a:fld id="{733122C9-A0B9-462F-8757-0847AD287B63}" type="slidenum">
              <a:rPr lang="fr-FR" smtClean="0"/>
              <a:pPr/>
              <a:t>‹N°›</a:t>
            </a:fld>
            <a:endParaRPr lang="fr-FR" dirty="0"/>
          </a:p>
        </p:txBody>
      </p:sp>
      <p:sp>
        <p:nvSpPr>
          <p:cNvPr id="11" name="Espace réservé du pied de page 4">
            <a:extLst>
              <a:ext uri="{FF2B5EF4-FFF2-40B4-BE49-F238E27FC236}">
                <a16:creationId xmlns:a16="http://schemas.microsoft.com/office/drawing/2014/main" id="{DCBACC69-485F-9F49-A64D-9385F9776EB4}"/>
              </a:ext>
            </a:extLst>
          </p:cNvPr>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Intitulé de la direction/service</a:t>
            </a:r>
          </a:p>
        </p:txBody>
      </p:sp>
    </p:spTree>
    <p:extLst>
      <p:ext uri="{BB962C8B-B14F-4D97-AF65-F5344CB8AC3E}">
        <p14:creationId xmlns:p14="http://schemas.microsoft.com/office/powerpoint/2010/main" val="2780883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fld id="{4EA19884-7A29-DC4E-9311-A62E54788E52}" type="datetime1">
              <a:rPr lang="fr-FR" smtClean="0"/>
              <a:t>27/09/2021</a:t>
            </a:fld>
            <a:endParaRPr lang="fr-FR" dirty="0"/>
          </a:p>
        </p:txBody>
      </p:sp>
      <p:sp>
        <p:nvSpPr>
          <p:cNvPr id="5" name="Espace réservé du pied de page 4"/>
          <p:cNvSpPr>
            <a:spLocks noGrp="1"/>
          </p:cNvSpPr>
          <p:nvPr>
            <p:ph type="ftr" sz="quarter" idx="11"/>
          </p:nvPr>
        </p:nvSpPr>
        <p:spPr bwMode="gray">
          <a:xfrm>
            <a:off x="960000" y="5829266"/>
            <a:ext cx="4320000" cy="597263"/>
          </a:xfrm>
        </p:spPr>
        <p:txBody>
          <a:bodyPr anchor="ctr" anchorCtr="0"/>
          <a:lstStyle>
            <a:lvl1pPr algn="l">
              <a:defRPr sz="1533"/>
            </a:lvl1pPr>
          </a:lstStyle>
          <a:p>
            <a:r>
              <a:rPr lang="fr-FR" dirty="0" smtClean="0"/>
              <a:t>DG/DAR</a:t>
            </a:r>
            <a:endParaRPr lang="fr-FR" dirty="0"/>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8304246" y="717133"/>
            <a:ext cx="2927751" cy="1681479"/>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720000" y="480000"/>
            <a:ext cx="3600000" cy="3600000"/>
          </a:xfrm>
          <a:prstGeom prst="rect">
            <a:avLst/>
          </a:prstGeom>
        </p:spPr>
      </p:pic>
      <p:sp>
        <p:nvSpPr>
          <p:cNvPr id="12" name="ZoneTexte 11"/>
          <p:cNvSpPr txBox="1"/>
          <p:nvPr userDrawn="1"/>
        </p:nvSpPr>
        <p:spPr>
          <a:xfrm>
            <a:off x="5135894" y="3525011"/>
            <a:ext cx="6240693" cy="1836337"/>
          </a:xfrm>
          <a:prstGeom prst="rect">
            <a:avLst/>
          </a:prstGeom>
          <a:noFill/>
        </p:spPr>
        <p:txBody>
          <a:bodyPr wrap="square" rtlCol="0">
            <a:spAutoFit/>
          </a:bodyPr>
          <a:lstStyle/>
          <a:p>
            <a:pPr algn="r"/>
            <a:r>
              <a:rPr lang="fr-FR" sz="3333" b="1" dirty="0" smtClean="0"/>
              <a:t>GT Allocation de ressources</a:t>
            </a:r>
          </a:p>
          <a:p>
            <a:pPr algn="r"/>
            <a:r>
              <a:rPr lang="fr-FR" sz="3333" b="1" dirty="0" smtClean="0"/>
              <a:t>8</a:t>
            </a:r>
            <a:r>
              <a:rPr lang="fr-FR" sz="3333" b="1" baseline="0" dirty="0" smtClean="0"/>
              <a:t> janvier 2021</a:t>
            </a:r>
            <a:endParaRPr lang="fr-FR" sz="3333" b="1" dirty="0" smtClean="0"/>
          </a:p>
          <a:p>
            <a:pPr algn="r"/>
            <a:r>
              <a:rPr lang="fr-FR" sz="2000" dirty="0" smtClean="0"/>
              <a:t>Atterrissage  2020 &amp; Préparation 2021</a:t>
            </a:r>
            <a:endParaRPr lang="fr-FR" sz="2000" dirty="0"/>
          </a:p>
          <a:p>
            <a:pPr algn="r"/>
            <a:endParaRPr lang="fr-FR" sz="2667" b="1" dirty="0"/>
          </a:p>
        </p:txBody>
      </p:sp>
    </p:spTree>
    <p:extLst>
      <p:ext uri="{BB962C8B-B14F-4D97-AF65-F5344CB8AC3E}">
        <p14:creationId xmlns:p14="http://schemas.microsoft.com/office/powerpoint/2010/main" val="1431366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4ème 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fld id="{4EA19884-7A29-DC4E-9311-A62E54788E52}" type="datetime1">
              <a:rPr lang="fr-FR" smtClean="0"/>
              <a:t>27/09/2021</a:t>
            </a:fld>
            <a:endParaRPr lang="fr-FR" dirty="0"/>
          </a:p>
        </p:txBody>
      </p:sp>
      <p:sp>
        <p:nvSpPr>
          <p:cNvPr id="5" name="Espace réservé du pied de page 4"/>
          <p:cNvSpPr>
            <a:spLocks noGrp="1"/>
          </p:cNvSpPr>
          <p:nvPr>
            <p:ph type="ftr" sz="quarter" idx="11"/>
          </p:nvPr>
        </p:nvSpPr>
        <p:spPr bwMode="gray">
          <a:xfrm>
            <a:off x="960000" y="5829266"/>
            <a:ext cx="4320000" cy="597263"/>
          </a:xfrm>
        </p:spPr>
        <p:txBody>
          <a:bodyPr anchor="ctr" anchorCtr="0"/>
          <a:lstStyle>
            <a:lvl1pPr algn="l">
              <a:defRPr sz="1533"/>
            </a:lvl1pPr>
          </a:lstStyle>
          <a:p>
            <a:r>
              <a:rPr lang="fr-FR" dirty="0"/>
              <a:t>Intitulé de la direction/service</a:t>
            </a:r>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8304246" y="717133"/>
            <a:ext cx="2927751" cy="1681479"/>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720000" y="480000"/>
            <a:ext cx="3600000" cy="3600000"/>
          </a:xfrm>
          <a:prstGeom prst="rect">
            <a:avLst/>
          </a:prstGeom>
        </p:spPr>
      </p:pic>
    </p:spTree>
    <p:extLst>
      <p:ext uri="{BB962C8B-B14F-4D97-AF65-F5344CB8AC3E}">
        <p14:creationId xmlns:p14="http://schemas.microsoft.com/office/powerpoint/2010/main" val="2448220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431801" y="2276873"/>
            <a:ext cx="11233151" cy="3936433"/>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825043" y="260648"/>
            <a:ext cx="7839908" cy="480000"/>
          </a:xfrm>
          <a:prstGeom prst="rect">
            <a:avLst/>
          </a:prstGeom>
        </p:spPr>
        <p:txBody>
          <a:bodyPr vert="horz" lIns="0" tIns="0" rIns="0" bIns="0" rtlCol="0" anchor="ctr" anchorCtr="0">
            <a:noAutofit/>
          </a:bodyPr>
          <a:lstStyle>
            <a:lvl1pPr algn="r">
              <a:defRPr sz="1000" b="1">
                <a:solidFill>
                  <a:schemeClr val="tx1"/>
                </a:solidFill>
              </a:defRPr>
            </a:lvl1pPr>
          </a:lstStyle>
          <a:p>
            <a:r>
              <a:rPr lang="fr-FR" dirty="0"/>
              <a:t>Intitulé de la direction/service</a:t>
            </a:r>
          </a:p>
        </p:txBody>
      </p:sp>
      <p:sp>
        <p:nvSpPr>
          <p:cNvPr id="6" name="Espace réservé du numéro de diapositive 5"/>
          <p:cNvSpPr>
            <a:spLocks noGrp="1"/>
          </p:cNvSpPr>
          <p:nvPr>
            <p:ph type="sldNum" sz="quarter" idx="4"/>
          </p:nvPr>
        </p:nvSpPr>
        <p:spPr bwMode="gray">
          <a:xfrm>
            <a:off x="9864951"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733122C9-A0B9-462F-8757-0847AD287B63}" type="slidenum">
              <a:rPr lang="fr-FR" smtClean="0"/>
              <a:pPr/>
              <a:t>‹N°›</a:t>
            </a:fld>
            <a:endParaRPr lang="fr-FR" dirty="0"/>
          </a:p>
        </p:txBody>
      </p:sp>
      <p:cxnSp>
        <p:nvCxnSpPr>
          <p:cNvPr id="10" name="Connecteur droit 9"/>
          <p:cNvCxnSpPr>
            <a:cxnSpLocks/>
          </p:cNvCxnSpPr>
          <p:nvPr/>
        </p:nvCxnSpPr>
        <p:spPr bwMode="gray">
          <a:xfrm>
            <a:off x="431800" y="6379200"/>
            <a:ext cx="11232819"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431801" y="910402"/>
            <a:ext cx="11233151" cy="719988"/>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420937" y="6378001"/>
            <a:ext cx="2743200" cy="366183"/>
          </a:xfrm>
          <a:prstGeom prst="rect">
            <a:avLst/>
          </a:prstGeom>
        </p:spPr>
        <p:txBody>
          <a:bodyPr vert="horz" lIns="91440" tIns="45720" rIns="91440" bIns="45720" rtlCol="0" anchor="ctr"/>
          <a:lstStyle>
            <a:lvl1pPr algn="l">
              <a:defRPr sz="1000" b="1">
                <a:solidFill>
                  <a:schemeClr val="tx1"/>
                </a:solidFill>
              </a:defRPr>
            </a:lvl1pPr>
          </a:lstStyle>
          <a:p>
            <a:fld id="{B858D49A-5A7A-574D-A0ED-52B5C1EFA876}" type="datetime1">
              <a:rPr lang="fr-FR" cap="all" smtClean="0"/>
              <a:pPr/>
              <a:t>27/09/2021</a:t>
            </a:fld>
            <a:endParaRPr lang="fr-FR" cap="all" dirty="0"/>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5C7551C4-641A-D343-AA7E-79AE4711BFA8}"/>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gray">
          <a:xfrm>
            <a:off x="1563836" y="247643"/>
            <a:ext cx="809139" cy="464708"/>
          </a:xfrm>
          <a:prstGeom prst="rect">
            <a:avLst/>
          </a:prstGeom>
        </p:spPr>
      </p:pic>
      <p:pic>
        <p:nvPicPr>
          <p:cNvPr id="15" name="Image 14">
            <a:extLst>
              <a:ext uri="{FF2B5EF4-FFF2-40B4-BE49-F238E27FC236}">
                <a16:creationId xmlns:a16="http://schemas.microsoft.com/office/drawing/2014/main" id="{4921EE98-A0EA-AE49-A902-478042AA6CF9}"/>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bwMode="gray">
          <a:xfrm>
            <a:off x="384000" y="144000"/>
            <a:ext cx="720000" cy="720000"/>
          </a:xfrm>
          <a:prstGeom prst="rect">
            <a:avLst/>
          </a:prstGeom>
        </p:spPr>
      </p:pic>
    </p:spTree>
    <p:extLst>
      <p:ext uri="{BB962C8B-B14F-4D97-AF65-F5344CB8AC3E}">
        <p14:creationId xmlns:p14="http://schemas.microsoft.com/office/powerpoint/2010/main" val="7955607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marL="19050" indent="0" algn="l" defTabSz="1219170" rtl="0" eaLnBrk="1" latinLnBrk="0" hangingPunct="1">
        <a:lnSpc>
          <a:spcPct val="90000"/>
        </a:lnSpc>
        <a:spcBef>
          <a:spcPct val="0"/>
        </a:spcBef>
        <a:buNone/>
        <a:tabLst/>
        <a:defRPr sz="3333" b="1" kern="1200">
          <a:solidFill>
            <a:schemeClr val="tx1"/>
          </a:solidFill>
          <a:latin typeface="+mj-lt"/>
          <a:ea typeface="+mj-ea"/>
          <a:cs typeface="+mj-cs"/>
        </a:defRPr>
      </a:lvl1pPr>
    </p:titleStyle>
    <p:bodyStyle>
      <a:lvl1pPr marL="122764" indent="0" algn="l" defTabSz="1219170" rtl="0" eaLnBrk="1" latinLnBrk="0" hangingPunct="1">
        <a:lnSpc>
          <a:spcPct val="100000"/>
        </a:lnSpc>
        <a:spcBef>
          <a:spcPts val="0"/>
        </a:spcBef>
        <a:spcAft>
          <a:spcPts val="667"/>
        </a:spcAft>
        <a:buFont typeface="Arial" pitchFamily="34" charset="0"/>
        <a:buNone/>
        <a:tabLst/>
        <a:defRPr sz="1867" b="0" kern="1200">
          <a:solidFill>
            <a:schemeClr val="tx1"/>
          </a:solidFill>
          <a:latin typeface="+mn-lt"/>
          <a:ea typeface="+mn-ea"/>
          <a:cs typeface="+mn-cs"/>
        </a:defRPr>
      </a:lvl1pPr>
      <a:lvl2pPr marL="468588" indent="-228594" algn="l" defTabSz="1219170" rtl="0" eaLnBrk="1" latinLnBrk="0" hangingPunct="1">
        <a:lnSpc>
          <a:spcPct val="100000"/>
        </a:lnSpc>
        <a:spcBef>
          <a:spcPts val="800"/>
        </a:spcBef>
        <a:spcAft>
          <a:spcPts val="800"/>
        </a:spcAft>
        <a:buSzPct val="100000"/>
        <a:buFont typeface="Arial" panose="020B0604020202020204" pitchFamily="34" charset="0"/>
        <a:buChar char="•"/>
        <a:defRPr sz="1600" kern="1200">
          <a:solidFill>
            <a:schemeClr val="tx1"/>
          </a:solidFill>
          <a:latin typeface="+mn-lt"/>
          <a:ea typeface="+mn-ea"/>
          <a:cs typeface="+mn-cs"/>
        </a:defRPr>
      </a:lvl2pPr>
      <a:lvl3pPr marL="708582" indent="-228594" algn="l" defTabSz="1219170" rtl="0" eaLnBrk="1" latinLnBrk="0" hangingPunct="1">
        <a:lnSpc>
          <a:spcPct val="100000"/>
        </a:lnSpc>
        <a:spcBef>
          <a:spcPts val="133"/>
        </a:spcBef>
        <a:spcAft>
          <a:spcPts val="133"/>
        </a:spcAft>
        <a:buSzPct val="100000"/>
        <a:buFont typeface="Wingdings" pitchFamily="2" charset="2"/>
        <a:buChar char="§"/>
        <a:defRPr sz="1333" kern="1200">
          <a:solidFill>
            <a:schemeClr val="tx1"/>
          </a:solidFill>
          <a:latin typeface="+mn-lt"/>
          <a:ea typeface="+mn-ea"/>
          <a:cs typeface="+mn-cs"/>
        </a:defRPr>
      </a:lvl3pPr>
      <a:lvl4pPr marL="948576" indent="-228594" algn="l" defTabSz="1219170" rtl="0" eaLnBrk="1" latinLnBrk="0" hangingPunct="1">
        <a:lnSpc>
          <a:spcPct val="100000"/>
        </a:lnSpc>
        <a:spcBef>
          <a:spcPts val="133"/>
        </a:spcBef>
        <a:spcAft>
          <a:spcPts val="133"/>
        </a:spcAft>
        <a:buSzPct val="100000"/>
        <a:buFont typeface="Arial" panose="020B0604020202020204" pitchFamily="34" charset="0"/>
        <a:buChar char="•"/>
        <a:defRPr sz="1067" kern="1200">
          <a:solidFill>
            <a:schemeClr val="tx1"/>
          </a:solidFill>
          <a:latin typeface="+mn-lt"/>
          <a:ea typeface="+mn-ea"/>
          <a:cs typeface="+mn-cs"/>
        </a:defRPr>
      </a:lvl4pPr>
      <a:lvl5pPr marL="1236569" indent="-228594" algn="l" defTabSz="1219170" rtl="0" eaLnBrk="1" latinLnBrk="0" hangingPunct="1">
        <a:lnSpc>
          <a:spcPct val="100000"/>
        </a:lnSpc>
        <a:spcBef>
          <a:spcPts val="133"/>
        </a:spcBef>
        <a:spcAft>
          <a:spcPts val="133"/>
        </a:spcAft>
        <a:buSzPct val="100000"/>
        <a:buFont typeface="Wingdings" pitchFamily="2" charset="2"/>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267093" indent="0" algn="l" defTabSz="1219170" rtl="0" eaLnBrk="1" latinLnBrk="0" hangingPunct="1">
        <a:spcBef>
          <a:spcPct val="20000"/>
        </a:spcBef>
        <a:buFont typeface="Arial" pitchFamily="34" charset="0"/>
        <a:buNone/>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1000" b="1" i="0" u="none" strike="noStrike" kern="1200" cap="none" spc="0" normalizeH="0" baseline="0" noProof="0">
                <a:ln>
                  <a:noFill/>
                </a:ln>
                <a:solidFill>
                  <a:srgbClr val="000000"/>
                </a:solidFill>
                <a:effectLst/>
                <a:uLnTx/>
                <a:uFillTx/>
                <a:latin typeface="Arial"/>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a:t>
            </a:fld>
            <a:endParaRPr kumimoji="0" lang="fr-FR" sz="1000" b="1" i="0" u="none" strike="noStrike" kern="1200" cap="none" spc="0" normalizeH="0" baseline="0" noProof="0" dirty="0">
              <a:ln>
                <a:noFill/>
              </a:ln>
              <a:solidFill>
                <a:srgbClr val="000000"/>
              </a:solidFill>
              <a:effectLst/>
              <a:uLnTx/>
              <a:uFillTx/>
              <a:latin typeface="Arial"/>
              <a:ea typeface="+mn-ea"/>
              <a:cs typeface="+mn-cs"/>
            </a:endParaRPr>
          </a:p>
        </p:txBody>
      </p:sp>
      <p:sp>
        <p:nvSpPr>
          <p:cNvPr id="3" name="Espace réservé du texte 2"/>
          <p:cNvSpPr>
            <a:spLocks noGrp="1"/>
          </p:cNvSpPr>
          <p:nvPr>
            <p:ph type="body" sz="quarter" idx="13"/>
          </p:nvPr>
        </p:nvSpPr>
        <p:spPr>
          <a:xfrm>
            <a:off x="431371" y="1500399"/>
            <a:ext cx="11233580" cy="4896443"/>
          </a:xfrm>
        </p:spPr>
        <p:txBody>
          <a:bodyPr/>
          <a:lstStyle/>
          <a:p>
            <a:pPr marL="0" indent="0" algn="ctr">
              <a:buNone/>
            </a:pPr>
            <a:endParaRPr lang="fr-FR" sz="4000" dirty="0" smtClean="0">
              <a:solidFill>
                <a:schemeClr val="tx2">
                  <a:lumMod val="75000"/>
                </a:schemeClr>
              </a:solidFill>
              <a:ea typeface="+mj-ea"/>
              <a:cs typeface="+mj-cs"/>
            </a:endParaRPr>
          </a:p>
          <a:p>
            <a:pPr marL="0" indent="0" algn="ctr">
              <a:spcBef>
                <a:spcPts val="0"/>
              </a:spcBef>
              <a:spcAft>
                <a:spcPts val="600"/>
              </a:spcAft>
              <a:buNone/>
            </a:pPr>
            <a:r>
              <a:rPr lang="fr-FR" sz="4000" dirty="0" smtClean="0">
                <a:solidFill>
                  <a:schemeClr val="tx2">
                    <a:lumMod val="75000"/>
                  </a:schemeClr>
                </a:solidFill>
                <a:ea typeface="+mj-ea"/>
                <a:cs typeface="+mj-cs"/>
              </a:rPr>
              <a:t>Le Ségur de la santé en Ile-de-France</a:t>
            </a:r>
          </a:p>
          <a:p>
            <a:pPr marL="0" indent="0" algn="ctr">
              <a:spcBef>
                <a:spcPts val="1800"/>
              </a:spcBef>
              <a:spcAft>
                <a:spcPts val="0"/>
              </a:spcAft>
              <a:buNone/>
            </a:pPr>
            <a:endParaRPr lang="fr-FR" sz="3200" b="0" dirty="0" smtClean="0">
              <a:solidFill>
                <a:schemeClr val="tx2">
                  <a:lumMod val="75000"/>
                </a:schemeClr>
              </a:solidFill>
              <a:ea typeface="+mj-ea"/>
              <a:cs typeface="+mj-cs"/>
            </a:endParaRPr>
          </a:p>
          <a:p>
            <a:pPr marL="0" indent="0" algn="ctr">
              <a:spcBef>
                <a:spcPts val="1800"/>
              </a:spcBef>
              <a:spcAft>
                <a:spcPts val="0"/>
              </a:spcAft>
              <a:buNone/>
            </a:pPr>
            <a:r>
              <a:rPr lang="fr-FR" sz="3200" dirty="0" smtClean="0">
                <a:solidFill>
                  <a:schemeClr val="tx2">
                    <a:lumMod val="75000"/>
                  </a:schemeClr>
                </a:solidFill>
                <a:ea typeface="+mj-ea"/>
                <a:cs typeface="+mj-cs"/>
              </a:rPr>
              <a:t>Conseil Territorial de Santé </a:t>
            </a:r>
          </a:p>
          <a:p>
            <a:pPr marL="0" indent="0" algn="ctr">
              <a:spcBef>
                <a:spcPts val="1800"/>
              </a:spcBef>
              <a:spcAft>
                <a:spcPts val="0"/>
              </a:spcAft>
              <a:buNone/>
            </a:pPr>
            <a:r>
              <a:rPr lang="fr-FR" sz="3200" dirty="0" smtClean="0">
                <a:solidFill>
                  <a:schemeClr val="tx2">
                    <a:lumMod val="75000"/>
                  </a:schemeClr>
                </a:solidFill>
                <a:ea typeface="+mj-ea"/>
                <a:cs typeface="+mj-cs"/>
              </a:rPr>
              <a:t>Des Yvelines</a:t>
            </a:r>
            <a:endParaRPr lang="fr-FR" sz="3200" dirty="0" smtClean="0">
              <a:solidFill>
                <a:schemeClr val="tx2">
                  <a:lumMod val="75000"/>
                </a:schemeClr>
              </a:solidFill>
              <a:ea typeface="+mj-ea"/>
              <a:cs typeface="+mj-cs"/>
            </a:endParaRPr>
          </a:p>
          <a:p>
            <a:pPr marL="0" indent="0" algn="ctr">
              <a:spcBef>
                <a:spcPts val="1800"/>
              </a:spcBef>
              <a:spcAft>
                <a:spcPts val="0"/>
              </a:spcAft>
              <a:buNone/>
            </a:pPr>
            <a:r>
              <a:rPr lang="fr-FR" sz="3200" b="0" i="1" dirty="0" smtClean="0">
                <a:solidFill>
                  <a:schemeClr val="tx2">
                    <a:lumMod val="75000"/>
                  </a:schemeClr>
                </a:solidFill>
                <a:ea typeface="+mj-ea"/>
                <a:cs typeface="+mj-cs"/>
              </a:rPr>
              <a:t>28 septembre 2021</a:t>
            </a:r>
          </a:p>
          <a:p>
            <a:pPr marL="0" indent="0" algn="ctr">
              <a:buNone/>
            </a:pPr>
            <a:endParaRPr lang="fr-FR" sz="4000" dirty="0">
              <a:solidFill>
                <a:schemeClr val="tx2">
                  <a:lumMod val="75000"/>
                </a:schemeClr>
              </a:solidFill>
              <a:ea typeface="+mj-ea"/>
              <a:cs typeface="+mj-cs"/>
            </a:endParaRPr>
          </a:p>
        </p:txBody>
      </p:sp>
      <p:sp>
        <p:nvSpPr>
          <p:cNvPr id="6" name="Espace réservé de la date 5"/>
          <p:cNvSpPr>
            <a:spLocks noGrp="1"/>
          </p:cNvSpPr>
          <p:nvPr>
            <p:ph type="dt" sz="half" idx="2"/>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251C71F6-E0A6-1740-B64F-38F332886BAF}" type="datetime1">
              <a:rPr kumimoji="0" lang="fr-FR" sz="1000" b="1" i="0" u="none" strike="noStrike" kern="1200" cap="all" spc="0" normalizeH="0" baseline="0" noProof="0">
                <a:ln>
                  <a:noFill/>
                </a:ln>
                <a:solidFill>
                  <a:srgbClr val="000000"/>
                </a:solidFill>
                <a:effectLst/>
                <a:uLnTx/>
                <a:uFillTx/>
                <a:latin typeface="Arial"/>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27/09/2021</a:t>
            </a:fld>
            <a:endParaRPr kumimoji="0" lang="fr-FR" sz="1000" b="1" i="0" u="none" strike="noStrike" kern="1200" cap="all"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199017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9830089" y="6307021"/>
            <a:ext cx="1800000" cy="480000"/>
          </a:xfrm>
        </p:spPr>
        <p:txBody>
          <a:bodyPr/>
          <a:lstStyle/>
          <a:p>
            <a:pPr defTabSz="1219170"/>
            <a:fld id="{733122C9-A0B9-462F-8757-0847AD287B63}" type="slidenum">
              <a:rPr lang="fr-FR">
                <a:solidFill>
                  <a:srgbClr val="000000"/>
                </a:solidFill>
                <a:latin typeface="Arial"/>
              </a:rPr>
              <a:pPr defTabSz="1219170"/>
              <a:t>10</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13" name="Espace réservé du texte 2"/>
          <p:cNvSpPr txBox="1">
            <a:spLocks/>
          </p:cNvSpPr>
          <p:nvPr/>
        </p:nvSpPr>
        <p:spPr bwMode="gray">
          <a:xfrm>
            <a:off x="623392" y="2110251"/>
            <a:ext cx="11040796" cy="4055741"/>
          </a:xfrm>
          <a:prstGeom prst="rect">
            <a:avLst/>
          </a:prstGeom>
        </p:spPr>
        <p:txBody>
          <a:bodyPr vert="horz" lIns="0" tIns="0" rIns="0" bIns="0" rtlCol="0" anchor="ctr" anchorCtr="0">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baseline="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1358" indent="-228594" defTabSz="1219170">
              <a:spcAft>
                <a:spcPts val="667"/>
              </a:spcAft>
              <a:buFont typeface="Arial" panose="020B0604020202020204" pitchFamily="34" charset="0"/>
              <a:buChar char="►"/>
            </a:pPr>
            <a:endParaRPr lang="fr-FR" sz="1467" dirty="0">
              <a:solidFill>
                <a:srgbClr val="21215A"/>
              </a:solidFill>
              <a:latin typeface="Arial"/>
            </a:endParaRPr>
          </a:p>
        </p:txBody>
      </p:sp>
      <p:sp>
        <p:nvSpPr>
          <p:cNvPr id="12" name="Espace réservé du texte 2"/>
          <p:cNvSpPr txBox="1">
            <a:spLocks/>
          </p:cNvSpPr>
          <p:nvPr/>
        </p:nvSpPr>
        <p:spPr bwMode="gray">
          <a:xfrm>
            <a:off x="589293" y="1585911"/>
            <a:ext cx="11040796" cy="3070457"/>
          </a:xfrm>
          <a:prstGeom prst="rect">
            <a:avLst/>
          </a:prstGeom>
        </p:spPr>
        <p:txBody>
          <a:bodyPr vert="horz" lIns="0" tIns="0" rIns="0" bIns="0" rtlCol="0" anchor="ctr" anchorCtr="0">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baseline="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22764" algn="ctr" defTabSz="1219170">
              <a:spcAft>
                <a:spcPts val="667"/>
              </a:spcAft>
            </a:pPr>
            <a:r>
              <a:rPr lang="fr-FR" sz="3200" b="1" dirty="0">
                <a:solidFill>
                  <a:schemeClr val="tx2">
                    <a:lumMod val="75000"/>
                  </a:schemeClr>
                </a:solidFill>
                <a:latin typeface="Calibri" pitchFamily="34" charset="0"/>
                <a:ea typeface="+mj-ea"/>
                <a:cs typeface="+mj-cs"/>
              </a:rPr>
              <a:t>2</a:t>
            </a:r>
            <a:r>
              <a:rPr lang="fr-FR" sz="3200" b="1" dirty="0" smtClean="0">
                <a:solidFill>
                  <a:schemeClr val="tx2">
                    <a:lumMod val="75000"/>
                  </a:schemeClr>
                </a:solidFill>
                <a:latin typeface="Calibri" pitchFamily="34" charset="0"/>
                <a:ea typeface="+mj-ea"/>
                <a:cs typeface="+mj-cs"/>
              </a:rPr>
              <a:t>. Le Volet Investissement</a:t>
            </a:r>
            <a:endParaRPr lang="fr-FR" sz="3200" b="1" dirty="0">
              <a:solidFill>
                <a:schemeClr val="tx2">
                  <a:lumMod val="75000"/>
                </a:schemeClr>
              </a:solidFill>
              <a:latin typeface="Calibri" pitchFamily="34" charset="0"/>
              <a:ea typeface="+mj-ea"/>
              <a:cs typeface="+mj-cs"/>
            </a:endParaRPr>
          </a:p>
        </p:txBody>
      </p:sp>
    </p:spTree>
    <p:extLst>
      <p:ext uri="{BB962C8B-B14F-4D97-AF65-F5344CB8AC3E}">
        <p14:creationId xmlns:p14="http://schemas.microsoft.com/office/powerpoint/2010/main" val="20887254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9830089" y="6307021"/>
            <a:ext cx="1800000" cy="480000"/>
          </a:xfrm>
        </p:spPr>
        <p:txBody>
          <a:bodyPr/>
          <a:lstStyle/>
          <a:p>
            <a:pPr defTabSz="1219170"/>
            <a:fld id="{733122C9-A0B9-462F-8757-0847AD287B63}" type="slidenum">
              <a:rPr lang="fr-FR">
                <a:solidFill>
                  <a:srgbClr val="000000"/>
                </a:solidFill>
                <a:latin typeface="Arial"/>
              </a:rPr>
              <a:pPr defTabSz="1219170"/>
              <a:t>11</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8" name="Espace réservé du texte 6"/>
          <p:cNvSpPr>
            <a:spLocks noGrp="1"/>
          </p:cNvSpPr>
          <p:nvPr>
            <p:ph type="body" sz="quarter" idx="14"/>
          </p:nvPr>
        </p:nvSpPr>
        <p:spPr>
          <a:xfrm>
            <a:off x="431800" y="1193486"/>
            <a:ext cx="11198289" cy="5353535"/>
          </a:xfrm>
        </p:spPr>
        <p:txBody>
          <a:bodyPr/>
          <a:lstStyle/>
          <a:p>
            <a:pPr marL="373063" lvl="1" indent="-285750" algn="just">
              <a:spcBef>
                <a:spcPts val="1200"/>
              </a:spcBef>
              <a:spcAft>
                <a:spcPts val="600"/>
              </a:spcAft>
              <a:buClr>
                <a:schemeClr val="tx2">
                  <a:lumMod val="75000"/>
                </a:schemeClr>
              </a:buClr>
              <a:buFont typeface="Wingdings 3" panose="05040102010807070707" pitchFamily="18" charset="2"/>
              <a:buChar char=""/>
            </a:pPr>
            <a:r>
              <a:rPr lang="fr-FR" sz="1800" dirty="0" smtClean="0"/>
              <a:t>En Ile de France, le choix a été fait d’installer un </a:t>
            </a:r>
            <a:r>
              <a:rPr lang="fr-FR" sz="1800" b="1" dirty="0" smtClean="0">
                <a:solidFill>
                  <a:schemeClr val="tx2">
                    <a:lumMod val="75000"/>
                  </a:schemeClr>
                </a:solidFill>
              </a:rPr>
              <a:t>Comité Régional de l’Investissement en Santé</a:t>
            </a:r>
            <a:r>
              <a:rPr lang="fr-FR" sz="1800" b="1" dirty="0" smtClean="0"/>
              <a:t>, </a:t>
            </a:r>
            <a:r>
              <a:rPr lang="fr-FR" sz="1800" dirty="0" smtClean="0"/>
              <a:t>déclinaison locale du CNIS, afin de répondre à l’objectif de pilotage et de concertation au plus près </a:t>
            </a:r>
            <a:r>
              <a:rPr lang="fr-FR" sz="1800" dirty="0"/>
              <a:t>du terrain, </a:t>
            </a:r>
            <a:r>
              <a:rPr lang="fr-FR" sz="1800" dirty="0" smtClean="0"/>
              <a:t>avec les </a:t>
            </a:r>
            <a:r>
              <a:rPr lang="fr-FR" sz="1800" dirty="0"/>
              <a:t>représentants du système de santé de la région dans toutes ses composantes en ville, à l’hôpital et dans le secteur </a:t>
            </a:r>
            <a:r>
              <a:rPr lang="fr-FR" sz="1800" dirty="0" smtClean="0"/>
              <a:t>médico-social.</a:t>
            </a:r>
          </a:p>
          <a:p>
            <a:pPr marL="373063" lvl="1" indent="-285750" algn="just">
              <a:spcBef>
                <a:spcPts val="2400"/>
              </a:spcBef>
              <a:spcAft>
                <a:spcPts val="600"/>
              </a:spcAft>
              <a:buClr>
                <a:schemeClr val="tx2">
                  <a:lumMod val="75000"/>
                </a:schemeClr>
              </a:buClr>
              <a:buFont typeface="Wingdings 3" panose="05040102010807070707" pitchFamily="18" charset="2"/>
              <a:buChar char=""/>
            </a:pPr>
            <a:r>
              <a:rPr lang="fr-FR" sz="1800" dirty="0" smtClean="0"/>
              <a:t>Le </a:t>
            </a:r>
            <a:r>
              <a:rPr lang="fr-FR" sz="1800" b="1" dirty="0">
                <a:solidFill>
                  <a:schemeClr val="tx2">
                    <a:lumMod val="75000"/>
                  </a:schemeClr>
                </a:solidFill>
              </a:rPr>
              <a:t>CRIS </a:t>
            </a:r>
            <a:r>
              <a:rPr lang="fr-FR" sz="1800" b="1" dirty="0" smtClean="0">
                <a:solidFill>
                  <a:schemeClr val="tx2">
                    <a:lumMod val="75000"/>
                  </a:schemeClr>
                </a:solidFill>
              </a:rPr>
              <a:t>IDF associe, sous la co-présidence du DG ARS et du Préfet d’Ile-de-France </a:t>
            </a:r>
            <a:r>
              <a:rPr lang="fr-FR" sz="1800" b="1" dirty="0" smtClean="0"/>
              <a:t>: </a:t>
            </a:r>
          </a:p>
          <a:p>
            <a:pPr marL="1255713" lvl="1" indent="-355600">
              <a:spcBef>
                <a:spcPts val="0"/>
              </a:spcBef>
              <a:spcAft>
                <a:spcPts val="0"/>
              </a:spcAft>
              <a:buClr>
                <a:schemeClr val="tx2">
                  <a:lumMod val="75000"/>
                </a:schemeClr>
              </a:buClr>
              <a:buFont typeface="Wingdings 3" panose="05040102010807070707" pitchFamily="18" charset="2"/>
              <a:buChar char=""/>
            </a:pPr>
            <a:r>
              <a:rPr lang="fr-FR" sz="1800" dirty="0" smtClean="0"/>
              <a:t>L’Assurance </a:t>
            </a:r>
            <a:r>
              <a:rPr lang="fr-FR" sz="1800" dirty="0"/>
              <a:t>maladie,</a:t>
            </a:r>
          </a:p>
          <a:p>
            <a:pPr marL="1255713" lvl="1" indent="-355600">
              <a:spcBef>
                <a:spcPts val="0"/>
              </a:spcBef>
              <a:spcAft>
                <a:spcPts val="0"/>
              </a:spcAft>
              <a:buClr>
                <a:schemeClr val="tx2">
                  <a:lumMod val="75000"/>
                </a:schemeClr>
              </a:buClr>
              <a:buFont typeface="Wingdings 3" panose="05040102010807070707" pitchFamily="18" charset="2"/>
              <a:buChar char=""/>
            </a:pPr>
            <a:r>
              <a:rPr lang="fr-FR" sz="1800" dirty="0"/>
              <a:t>Les représentants des établissements de santé, des ESMS et des professionnels de santé libéraux,</a:t>
            </a:r>
          </a:p>
          <a:p>
            <a:pPr marL="1255713" lvl="1" indent="-355600">
              <a:spcBef>
                <a:spcPts val="0"/>
              </a:spcBef>
              <a:spcAft>
                <a:spcPts val="0"/>
              </a:spcAft>
              <a:buClr>
                <a:schemeClr val="tx2">
                  <a:lumMod val="75000"/>
                </a:schemeClr>
              </a:buClr>
              <a:buFont typeface="Wingdings 3" panose="05040102010807070707" pitchFamily="18" charset="2"/>
              <a:buChar char=""/>
            </a:pPr>
            <a:r>
              <a:rPr lang="fr-FR" sz="1800" dirty="0"/>
              <a:t>Les élus (CRIF, CD, AMIF) ainsi que des représentants de la </a:t>
            </a:r>
            <a:r>
              <a:rPr lang="fr-FR" sz="1800" dirty="0" smtClean="0"/>
              <a:t>CRSA.</a:t>
            </a:r>
          </a:p>
          <a:p>
            <a:pPr marL="373063" lvl="1" indent="-285750" algn="just">
              <a:spcBef>
                <a:spcPts val="2400"/>
              </a:spcBef>
              <a:spcAft>
                <a:spcPts val="600"/>
              </a:spcAft>
              <a:buClr>
                <a:schemeClr val="tx2">
                  <a:lumMod val="75000"/>
                </a:schemeClr>
              </a:buClr>
              <a:buFont typeface="Wingdings 3" panose="05040102010807070707" pitchFamily="18" charset="2"/>
              <a:buChar char=""/>
            </a:pPr>
            <a:r>
              <a:rPr lang="fr-FR" sz="1800" dirty="0" smtClean="0"/>
              <a:t>Cette 1ère réunion du CRIS a pour objectif de :</a:t>
            </a:r>
          </a:p>
          <a:p>
            <a:pPr marL="1255713" lvl="4" indent="-401638" algn="just">
              <a:spcBef>
                <a:spcPts val="1200"/>
              </a:spcBef>
              <a:spcAft>
                <a:spcPts val="600"/>
              </a:spcAft>
              <a:buClr>
                <a:schemeClr val="tx2">
                  <a:lumMod val="75000"/>
                </a:schemeClr>
              </a:buClr>
              <a:buFont typeface="Arial" panose="020B0604020202020204" pitchFamily="34" charset="0"/>
              <a:buChar char="►"/>
            </a:pPr>
            <a:r>
              <a:rPr lang="fr-FR" sz="1800" b="1" dirty="0">
                <a:solidFill>
                  <a:schemeClr val="tx2">
                    <a:lumMod val="75000"/>
                  </a:schemeClr>
                </a:solidFill>
              </a:rPr>
              <a:t>V</a:t>
            </a:r>
            <a:r>
              <a:rPr lang="fr-FR" sz="1800" b="1" dirty="0" smtClean="0">
                <a:solidFill>
                  <a:schemeClr val="tx2">
                    <a:lumMod val="75000"/>
                  </a:schemeClr>
                </a:solidFill>
              </a:rPr>
              <a:t>alider </a:t>
            </a:r>
            <a:r>
              <a:rPr lang="fr-FR" sz="1800" b="1" dirty="0">
                <a:solidFill>
                  <a:schemeClr val="tx2">
                    <a:lumMod val="75000"/>
                  </a:schemeClr>
                </a:solidFill>
              </a:rPr>
              <a:t>les </a:t>
            </a:r>
            <a:r>
              <a:rPr lang="fr-FR" sz="1800" b="1" dirty="0" smtClean="0">
                <a:solidFill>
                  <a:schemeClr val="tx2">
                    <a:lumMod val="75000"/>
                  </a:schemeClr>
                </a:solidFill>
              </a:rPr>
              <a:t>priorités régionales </a:t>
            </a:r>
            <a:r>
              <a:rPr lang="fr-FR" sz="1800" b="1" dirty="0">
                <a:solidFill>
                  <a:schemeClr val="tx2">
                    <a:lumMod val="75000"/>
                  </a:schemeClr>
                </a:solidFill>
              </a:rPr>
              <a:t>en matière d’investissement en santé </a:t>
            </a:r>
            <a:r>
              <a:rPr lang="fr-FR" sz="1800" dirty="0" smtClean="0"/>
              <a:t>et</a:t>
            </a:r>
          </a:p>
          <a:p>
            <a:pPr marL="1255713" lvl="4" indent="-401638" algn="just">
              <a:spcBef>
                <a:spcPts val="1200"/>
              </a:spcBef>
              <a:spcAft>
                <a:spcPts val="600"/>
              </a:spcAft>
              <a:buClr>
                <a:schemeClr val="tx2">
                  <a:lumMod val="75000"/>
                </a:schemeClr>
              </a:buClr>
              <a:buFont typeface="Arial" panose="020B0604020202020204" pitchFamily="34" charset="0"/>
              <a:buChar char="►"/>
            </a:pPr>
            <a:r>
              <a:rPr lang="fr-FR" sz="1800" b="1" dirty="0">
                <a:solidFill>
                  <a:schemeClr val="tx2">
                    <a:lumMod val="75000"/>
                  </a:schemeClr>
                </a:solidFill>
              </a:rPr>
              <a:t>P</a:t>
            </a:r>
            <a:r>
              <a:rPr lang="fr-FR" sz="1800" b="1" dirty="0" smtClean="0">
                <a:solidFill>
                  <a:schemeClr val="tx2">
                    <a:lumMod val="75000"/>
                  </a:schemeClr>
                </a:solidFill>
              </a:rPr>
              <a:t>artager les éléments de méthodologie et de calendrier </a:t>
            </a:r>
            <a:r>
              <a:rPr lang="fr-FR" sz="1800" dirty="0" smtClean="0"/>
              <a:t>d’élaboration de la stratégie régionale d’investissement en santé.</a:t>
            </a:r>
            <a:endParaRPr lang="fr-FR" sz="1800" dirty="0"/>
          </a:p>
          <a:p>
            <a:pPr marL="87313" lvl="1" indent="0" algn="just">
              <a:spcBef>
                <a:spcPts val="1200"/>
              </a:spcBef>
              <a:spcAft>
                <a:spcPts val="600"/>
              </a:spcAft>
              <a:buNone/>
            </a:pPr>
            <a:endParaRPr lang="fr-FR" sz="1800" dirty="0"/>
          </a:p>
          <a:p>
            <a:pPr marL="373063" lvl="1" indent="-285750" algn="just">
              <a:spcBef>
                <a:spcPts val="1200"/>
              </a:spcBef>
              <a:spcAft>
                <a:spcPts val="600"/>
              </a:spcAft>
              <a:buFont typeface="Wingdings 3" panose="05040102010807070707" pitchFamily="18" charset="2"/>
              <a:buChar char=""/>
            </a:pPr>
            <a:endParaRPr lang="fr-FR" sz="1800" dirty="0"/>
          </a:p>
          <a:p>
            <a:pPr marL="373063" lvl="1" indent="-285750" algn="just">
              <a:spcBef>
                <a:spcPts val="1200"/>
              </a:spcBef>
              <a:spcAft>
                <a:spcPts val="600"/>
              </a:spcAft>
              <a:buFont typeface="Wingdings 3" panose="05040102010807070707" pitchFamily="18" charset="2"/>
              <a:buChar char=""/>
            </a:pPr>
            <a:endParaRPr lang="fr-FR" sz="1800" dirty="0"/>
          </a:p>
        </p:txBody>
      </p:sp>
      <p:sp>
        <p:nvSpPr>
          <p:cNvPr id="10" name="Titre 2"/>
          <p:cNvSpPr>
            <a:spLocks noGrp="1"/>
          </p:cNvSpPr>
          <p:nvPr>
            <p:ph type="title"/>
          </p:nvPr>
        </p:nvSpPr>
        <p:spPr>
          <a:xfrm>
            <a:off x="-381306" y="475637"/>
            <a:ext cx="8763169" cy="770023"/>
          </a:xfrm>
        </p:spPr>
        <p:txBody>
          <a:bodyPr>
            <a:normAutofit/>
          </a:bodyPr>
          <a:lstStyle/>
          <a:p>
            <a:pPr algn="r">
              <a:spcAft>
                <a:spcPts val="0"/>
              </a:spcAft>
            </a:pPr>
            <a:r>
              <a:rPr lang="fr-FR" sz="2400" u="sng" dirty="0" smtClean="0">
                <a:solidFill>
                  <a:schemeClr val="tx2">
                    <a:lumMod val="75000"/>
                  </a:schemeClr>
                </a:solidFill>
                <a:latin typeface="Arial" panose="020B0604020202020204" pitchFamily="34" charset="0"/>
                <a:ea typeface="Times New Roman" panose="02020603050405020304" pitchFamily="18" charset="0"/>
              </a:rPr>
              <a:t>La mise en place du CRIS IDF</a:t>
            </a:r>
            <a:endParaRPr lang="fr-FR" sz="2400" u="sng" dirty="0">
              <a:solidFill>
                <a:schemeClr val="tx2">
                  <a:lumMod val="75000"/>
                </a:schemeClr>
              </a:solidFill>
              <a:latin typeface="Arial" panose="020B0604020202020204" pitchFamily="34" charset="0"/>
              <a:ea typeface="Times New Roman" panose="02020603050405020304" pitchFamily="18" charset="0"/>
            </a:endParaRPr>
          </a:p>
        </p:txBody>
      </p:sp>
      <p:sp>
        <p:nvSpPr>
          <p:cNvPr id="6"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2. Le volet investissement</a:t>
            </a:r>
            <a:endParaRPr lang="fr-FR" sz="1800" dirty="0">
              <a:solidFill>
                <a:srgbClr val="002060"/>
              </a:solidFill>
            </a:endParaRPr>
          </a:p>
        </p:txBody>
      </p:sp>
    </p:spTree>
    <p:extLst>
      <p:ext uri="{BB962C8B-B14F-4D97-AF65-F5344CB8AC3E}">
        <p14:creationId xmlns:p14="http://schemas.microsoft.com/office/powerpoint/2010/main" val="4052478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9830089" y="6307021"/>
            <a:ext cx="1800000" cy="480000"/>
          </a:xfrm>
        </p:spPr>
        <p:txBody>
          <a:bodyPr/>
          <a:lstStyle/>
          <a:p>
            <a:pPr defTabSz="1219170"/>
            <a:fld id="{733122C9-A0B9-462F-8757-0847AD287B63}" type="slidenum">
              <a:rPr lang="fr-FR">
                <a:solidFill>
                  <a:srgbClr val="000000"/>
                </a:solidFill>
                <a:latin typeface="Arial"/>
              </a:rPr>
              <a:pPr defTabSz="1219170"/>
              <a:t>12</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8" name="Espace réservé du texte 6"/>
          <p:cNvSpPr>
            <a:spLocks noGrp="1"/>
          </p:cNvSpPr>
          <p:nvPr>
            <p:ph type="body" sz="quarter" idx="14"/>
          </p:nvPr>
        </p:nvSpPr>
        <p:spPr>
          <a:xfrm>
            <a:off x="235647" y="1082325"/>
            <a:ext cx="11394442" cy="5547532"/>
          </a:xfrm>
        </p:spPr>
        <p:txBody>
          <a:bodyPr/>
          <a:lstStyle/>
          <a:p>
            <a:pPr marL="503754" indent="-380990" algn="just">
              <a:spcBef>
                <a:spcPts val="800"/>
              </a:spcBef>
              <a:spcAft>
                <a:spcPts val="0"/>
              </a:spcAft>
              <a:buFont typeface="Arial" panose="020B0604020202020204" pitchFamily="34" charset="0"/>
              <a:buChar char="►"/>
            </a:pPr>
            <a:r>
              <a:rPr lang="fr-FR" sz="1900" dirty="0" smtClean="0"/>
              <a:t>Le Ségur de la santé prévoit un </a:t>
            </a:r>
            <a:r>
              <a:rPr lang="fr-FR" sz="1900" b="1" dirty="0" smtClean="0"/>
              <a:t>soutien massif à l’investissement en santé </a:t>
            </a:r>
            <a:r>
              <a:rPr lang="fr-FR" sz="1900" dirty="0" smtClean="0"/>
              <a:t>sur les 10 prochaines années qui se </a:t>
            </a:r>
            <a:r>
              <a:rPr lang="fr-FR" sz="1900" dirty="0"/>
              <a:t>déploie sur 3 </a:t>
            </a:r>
            <a:r>
              <a:rPr lang="fr-FR" sz="1900" dirty="0" smtClean="0"/>
              <a:t>volets</a:t>
            </a:r>
            <a:r>
              <a:rPr lang="fr-FR" sz="1900" dirty="0"/>
              <a:t> </a:t>
            </a:r>
            <a:r>
              <a:rPr lang="fr-FR" sz="1900" dirty="0" smtClean="0"/>
              <a:t>:</a:t>
            </a:r>
            <a:r>
              <a:rPr lang="fr-FR" sz="1900" b="1" dirty="0" smtClean="0">
                <a:solidFill>
                  <a:schemeClr val="tx2">
                    <a:lumMod val="75000"/>
                  </a:schemeClr>
                </a:solidFill>
              </a:rPr>
              <a:t> </a:t>
            </a:r>
            <a:r>
              <a:rPr lang="fr-FR" sz="1900" b="1" dirty="0">
                <a:solidFill>
                  <a:schemeClr val="tx2">
                    <a:lumMod val="75000"/>
                  </a:schemeClr>
                </a:solidFill>
              </a:rPr>
              <a:t>sanitaire (ville/hôpital</a:t>
            </a:r>
            <a:r>
              <a:rPr lang="fr-FR" sz="1900" b="1" dirty="0" smtClean="0">
                <a:solidFill>
                  <a:schemeClr val="tx2">
                    <a:lumMod val="75000"/>
                  </a:schemeClr>
                </a:solidFill>
              </a:rPr>
              <a:t>), médico-social et numérique.</a:t>
            </a:r>
          </a:p>
          <a:p>
            <a:pPr algn="just">
              <a:spcBef>
                <a:spcPts val="800"/>
              </a:spcBef>
              <a:spcAft>
                <a:spcPts val="0"/>
              </a:spcAft>
            </a:pPr>
            <a:endParaRPr lang="fr-FR" sz="1900" b="1" dirty="0" smtClean="0">
              <a:solidFill>
                <a:schemeClr val="tx2">
                  <a:lumMod val="75000"/>
                </a:schemeClr>
              </a:solidFill>
            </a:endParaRPr>
          </a:p>
          <a:p>
            <a:pPr marL="503754" indent="-380990" algn="just">
              <a:spcBef>
                <a:spcPts val="1200"/>
              </a:spcBef>
              <a:spcAft>
                <a:spcPts val="0"/>
              </a:spcAft>
              <a:buFont typeface="Arial" panose="020B0604020202020204" pitchFamily="34" charset="0"/>
              <a:buChar char="►"/>
            </a:pPr>
            <a:r>
              <a:rPr lang="fr-FR" sz="1900" b="1" u="sng" dirty="0" smtClean="0"/>
              <a:t>Au niveau national</a:t>
            </a:r>
            <a:r>
              <a:rPr lang="fr-FR" sz="1900" dirty="0" smtClean="0"/>
              <a:t>, cela représente </a:t>
            </a:r>
            <a:r>
              <a:rPr lang="fr-FR" sz="1900" b="1" dirty="0" smtClean="0"/>
              <a:t>19Md€</a:t>
            </a:r>
            <a:r>
              <a:rPr lang="fr-FR" sz="1900" dirty="0" smtClean="0"/>
              <a:t> </a:t>
            </a:r>
            <a:r>
              <a:rPr lang="fr-FR" sz="1900" dirty="0"/>
              <a:t>: </a:t>
            </a:r>
          </a:p>
          <a:p>
            <a:pPr marL="895350" indent="-379413" algn="just">
              <a:spcBef>
                <a:spcPts val="1800"/>
              </a:spcBef>
              <a:spcAft>
                <a:spcPts val="0"/>
              </a:spcAft>
              <a:buFont typeface="Wingdings" panose="05000000000000000000" pitchFamily="2" charset="2"/>
              <a:buChar char="ü"/>
            </a:pPr>
            <a:r>
              <a:rPr lang="fr-FR" sz="1800" b="1" dirty="0">
                <a:solidFill>
                  <a:schemeClr val="tx2">
                    <a:lumMod val="75000"/>
                  </a:schemeClr>
                </a:solidFill>
              </a:rPr>
              <a:t>13Md€ provenant de la CADES </a:t>
            </a:r>
            <a:r>
              <a:rPr lang="fr-FR" sz="1800" dirty="0"/>
              <a:t>(art. 50 de la LFSS 2021) </a:t>
            </a:r>
            <a:r>
              <a:rPr lang="fr-FR" sz="1800" dirty="0" smtClean="0"/>
              <a:t>dont 6,5Md€ destinés exclusivement à assainir </a:t>
            </a:r>
            <a:r>
              <a:rPr lang="fr-FR" sz="1800" dirty="0"/>
              <a:t>la situation financière des établissements de santé </a:t>
            </a:r>
            <a:r>
              <a:rPr lang="fr-FR" sz="1800" dirty="0" smtClean="0"/>
              <a:t>et 6,5Md€ pour soutenir les projets hospitaliers prioritaires. </a:t>
            </a:r>
          </a:p>
          <a:p>
            <a:pPr marL="895350" indent="-379413" algn="just">
              <a:spcBef>
                <a:spcPts val="1800"/>
              </a:spcBef>
              <a:spcAft>
                <a:spcPts val="0"/>
              </a:spcAft>
              <a:buFont typeface="Wingdings" panose="05000000000000000000" pitchFamily="2" charset="2"/>
              <a:buChar char="ü"/>
            </a:pPr>
            <a:r>
              <a:rPr lang="fr-FR" sz="1800" b="1" dirty="0" smtClean="0">
                <a:solidFill>
                  <a:schemeClr val="tx2">
                    <a:lumMod val="75000"/>
                  </a:schemeClr>
                </a:solidFill>
              </a:rPr>
              <a:t>6 </a:t>
            </a:r>
            <a:r>
              <a:rPr lang="fr-FR" sz="1800" b="1" dirty="0">
                <a:solidFill>
                  <a:schemeClr val="tx2">
                    <a:lumMod val="75000"/>
                  </a:schemeClr>
                </a:solidFill>
              </a:rPr>
              <a:t>Md€ de crédits France Relance </a:t>
            </a:r>
            <a:r>
              <a:rPr lang="fr-FR" sz="1800" dirty="0"/>
              <a:t>répartis entre 3 volets : investissement sanitaire, médico-social et numérique.</a:t>
            </a:r>
          </a:p>
          <a:p>
            <a:pPr marL="503754" indent="-380990" algn="just">
              <a:spcBef>
                <a:spcPts val="1600"/>
              </a:spcBef>
              <a:spcAft>
                <a:spcPts val="0"/>
              </a:spcAft>
              <a:buFont typeface="Wingdings" panose="05000000000000000000" pitchFamily="2" charset="2"/>
              <a:buChar char="Ü"/>
            </a:pPr>
            <a:endParaRPr lang="fr-FR" sz="2000" dirty="0"/>
          </a:p>
          <a:p>
            <a:pPr marL="0" algn="just">
              <a:spcBef>
                <a:spcPts val="2400"/>
              </a:spcBef>
              <a:spcAft>
                <a:spcPts val="0"/>
              </a:spcAft>
              <a:buClr>
                <a:srgbClr val="002060"/>
              </a:buClr>
            </a:pPr>
            <a:endParaRPr lang="fr-FR" sz="2000" b="1" dirty="0" smtClean="0"/>
          </a:p>
          <a:p>
            <a:pPr marL="0" algn="just">
              <a:spcBef>
                <a:spcPts val="2400"/>
              </a:spcBef>
              <a:spcAft>
                <a:spcPts val="0"/>
              </a:spcAft>
              <a:buClr>
                <a:srgbClr val="002060"/>
              </a:buClr>
            </a:pPr>
            <a:endParaRPr lang="fr-FR" sz="2000" b="1" dirty="0"/>
          </a:p>
        </p:txBody>
      </p:sp>
      <p:pic>
        <p:nvPicPr>
          <p:cNvPr id="9" name="Image 8"/>
          <p:cNvPicPr>
            <a:picLocks noChangeAspect="1"/>
          </p:cNvPicPr>
          <p:nvPr/>
        </p:nvPicPr>
        <p:blipFill>
          <a:blip r:embed="rId2"/>
          <a:stretch>
            <a:fillRect/>
          </a:stretch>
        </p:blipFill>
        <p:spPr>
          <a:xfrm>
            <a:off x="1944869" y="4529892"/>
            <a:ext cx="7885220" cy="1698547"/>
          </a:xfrm>
          <a:prstGeom prst="rect">
            <a:avLst/>
          </a:prstGeom>
        </p:spPr>
      </p:pic>
      <p:pic>
        <p:nvPicPr>
          <p:cNvPr id="7" name="Image 6"/>
          <p:cNvPicPr>
            <a:picLocks noChangeAspect="1"/>
          </p:cNvPicPr>
          <p:nvPr/>
        </p:nvPicPr>
        <p:blipFill>
          <a:blip r:embed="rId3"/>
          <a:stretch>
            <a:fillRect/>
          </a:stretch>
        </p:blipFill>
        <p:spPr>
          <a:xfrm>
            <a:off x="9517103" y="5477381"/>
            <a:ext cx="1049297" cy="1011821"/>
          </a:xfrm>
          <a:prstGeom prst="rect">
            <a:avLst/>
          </a:prstGeom>
        </p:spPr>
      </p:pic>
      <p:sp>
        <p:nvSpPr>
          <p:cNvPr id="10"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2. Le volet investissement</a:t>
            </a:r>
            <a:endParaRPr lang="fr-FR" sz="1800" dirty="0">
              <a:solidFill>
                <a:srgbClr val="002060"/>
              </a:solidFill>
            </a:endParaRPr>
          </a:p>
        </p:txBody>
      </p:sp>
    </p:spTree>
    <p:extLst>
      <p:ext uri="{BB962C8B-B14F-4D97-AF65-F5344CB8AC3E}">
        <p14:creationId xmlns:p14="http://schemas.microsoft.com/office/powerpoint/2010/main" val="41955203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13</a:t>
            </a:fld>
            <a:endParaRPr lang="fr-FR" dirty="0"/>
          </a:p>
        </p:txBody>
      </p:sp>
      <p:sp>
        <p:nvSpPr>
          <p:cNvPr id="3" name="Espace réservé de la date 2"/>
          <p:cNvSpPr>
            <a:spLocks noGrp="1"/>
          </p:cNvSpPr>
          <p:nvPr>
            <p:ph type="dt" sz="half" idx="2"/>
          </p:nvPr>
        </p:nvSpPr>
        <p:spPr/>
        <p:txBody>
          <a:bodyPr/>
          <a:lstStyle/>
          <a:p>
            <a:fld id="{6A4A60EE-9D13-3442-9796-E718C6343EC1}" type="datetime1">
              <a:rPr lang="fr-FR" cap="all" smtClean="0"/>
              <a:pPr/>
              <a:t>27/09/2021</a:t>
            </a:fld>
            <a:endParaRPr lang="fr-FR" cap="all" dirty="0"/>
          </a:p>
        </p:txBody>
      </p:sp>
      <p:sp>
        <p:nvSpPr>
          <p:cNvPr id="8" name="ZoneTexte 7"/>
          <p:cNvSpPr txBox="1"/>
          <p:nvPr/>
        </p:nvSpPr>
        <p:spPr>
          <a:xfrm>
            <a:off x="204790" y="920857"/>
            <a:ext cx="11460161" cy="646331"/>
          </a:xfrm>
          <a:prstGeom prst="rect">
            <a:avLst/>
          </a:prstGeom>
          <a:solidFill>
            <a:schemeClr val="bg1"/>
          </a:solidFill>
          <a:ln w="12700">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Clr>
                <a:schemeClr val="tx2">
                  <a:lumMod val="75000"/>
                </a:schemeClr>
              </a:buClr>
              <a:buFont typeface="Arial" panose="020B0604020202020204" pitchFamily="34" charset="0"/>
              <a:buChar char="►"/>
            </a:pPr>
            <a:r>
              <a:rPr lang="fr-FR" dirty="0" smtClean="0"/>
              <a:t>En IDF : </a:t>
            </a:r>
            <a:r>
              <a:rPr lang="fr-FR" b="1" dirty="0">
                <a:solidFill>
                  <a:schemeClr val="tx2">
                    <a:lumMod val="75000"/>
                  </a:schemeClr>
                </a:solidFill>
                <a:sym typeface="Wingdings" panose="05000000000000000000" pitchFamily="2" charset="2"/>
              </a:rPr>
              <a:t>2,28Md€ </a:t>
            </a:r>
            <a:r>
              <a:rPr lang="fr-FR" b="1" dirty="0" smtClean="0">
                <a:solidFill>
                  <a:schemeClr val="tx2">
                    <a:lumMod val="75000"/>
                  </a:schemeClr>
                </a:solidFill>
                <a:sym typeface="Wingdings" panose="05000000000000000000" pitchFamily="2" charset="2"/>
              </a:rPr>
              <a:t>de crédits sur 10 ans 2021-2029 </a:t>
            </a:r>
            <a:r>
              <a:rPr lang="fr-FR" b="1" dirty="0">
                <a:solidFill>
                  <a:schemeClr val="tx2">
                    <a:lumMod val="75000"/>
                  </a:schemeClr>
                </a:solidFill>
                <a:sym typeface="Wingdings" panose="05000000000000000000" pitchFamily="2" charset="2"/>
              </a:rPr>
              <a:t>sur le volet sanitaire, dont 462M€ de crédits France Relance</a:t>
            </a:r>
            <a:r>
              <a:rPr lang="fr-FR" b="1" dirty="0" smtClean="0">
                <a:solidFill>
                  <a:schemeClr val="tx2">
                    <a:lumMod val="75000"/>
                  </a:schemeClr>
                </a:solidFill>
                <a:sym typeface="Wingdings" panose="05000000000000000000" pitchFamily="2" charset="2"/>
              </a:rPr>
              <a:t>.</a:t>
            </a:r>
            <a:endParaRPr lang="fr-FR" b="1" dirty="0">
              <a:solidFill>
                <a:schemeClr val="tx2">
                  <a:lumMod val="75000"/>
                </a:schemeClr>
              </a:solidFill>
            </a:endParaRPr>
          </a:p>
        </p:txBody>
      </p:sp>
      <p:sp>
        <p:nvSpPr>
          <p:cNvPr id="9" name="Titre 2"/>
          <p:cNvSpPr>
            <a:spLocks noGrp="1"/>
          </p:cNvSpPr>
          <p:nvPr>
            <p:ph type="title"/>
          </p:nvPr>
        </p:nvSpPr>
        <p:spPr>
          <a:xfrm>
            <a:off x="-697629" y="149824"/>
            <a:ext cx="8763169" cy="719988"/>
          </a:xfrm>
        </p:spPr>
        <p:txBody>
          <a:bodyPr>
            <a:normAutofit/>
          </a:bodyPr>
          <a:lstStyle/>
          <a:p>
            <a:pPr algn="r">
              <a:spcAft>
                <a:spcPts val="0"/>
              </a:spcAft>
            </a:pPr>
            <a:r>
              <a:rPr lang="fr-FR" sz="2400" u="sng" dirty="0" smtClean="0">
                <a:solidFill>
                  <a:schemeClr val="tx2">
                    <a:lumMod val="75000"/>
                  </a:schemeClr>
                </a:solidFill>
                <a:latin typeface="Arial" panose="020B0604020202020204" pitchFamily="34" charset="0"/>
                <a:ea typeface="Times New Roman" panose="02020603050405020304" pitchFamily="18" charset="0"/>
              </a:rPr>
              <a:t>Plusieurs leviers mobilisables</a:t>
            </a:r>
            <a:endParaRPr lang="fr-FR" sz="2400" u="sng" dirty="0">
              <a:solidFill>
                <a:schemeClr val="tx2">
                  <a:lumMod val="75000"/>
                </a:schemeClr>
              </a:solidFill>
              <a:latin typeface="Times New Roman" panose="02020603050405020304" pitchFamily="18" charset="0"/>
              <a:ea typeface="Times New Roman" panose="02020603050405020304" pitchFamily="18" charset="0"/>
            </a:endParaRPr>
          </a:p>
        </p:txBody>
      </p:sp>
      <p:pic>
        <p:nvPicPr>
          <p:cNvPr id="5" name="Image 4"/>
          <p:cNvPicPr>
            <a:picLocks noChangeAspect="1"/>
          </p:cNvPicPr>
          <p:nvPr/>
        </p:nvPicPr>
        <p:blipFill rotWithShape="1">
          <a:blip r:embed="rId2"/>
          <a:srcRect l="6470" r="1797"/>
          <a:stretch/>
        </p:blipFill>
        <p:spPr>
          <a:xfrm>
            <a:off x="253549" y="1510217"/>
            <a:ext cx="6593166" cy="4771044"/>
          </a:xfrm>
          <a:prstGeom prst="rect">
            <a:avLst/>
          </a:prstGeom>
        </p:spPr>
      </p:pic>
      <p:sp>
        <p:nvSpPr>
          <p:cNvPr id="6" name="ZoneTexte 5"/>
          <p:cNvSpPr txBox="1"/>
          <p:nvPr/>
        </p:nvSpPr>
        <p:spPr>
          <a:xfrm>
            <a:off x="6763109" y="1478344"/>
            <a:ext cx="4901842" cy="4662815"/>
          </a:xfrm>
          <a:prstGeom prst="rect">
            <a:avLst/>
          </a:prstGeom>
          <a:noFill/>
        </p:spPr>
        <p:txBody>
          <a:bodyPr wrap="square" rtlCol="0">
            <a:spAutoFit/>
          </a:bodyPr>
          <a:lstStyle/>
          <a:p>
            <a:pPr marL="449263" indent="-363538" algn="just">
              <a:buFont typeface="Wingdings" panose="05000000000000000000" pitchFamily="2" charset="2"/>
              <a:buChar char="Ü"/>
            </a:pPr>
            <a:r>
              <a:rPr lang="fr-FR" sz="1400" b="1" dirty="0" smtClean="0"/>
              <a:t>Les crédits du plan de relance peuvent être alloués à </a:t>
            </a:r>
            <a:r>
              <a:rPr lang="fr-FR" sz="1400" b="1" u="sng" dirty="0" smtClean="0"/>
              <a:t>l’ensemble des établissements de santé </a:t>
            </a:r>
            <a:r>
              <a:rPr lang="fr-FR" sz="1400" dirty="0" smtClean="0"/>
              <a:t>franciliens quel que soit leur statut (public, privé non lucratif, privé lucratif) :</a:t>
            </a:r>
          </a:p>
          <a:p>
            <a:pPr marL="742950" lvl="1" indent="-285750" algn="just">
              <a:spcBef>
                <a:spcPts val="1200"/>
              </a:spcBef>
              <a:buFont typeface="Wingdings" panose="05000000000000000000" pitchFamily="2" charset="2"/>
              <a:buChar char="ü"/>
            </a:pPr>
            <a:r>
              <a:rPr lang="fr-FR" sz="1400" b="1" dirty="0" smtClean="0"/>
              <a:t>279M€</a:t>
            </a:r>
            <a:r>
              <a:rPr lang="fr-FR" sz="1400" dirty="0" smtClean="0"/>
              <a:t> sont destinés au financement de l’investissement courant des ES (ventilation « mécanique » sur des critères régionaux concertés avec les fédérations hospitalières)</a:t>
            </a:r>
          </a:p>
          <a:p>
            <a:pPr marL="742950" lvl="1" indent="-285750" algn="just">
              <a:spcBef>
                <a:spcPts val="600"/>
              </a:spcBef>
              <a:buFont typeface="Wingdings" panose="05000000000000000000" pitchFamily="2" charset="2"/>
              <a:buChar char="ü"/>
            </a:pPr>
            <a:r>
              <a:rPr lang="fr-FR" sz="1400" b="1" dirty="0" smtClean="0"/>
              <a:t>183M€</a:t>
            </a:r>
            <a:r>
              <a:rPr lang="fr-FR" sz="1400" dirty="0" smtClean="0"/>
              <a:t> peuvent être mobilisés en soutien de projets d’investissement hospitaliers</a:t>
            </a:r>
          </a:p>
          <a:p>
            <a:pPr marL="449263" indent="-363538" algn="just">
              <a:spcBef>
                <a:spcPts val="1800"/>
              </a:spcBef>
              <a:buFont typeface="Wingdings" panose="05000000000000000000" pitchFamily="2" charset="2"/>
              <a:buChar char="Ü"/>
            </a:pPr>
            <a:r>
              <a:rPr lang="fr-FR" sz="1400" b="1" dirty="0" smtClean="0"/>
              <a:t>Les crédits provenant de la CADES (art. 50 LFSS 2021) </a:t>
            </a:r>
            <a:r>
              <a:rPr lang="fr-FR" sz="1400" b="1" u="sng" dirty="0" smtClean="0"/>
              <a:t>ne peuvent être alloués qu’aux établissements de santé publics et privés non lucratifs</a:t>
            </a:r>
            <a:r>
              <a:rPr lang="fr-FR" sz="1400" b="1" dirty="0" smtClean="0"/>
              <a:t> :</a:t>
            </a:r>
          </a:p>
          <a:p>
            <a:pPr marL="742950" lvl="1" indent="-285750" algn="just">
              <a:spcBef>
                <a:spcPts val="1200"/>
              </a:spcBef>
              <a:buFont typeface="Wingdings" panose="05000000000000000000" pitchFamily="2" charset="2"/>
              <a:buChar char="ü"/>
            </a:pPr>
            <a:r>
              <a:rPr lang="fr-FR" sz="1400" b="1" dirty="0" smtClean="0"/>
              <a:t>841M€</a:t>
            </a:r>
            <a:r>
              <a:rPr lang="fr-FR" sz="1400" dirty="0" smtClean="0"/>
              <a:t> destinés exclusivement à l’assainissement financier des établissements les plus endettés ;</a:t>
            </a:r>
          </a:p>
          <a:p>
            <a:pPr marL="742950" lvl="1" indent="-285750" algn="just">
              <a:spcBef>
                <a:spcPts val="600"/>
              </a:spcBef>
              <a:buFont typeface="Wingdings" panose="05000000000000000000" pitchFamily="2" charset="2"/>
              <a:buChar char="ü"/>
            </a:pPr>
            <a:r>
              <a:rPr lang="fr-FR" sz="1400" b="1" dirty="0" smtClean="0"/>
              <a:t>977M€</a:t>
            </a:r>
            <a:r>
              <a:rPr lang="fr-FR" sz="1400" dirty="0" smtClean="0"/>
              <a:t> pour soutenir les projets d’investissement prioritaires.</a:t>
            </a:r>
            <a:endParaRPr lang="fr-FR" sz="1400" dirty="0"/>
          </a:p>
        </p:txBody>
      </p:sp>
      <p:pic>
        <p:nvPicPr>
          <p:cNvPr id="10" name="Image 9"/>
          <p:cNvPicPr>
            <a:picLocks noChangeAspect="1"/>
          </p:cNvPicPr>
          <p:nvPr/>
        </p:nvPicPr>
        <p:blipFill>
          <a:blip r:embed="rId3"/>
          <a:stretch>
            <a:fillRect/>
          </a:stretch>
        </p:blipFill>
        <p:spPr>
          <a:xfrm>
            <a:off x="95608" y="1901669"/>
            <a:ext cx="953515" cy="919460"/>
          </a:xfrm>
          <a:prstGeom prst="rect">
            <a:avLst/>
          </a:prstGeom>
        </p:spPr>
      </p:pic>
      <p:sp>
        <p:nvSpPr>
          <p:cNvPr id="11"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2. Le volet investissement</a:t>
            </a:r>
            <a:endParaRPr lang="fr-FR" sz="1800" dirty="0">
              <a:solidFill>
                <a:srgbClr val="002060"/>
              </a:solidFill>
            </a:endParaRPr>
          </a:p>
        </p:txBody>
      </p:sp>
    </p:spTree>
    <p:extLst>
      <p:ext uri="{BB962C8B-B14F-4D97-AF65-F5344CB8AC3E}">
        <p14:creationId xmlns:p14="http://schemas.microsoft.com/office/powerpoint/2010/main" val="21463074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9830089" y="6307021"/>
            <a:ext cx="1800000" cy="480000"/>
          </a:xfrm>
        </p:spPr>
        <p:txBody>
          <a:bodyPr/>
          <a:lstStyle/>
          <a:p>
            <a:pPr defTabSz="1219170"/>
            <a:fld id="{733122C9-A0B9-462F-8757-0847AD287B63}" type="slidenum">
              <a:rPr lang="fr-FR">
                <a:solidFill>
                  <a:srgbClr val="000000"/>
                </a:solidFill>
                <a:latin typeface="Arial"/>
              </a:rPr>
              <a:pPr defTabSz="1219170"/>
              <a:t>14</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5" name="Rectangle 4"/>
          <p:cNvSpPr/>
          <p:nvPr/>
        </p:nvSpPr>
        <p:spPr>
          <a:xfrm>
            <a:off x="431801" y="908736"/>
            <a:ext cx="11351882" cy="5570756"/>
          </a:xfrm>
          <a:prstGeom prst="rect">
            <a:avLst/>
          </a:prstGeom>
        </p:spPr>
        <p:txBody>
          <a:bodyPr wrap="square">
            <a:spAutoFit/>
          </a:bodyPr>
          <a:lstStyle/>
          <a:p>
            <a:pPr marL="285750" indent="-285750" algn="just">
              <a:spcBef>
                <a:spcPts val="600"/>
              </a:spcBef>
              <a:spcAft>
                <a:spcPts val="600"/>
              </a:spcAft>
              <a:buClr>
                <a:schemeClr val="tx2">
                  <a:lumMod val="75000"/>
                </a:schemeClr>
              </a:buClr>
              <a:buFont typeface="Arial" panose="020B0604020202020204" pitchFamily="34" charset="0"/>
              <a:buChar char="►"/>
            </a:pPr>
            <a:r>
              <a:rPr lang="fr-FR" dirty="0" smtClean="0">
                <a:latin typeface="Arial" panose="020B0604020202020204" pitchFamily="34" charset="0"/>
                <a:ea typeface="Times New Roman" panose="02020603050405020304" pitchFamily="18" charset="0"/>
              </a:rPr>
              <a:t>Les </a:t>
            </a:r>
            <a:r>
              <a:rPr lang="fr-FR" dirty="0">
                <a:latin typeface="Arial" panose="020B0604020202020204" pitchFamily="34" charset="0"/>
                <a:ea typeface="Times New Roman" panose="02020603050405020304" pitchFamily="18" charset="0"/>
              </a:rPr>
              <a:t>ressources du Ségur doivent permettre de poursuivre la </a:t>
            </a:r>
            <a:r>
              <a:rPr lang="fr-FR" b="1" dirty="0">
                <a:solidFill>
                  <a:schemeClr val="tx2">
                    <a:lumMod val="75000"/>
                  </a:schemeClr>
                </a:solidFill>
                <a:latin typeface="Arial" panose="020B0604020202020204" pitchFamily="34" charset="0"/>
                <a:ea typeface="Times New Roman" panose="02020603050405020304" pitchFamily="18" charset="0"/>
              </a:rPr>
              <a:t>transformation de l’offre de </a:t>
            </a:r>
            <a:r>
              <a:rPr lang="fr-FR" b="1" dirty="0" smtClean="0">
                <a:solidFill>
                  <a:schemeClr val="tx2">
                    <a:lumMod val="75000"/>
                  </a:schemeClr>
                </a:solidFill>
                <a:latin typeface="Arial" panose="020B0604020202020204" pitchFamily="34" charset="0"/>
                <a:ea typeface="Times New Roman" panose="02020603050405020304" pitchFamily="18" charset="0"/>
              </a:rPr>
              <a:t>soins, </a:t>
            </a:r>
            <a:r>
              <a:rPr lang="fr-FR" dirty="0" smtClean="0">
                <a:latin typeface="Arial" panose="020B0604020202020204" pitchFamily="34" charset="0"/>
                <a:ea typeface="Times New Roman" panose="02020603050405020304" pitchFamily="18" charset="0"/>
              </a:rPr>
              <a:t>notamment hospitalière</a:t>
            </a:r>
            <a:r>
              <a:rPr lang="fr-FR" dirty="0">
                <a:latin typeface="Arial" panose="020B0604020202020204" pitchFamily="34" charset="0"/>
                <a:ea typeface="Times New Roman" panose="02020603050405020304" pitchFamily="18" charset="0"/>
              </a:rPr>
              <a:t>, sans faire reposer les évolutions uniquement sur la recherche d’efficience. </a:t>
            </a:r>
            <a:endParaRPr lang="fr-FR" dirty="0" smtClean="0">
              <a:latin typeface="Arial" panose="020B0604020202020204" pitchFamily="34" charset="0"/>
              <a:ea typeface="Times New Roman" panose="02020603050405020304" pitchFamily="18" charset="0"/>
            </a:endParaRPr>
          </a:p>
          <a:p>
            <a:pPr marL="285750" indent="-285750" algn="just">
              <a:spcBef>
                <a:spcPts val="1200"/>
              </a:spcBef>
              <a:spcAft>
                <a:spcPts val="600"/>
              </a:spcAft>
              <a:buClr>
                <a:schemeClr val="tx2">
                  <a:lumMod val="75000"/>
                </a:schemeClr>
              </a:buClr>
              <a:buFont typeface="Arial" panose="020B0604020202020204" pitchFamily="34" charset="0"/>
              <a:buChar char="►"/>
            </a:pPr>
            <a:r>
              <a:rPr lang="fr-FR" dirty="0" smtClean="0">
                <a:latin typeface="Arial" panose="020B0604020202020204" pitchFamily="34" charset="0"/>
                <a:ea typeface="Times New Roman" panose="02020603050405020304" pitchFamily="18" charset="0"/>
              </a:rPr>
              <a:t>Cette </a:t>
            </a:r>
            <a:r>
              <a:rPr lang="fr-FR" dirty="0">
                <a:latin typeface="Arial" panose="020B0604020202020204" pitchFamily="34" charset="0"/>
                <a:ea typeface="Times New Roman" panose="02020603050405020304" pitchFamily="18" charset="0"/>
              </a:rPr>
              <a:t>ambition nécessite de </a:t>
            </a:r>
            <a:r>
              <a:rPr lang="fr-FR" b="1" dirty="0">
                <a:solidFill>
                  <a:schemeClr val="tx2">
                    <a:lumMod val="75000"/>
                  </a:schemeClr>
                </a:solidFill>
                <a:latin typeface="Arial" panose="020B0604020202020204" pitchFamily="34" charset="0"/>
                <a:ea typeface="Times New Roman" panose="02020603050405020304" pitchFamily="18" charset="0"/>
              </a:rPr>
              <a:t>réévaluer certains des principes cardinaux</a:t>
            </a:r>
            <a:r>
              <a:rPr lang="fr-FR" dirty="0">
                <a:latin typeface="Arial" panose="020B0604020202020204" pitchFamily="34" charset="0"/>
                <a:ea typeface="Times New Roman" panose="02020603050405020304" pitchFamily="18" charset="0"/>
              </a:rPr>
              <a:t> des projets </a:t>
            </a:r>
            <a:r>
              <a:rPr lang="fr-FR" dirty="0" smtClean="0">
                <a:latin typeface="Arial" panose="020B0604020202020204" pitchFamily="34" charset="0"/>
                <a:ea typeface="Times New Roman" panose="02020603050405020304" pitchFamily="18" charset="0"/>
              </a:rPr>
              <a:t>d’investissement, </a:t>
            </a:r>
            <a:r>
              <a:rPr lang="fr-FR" dirty="0">
                <a:latin typeface="Arial" panose="020B0604020202020204" pitchFamily="34" charset="0"/>
                <a:ea typeface="Times New Roman" panose="02020603050405020304" pitchFamily="18" charset="0"/>
              </a:rPr>
              <a:t>à la lumière notamment de la crise </a:t>
            </a:r>
            <a:r>
              <a:rPr lang="fr-FR" dirty="0" smtClean="0">
                <a:latin typeface="Arial" panose="020B0604020202020204" pitchFamily="34" charset="0"/>
                <a:ea typeface="Times New Roman" panose="02020603050405020304" pitchFamily="18" charset="0"/>
              </a:rPr>
              <a:t>sanitaire :</a:t>
            </a:r>
            <a:r>
              <a:rPr lang="fr-FR" dirty="0">
                <a:latin typeface="Arial" panose="020B0604020202020204" pitchFamily="34" charset="0"/>
                <a:ea typeface="Times New Roman" panose="02020603050405020304" pitchFamily="18" charset="0"/>
              </a:rPr>
              <a:t> </a:t>
            </a:r>
            <a:endParaRPr lang="fr-FR" dirty="0" smtClean="0">
              <a:latin typeface="Times New Roman" panose="02020603050405020304" pitchFamily="18" charset="0"/>
              <a:ea typeface="Times New Roman" panose="02020603050405020304" pitchFamily="18" charset="0"/>
            </a:endParaRPr>
          </a:p>
          <a:p>
            <a:pPr marL="742950" lvl="1" indent="-285750" algn="just">
              <a:spcBef>
                <a:spcPts val="600"/>
              </a:spcBef>
              <a:spcAft>
                <a:spcPts val="600"/>
              </a:spcAft>
              <a:buClr>
                <a:schemeClr val="tx2">
                  <a:lumMod val="75000"/>
                </a:schemeClr>
              </a:buClr>
              <a:buFont typeface="Wingdings" panose="05000000000000000000" pitchFamily="2" charset="2"/>
              <a:buChar char="ü"/>
            </a:pPr>
            <a:r>
              <a:rPr lang="fr-FR" sz="1600" dirty="0" smtClean="0">
                <a:latin typeface="Arial" panose="020B0604020202020204" pitchFamily="34" charset="0"/>
                <a:ea typeface="Times New Roman" panose="02020603050405020304" pitchFamily="18" charset="0"/>
              </a:rPr>
              <a:t>La crise sanitaire nous impose de </a:t>
            </a:r>
            <a:r>
              <a:rPr lang="fr-FR" sz="1600" b="1" dirty="0" smtClean="0">
                <a:solidFill>
                  <a:schemeClr val="tx2">
                    <a:lumMod val="75000"/>
                  </a:schemeClr>
                </a:solidFill>
                <a:latin typeface="Arial" panose="020B0604020202020204" pitchFamily="34" charset="0"/>
                <a:ea typeface="Times New Roman" panose="02020603050405020304" pitchFamily="18" charset="0"/>
              </a:rPr>
              <a:t>penser l’hôpital comme un acteur global de santé publique</a:t>
            </a:r>
            <a:r>
              <a:rPr lang="fr-FR" sz="1600" dirty="0" smtClean="0">
                <a:latin typeface="Arial" panose="020B0604020202020204" pitchFamily="34" charset="0"/>
                <a:ea typeface="Times New Roman" panose="02020603050405020304" pitchFamily="18" charset="0"/>
              </a:rPr>
              <a:t>. Cela passe à la fois par des projets intégrant </a:t>
            </a:r>
            <a:r>
              <a:rPr lang="fr-FR" sz="1600" dirty="0">
                <a:latin typeface="Arial" panose="020B0604020202020204" pitchFamily="34" charset="0"/>
                <a:ea typeface="Times New Roman" panose="02020603050405020304" pitchFamily="18" charset="0"/>
              </a:rPr>
              <a:t>dès </a:t>
            </a:r>
            <a:r>
              <a:rPr lang="fr-FR" sz="1600" dirty="0" smtClean="0">
                <a:latin typeface="Arial" panose="020B0604020202020204" pitchFamily="34" charset="0"/>
                <a:ea typeface="Times New Roman" panose="02020603050405020304" pitchFamily="18" charset="0"/>
              </a:rPr>
              <a:t>l’amont la présence de la médecine de ville mais aussi des infrastructures pensées pour les plus précaires, isolés, âgés, handicapés, contribuant à la </a:t>
            </a:r>
            <a:r>
              <a:rPr lang="fr-FR" sz="1600" b="1" dirty="0" smtClean="0">
                <a:solidFill>
                  <a:schemeClr val="tx2">
                    <a:lumMod val="75000"/>
                  </a:schemeClr>
                </a:solidFill>
                <a:latin typeface="Arial" panose="020B0604020202020204" pitchFamily="34" charset="0"/>
                <a:ea typeface="Times New Roman" panose="02020603050405020304" pitchFamily="18" charset="0"/>
              </a:rPr>
              <a:t>réduction des inégalités de santé.</a:t>
            </a:r>
            <a:endParaRPr lang="fr-FR" sz="1600" b="1" dirty="0">
              <a:solidFill>
                <a:schemeClr val="tx2">
                  <a:lumMod val="75000"/>
                </a:schemeClr>
              </a:solidFill>
              <a:latin typeface="Times New Roman" panose="02020603050405020304" pitchFamily="18" charset="0"/>
              <a:ea typeface="Times New Roman" panose="02020603050405020304" pitchFamily="18" charset="0"/>
            </a:endParaRPr>
          </a:p>
          <a:p>
            <a:pPr marL="742950" lvl="1" indent="-285750" algn="just">
              <a:spcBef>
                <a:spcPts val="600"/>
              </a:spcBef>
              <a:spcAft>
                <a:spcPts val="600"/>
              </a:spcAft>
              <a:buClr>
                <a:schemeClr val="tx2">
                  <a:lumMod val="75000"/>
                </a:schemeClr>
              </a:buClr>
              <a:buFont typeface="Wingdings" panose="05000000000000000000" pitchFamily="2" charset="2"/>
              <a:buChar char="ü"/>
            </a:pPr>
            <a:r>
              <a:rPr lang="fr-FR" sz="1600" dirty="0">
                <a:latin typeface="Arial" panose="020B0604020202020204" pitchFamily="34" charset="0"/>
                <a:ea typeface="Times New Roman" panose="02020603050405020304" pitchFamily="18" charset="0"/>
              </a:rPr>
              <a:t>Les capacités d’investissements en IDF, sans doute plus qu’ailleurs, devront contribuer à </a:t>
            </a:r>
            <a:r>
              <a:rPr lang="fr-FR" sz="1600" b="1" dirty="0">
                <a:solidFill>
                  <a:schemeClr val="tx2">
                    <a:lumMod val="75000"/>
                  </a:schemeClr>
                </a:solidFill>
                <a:latin typeface="Arial" panose="020B0604020202020204" pitchFamily="34" charset="0"/>
                <a:ea typeface="Times New Roman" panose="02020603050405020304" pitchFamily="18" charset="0"/>
              </a:rPr>
              <a:t>l’attractivité et à la fidélisation des </a:t>
            </a:r>
            <a:r>
              <a:rPr lang="fr-FR" sz="1600" b="1" dirty="0" smtClean="0">
                <a:solidFill>
                  <a:schemeClr val="tx2">
                    <a:lumMod val="75000"/>
                  </a:schemeClr>
                </a:solidFill>
                <a:latin typeface="Arial" panose="020B0604020202020204" pitchFamily="34" charset="0"/>
                <a:ea typeface="Times New Roman" panose="02020603050405020304" pitchFamily="18" charset="0"/>
              </a:rPr>
              <a:t>professionnels de santé</a:t>
            </a:r>
            <a:r>
              <a:rPr lang="fr-FR" sz="1600" dirty="0" smtClean="0">
                <a:latin typeface="Arial" panose="020B0604020202020204" pitchFamily="34" charset="0"/>
                <a:ea typeface="Times New Roman" panose="02020603050405020304" pitchFamily="18" charset="0"/>
              </a:rPr>
              <a:t>. </a:t>
            </a:r>
            <a:endParaRPr lang="fr-FR" sz="1600" dirty="0">
              <a:latin typeface="Times New Roman" panose="02020603050405020304" pitchFamily="18" charset="0"/>
              <a:ea typeface="Times New Roman" panose="02020603050405020304" pitchFamily="18" charset="0"/>
            </a:endParaRPr>
          </a:p>
          <a:p>
            <a:pPr marL="742950" lvl="1" indent="-285750" algn="just">
              <a:spcBef>
                <a:spcPts val="600"/>
              </a:spcBef>
              <a:spcAft>
                <a:spcPts val="600"/>
              </a:spcAft>
              <a:buClr>
                <a:schemeClr val="tx2">
                  <a:lumMod val="75000"/>
                </a:schemeClr>
              </a:buClr>
              <a:buFont typeface="Wingdings" panose="05000000000000000000" pitchFamily="2" charset="2"/>
              <a:buChar char="ü"/>
            </a:pPr>
            <a:r>
              <a:rPr lang="fr-FR" sz="1600" dirty="0">
                <a:latin typeface="Arial" panose="020B0604020202020204" pitchFamily="34" charset="0"/>
                <a:ea typeface="Times New Roman" panose="02020603050405020304" pitchFamily="18" charset="0"/>
              </a:rPr>
              <a:t>La logique des </a:t>
            </a:r>
            <a:r>
              <a:rPr lang="fr-FR" sz="1600" b="1" dirty="0">
                <a:solidFill>
                  <a:schemeClr val="tx2">
                    <a:lumMod val="75000"/>
                  </a:schemeClr>
                </a:solidFill>
                <a:latin typeface="Arial" panose="020B0604020202020204" pitchFamily="34" charset="0"/>
                <a:ea typeface="Times New Roman" panose="02020603050405020304" pitchFamily="18" charset="0"/>
              </a:rPr>
              <a:t>programmes capacitaires et la trajectoire RH</a:t>
            </a:r>
            <a:r>
              <a:rPr lang="fr-FR" sz="1600" dirty="0">
                <a:latin typeface="Arial" panose="020B0604020202020204" pitchFamily="34" charset="0"/>
                <a:ea typeface="Times New Roman" panose="02020603050405020304" pitchFamily="18" charset="0"/>
              </a:rPr>
              <a:t>, sans renoncer à une recherche indispensable d’efficience, doit être revue au prisme des enseignements de la crise</a:t>
            </a:r>
            <a:r>
              <a:rPr lang="fr-FR" sz="1600" dirty="0" smtClean="0">
                <a:latin typeface="Arial" panose="020B0604020202020204" pitchFamily="34" charset="0"/>
                <a:ea typeface="Times New Roman" panose="02020603050405020304" pitchFamily="18" charset="0"/>
              </a:rPr>
              <a:t>.</a:t>
            </a:r>
            <a:endParaRPr lang="fr-FR" sz="1600" dirty="0">
              <a:latin typeface="Times New Roman" panose="02020603050405020304" pitchFamily="18" charset="0"/>
              <a:ea typeface="Times New Roman" panose="02020603050405020304" pitchFamily="18" charset="0"/>
            </a:endParaRPr>
          </a:p>
          <a:p>
            <a:pPr marL="742950" lvl="1" indent="-285750" algn="just">
              <a:spcBef>
                <a:spcPts val="600"/>
              </a:spcBef>
              <a:spcAft>
                <a:spcPts val="600"/>
              </a:spcAft>
              <a:buClr>
                <a:schemeClr val="tx2">
                  <a:lumMod val="75000"/>
                </a:schemeClr>
              </a:buClr>
              <a:buFont typeface="Wingdings" panose="05000000000000000000" pitchFamily="2" charset="2"/>
              <a:buChar char="ü"/>
            </a:pPr>
            <a:r>
              <a:rPr lang="fr-FR" sz="1600" b="1" dirty="0">
                <a:solidFill>
                  <a:schemeClr val="tx2">
                    <a:lumMod val="75000"/>
                  </a:schemeClr>
                </a:solidFill>
                <a:latin typeface="Arial" panose="020B0604020202020204" pitchFamily="34" charset="0"/>
                <a:ea typeface="Times New Roman" panose="02020603050405020304" pitchFamily="18" charset="0"/>
              </a:rPr>
              <a:t>Une approche territorialisée</a:t>
            </a:r>
            <a:r>
              <a:rPr lang="fr-FR" sz="1600" dirty="0">
                <a:latin typeface="Arial" panose="020B0604020202020204" pitchFamily="34" charset="0"/>
                <a:ea typeface="Times New Roman" panose="02020603050405020304" pitchFamily="18" charset="0"/>
              </a:rPr>
              <a:t> : pour répondre aux besoins des habitants, chaque projet doit être élaboré avec tous les acteurs du territoire concernés. Les coopérations entre acteurs publics et privés, la complémentarité avec les infrastructures existantes, les mises en réseaux et les solidarités à construire doivent faire partie des enjeux identifiés dès la conception et intégrée au projet médical</a:t>
            </a:r>
            <a:r>
              <a:rPr lang="fr-FR" sz="1600" dirty="0" smtClean="0">
                <a:latin typeface="Arial" panose="020B0604020202020204" pitchFamily="34" charset="0"/>
                <a:ea typeface="Times New Roman" panose="02020603050405020304" pitchFamily="18" charset="0"/>
              </a:rPr>
              <a:t>.</a:t>
            </a:r>
            <a:r>
              <a:rPr lang="fr-FR" dirty="0">
                <a:latin typeface="Arial" panose="020B0604020202020204" pitchFamily="34" charset="0"/>
                <a:ea typeface="Times New Roman" panose="02020603050405020304" pitchFamily="18" charset="0"/>
              </a:rPr>
              <a:t> </a:t>
            </a:r>
            <a:endParaRPr lang="fr-FR" dirty="0" smtClean="0">
              <a:latin typeface="Times New Roman" panose="02020603050405020304" pitchFamily="18" charset="0"/>
              <a:ea typeface="Times New Roman" panose="02020603050405020304" pitchFamily="18" charset="0"/>
            </a:endParaRPr>
          </a:p>
          <a:p>
            <a:pPr marL="285750" indent="-285750" algn="just">
              <a:spcBef>
                <a:spcPts val="1200"/>
              </a:spcBef>
              <a:buClr>
                <a:schemeClr val="tx2">
                  <a:lumMod val="75000"/>
                </a:schemeClr>
              </a:buClr>
              <a:buFont typeface="Arial" panose="020B0604020202020204" pitchFamily="34" charset="0"/>
              <a:buChar char="►"/>
            </a:pPr>
            <a:r>
              <a:rPr lang="fr-FR" dirty="0" smtClean="0">
                <a:latin typeface="Arial" panose="020B0604020202020204" pitchFamily="34" charset="0"/>
                <a:ea typeface="Times New Roman" panose="02020603050405020304" pitchFamily="18" charset="0"/>
              </a:rPr>
              <a:t>Les moyens issus du Ségur doivent nous permettre de </a:t>
            </a:r>
            <a:r>
              <a:rPr lang="fr-FR" b="1" dirty="0" smtClean="0">
                <a:solidFill>
                  <a:schemeClr val="tx2">
                    <a:lumMod val="75000"/>
                  </a:schemeClr>
                </a:solidFill>
                <a:latin typeface="Arial" panose="020B0604020202020204" pitchFamily="34" charset="0"/>
                <a:ea typeface="Times New Roman" panose="02020603050405020304" pitchFamily="18" charset="0"/>
              </a:rPr>
              <a:t>conforter l’IDF comme la première région d’Europe </a:t>
            </a:r>
            <a:r>
              <a:rPr lang="fr-FR" dirty="0" smtClean="0">
                <a:latin typeface="Arial" panose="020B0604020202020204" pitchFamily="34" charset="0"/>
                <a:ea typeface="Times New Roman" panose="02020603050405020304" pitchFamily="18" charset="0"/>
              </a:rPr>
              <a:t>en termes d’offre hospitalière et de lien avec la recherche.</a:t>
            </a:r>
            <a:endParaRPr lang="fr-FR" dirty="0">
              <a:latin typeface="Times New Roman" panose="02020603050405020304" pitchFamily="18" charset="0"/>
              <a:ea typeface="Times New Roman" panose="02020603050405020304" pitchFamily="18" charset="0"/>
            </a:endParaRPr>
          </a:p>
        </p:txBody>
      </p:sp>
      <p:sp>
        <p:nvSpPr>
          <p:cNvPr id="7"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2. Le volet investissement</a:t>
            </a:r>
            <a:endParaRPr lang="fr-FR" sz="1800" dirty="0">
              <a:solidFill>
                <a:srgbClr val="002060"/>
              </a:solidFill>
            </a:endParaRPr>
          </a:p>
        </p:txBody>
      </p:sp>
    </p:spTree>
    <p:extLst>
      <p:ext uri="{BB962C8B-B14F-4D97-AF65-F5344CB8AC3E}">
        <p14:creationId xmlns:p14="http://schemas.microsoft.com/office/powerpoint/2010/main" val="3045517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9830089" y="6307021"/>
            <a:ext cx="1800000" cy="480000"/>
          </a:xfrm>
        </p:spPr>
        <p:txBody>
          <a:bodyPr/>
          <a:lstStyle/>
          <a:p>
            <a:pPr defTabSz="1219170"/>
            <a:fld id="{733122C9-A0B9-462F-8757-0847AD287B63}" type="slidenum">
              <a:rPr lang="fr-FR">
                <a:solidFill>
                  <a:srgbClr val="000000"/>
                </a:solidFill>
                <a:latin typeface="Arial"/>
              </a:rPr>
              <a:pPr defTabSz="1219170"/>
              <a:t>15</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3" name="Titre 2"/>
          <p:cNvSpPr>
            <a:spLocks noGrp="1"/>
          </p:cNvSpPr>
          <p:nvPr>
            <p:ph type="title"/>
          </p:nvPr>
        </p:nvSpPr>
        <p:spPr>
          <a:xfrm>
            <a:off x="431801" y="813731"/>
            <a:ext cx="8763169" cy="719988"/>
          </a:xfrm>
        </p:spPr>
        <p:txBody>
          <a:bodyPr>
            <a:normAutofit/>
          </a:bodyPr>
          <a:lstStyle/>
          <a:p>
            <a:pPr algn="r">
              <a:spcAft>
                <a:spcPts val="0"/>
              </a:spcAft>
            </a:pPr>
            <a:r>
              <a:rPr lang="fr-FR" sz="2400" u="sng" dirty="0" smtClean="0">
                <a:solidFill>
                  <a:schemeClr val="tx2">
                    <a:lumMod val="75000"/>
                  </a:schemeClr>
                </a:solidFill>
                <a:latin typeface="Arial" panose="020B0604020202020204" pitchFamily="34" charset="0"/>
                <a:ea typeface="Times New Roman" panose="02020603050405020304" pitchFamily="18" charset="0"/>
              </a:rPr>
              <a:t>Trois enjeux spécifiques en Ile-de-France</a:t>
            </a:r>
            <a:endParaRPr lang="fr-FR" sz="2400" u="sng" dirty="0">
              <a:solidFill>
                <a:schemeClr val="tx2">
                  <a:lumMod val="75000"/>
                </a:schemeClr>
              </a:solidFill>
              <a:latin typeface="Times New Roman" panose="02020603050405020304" pitchFamily="18" charset="0"/>
              <a:ea typeface="Times New Roman" panose="02020603050405020304" pitchFamily="18" charset="0"/>
            </a:endParaRPr>
          </a:p>
        </p:txBody>
      </p:sp>
      <p:sp>
        <p:nvSpPr>
          <p:cNvPr id="5" name="Rectangle 4"/>
          <p:cNvSpPr/>
          <p:nvPr/>
        </p:nvSpPr>
        <p:spPr>
          <a:xfrm>
            <a:off x="431801" y="1533719"/>
            <a:ext cx="11198288" cy="5093702"/>
          </a:xfrm>
          <a:prstGeom prst="rect">
            <a:avLst/>
          </a:prstGeom>
        </p:spPr>
        <p:txBody>
          <a:bodyPr wrap="square">
            <a:spAutoFit/>
          </a:bodyPr>
          <a:lstStyle/>
          <a:p>
            <a:pPr marL="449263" lvl="0" indent="-449263" algn="just">
              <a:buClr>
                <a:schemeClr val="tx2">
                  <a:lumMod val="75000"/>
                </a:schemeClr>
              </a:buClr>
              <a:buFont typeface="Arial" panose="020B0604020202020204" pitchFamily="34" charset="0"/>
              <a:buChar char="►"/>
            </a:pPr>
            <a:r>
              <a:rPr lang="fr-FR" sz="1400" b="1" dirty="0">
                <a:solidFill>
                  <a:schemeClr val="tx2">
                    <a:lumMod val="75000"/>
                  </a:schemeClr>
                </a:solidFill>
              </a:rPr>
              <a:t>La psychiatrie et la santé mentale </a:t>
            </a:r>
          </a:p>
          <a:p>
            <a:pPr lvl="1" indent="-7938" algn="just"/>
            <a:r>
              <a:rPr lang="fr-FR" sz="1400" dirty="0"/>
              <a:t>La crise a mis en évidence l’importance de la santé mentale. Alors que la réforme du financement de la psychiatrie hospitalière est engagée, les infrastructures franciliennes sont à rénover et à moderniser, </a:t>
            </a:r>
            <a:r>
              <a:rPr lang="fr-FR" sz="1400" dirty="0" smtClean="0"/>
              <a:t>pour</a:t>
            </a:r>
          </a:p>
          <a:p>
            <a:pPr marL="735012" lvl="1" indent="-285750" algn="just">
              <a:buFontTx/>
              <a:buChar char="-"/>
            </a:pPr>
            <a:r>
              <a:rPr lang="fr-FR" sz="1400" dirty="0" smtClean="0"/>
              <a:t>développer </a:t>
            </a:r>
            <a:r>
              <a:rPr lang="fr-FR" sz="1400" dirty="0"/>
              <a:t>les structures ambulatoires en santé </a:t>
            </a:r>
            <a:r>
              <a:rPr lang="fr-FR" sz="1400" dirty="0" smtClean="0"/>
              <a:t>mentale</a:t>
            </a:r>
          </a:p>
          <a:p>
            <a:pPr marL="735012" lvl="1" indent="-285750" algn="just">
              <a:buFontTx/>
              <a:buChar char="-"/>
            </a:pPr>
            <a:r>
              <a:rPr lang="fr-FR" sz="1400" dirty="0" smtClean="0"/>
              <a:t>mieux </a:t>
            </a:r>
            <a:r>
              <a:rPr lang="fr-FR" sz="1400" dirty="0"/>
              <a:t>prendre en compte les droits et les besoins des </a:t>
            </a:r>
            <a:r>
              <a:rPr lang="fr-FR" sz="1400" dirty="0" smtClean="0"/>
              <a:t>patients</a:t>
            </a:r>
          </a:p>
          <a:p>
            <a:pPr marL="735012" lvl="1" indent="-285750" algn="just">
              <a:buFontTx/>
              <a:buChar char="-"/>
            </a:pPr>
            <a:r>
              <a:rPr lang="fr-FR" sz="1400" dirty="0" smtClean="0"/>
              <a:t>faciliter </a:t>
            </a:r>
            <a:r>
              <a:rPr lang="fr-FR" sz="1400" dirty="0"/>
              <a:t>l’accès aux soins somatiques des personnes souffrant d’une maladie ou d’un handicap mental et </a:t>
            </a:r>
            <a:endParaRPr lang="fr-FR" sz="1400" dirty="0" smtClean="0"/>
          </a:p>
          <a:p>
            <a:pPr marL="735012" lvl="1" indent="-285750" algn="just">
              <a:buFontTx/>
              <a:buChar char="-"/>
            </a:pPr>
            <a:r>
              <a:rPr lang="fr-FR" sz="1400" dirty="0" smtClean="0"/>
              <a:t>faciliter </a:t>
            </a:r>
            <a:r>
              <a:rPr lang="fr-FR" sz="1400" dirty="0"/>
              <a:t>l’accès aux soins psychiatriques pour les publics avec des difficultés spécifiques. </a:t>
            </a:r>
            <a:endParaRPr lang="fr-FR" sz="1400" dirty="0" smtClean="0"/>
          </a:p>
          <a:p>
            <a:pPr marL="735012" lvl="1" indent="-285750" algn="just">
              <a:buFontTx/>
              <a:buChar char="-"/>
            </a:pPr>
            <a:endParaRPr lang="fr-FR" sz="1400" dirty="0" smtClean="0"/>
          </a:p>
          <a:p>
            <a:pPr marL="449263" lvl="0" indent="-449263" algn="just">
              <a:buClr>
                <a:schemeClr val="tx2">
                  <a:lumMod val="75000"/>
                </a:schemeClr>
              </a:buClr>
              <a:buFont typeface="Arial" panose="020B0604020202020204" pitchFamily="34" charset="0"/>
              <a:buChar char="►"/>
            </a:pPr>
            <a:r>
              <a:rPr lang="fr-FR" sz="1400" b="1" dirty="0">
                <a:solidFill>
                  <a:schemeClr val="tx2">
                    <a:lumMod val="75000"/>
                  </a:schemeClr>
                </a:solidFill>
              </a:rPr>
              <a:t>Le premier recours et les infrastructures communautaires</a:t>
            </a:r>
          </a:p>
          <a:p>
            <a:pPr lvl="1" algn="just"/>
            <a:r>
              <a:rPr lang="fr-FR" sz="1400" dirty="0"/>
              <a:t>Il s’agit de renforcer l’accès aux soins primaires pour les Franciliens, notamment </a:t>
            </a:r>
            <a:endParaRPr lang="fr-FR" sz="1400" dirty="0" smtClean="0"/>
          </a:p>
          <a:p>
            <a:pPr marL="742950" lvl="1" indent="-285750" algn="just">
              <a:buFontTx/>
              <a:buChar char="-"/>
            </a:pPr>
            <a:r>
              <a:rPr lang="fr-FR" sz="1400" dirty="0" smtClean="0"/>
              <a:t>en </a:t>
            </a:r>
            <a:r>
              <a:rPr lang="fr-FR" sz="1400" dirty="0"/>
              <a:t>facilitant la création de CPTS, de centres de santé, de maisons de santé pluridisciplinaires, hôpitaux de proximité, etc. ; </a:t>
            </a:r>
            <a:endParaRPr lang="fr-FR" sz="1400" dirty="0" smtClean="0"/>
          </a:p>
          <a:p>
            <a:pPr marL="742950" lvl="1" indent="-285750" algn="just">
              <a:buFontTx/>
              <a:buChar char="-"/>
            </a:pPr>
            <a:r>
              <a:rPr lang="fr-FR" sz="1400" dirty="0" smtClean="0"/>
              <a:t>en </a:t>
            </a:r>
            <a:r>
              <a:rPr lang="fr-FR" sz="1400" dirty="0"/>
              <a:t>assurant une réponse aux besoins en matière de soins non programmés (maison médicale de garde, centres de soins non programmés, etc.) et </a:t>
            </a:r>
            <a:endParaRPr lang="fr-FR" sz="1400" dirty="0" smtClean="0"/>
          </a:p>
          <a:p>
            <a:pPr marL="742950" lvl="1" indent="-285750" algn="just">
              <a:buFontTx/>
              <a:buChar char="-"/>
            </a:pPr>
            <a:r>
              <a:rPr lang="fr-FR" sz="1400" dirty="0" smtClean="0"/>
              <a:t>en </a:t>
            </a:r>
            <a:r>
              <a:rPr lang="fr-FR" sz="1400" dirty="0"/>
              <a:t>soutenant les professionnels de santé libéraux, notamment dans la coordination autour des cas complexes (DAC, etc</a:t>
            </a:r>
            <a:r>
              <a:rPr lang="fr-FR" sz="1400" dirty="0" smtClean="0"/>
              <a:t>.).</a:t>
            </a:r>
          </a:p>
          <a:p>
            <a:pPr lvl="1" algn="just"/>
            <a:endParaRPr lang="fr-FR" sz="1400" dirty="0"/>
          </a:p>
          <a:p>
            <a:pPr marL="285750" indent="-285750" algn="just">
              <a:buClr>
                <a:schemeClr val="tx2">
                  <a:lumMod val="75000"/>
                </a:schemeClr>
              </a:buClr>
              <a:buFont typeface="Arial" panose="020B0604020202020204" pitchFamily="34" charset="0"/>
              <a:buChar char="►"/>
            </a:pPr>
            <a:r>
              <a:rPr lang="fr-FR" sz="1400" dirty="0"/>
              <a:t>  </a:t>
            </a:r>
            <a:r>
              <a:rPr lang="fr-FR" sz="1400" b="1" dirty="0">
                <a:solidFill>
                  <a:schemeClr val="tx2">
                    <a:lumMod val="75000"/>
                  </a:schemeClr>
                </a:solidFill>
              </a:rPr>
              <a:t>La prévention de la perte d’autonomie</a:t>
            </a:r>
          </a:p>
          <a:p>
            <a:pPr lvl="1" algn="just"/>
            <a:r>
              <a:rPr lang="fr-FR" sz="1400" dirty="0"/>
              <a:t>L’Ile-de-France est une région jeune, ce qui nous donne encore quelques années pour anticiper l’impact du vieillissement de la population. Ainsi, prévenir la perte d’autonomie, </a:t>
            </a:r>
            <a:r>
              <a:rPr lang="fr-FR" sz="1400" dirty="0" err="1" smtClean="0"/>
              <a:t>nottamment</a:t>
            </a:r>
            <a:r>
              <a:rPr lang="fr-FR" sz="1400" dirty="0" smtClean="0"/>
              <a:t> </a:t>
            </a:r>
            <a:endParaRPr lang="fr-FR" sz="1400" dirty="0"/>
          </a:p>
          <a:p>
            <a:pPr marL="742950" lvl="1" indent="-285750" algn="just">
              <a:buFontTx/>
              <a:buChar char="-"/>
            </a:pPr>
            <a:r>
              <a:rPr lang="fr-FR" sz="1400" dirty="0" smtClean="0"/>
              <a:t>en </a:t>
            </a:r>
            <a:r>
              <a:rPr lang="fr-FR" sz="1400" dirty="0"/>
              <a:t>proposant une diversité de solutions accompagnant les souhaits des personnes, </a:t>
            </a:r>
            <a:endParaRPr lang="fr-FR" sz="1400" dirty="0" smtClean="0"/>
          </a:p>
          <a:p>
            <a:pPr marL="742950" lvl="1" indent="-285750" algn="just">
              <a:buFontTx/>
              <a:buChar char="-"/>
            </a:pPr>
            <a:r>
              <a:rPr lang="fr-FR" sz="1400" dirty="0"/>
              <a:t>e</a:t>
            </a:r>
            <a:r>
              <a:rPr lang="fr-FR" sz="1400" dirty="0" smtClean="0"/>
              <a:t>n facilitant </a:t>
            </a:r>
            <a:r>
              <a:rPr lang="fr-FR" sz="1400" dirty="0"/>
              <a:t>la coordination des professionnels auprès des personnes âgées et handicapées, </a:t>
            </a:r>
            <a:endParaRPr lang="fr-FR" sz="1400" dirty="0" smtClean="0"/>
          </a:p>
          <a:p>
            <a:pPr marL="742950" lvl="1" indent="-285750" algn="just">
              <a:buFontTx/>
              <a:buChar char="-"/>
            </a:pPr>
            <a:r>
              <a:rPr lang="fr-FR" sz="1400" dirty="0" smtClean="0"/>
              <a:t>En préservant </a:t>
            </a:r>
            <a:r>
              <a:rPr lang="fr-FR" sz="1400" dirty="0"/>
              <a:t>une offre de places en EHPAD humanisée et à tarifs </a:t>
            </a:r>
            <a:r>
              <a:rPr lang="fr-FR" sz="1400" dirty="0" smtClean="0"/>
              <a:t>accessibles. </a:t>
            </a:r>
            <a:endParaRPr lang="fr-FR" sz="1400" dirty="0"/>
          </a:p>
          <a:p>
            <a:pPr lvl="1" indent="-7938" algn="just">
              <a:spcBef>
                <a:spcPts val="600"/>
              </a:spcBef>
            </a:pPr>
            <a:endParaRPr lang="fr-FR" sz="1200" dirty="0"/>
          </a:p>
          <a:p>
            <a:pPr algn="just"/>
            <a:r>
              <a:rPr lang="fr-FR" sz="1400" dirty="0"/>
              <a:t> </a:t>
            </a:r>
            <a:endParaRPr lang="fr-FR" sz="1200" dirty="0"/>
          </a:p>
        </p:txBody>
      </p:sp>
      <p:sp>
        <p:nvSpPr>
          <p:cNvPr id="6"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2. Le volet investissement</a:t>
            </a:r>
            <a:endParaRPr lang="fr-FR" sz="1800" dirty="0">
              <a:solidFill>
                <a:srgbClr val="002060"/>
              </a:solidFill>
            </a:endParaRPr>
          </a:p>
        </p:txBody>
      </p:sp>
    </p:spTree>
    <p:extLst>
      <p:ext uri="{BB962C8B-B14F-4D97-AF65-F5344CB8AC3E}">
        <p14:creationId xmlns:p14="http://schemas.microsoft.com/office/powerpoint/2010/main" val="14328760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9830089" y="6307021"/>
            <a:ext cx="1800000" cy="480000"/>
          </a:xfrm>
        </p:spPr>
        <p:txBody>
          <a:bodyPr/>
          <a:lstStyle/>
          <a:p>
            <a:pPr defTabSz="1219170"/>
            <a:fld id="{733122C9-A0B9-462F-8757-0847AD287B63}" type="slidenum">
              <a:rPr lang="fr-FR">
                <a:solidFill>
                  <a:srgbClr val="000000"/>
                </a:solidFill>
                <a:latin typeface="Arial"/>
              </a:rPr>
              <a:pPr defTabSz="1219170"/>
              <a:t>16</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13" name="Espace réservé du texte 2"/>
          <p:cNvSpPr txBox="1">
            <a:spLocks/>
          </p:cNvSpPr>
          <p:nvPr/>
        </p:nvSpPr>
        <p:spPr bwMode="gray">
          <a:xfrm>
            <a:off x="623392" y="2110251"/>
            <a:ext cx="11040796" cy="4055741"/>
          </a:xfrm>
          <a:prstGeom prst="rect">
            <a:avLst/>
          </a:prstGeom>
        </p:spPr>
        <p:txBody>
          <a:bodyPr vert="horz" lIns="0" tIns="0" rIns="0" bIns="0" rtlCol="0" anchor="ctr" anchorCtr="0">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baseline="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1358" indent="-228594" defTabSz="1219170">
              <a:spcAft>
                <a:spcPts val="667"/>
              </a:spcAft>
              <a:buFont typeface="Arial" panose="020B0604020202020204" pitchFamily="34" charset="0"/>
              <a:buChar char="►"/>
            </a:pPr>
            <a:endParaRPr lang="fr-FR" sz="1467" dirty="0">
              <a:solidFill>
                <a:srgbClr val="21215A"/>
              </a:solidFill>
              <a:latin typeface="Arial"/>
            </a:endParaRPr>
          </a:p>
        </p:txBody>
      </p:sp>
      <p:sp>
        <p:nvSpPr>
          <p:cNvPr id="12" name="Espace réservé du texte 2"/>
          <p:cNvSpPr txBox="1">
            <a:spLocks/>
          </p:cNvSpPr>
          <p:nvPr/>
        </p:nvSpPr>
        <p:spPr bwMode="gray">
          <a:xfrm>
            <a:off x="589293" y="1585911"/>
            <a:ext cx="11040796" cy="3070457"/>
          </a:xfrm>
          <a:prstGeom prst="rect">
            <a:avLst/>
          </a:prstGeom>
        </p:spPr>
        <p:txBody>
          <a:bodyPr vert="horz" lIns="0" tIns="0" rIns="0" bIns="0" rtlCol="0" anchor="ctr" anchorCtr="0">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baseline="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22764" algn="ctr" defTabSz="1219170">
              <a:spcAft>
                <a:spcPts val="667"/>
              </a:spcAft>
            </a:pPr>
            <a:r>
              <a:rPr lang="fr-FR" sz="3200" b="1" dirty="0" smtClean="0">
                <a:solidFill>
                  <a:schemeClr val="tx2">
                    <a:lumMod val="75000"/>
                  </a:schemeClr>
                </a:solidFill>
                <a:latin typeface="Calibri" pitchFamily="34" charset="0"/>
                <a:ea typeface="+mj-ea"/>
                <a:cs typeface="+mj-cs"/>
              </a:rPr>
              <a:t>3. Le Ségur numérique</a:t>
            </a:r>
            <a:endParaRPr lang="fr-FR" sz="3200" b="1" dirty="0">
              <a:solidFill>
                <a:schemeClr val="tx2">
                  <a:lumMod val="75000"/>
                </a:schemeClr>
              </a:solidFill>
              <a:latin typeface="Calibri" pitchFamily="34" charset="0"/>
              <a:ea typeface="+mj-ea"/>
              <a:cs typeface="+mj-cs"/>
            </a:endParaRPr>
          </a:p>
        </p:txBody>
      </p:sp>
    </p:spTree>
    <p:extLst>
      <p:ext uri="{BB962C8B-B14F-4D97-AF65-F5344CB8AC3E}">
        <p14:creationId xmlns:p14="http://schemas.microsoft.com/office/powerpoint/2010/main" val="30227728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17</a:t>
            </a:fld>
            <a:endParaRPr lang="fr-FR" dirty="0"/>
          </a:p>
        </p:txBody>
      </p:sp>
      <p:sp>
        <p:nvSpPr>
          <p:cNvPr id="3" name="Espace réservé de la date 2"/>
          <p:cNvSpPr>
            <a:spLocks noGrp="1"/>
          </p:cNvSpPr>
          <p:nvPr>
            <p:ph type="dt" sz="half" idx="2"/>
          </p:nvPr>
        </p:nvSpPr>
        <p:spPr/>
        <p:txBody>
          <a:bodyPr/>
          <a:lstStyle/>
          <a:p>
            <a:fld id="{6A4A60EE-9D13-3442-9796-E718C6343EC1}" type="datetime1">
              <a:rPr lang="fr-FR" cap="all" smtClean="0"/>
              <a:pPr/>
              <a:t>27/09/2021</a:t>
            </a:fld>
            <a:endParaRPr lang="fr-FR" cap="all" dirty="0"/>
          </a:p>
        </p:txBody>
      </p:sp>
      <p:pic>
        <p:nvPicPr>
          <p:cNvPr id="8" name="Image 7"/>
          <p:cNvPicPr>
            <a:picLocks noChangeAspect="1"/>
          </p:cNvPicPr>
          <p:nvPr/>
        </p:nvPicPr>
        <p:blipFill>
          <a:blip r:embed="rId2"/>
          <a:stretch>
            <a:fillRect/>
          </a:stretch>
        </p:blipFill>
        <p:spPr>
          <a:xfrm>
            <a:off x="431800" y="1378423"/>
            <a:ext cx="11092845" cy="4527692"/>
          </a:xfrm>
          <a:prstGeom prst="rect">
            <a:avLst/>
          </a:prstGeom>
        </p:spPr>
      </p:pic>
      <p:sp>
        <p:nvSpPr>
          <p:cNvPr id="9" name="ZoneTexte 8">
            <a:extLst>
              <a:ext uri="{FF2B5EF4-FFF2-40B4-BE49-F238E27FC236}">
                <a16:creationId xmlns:a16="http://schemas.microsoft.com/office/drawing/2014/main" id="{F46F9727-2B7B-024C-A68F-E2F8C467C1F5}"/>
              </a:ext>
            </a:extLst>
          </p:cNvPr>
          <p:cNvSpPr txBox="1"/>
          <p:nvPr/>
        </p:nvSpPr>
        <p:spPr>
          <a:xfrm>
            <a:off x="431800" y="1101424"/>
            <a:ext cx="11637367" cy="276999"/>
          </a:xfrm>
          <a:prstGeom prst="rect">
            <a:avLst/>
          </a:prstGeom>
          <a:noFill/>
        </p:spPr>
        <p:txBody>
          <a:bodyPr wrap="square" lIns="0" tIns="0" rIns="0" bIns="0" rtlCol="0">
            <a:spAutoFit/>
          </a:bodyPr>
          <a:lstStyle/>
          <a:p>
            <a:pPr lvl="0">
              <a:spcAft>
                <a:spcPts val="300"/>
              </a:spcAft>
              <a:buClr>
                <a:srgbClr val="836DA8"/>
              </a:buClr>
              <a:buSzPts val="1400"/>
              <a:defRPr/>
            </a:pPr>
            <a:r>
              <a:rPr lang="fr-FR" b="1" dirty="0" smtClean="0">
                <a:solidFill>
                  <a:srgbClr val="293265"/>
                </a:solidFill>
                <a:cs typeface="Arial" panose="020B0604020202020204" pitchFamily="34" charset="0"/>
                <a:sym typeface="Calibri"/>
              </a:rPr>
              <a:t>Le Ségur numérique : une opportunité historique pour les citoyens et les professionnels de santé</a:t>
            </a:r>
            <a:endParaRPr kumimoji="0" lang="fr-FR" sz="1600" b="0" i="0" u="none" strike="noStrike" kern="1200" cap="none" spc="0" normalizeH="0" baseline="0" noProof="0" dirty="0">
              <a:ln>
                <a:noFill/>
              </a:ln>
              <a:solidFill>
                <a:srgbClr val="1B96A8"/>
              </a:solidFill>
              <a:effectLst/>
              <a:uLnTx/>
              <a:uFillTx/>
              <a:ea typeface="Calibri"/>
              <a:cs typeface="Arial" panose="020B0604020202020204" pitchFamily="34" charset="0"/>
              <a:sym typeface="Calibri"/>
            </a:endParaRPr>
          </a:p>
        </p:txBody>
      </p:sp>
      <p:sp>
        <p:nvSpPr>
          <p:cNvPr id="7"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3. Le volet numérique</a:t>
            </a:r>
            <a:endParaRPr lang="fr-FR" sz="1800" dirty="0">
              <a:solidFill>
                <a:srgbClr val="002060"/>
              </a:solidFill>
            </a:endParaRPr>
          </a:p>
        </p:txBody>
      </p:sp>
    </p:spTree>
    <p:extLst>
      <p:ext uri="{BB962C8B-B14F-4D97-AF65-F5344CB8AC3E}">
        <p14:creationId xmlns:p14="http://schemas.microsoft.com/office/powerpoint/2010/main" val="17495268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DA0719C0-3325-774B-8378-6847DEEF1D99}"/>
              </a:ext>
            </a:extLst>
          </p:cNvPr>
          <p:cNvPicPr>
            <a:picLocks noChangeAspect="1"/>
          </p:cNvPicPr>
          <p:nvPr/>
        </p:nvPicPr>
        <p:blipFill>
          <a:blip r:embed="rId2" cstate="print"/>
          <a:stretch>
            <a:fillRect/>
          </a:stretch>
        </p:blipFill>
        <p:spPr>
          <a:xfrm>
            <a:off x="164224" y="778659"/>
            <a:ext cx="1282828" cy="1291329"/>
          </a:xfrm>
          <a:prstGeom prst="rect">
            <a:avLst/>
          </a:prstGeom>
        </p:spPr>
      </p:pic>
      <p:sp>
        <p:nvSpPr>
          <p:cNvPr id="2" name="Triangle isocèle 1"/>
          <p:cNvSpPr/>
          <p:nvPr/>
        </p:nvSpPr>
        <p:spPr>
          <a:xfrm rot="10800000">
            <a:off x="3938180" y="1771888"/>
            <a:ext cx="3525176" cy="300251"/>
          </a:xfrm>
          <a:prstGeom prst="triangle">
            <a:avLst/>
          </a:prstGeom>
          <a:solidFill>
            <a:srgbClr val="002060"/>
          </a:solidFill>
        </p:spPr>
        <p:txBody>
          <a:bodyPr wrap="square" rtlCol="0" anchor="ctr" anchorCtr="0">
            <a:noAutofit/>
          </a:bodyPr>
          <a:lstStyle/>
          <a:p>
            <a:pPr algn="ctr"/>
            <a:endParaRPr lang="fr-FR" sz="1400">
              <a:solidFill>
                <a:srgbClr val="FFFFFF"/>
              </a:solidFill>
              <a:latin typeface="Arial"/>
            </a:endParaRPr>
          </a:p>
        </p:txBody>
      </p:sp>
      <p:sp>
        <p:nvSpPr>
          <p:cNvPr id="3" name="ZoneTexte 2"/>
          <p:cNvSpPr txBox="1"/>
          <p:nvPr/>
        </p:nvSpPr>
        <p:spPr>
          <a:xfrm>
            <a:off x="4926841" y="3003041"/>
            <a:ext cx="7017235" cy="3416320"/>
          </a:xfrm>
          <a:prstGeom prst="rect">
            <a:avLst/>
          </a:prstGeom>
          <a:noFill/>
        </p:spPr>
        <p:txBody>
          <a:bodyPr wrap="square" rtlCol="0">
            <a:spAutoFit/>
          </a:bodyPr>
          <a:lstStyle/>
          <a:p>
            <a:pPr marL="531813" lvl="2" indent="-354013" algn="just" defTabSz="1219170">
              <a:spcBef>
                <a:spcPts val="600"/>
              </a:spcBef>
              <a:spcAft>
                <a:spcPts val="600"/>
              </a:spcAft>
              <a:buClr>
                <a:srgbClr val="8163A2"/>
              </a:buClr>
              <a:buSzPct val="100000"/>
              <a:buFont typeface="Wingdings" pitchFamily="2" charset="2"/>
              <a:buChar char="§"/>
              <a:tabLst>
                <a:tab pos="450850" algn="l"/>
              </a:tabLst>
              <a:defRPr/>
            </a:pPr>
            <a:r>
              <a:rPr lang="fr-FR" sz="1400" u="sng" dirty="0" smtClean="0"/>
              <a:t>Médico-social </a:t>
            </a:r>
            <a:r>
              <a:rPr lang="fr-FR" sz="1400" dirty="0"/>
              <a:t>: </a:t>
            </a:r>
            <a:r>
              <a:rPr lang="fr-FR" sz="1400" dirty="0" smtClean="0"/>
              <a:t>2 </a:t>
            </a:r>
            <a:r>
              <a:rPr lang="fr-FR" sz="1400" dirty="0"/>
              <a:t>appels à projets </a:t>
            </a:r>
            <a:r>
              <a:rPr lang="fr-FR" sz="1400" dirty="0" smtClean="0"/>
              <a:t>régionaux lancés </a:t>
            </a:r>
            <a:r>
              <a:rPr lang="fr-FR" sz="1400" dirty="0"/>
              <a:t>en 2021 </a:t>
            </a:r>
            <a:r>
              <a:rPr lang="fr-FR" sz="1400" dirty="0" smtClean="0"/>
              <a:t>pour l’acquisition </a:t>
            </a:r>
            <a:r>
              <a:rPr lang="fr-FR" sz="1400" dirty="0"/>
              <a:t>ou </a:t>
            </a:r>
            <a:r>
              <a:rPr lang="fr-FR" sz="1400" dirty="0" smtClean="0"/>
              <a:t>la </a:t>
            </a:r>
            <a:r>
              <a:rPr lang="fr-FR" sz="1400" dirty="0"/>
              <a:t>montée de version du </a:t>
            </a:r>
            <a:r>
              <a:rPr lang="fr-FR" sz="1400" u="sng" dirty="0"/>
              <a:t>dossier usager </a:t>
            </a:r>
            <a:r>
              <a:rPr lang="fr-FR" sz="1400" u="sng" dirty="0" smtClean="0"/>
              <a:t>informatisé des ESMS</a:t>
            </a:r>
            <a:r>
              <a:rPr lang="fr-FR" sz="1400" dirty="0" smtClean="0"/>
              <a:t>. </a:t>
            </a:r>
            <a:r>
              <a:rPr lang="fr-FR" sz="1400" dirty="0"/>
              <a:t>Le 1er AAP permet de financer 144 ESMS à hauteur de </a:t>
            </a:r>
            <a:r>
              <a:rPr lang="fr-FR" sz="1400" u="sng" dirty="0"/>
              <a:t>2,6M</a:t>
            </a:r>
            <a:r>
              <a:rPr lang="fr-FR" sz="1400" u="sng" dirty="0" smtClean="0"/>
              <a:t>€ </a:t>
            </a:r>
            <a:r>
              <a:rPr lang="fr-FR" sz="1400" dirty="0" smtClean="0"/>
              <a:t>; un nouvel appel doté de </a:t>
            </a:r>
            <a:r>
              <a:rPr lang="fr-FR" sz="1400" u="sng" dirty="0" smtClean="0"/>
              <a:t>9M€</a:t>
            </a:r>
            <a:r>
              <a:rPr lang="fr-FR" sz="1400" dirty="0" smtClean="0"/>
              <a:t> lancé en juillet. </a:t>
            </a:r>
          </a:p>
          <a:p>
            <a:pPr marL="531813" lvl="2" indent="-354013" algn="just" defTabSz="1219170">
              <a:spcBef>
                <a:spcPts val="600"/>
              </a:spcBef>
              <a:spcAft>
                <a:spcPts val="600"/>
              </a:spcAft>
              <a:buClr>
                <a:srgbClr val="8163A2"/>
              </a:buClr>
              <a:buSzPct val="100000"/>
              <a:buFont typeface="Wingdings" pitchFamily="2" charset="2"/>
              <a:buChar char="§"/>
              <a:tabLst>
                <a:tab pos="450850" algn="l"/>
              </a:tabLst>
              <a:defRPr/>
            </a:pPr>
            <a:r>
              <a:rPr lang="fr-FR" sz="1400" u="sng" dirty="0" smtClean="0"/>
              <a:t>Etablissements de santé</a:t>
            </a:r>
            <a:r>
              <a:rPr lang="fr-FR" sz="1400" dirty="0"/>
              <a:t> : en complément du programme HOPEN déjà en cours (74M€ de financements pour les ES franciliens sur 5 ans), mise en place du </a:t>
            </a:r>
            <a:r>
              <a:rPr lang="fr-FR" sz="1400" u="sng" dirty="0"/>
              <a:t>programme </a:t>
            </a:r>
            <a:r>
              <a:rPr lang="fr-FR" sz="1400" u="sng" dirty="0" smtClean="0"/>
              <a:t>SUN-ES</a:t>
            </a:r>
            <a:r>
              <a:rPr lang="fr-FR" sz="1400" dirty="0" smtClean="0"/>
              <a:t>, doté de 210M€ au niveau national, visant à encourager </a:t>
            </a:r>
            <a:r>
              <a:rPr lang="fr-FR" sz="1400" dirty="0"/>
              <a:t>d’une part </a:t>
            </a:r>
            <a:r>
              <a:rPr lang="fr-FR" sz="1400" dirty="0" smtClean="0"/>
              <a:t>l’alimentation </a:t>
            </a:r>
            <a:r>
              <a:rPr lang="fr-FR" sz="1400" dirty="0"/>
              <a:t>de « Mon Espace Santé » à travers le </a:t>
            </a:r>
            <a:r>
              <a:rPr lang="fr-FR" sz="1400" dirty="0" smtClean="0"/>
              <a:t>DMP et d’autre part l’utilisation de la </a:t>
            </a:r>
            <a:r>
              <a:rPr lang="fr-FR" sz="1400" dirty="0"/>
              <a:t>messagerie sécurisée de santé </a:t>
            </a:r>
            <a:r>
              <a:rPr lang="fr-FR" sz="1400" dirty="0" smtClean="0"/>
              <a:t>citoyenne. Le 1</a:t>
            </a:r>
            <a:r>
              <a:rPr lang="fr-FR" sz="1400" baseline="30000" dirty="0" smtClean="0"/>
              <a:t>er</a:t>
            </a:r>
            <a:r>
              <a:rPr lang="fr-FR" sz="1400" dirty="0" smtClean="0"/>
              <a:t> AAP à destination des ES sera lancé à l’automne. Enveloppe IDF en attente de confirmation.</a:t>
            </a:r>
          </a:p>
          <a:p>
            <a:pPr marL="531813" lvl="2" indent="-354013" algn="just" defTabSz="1219170">
              <a:spcBef>
                <a:spcPts val="600"/>
              </a:spcBef>
              <a:spcAft>
                <a:spcPts val="600"/>
              </a:spcAft>
              <a:buClr>
                <a:srgbClr val="8163A2"/>
              </a:buClr>
              <a:buSzPct val="100000"/>
              <a:buFont typeface="Wingdings" pitchFamily="2" charset="2"/>
              <a:buChar char="§"/>
              <a:tabLst>
                <a:tab pos="450850" algn="l"/>
              </a:tabLst>
              <a:defRPr/>
            </a:pPr>
            <a:r>
              <a:rPr lang="fr-FR" sz="1400" dirty="0" smtClean="0"/>
              <a:t>De </a:t>
            </a:r>
            <a:r>
              <a:rPr lang="fr-FR" sz="1400" u="sng" dirty="0" smtClean="0"/>
              <a:t>nouveaux moyens</a:t>
            </a:r>
            <a:r>
              <a:rPr lang="fr-FR" sz="1400" dirty="0" smtClean="0"/>
              <a:t> pour accompagner les acteurs de santé dans l’appropriation des outils numériques et des actions de promotion de la cyber sécurité (</a:t>
            </a:r>
            <a:r>
              <a:rPr lang="fr-FR" sz="1400" u="sng" dirty="0" smtClean="0"/>
              <a:t>7,4M</a:t>
            </a:r>
            <a:r>
              <a:rPr lang="fr-FR" sz="1400" dirty="0" smtClean="0"/>
              <a:t>€ sur 3 ans)</a:t>
            </a:r>
            <a:endParaRPr lang="fr-FR" sz="1400" dirty="0">
              <a:solidFill>
                <a:srgbClr val="000000"/>
              </a:solidFill>
              <a:latin typeface="Arial" panose="020B0604020202020204" pitchFamily="34" charset="0"/>
              <a:ea typeface="Calibri"/>
              <a:cs typeface="Arial" panose="020B0604020202020204" pitchFamily="34" charset="0"/>
            </a:endParaRPr>
          </a:p>
        </p:txBody>
      </p:sp>
      <p:sp>
        <p:nvSpPr>
          <p:cNvPr id="40" name="ZoneTexte 39">
            <a:extLst>
              <a:ext uri="{FF2B5EF4-FFF2-40B4-BE49-F238E27FC236}">
                <a16:creationId xmlns:a16="http://schemas.microsoft.com/office/drawing/2014/main" id="{F46F9727-2B7B-024C-A68F-E2F8C467C1F5}"/>
              </a:ext>
            </a:extLst>
          </p:cNvPr>
          <p:cNvSpPr txBox="1"/>
          <p:nvPr/>
        </p:nvSpPr>
        <p:spPr>
          <a:xfrm>
            <a:off x="1551492" y="850494"/>
            <a:ext cx="10517675" cy="1058751"/>
          </a:xfrm>
          <a:prstGeom prst="rect">
            <a:avLst/>
          </a:prstGeom>
          <a:noFill/>
        </p:spPr>
        <p:txBody>
          <a:bodyPr wrap="square" lIns="0" tIns="0" rIns="0" bIns="0" rtlCol="0">
            <a:spAutoFit/>
          </a:bodyPr>
          <a:lstStyle/>
          <a:p>
            <a:pPr lvl="0">
              <a:spcAft>
                <a:spcPts val="300"/>
              </a:spcAft>
              <a:buClr>
                <a:srgbClr val="836DA8"/>
              </a:buClr>
              <a:buSzPts val="1400"/>
              <a:defRPr/>
            </a:pPr>
            <a:r>
              <a:rPr lang="fr-FR" sz="1600" b="1" dirty="0" smtClean="0">
                <a:solidFill>
                  <a:srgbClr val="293265"/>
                </a:solidFill>
                <a:cs typeface="Arial" panose="020B0604020202020204" pitchFamily="34" charset="0"/>
                <a:sym typeface="Calibri"/>
              </a:rPr>
              <a:t>Au niveau national : </a:t>
            </a:r>
            <a:r>
              <a:rPr lang="fr-FR" sz="1600" b="1" u="sng" dirty="0">
                <a:solidFill>
                  <a:srgbClr val="DA252B"/>
                </a:solidFill>
                <a:ea typeface="Calibri"/>
                <a:cs typeface="Arial Black" panose="020B0604020202020204" pitchFamily="34" charset="0"/>
                <a:sym typeface="Calibri"/>
              </a:rPr>
              <a:t>2 Mds</a:t>
            </a:r>
            <a:r>
              <a:rPr lang="fr-FR" sz="1600" b="1" u="sng" dirty="0" smtClean="0">
                <a:solidFill>
                  <a:srgbClr val="DA252B"/>
                </a:solidFill>
                <a:ea typeface="Calibri"/>
                <a:cs typeface="Arial Black" panose="020B0604020202020204" pitchFamily="34" charset="0"/>
                <a:sym typeface="Calibri"/>
              </a:rPr>
              <a:t>€ </a:t>
            </a:r>
            <a:r>
              <a:rPr lang="fr-FR" sz="1600" b="1" dirty="0" smtClean="0">
                <a:solidFill>
                  <a:srgbClr val="DA252B"/>
                </a:solidFill>
                <a:ea typeface="Arial"/>
                <a:cs typeface="Arial" panose="020B0604020202020204" pitchFamily="34" charset="0"/>
                <a:sym typeface="Calibri"/>
              </a:rPr>
              <a:t>pour </a:t>
            </a:r>
            <a:r>
              <a:rPr lang="fr-FR" sz="1600" b="1" dirty="0">
                <a:solidFill>
                  <a:srgbClr val="DA252B"/>
                </a:solidFill>
                <a:ea typeface="Arial"/>
                <a:cs typeface="Arial" panose="020B0604020202020204" pitchFamily="34" charset="0"/>
                <a:sym typeface="Calibri"/>
              </a:rPr>
              <a:t>renforcer le numérique dans la santé dont </a:t>
            </a:r>
            <a:r>
              <a:rPr lang="fr-FR" sz="1600" b="1" dirty="0" smtClean="0">
                <a:solidFill>
                  <a:srgbClr val="DA252B"/>
                </a:solidFill>
                <a:ea typeface="Arial"/>
                <a:cs typeface="Arial" panose="020B0604020202020204" pitchFamily="34" charset="0"/>
                <a:sym typeface="Calibri"/>
              </a:rPr>
              <a:t>:</a:t>
            </a:r>
          </a:p>
          <a:p>
            <a:pPr marL="285750" lvl="0" indent="-285750">
              <a:spcAft>
                <a:spcPts val="300"/>
              </a:spcAft>
              <a:buClr>
                <a:srgbClr val="836DA8"/>
              </a:buClr>
              <a:buSzPts val="1400"/>
              <a:buFont typeface="Wingdings" panose="05000000000000000000" pitchFamily="2" charset="2"/>
              <a:buChar char="§"/>
              <a:defRPr/>
            </a:pPr>
            <a:r>
              <a:rPr lang="fr-FR" sz="1600" b="1" u="sng" dirty="0" smtClean="0">
                <a:solidFill>
                  <a:srgbClr val="293265"/>
                </a:solidFill>
                <a:ea typeface="Calibri"/>
                <a:cs typeface="Arial Black" panose="020B0604020202020204" pitchFamily="34" charset="0"/>
                <a:sym typeface="Calibri"/>
              </a:rPr>
              <a:t>1,4 </a:t>
            </a:r>
            <a:r>
              <a:rPr lang="fr-FR" sz="1600" b="1" u="sng" dirty="0">
                <a:solidFill>
                  <a:srgbClr val="293265"/>
                </a:solidFill>
                <a:ea typeface="Calibri"/>
                <a:cs typeface="Arial Black" panose="020B0604020202020204" pitchFamily="34" charset="0"/>
                <a:sym typeface="Calibri"/>
              </a:rPr>
              <a:t>Md</a:t>
            </a:r>
            <a:r>
              <a:rPr lang="fr-FR" sz="1600" b="1" u="sng" dirty="0" smtClean="0">
                <a:solidFill>
                  <a:srgbClr val="293265"/>
                </a:solidFill>
                <a:ea typeface="Calibri"/>
                <a:cs typeface="Arial Black" panose="020B0604020202020204" pitchFamily="34" charset="0"/>
                <a:sym typeface="Calibri"/>
              </a:rPr>
              <a:t>€ </a:t>
            </a:r>
            <a:r>
              <a:rPr lang="fr-FR" sz="1600" dirty="0" smtClean="0">
                <a:solidFill>
                  <a:srgbClr val="293265"/>
                </a:solidFill>
                <a:ea typeface="Arial"/>
                <a:cs typeface="Arial" panose="020B0604020202020204" pitchFamily="34" charset="0"/>
                <a:sym typeface="Calibri"/>
              </a:rPr>
              <a:t>pour </a:t>
            </a:r>
            <a:r>
              <a:rPr lang="fr-FR" sz="1600" dirty="0">
                <a:solidFill>
                  <a:srgbClr val="293265"/>
                </a:solidFill>
                <a:ea typeface="Arial"/>
                <a:cs typeface="Arial" panose="020B0604020202020204" pitchFamily="34" charset="0"/>
                <a:sym typeface="Calibri"/>
              </a:rPr>
              <a:t>le partage fluide et sécurisé des données de santé clé </a:t>
            </a:r>
            <a:r>
              <a:rPr lang="fr-FR" sz="1600" dirty="0" smtClean="0">
                <a:solidFill>
                  <a:srgbClr val="293265"/>
                </a:solidFill>
                <a:ea typeface="Arial"/>
                <a:cs typeface="Arial" panose="020B0604020202020204" pitchFamily="34" charset="0"/>
                <a:sym typeface="Calibri"/>
              </a:rPr>
              <a:t>(</a:t>
            </a:r>
            <a:r>
              <a:rPr lang="fr-FR" sz="1600" dirty="0" smtClean="0">
                <a:solidFill>
                  <a:srgbClr val="293265"/>
                </a:solidFill>
                <a:ea typeface="Arial"/>
                <a:cs typeface="Arial" panose="020B0604020202020204" pitchFamily="34" charset="0"/>
              </a:rPr>
              <a:t>sur </a:t>
            </a:r>
            <a:r>
              <a:rPr lang="fr-FR" sz="1600" dirty="0">
                <a:solidFill>
                  <a:srgbClr val="293265"/>
                </a:solidFill>
                <a:ea typeface="Arial"/>
                <a:cs typeface="Arial" panose="020B0604020202020204" pitchFamily="34" charset="0"/>
              </a:rPr>
              <a:t>3 </a:t>
            </a:r>
            <a:r>
              <a:rPr lang="fr-FR" sz="1600" dirty="0" smtClean="0">
                <a:solidFill>
                  <a:srgbClr val="293265"/>
                </a:solidFill>
                <a:ea typeface="Arial"/>
                <a:cs typeface="Arial" panose="020B0604020202020204" pitchFamily="34" charset="0"/>
              </a:rPr>
              <a:t>ans)</a:t>
            </a:r>
            <a:endParaRPr lang="fr-FR" sz="1600" dirty="0">
              <a:solidFill>
                <a:srgbClr val="293265"/>
              </a:solidFill>
              <a:ea typeface="Arial"/>
              <a:cs typeface="Arial" panose="020B0604020202020204" pitchFamily="34" charset="0"/>
            </a:endParaRPr>
          </a:p>
          <a:p>
            <a:pPr marL="285750" lvl="0" indent="-285750">
              <a:spcAft>
                <a:spcPts val="300"/>
              </a:spcAft>
              <a:buClr>
                <a:srgbClr val="836DA8"/>
              </a:buClr>
              <a:buSzPts val="1400"/>
              <a:buFont typeface="Wingdings" panose="05000000000000000000" pitchFamily="2" charset="2"/>
              <a:buChar char="§"/>
              <a:defRPr/>
            </a:pPr>
            <a:r>
              <a:rPr lang="fr-FR" sz="1600" b="1" u="sng" dirty="0">
                <a:solidFill>
                  <a:srgbClr val="293265"/>
                </a:solidFill>
                <a:ea typeface="Calibri"/>
                <a:cs typeface="Arial Black" panose="020B0604020202020204" pitchFamily="34" charset="0"/>
                <a:sym typeface="Calibri"/>
              </a:rPr>
              <a:t>600 M</a:t>
            </a:r>
            <a:r>
              <a:rPr lang="fr-FR" sz="1600" b="1" u="sng" dirty="0" smtClean="0">
                <a:solidFill>
                  <a:srgbClr val="293265"/>
                </a:solidFill>
                <a:ea typeface="Calibri"/>
                <a:cs typeface="Arial Black" panose="020B0604020202020204" pitchFamily="34" charset="0"/>
                <a:sym typeface="Calibri"/>
              </a:rPr>
              <a:t>€ </a:t>
            </a:r>
            <a:r>
              <a:rPr lang="fr-FR" sz="1600" dirty="0">
                <a:solidFill>
                  <a:srgbClr val="293265"/>
                </a:solidFill>
                <a:ea typeface="Arial"/>
                <a:cs typeface="Arial" panose="020B0604020202020204" pitchFamily="34" charset="0"/>
                <a:sym typeface="Calibri"/>
              </a:rPr>
              <a:t>dédiés au secteur médico-social : promotion du numérique et équipement du dossier usager </a:t>
            </a:r>
            <a:r>
              <a:rPr lang="fr-FR" sz="1600" dirty="0">
                <a:solidFill>
                  <a:srgbClr val="293265"/>
                </a:solidFill>
                <a:ea typeface="Arial"/>
                <a:cs typeface="Arial" panose="020B0604020202020204" pitchFamily="34" charset="0"/>
              </a:rPr>
              <a:t>(sur 5 ans</a:t>
            </a:r>
            <a:r>
              <a:rPr lang="fr-FR" sz="1600" dirty="0" smtClean="0">
                <a:solidFill>
                  <a:srgbClr val="293265"/>
                </a:solidFill>
                <a:ea typeface="Arial"/>
                <a:cs typeface="Arial" panose="020B0604020202020204" pitchFamily="34" charset="0"/>
              </a:rPr>
              <a:t>)</a:t>
            </a:r>
            <a:r>
              <a:rPr lang="fr-FR" sz="1400" kern="0" dirty="0" smtClean="0">
                <a:solidFill>
                  <a:srgbClr val="000000"/>
                </a:solidFill>
              </a:rPr>
              <a:t> </a:t>
            </a:r>
            <a:endParaRPr lang="fr-FR" sz="1400" kern="0" dirty="0">
              <a:solidFill>
                <a:srgbClr val="000000"/>
              </a:solidFill>
            </a:endParaRPr>
          </a:p>
          <a:p>
            <a:pPr marL="0" marR="0" lvl="0" indent="0" algn="just" defTabSz="914400" rtl="0" eaLnBrk="1" fontAlgn="auto" latinLnBrk="0" hangingPunct="1">
              <a:lnSpc>
                <a:spcPct val="95000"/>
              </a:lnSpc>
              <a:spcBef>
                <a:spcPts val="0"/>
              </a:spcBef>
              <a:spcAft>
                <a:spcPts val="600"/>
              </a:spcAft>
              <a:buClr>
                <a:srgbClr val="8163A2"/>
              </a:buClr>
              <a:buSzPts val="1600"/>
              <a:buFontTx/>
              <a:buNone/>
              <a:tabLst/>
              <a:defRPr/>
            </a:pPr>
            <a:endParaRPr kumimoji="0" lang="fr-FR" sz="1400" b="0" i="0" u="none" strike="noStrike" kern="1200" cap="none" spc="0" normalizeH="0" baseline="0" noProof="0" dirty="0">
              <a:ln>
                <a:noFill/>
              </a:ln>
              <a:solidFill>
                <a:srgbClr val="1B96A8"/>
              </a:solidFill>
              <a:effectLst/>
              <a:uLnTx/>
              <a:uFillTx/>
              <a:ea typeface="Calibri"/>
              <a:cs typeface="Arial" panose="020B0604020202020204" pitchFamily="34" charset="0"/>
              <a:sym typeface="Calibri"/>
            </a:endParaRPr>
          </a:p>
        </p:txBody>
      </p:sp>
      <p:sp>
        <p:nvSpPr>
          <p:cNvPr id="4" name="ZoneTexte 3"/>
          <p:cNvSpPr txBox="1"/>
          <p:nvPr/>
        </p:nvSpPr>
        <p:spPr>
          <a:xfrm>
            <a:off x="273406" y="2203397"/>
            <a:ext cx="4544253" cy="830997"/>
          </a:xfrm>
          <a:prstGeom prst="rect">
            <a:avLst/>
          </a:prstGeom>
          <a:solidFill>
            <a:srgbClr val="002060"/>
          </a:solidFill>
        </p:spPr>
        <p:txBody>
          <a:bodyPr wrap="square" rtlCol="0">
            <a:spAutoFit/>
          </a:bodyPr>
          <a:lstStyle/>
          <a:p>
            <a:pPr algn="ctr"/>
            <a:r>
              <a:rPr lang="fr-FR" sz="1600" dirty="0" smtClean="0">
                <a:solidFill>
                  <a:schemeClr val="bg1"/>
                </a:solidFill>
              </a:rPr>
              <a:t>Des actions et financements portés au niveau </a:t>
            </a:r>
            <a:r>
              <a:rPr lang="fr-FR" sz="1600" u="sng" dirty="0" smtClean="0">
                <a:solidFill>
                  <a:schemeClr val="bg1"/>
                </a:solidFill>
              </a:rPr>
              <a:t>national</a:t>
            </a:r>
            <a:r>
              <a:rPr lang="fr-FR" sz="1600" dirty="0" smtClean="0">
                <a:solidFill>
                  <a:schemeClr val="bg1"/>
                </a:solidFill>
              </a:rPr>
              <a:t> qui bénéficieront indirectement aux ES, ESMS et PS franciliens</a:t>
            </a:r>
            <a:endParaRPr lang="fr-FR" sz="1600" dirty="0">
              <a:solidFill>
                <a:schemeClr val="bg1"/>
              </a:solidFill>
            </a:endParaRPr>
          </a:p>
        </p:txBody>
      </p:sp>
      <p:sp>
        <p:nvSpPr>
          <p:cNvPr id="12" name="ZoneTexte 11"/>
          <p:cNvSpPr txBox="1"/>
          <p:nvPr/>
        </p:nvSpPr>
        <p:spPr>
          <a:xfrm>
            <a:off x="5050246" y="2161137"/>
            <a:ext cx="6907477" cy="830998"/>
          </a:xfrm>
          <a:prstGeom prst="rect">
            <a:avLst/>
          </a:prstGeom>
          <a:solidFill>
            <a:srgbClr val="002060"/>
          </a:solidFill>
        </p:spPr>
        <p:txBody>
          <a:bodyPr wrap="square" rtlCol="0" anchor="ctr" anchorCtr="0">
            <a:noAutofit/>
          </a:bodyPr>
          <a:lstStyle/>
          <a:p>
            <a:pPr algn="ctr"/>
            <a:r>
              <a:rPr lang="fr-FR" sz="1600" dirty="0" smtClean="0">
                <a:solidFill>
                  <a:schemeClr val="bg1"/>
                </a:solidFill>
              </a:rPr>
              <a:t>Des actions et financements gérés directement au niveau régional</a:t>
            </a:r>
            <a:endParaRPr lang="fr-FR" sz="1600" dirty="0">
              <a:solidFill>
                <a:schemeClr val="bg1"/>
              </a:solidFill>
            </a:endParaRPr>
          </a:p>
        </p:txBody>
      </p:sp>
      <p:sp>
        <p:nvSpPr>
          <p:cNvPr id="13" name="ZoneTexte 12"/>
          <p:cNvSpPr txBox="1"/>
          <p:nvPr/>
        </p:nvSpPr>
        <p:spPr>
          <a:xfrm>
            <a:off x="273405" y="3072089"/>
            <a:ext cx="4544253" cy="1551194"/>
          </a:xfrm>
          <a:prstGeom prst="rect">
            <a:avLst/>
          </a:prstGeom>
          <a:noFill/>
        </p:spPr>
        <p:txBody>
          <a:bodyPr wrap="square" rtlCol="0">
            <a:spAutoFit/>
          </a:bodyPr>
          <a:lstStyle/>
          <a:p>
            <a:pPr marL="355600" lvl="2" indent="-355600" algn="just" defTabSz="1219170">
              <a:lnSpc>
                <a:spcPct val="95000"/>
              </a:lnSpc>
              <a:spcBef>
                <a:spcPts val="600"/>
              </a:spcBef>
              <a:spcAft>
                <a:spcPts val="600"/>
              </a:spcAft>
              <a:buClr>
                <a:srgbClr val="8163A2"/>
              </a:buClr>
              <a:buSzPct val="100000"/>
              <a:buFont typeface="Wingdings" pitchFamily="2" charset="2"/>
              <a:buChar char="§"/>
              <a:tabLst>
                <a:tab pos="273050" algn="l"/>
              </a:tabLst>
              <a:defRPr/>
            </a:pPr>
            <a:r>
              <a:rPr lang="fr-FR" sz="1400" dirty="0" smtClean="0"/>
              <a:t>Un financement </a:t>
            </a:r>
            <a:r>
              <a:rPr lang="fr-FR" sz="1400" u="sng" dirty="0" smtClean="0"/>
              <a:t>à </a:t>
            </a:r>
            <a:r>
              <a:rPr lang="fr-FR" sz="1400" u="sng" dirty="0"/>
              <a:t>destination des éditeurs </a:t>
            </a:r>
            <a:r>
              <a:rPr lang="fr-FR" sz="1400" u="sng" dirty="0" smtClean="0"/>
              <a:t>(465M€ </a:t>
            </a:r>
            <a:r>
              <a:rPr lang="fr-FR" sz="1400" dirty="0" smtClean="0"/>
              <a:t>sur </a:t>
            </a:r>
            <a:r>
              <a:rPr lang="fr-FR" sz="1400" dirty="0"/>
              <a:t>3 </a:t>
            </a:r>
            <a:r>
              <a:rPr lang="fr-FR" sz="1400" dirty="0" smtClean="0"/>
              <a:t>ans) pour </a:t>
            </a:r>
            <a:r>
              <a:rPr lang="fr-FR" sz="1400" dirty="0"/>
              <a:t>accélérer l’adoption des normes et </a:t>
            </a:r>
            <a:r>
              <a:rPr lang="fr-FR" sz="1400" dirty="0" smtClean="0"/>
              <a:t>la mise à niveau des SI</a:t>
            </a:r>
          </a:p>
          <a:p>
            <a:pPr marL="355600" lvl="2" indent="-355600" algn="just" defTabSz="1219170">
              <a:lnSpc>
                <a:spcPct val="95000"/>
              </a:lnSpc>
              <a:spcBef>
                <a:spcPts val="600"/>
              </a:spcBef>
              <a:spcAft>
                <a:spcPts val="600"/>
              </a:spcAft>
              <a:buClr>
                <a:srgbClr val="8163A2"/>
              </a:buClr>
              <a:buSzPct val="100000"/>
              <a:buFont typeface="Wingdings" pitchFamily="2" charset="2"/>
              <a:buChar char="§"/>
              <a:tabLst>
                <a:tab pos="273050" algn="l"/>
              </a:tabLst>
              <a:defRPr/>
            </a:pPr>
            <a:r>
              <a:rPr lang="fr-FR" sz="1400" dirty="0" smtClean="0"/>
              <a:t>Négociations </a:t>
            </a:r>
            <a:r>
              <a:rPr lang="fr-FR" sz="1400" dirty="0"/>
              <a:t>conventionnelles </a:t>
            </a:r>
            <a:r>
              <a:rPr lang="fr-FR" sz="1400" dirty="0" smtClean="0"/>
              <a:t>incluant l’utilisation des outils numériques par les PS</a:t>
            </a:r>
            <a:endParaRPr lang="fr-FR" sz="1400" dirty="0"/>
          </a:p>
          <a:p>
            <a:pPr algn="just">
              <a:lnSpc>
                <a:spcPct val="95000"/>
              </a:lnSpc>
              <a:spcAft>
                <a:spcPts val="600"/>
              </a:spcAft>
              <a:buClr>
                <a:srgbClr val="8163A2"/>
              </a:buClr>
              <a:buSzPts val="1600"/>
              <a:defRPr/>
            </a:pPr>
            <a:endParaRPr lang="fr-FR" sz="1400" dirty="0">
              <a:solidFill>
                <a:srgbClr val="000000"/>
              </a:solidFill>
              <a:latin typeface="Arial" panose="020B0604020202020204" pitchFamily="34" charset="0"/>
              <a:ea typeface="Calibri"/>
              <a:cs typeface="Arial" panose="020B0604020202020204" pitchFamily="34" charset="0"/>
            </a:endParaRPr>
          </a:p>
        </p:txBody>
      </p:sp>
      <p:sp>
        <p:nvSpPr>
          <p:cNvPr id="15" name="Espace réservé du pied de page 7"/>
          <p:cNvSpPr>
            <a:spLocks noGrp="1"/>
          </p:cNvSpPr>
          <p:nvPr>
            <p:ph type="ftr" sz="quarter" idx="4294967295"/>
          </p:nvPr>
        </p:nvSpPr>
        <p:spPr>
          <a:xfrm>
            <a:off x="3938180" y="353868"/>
            <a:ext cx="7839908" cy="480000"/>
          </a:xfrm>
          <a:prstGeom prst="rect">
            <a:avLst/>
          </a:prstGeom>
        </p:spPr>
        <p:txBody>
          <a:bodyPr/>
          <a:lstStyle/>
          <a:p>
            <a:pPr algn="r"/>
            <a:r>
              <a:rPr lang="fr-FR" sz="1800" b="1" dirty="0" smtClean="0">
                <a:solidFill>
                  <a:srgbClr val="002060"/>
                </a:solidFill>
              </a:rPr>
              <a:t>3. Le volet numérique</a:t>
            </a:r>
            <a:endParaRPr lang="fr-FR" sz="1800" b="1" dirty="0">
              <a:solidFill>
                <a:srgbClr val="002060"/>
              </a:solidFill>
            </a:endParaRPr>
          </a:p>
        </p:txBody>
      </p:sp>
    </p:spTree>
    <p:extLst>
      <p:ext uri="{BB962C8B-B14F-4D97-AF65-F5344CB8AC3E}">
        <p14:creationId xmlns:p14="http://schemas.microsoft.com/office/powerpoint/2010/main" val="4885630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19</a:t>
            </a:fld>
            <a:endParaRPr lang="fr-FR" dirty="0"/>
          </a:p>
        </p:txBody>
      </p:sp>
      <p:sp>
        <p:nvSpPr>
          <p:cNvPr id="3" name="Espace réservé de la date 2"/>
          <p:cNvSpPr>
            <a:spLocks noGrp="1"/>
          </p:cNvSpPr>
          <p:nvPr>
            <p:ph type="dt" sz="half" idx="2"/>
          </p:nvPr>
        </p:nvSpPr>
        <p:spPr/>
        <p:txBody>
          <a:bodyPr/>
          <a:lstStyle/>
          <a:p>
            <a:fld id="{6A4A60EE-9D13-3442-9796-E718C6343EC1}" type="datetime1">
              <a:rPr lang="fr-FR" cap="all" smtClean="0"/>
              <a:pPr/>
              <a:t>27/09/2021</a:t>
            </a:fld>
            <a:endParaRPr lang="fr-FR" cap="all" dirty="0"/>
          </a:p>
        </p:txBody>
      </p:sp>
      <p:sp>
        <p:nvSpPr>
          <p:cNvPr id="4" name="Espace réservé du texte 3"/>
          <p:cNvSpPr>
            <a:spLocks noGrp="1"/>
          </p:cNvSpPr>
          <p:nvPr>
            <p:ph type="body" sz="quarter" idx="14"/>
          </p:nvPr>
        </p:nvSpPr>
        <p:spPr>
          <a:xfrm>
            <a:off x="431800" y="1151253"/>
            <a:ext cx="11233151" cy="5199451"/>
          </a:xfrm>
        </p:spPr>
        <p:txBody>
          <a:bodyPr/>
          <a:lstStyle/>
          <a:p>
            <a:pPr marL="536575" indent="-414338" algn="just">
              <a:spcBef>
                <a:spcPts val="1200"/>
              </a:spcBef>
              <a:spcAft>
                <a:spcPts val="0"/>
              </a:spcAft>
              <a:buClr>
                <a:schemeClr val="tx2">
                  <a:lumMod val="75000"/>
                </a:schemeClr>
              </a:buClr>
              <a:buFont typeface="Arial" panose="020B0604020202020204" pitchFamily="34" charset="0"/>
              <a:buChar char="►"/>
            </a:pPr>
            <a:r>
              <a:rPr lang="fr-FR" sz="1800" b="1" dirty="0" smtClean="0">
                <a:solidFill>
                  <a:schemeClr val="tx2">
                    <a:lumMod val="75000"/>
                  </a:schemeClr>
                </a:solidFill>
              </a:rPr>
              <a:t>En octobre : Prochain CRIS pour valider la stratégie régionale d’investissement en santé </a:t>
            </a:r>
            <a:r>
              <a:rPr lang="fr-FR" sz="1800" dirty="0" smtClean="0"/>
              <a:t>et partager les premiers éléments de programmation des opérations retenues.</a:t>
            </a:r>
          </a:p>
          <a:p>
            <a:pPr marL="536575" indent="-414338" algn="just">
              <a:spcBef>
                <a:spcPts val="1200"/>
              </a:spcBef>
              <a:spcAft>
                <a:spcPts val="0"/>
              </a:spcAft>
              <a:buClr>
                <a:schemeClr val="tx2">
                  <a:lumMod val="75000"/>
                </a:schemeClr>
              </a:buClr>
              <a:buFont typeface="Arial" panose="020B0604020202020204" pitchFamily="34" charset="0"/>
              <a:buChar char="►"/>
            </a:pPr>
            <a:r>
              <a:rPr lang="fr-FR" sz="1800" dirty="0"/>
              <a:t>Associations des élus locaux </a:t>
            </a:r>
            <a:r>
              <a:rPr lang="fr-FR" sz="1800" b="1" dirty="0">
                <a:solidFill>
                  <a:schemeClr val="tx2">
                    <a:lumMod val="75000"/>
                  </a:schemeClr>
                </a:solidFill>
              </a:rPr>
              <a:t>au </a:t>
            </a:r>
            <a:r>
              <a:rPr lang="fr-FR" sz="1800" b="1" dirty="0" smtClean="0">
                <a:solidFill>
                  <a:schemeClr val="tx2">
                    <a:lumMod val="75000"/>
                  </a:schemeClr>
                </a:solidFill>
              </a:rPr>
              <a:t>fil de l’eau </a:t>
            </a:r>
            <a:r>
              <a:rPr lang="fr-FR" sz="1800" dirty="0" smtClean="0"/>
              <a:t>au </a:t>
            </a:r>
            <a:r>
              <a:rPr lang="fr-FR" sz="1800" dirty="0" err="1" smtClean="0"/>
              <a:t>process</a:t>
            </a:r>
            <a:r>
              <a:rPr lang="fr-FR" sz="1800" dirty="0" smtClean="0"/>
              <a:t> </a:t>
            </a:r>
            <a:r>
              <a:rPr lang="fr-FR" sz="1800" dirty="0"/>
              <a:t>d’instruction des projets d’investissement et de </a:t>
            </a:r>
            <a:r>
              <a:rPr lang="fr-FR" sz="1800" dirty="0" smtClean="0"/>
              <a:t>contractualisation avec les établissements.</a:t>
            </a:r>
            <a:endParaRPr lang="fr-FR" sz="1800" dirty="0"/>
          </a:p>
          <a:p>
            <a:pPr marL="122237" algn="just">
              <a:spcBef>
                <a:spcPts val="1200"/>
              </a:spcBef>
              <a:spcAft>
                <a:spcPts val="0"/>
              </a:spcAft>
              <a:buClr>
                <a:schemeClr val="tx2">
                  <a:lumMod val="75000"/>
                </a:schemeClr>
              </a:buClr>
            </a:pPr>
            <a:endParaRPr lang="fr-FR" sz="1800" dirty="0" smtClean="0"/>
          </a:p>
          <a:p>
            <a:pPr algn="just"/>
            <a:endParaRPr lang="fr-FR" sz="1800" dirty="0"/>
          </a:p>
          <a:p>
            <a:pPr marL="465664" indent="-342900" algn="just">
              <a:buClr>
                <a:schemeClr val="tx2">
                  <a:lumMod val="75000"/>
                </a:schemeClr>
              </a:buClr>
              <a:buFont typeface="Arial" panose="020B0604020202020204" pitchFamily="34" charset="0"/>
              <a:buChar char="►"/>
            </a:pPr>
            <a:endParaRPr lang="fr-FR" sz="1700" dirty="0"/>
          </a:p>
          <a:p>
            <a:pPr algn="just">
              <a:buClr>
                <a:schemeClr val="tx2">
                  <a:lumMod val="75000"/>
                </a:schemeClr>
              </a:buClr>
            </a:pPr>
            <a:endParaRPr lang="fr-FR" sz="1600" dirty="0" smtClean="0"/>
          </a:p>
        </p:txBody>
      </p:sp>
      <p:sp>
        <p:nvSpPr>
          <p:cNvPr id="7" name="Titre 4"/>
          <p:cNvSpPr txBox="1">
            <a:spLocks/>
          </p:cNvSpPr>
          <p:nvPr/>
        </p:nvSpPr>
        <p:spPr>
          <a:xfrm>
            <a:off x="2431747" y="180615"/>
            <a:ext cx="9543755" cy="719988"/>
          </a:xfrm>
          <a:prstGeom prst="rect">
            <a:avLst/>
          </a:prstGeom>
        </p:spPr>
        <p:txBody>
          <a:bodyPr vert="horz" lIns="91440" tIns="45720" rIns="91440" bIns="45720" rtlCol="0" anchor="ctr">
            <a:noAutofit/>
          </a:bodyPr>
          <a:lstStyle>
            <a:lvl1pPr marL="19050" indent="0" algn="l" defTabSz="1219170" rtl="0" eaLnBrk="1" latinLnBrk="0" hangingPunct="1">
              <a:lnSpc>
                <a:spcPct val="90000"/>
              </a:lnSpc>
              <a:spcBef>
                <a:spcPct val="0"/>
              </a:spcBef>
              <a:buNone/>
              <a:tabLst/>
              <a:defRPr sz="3333" b="1" kern="1200">
                <a:solidFill>
                  <a:schemeClr val="tx1"/>
                </a:solidFill>
                <a:latin typeface="+mj-lt"/>
                <a:ea typeface="+mj-ea"/>
                <a:cs typeface="+mj-cs"/>
              </a:defRPr>
            </a:lvl1pPr>
          </a:lstStyle>
          <a:p>
            <a:pPr algn="r"/>
            <a:r>
              <a:rPr lang="fr-FR" sz="2400" dirty="0" smtClean="0">
                <a:solidFill>
                  <a:schemeClr val="tx2">
                    <a:lumMod val="75000"/>
                  </a:schemeClr>
                </a:solidFill>
              </a:rPr>
              <a:t>Prochaines étapes</a:t>
            </a:r>
            <a:endParaRPr lang="fr-FR" sz="2400" dirty="0">
              <a:solidFill>
                <a:schemeClr val="tx2">
                  <a:lumMod val="75000"/>
                </a:schemeClr>
              </a:solidFill>
            </a:endParaRPr>
          </a:p>
        </p:txBody>
      </p:sp>
    </p:spTree>
    <p:extLst>
      <p:ext uri="{BB962C8B-B14F-4D97-AF65-F5344CB8AC3E}">
        <p14:creationId xmlns:p14="http://schemas.microsoft.com/office/powerpoint/2010/main" val="3182259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2</a:t>
            </a:fld>
            <a:endParaRPr lang="fr-FR" dirty="0"/>
          </a:p>
        </p:txBody>
      </p:sp>
      <p:sp>
        <p:nvSpPr>
          <p:cNvPr id="10" name="Espace réservé du texte 9"/>
          <p:cNvSpPr>
            <a:spLocks noGrp="1"/>
          </p:cNvSpPr>
          <p:nvPr>
            <p:ph type="body" sz="quarter" idx="13"/>
          </p:nvPr>
        </p:nvSpPr>
        <p:spPr>
          <a:xfrm>
            <a:off x="431370" y="2084851"/>
            <a:ext cx="8388433" cy="3840427"/>
          </a:xfrm>
        </p:spPr>
        <p:txBody>
          <a:bodyPr/>
          <a:lstStyle/>
          <a:p>
            <a:r>
              <a:rPr lang="fr-FR" dirty="0" smtClean="0">
                <a:solidFill>
                  <a:srgbClr val="002060"/>
                </a:solidFill>
              </a:rPr>
              <a:t> Le Ségur et ses 4 piliers </a:t>
            </a:r>
          </a:p>
          <a:p>
            <a:r>
              <a:rPr lang="fr-FR" dirty="0">
                <a:solidFill>
                  <a:srgbClr val="002060"/>
                </a:solidFill>
              </a:rPr>
              <a:t> </a:t>
            </a:r>
            <a:r>
              <a:rPr lang="fr-FR" dirty="0" smtClean="0">
                <a:solidFill>
                  <a:srgbClr val="002060"/>
                </a:solidFill>
              </a:rPr>
              <a:t>Le volet Investissement</a:t>
            </a:r>
          </a:p>
          <a:p>
            <a:r>
              <a:rPr lang="fr-FR" dirty="0">
                <a:solidFill>
                  <a:srgbClr val="002060"/>
                </a:solidFill>
              </a:rPr>
              <a:t> </a:t>
            </a:r>
            <a:r>
              <a:rPr lang="fr-FR" dirty="0" smtClean="0">
                <a:solidFill>
                  <a:srgbClr val="002060"/>
                </a:solidFill>
              </a:rPr>
              <a:t>Le Ségur Numérique </a:t>
            </a:r>
          </a:p>
          <a:p>
            <a:endParaRPr lang="fr-FR" dirty="0"/>
          </a:p>
        </p:txBody>
      </p:sp>
      <p:sp>
        <p:nvSpPr>
          <p:cNvPr id="6" name="Espace réservé de la date 5"/>
          <p:cNvSpPr>
            <a:spLocks noGrp="1"/>
          </p:cNvSpPr>
          <p:nvPr>
            <p:ph type="dt" sz="half" idx="2"/>
          </p:nvPr>
        </p:nvSpPr>
        <p:spPr/>
        <p:txBody>
          <a:bodyPr/>
          <a:lstStyle/>
          <a:p>
            <a:fld id="{251C71F6-E0A6-1740-B64F-38F332886BAF}" type="datetime1">
              <a:rPr lang="fr-FR" cap="all" smtClean="0"/>
              <a:pPr/>
              <a:t>27/09/2021</a:t>
            </a:fld>
            <a:endParaRPr lang="fr-FR" cap="all" dirty="0"/>
          </a:p>
        </p:txBody>
      </p:sp>
      <p:sp>
        <p:nvSpPr>
          <p:cNvPr id="9" name="Titre 8"/>
          <p:cNvSpPr>
            <a:spLocks noGrp="1"/>
          </p:cNvSpPr>
          <p:nvPr>
            <p:ph type="title"/>
          </p:nvPr>
        </p:nvSpPr>
        <p:spPr/>
        <p:txBody>
          <a:bodyPr/>
          <a:lstStyle/>
          <a:p>
            <a:r>
              <a:rPr lang="fr-FR" dirty="0" smtClean="0">
                <a:solidFill>
                  <a:srgbClr val="002060"/>
                </a:solidFill>
              </a:rPr>
              <a:t>Sommaire</a:t>
            </a:r>
            <a:endParaRPr lang="fr-FR" dirty="0">
              <a:solidFill>
                <a:srgbClr val="002060"/>
              </a:solidFill>
            </a:endParaRPr>
          </a:p>
        </p:txBody>
      </p:sp>
      <p:sp>
        <p:nvSpPr>
          <p:cNvPr id="8" name="Espace réservé du pied de page 7"/>
          <p:cNvSpPr>
            <a:spLocks noGrp="1"/>
          </p:cNvSpPr>
          <p:nvPr>
            <p:ph type="ftr" sz="quarter" idx="3"/>
          </p:nvPr>
        </p:nvSpPr>
        <p:spPr/>
        <p:txBody>
          <a:bodyPr/>
          <a:lstStyle/>
          <a:p>
            <a:r>
              <a:rPr lang="fr-FR" smtClean="0"/>
              <a:t>Intitulé de la direction/service</a:t>
            </a:r>
            <a:endParaRPr lang="fr-FR" dirty="0"/>
          </a:p>
        </p:txBody>
      </p:sp>
    </p:spTree>
    <p:extLst>
      <p:ext uri="{BB962C8B-B14F-4D97-AF65-F5344CB8AC3E}">
        <p14:creationId xmlns:p14="http://schemas.microsoft.com/office/powerpoint/2010/main" val="89214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3</a:t>
            </a:fld>
            <a:endParaRPr lang="fr-FR" dirty="0"/>
          </a:p>
        </p:txBody>
      </p:sp>
      <p:sp>
        <p:nvSpPr>
          <p:cNvPr id="11" name="Espace réservé du texte 10"/>
          <p:cNvSpPr>
            <a:spLocks noGrp="1"/>
          </p:cNvSpPr>
          <p:nvPr>
            <p:ph type="body" sz="quarter" idx="14"/>
          </p:nvPr>
        </p:nvSpPr>
        <p:spPr>
          <a:xfrm>
            <a:off x="431370" y="1770612"/>
            <a:ext cx="11233249" cy="4346688"/>
          </a:xfrm>
        </p:spPr>
        <p:txBody>
          <a:bodyPr/>
          <a:lstStyle/>
          <a:p>
            <a:pPr marL="408514" indent="-285750">
              <a:buFont typeface="Arial" panose="020B0604020202020204" pitchFamily="34" charset="0"/>
              <a:buChar char="•"/>
            </a:pPr>
            <a:r>
              <a:rPr lang="fr-FR" sz="1600" b="1" dirty="0" smtClean="0"/>
              <a:t>Une </a:t>
            </a:r>
            <a:r>
              <a:rPr lang="fr-FR" sz="1600" b="1" dirty="0"/>
              <a:t>ambition historique à l’aube de la crise sanitaire</a:t>
            </a:r>
            <a:r>
              <a:rPr lang="fr-FR" sz="1600" dirty="0"/>
              <a:t>, présentée lors du discours du président de la République à Mulhouse en mars 2020 : "un plan massif d’investissement et de revalorisation de l’ensemble des carrières</a:t>
            </a:r>
            <a:r>
              <a:rPr lang="fr-FR" sz="1600" dirty="0" smtClean="0"/>
              <a:t>".</a:t>
            </a:r>
          </a:p>
          <a:p>
            <a:pPr marL="408514" indent="-285750">
              <a:buFont typeface="Arial" panose="020B0604020202020204" pitchFamily="34" charset="0"/>
              <a:buChar char="•"/>
            </a:pPr>
            <a:r>
              <a:rPr lang="fr-FR" sz="1600" b="1" dirty="0" smtClean="0"/>
              <a:t>Des </a:t>
            </a:r>
            <a:r>
              <a:rPr lang="fr-FR" sz="1600" b="1" dirty="0"/>
              <a:t>accords signés le 13 juillet 2020 par le Premier ministre et le ministre des Solidarités et de la Santé avec la majorité des syndicats représentatifs des personnels non médicaux et des personnels médicaux de la fonction publique hospitalière</a:t>
            </a:r>
            <a:r>
              <a:rPr lang="fr-FR" sz="1600" dirty="0"/>
              <a:t> </a:t>
            </a:r>
            <a:r>
              <a:rPr lang="fr-FR" sz="1600" dirty="0" smtClean="0"/>
              <a:t>pour </a:t>
            </a:r>
            <a:r>
              <a:rPr lang="fr-FR" sz="1600" dirty="0"/>
              <a:t>revaloriser les carrières et reconnaître ceux qui </a:t>
            </a:r>
            <a:r>
              <a:rPr lang="fr-FR" sz="1600" dirty="0" smtClean="0"/>
              <a:t>soignent.</a:t>
            </a:r>
          </a:p>
          <a:p>
            <a:pPr marL="408514" indent="-285750">
              <a:buFont typeface="Arial" panose="020B0604020202020204" pitchFamily="34" charset="0"/>
              <a:buChar char="•"/>
            </a:pPr>
            <a:r>
              <a:rPr lang="fr-FR" sz="1600" b="1" dirty="0" smtClean="0"/>
              <a:t>33 </a:t>
            </a:r>
            <a:r>
              <a:rPr lang="fr-FR" sz="1600" b="1" dirty="0"/>
              <a:t>engagements du Ségur de la santé </a:t>
            </a:r>
            <a:r>
              <a:rPr lang="fr-FR" sz="1600" dirty="0"/>
              <a:t>présentés par le ministre des Solidarités et de la Santé le 21 juillet 2020 après plus de 50 jours de concertation avec l’ensemble des acteurs du système de santé, des retours d’expériences territoriaux (200 réunions et 400 contributions), un espace d’expression dématérialisé (118 000 participants dont 32% de médecins et 11% d’infirmiers</a:t>
            </a:r>
            <a:r>
              <a:rPr lang="fr-FR" sz="1600" dirty="0" smtClean="0"/>
              <a:t>).</a:t>
            </a:r>
          </a:p>
          <a:p>
            <a:pPr marL="408514" indent="-285750">
              <a:buFont typeface="Arial" panose="020B0604020202020204" pitchFamily="34" charset="0"/>
              <a:buChar char="•"/>
            </a:pPr>
            <a:r>
              <a:rPr lang="fr-FR" sz="1600" b="1" dirty="0" smtClean="0"/>
              <a:t>Un </a:t>
            </a:r>
            <a:r>
              <a:rPr lang="fr-FR" sz="1600" b="1" dirty="0"/>
              <a:t>investissement massif et inédit dans le système de santé</a:t>
            </a:r>
            <a:r>
              <a:rPr lang="fr-FR" sz="1600" dirty="0"/>
              <a:t> : 9 milliards d’euros pour reconnaître les métiers et regagner des places dans les classements internationaux, mais aussi 19 milliards d’euros pour relancer les investissements en santé et accélérer la transformation, notamment </a:t>
            </a:r>
            <a:r>
              <a:rPr lang="fr-FR" sz="1600" dirty="0" smtClean="0"/>
              <a:t>numérique.</a:t>
            </a:r>
          </a:p>
          <a:p>
            <a:pPr marL="408514" indent="-285750">
              <a:buFont typeface="Arial" panose="020B0604020202020204" pitchFamily="34" charset="0"/>
              <a:buChar char="•"/>
            </a:pPr>
            <a:r>
              <a:rPr lang="fr-FR" sz="1600" b="1" dirty="0" smtClean="0"/>
              <a:t>Une </a:t>
            </a:r>
            <a:r>
              <a:rPr lang="fr-FR" sz="1600" b="1" dirty="0"/>
              <a:t>méthode et un regard sur la société </a:t>
            </a:r>
            <a:r>
              <a:rPr lang="fr-FR" sz="1600" dirty="0"/>
              <a:t>: la </a:t>
            </a:r>
            <a:r>
              <a:rPr lang="fr-FR" sz="1600" dirty="0" err="1"/>
              <a:t>co</a:t>
            </a:r>
            <a:r>
              <a:rPr lang="fr-FR" sz="1600" dirty="0"/>
              <a:t>-construction, le décloisonnement, la volonté de faire bouger les lignes, la déconcentration et la confiance donnée aux acteurs de santé</a:t>
            </a:r>
            <a:r>
              <a:rPr lang="fr-FR" sz="1600" dirty="0" smtClean="0"/>
              <a:t>.</a:t>
            </a:r>
            <a:endParaRPr lang="fr-FR" sz="1600" dirty="0"/>
          </a:p>
        </p:txBody>
      </p:sp>
      <p:sp>
        <p:nvSpPr>
          <p:cNvPr id="6" name="Espace réservé de la date 5"/>
          <p:cNvSpPr>
            <a:spLocks noGrp="1"/>
          </p:cNvSpPr>
          <p:nvPr>
            <p:ph type="dt" sz="half" idx="2"/>
          </p:nvPr>
        </p:nvSpPr>
        <p:spPr/>
        <p:txBody>
          <a:bodyPr/>
          <a:lstStyle/>
          <a:p>
            <a:fld id="{251C71F6-E0A6-1740-B64F-38F332886BAF}" type="datetime1">
              <a:rPr lang="fr-FR" cap="all" smtClean="0"/>
              <a:pPr/>
              <a:t>27/09/2021</a:t>
            </a:fld>
            <a:endParaRPr lang="fr-FR" cap="all" dirty="0"/>
          </a:p>
        </p:txBody>
      </p:sp>
      <p:sp>
        <p:nvSpPr>
          <p:cNvPr id="9" name="Titre 8"/>
          <p:cNvSpPr>
            <a:spLocks noGrp="1"/>
          </p:cNvSpPr>
          <p:nvPr>
            <p:ph type="title"/>
          </p:nvPr>
        </p:nvSpPr>
        <p:spPr/>
        <p:txBody>
          <a:bodyPr/>
          <a:lstStyle/>
          <a:p>
            <a:r>
              <a:rPr lang="fr-FR" dirty="0" smtClean="0">
                <a:solidFill>
                  <a:srgbClr val="002060"/>
                </a:solidFill>
              </a:rPr>
              <a:t>Qu’est ce que le Ségur de la Santé</a:t>
            </a:r>
            <a:endParaRPr lang="fr-FR" dirty="0">
              <a:solidFill>
                <a:srgbClr val="002060"/>
              </a:solidFill>
            </a:endParaRPr>
          </a:p>
        </p:txBody>
      </p:sp>
    </p:spTree>
    <p:extLst>
      <p:ext uri="{BB962C8B-B14F-4D97-AF65-F5344CB8AC3E}">
        <p14:creationId xmlns:p14="http://schemas.microsoft.com/office/powerpoint/2010/main" val="1349211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9830089" y="6307021"/>
            <a:ext cx="1800000" cy="480000"/>
          </a:xfrm>
        </p:spPr>
        <p:txBody>
          <a:bodyPr/>
          <a:lstStyle/>
          <a:p>
            <a:pPr defTabSz="1219170"/>
            <a:fld id="{733122C9-A0B9-462F-8757-0847AD287B63}" type="slidenum">
              <a:rPr lang="fr-FR">
                <a:solidFill>
                  <a:srgbClr val="000000"/>
                </a:solidFill>
                <a:latin typeface="Arial"/>
              </a:rPr>
              <a:pPr defTabSz="1219170"/>
              <a:t>4</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13" name="Espace réservé du texte 2"/>
          <p:cNvSpPr txBox="1">
            <a:spLocks/>
          </p:cNvSpPr>
          <p:nvPr/>
        </p:nvSpPr>
        <p:spPr bwMode="gray">
          <a:xfrm>
            <a:off x="623392" y="2110251"/>
            <a:ext cx="11040796" cy="4055741"/>
          </a:xfrm>
          <a:prstGeom prst="rect">
            <a:avLst/>
          </a:prstGeom>
        </p:spPr>
        <p:txBody>
          <a:bodyPr vert="horz" lIns="0" tIns="0" rIns="0" bIns="0" rtlCol="0" anchor="ctr" anchorCtr="0">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baseline="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1358" indent="-228594" defTabSz="1219170">
              <a:spcAft>
                <a:spcPts val="667"/>
              </a:spcAft>
              <a:buFont typeface="Arial" panose="020B0604020202020204" pitchFamily="34" charset="0"/>
              <a:buChar char="►"/>
            </a:pPr>
            <a:endParaRPr lang="fr-FR" sz="1467" dirty="0">
              <a:solidFill>
                <a:srgbClr val="21215A"/>
              </a:solidFill>
              <a:latin typeface="Arial"/>
            </a:endParaRPr>
          </a:p>
        </p:txBody>
      </p:sp>
      <p:sp>
        <p:nvSpPr>
          <p:cNvPr id="12" name="Espace réservé du texte 2"/>
          <p:cNvSpPr txBox="1">
            <a:spLocks/>
          </p:cNvSpPr>
          <p:nvPr/>
        </p:nvSpPr>
        <p:spPr bwMode="gray">
          <a:xfrm>
            <a:off x="589293" y="1585911"/>
            <a:ext cx="11040796" cy="3070457"/>
          </a:xfrm>
          <a:prstGeom prst="rect">
            <a:avLst/>
          </a:prstGeom>
        </p:spPr>
        <p:txBody>
          <a:bodyPr vert="horz" lIns="0" tIns="0" rIns="0" bIns="0" rtlCol="0" anchor="ctr" anchorCtr="0">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baseline="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22764" algn="ctr" defTabSz="1219170">
              <a:spcAft>
                <a:spcPts val="667"/>
              </a:spcAft>
            </a:pPr>
            <a:r>
              <a:rPr lang="fr-FR" sz="3200" b="1" dirty="0" smtClean="0">
                <a:solidFill>
                  <a:schemeClr val="tx2">
                    <a:lumMod val="75000"/>
                  </a:schemeClr>
                </a:solidFill>
                <a:latin typeface="Calibri" pitchFamily="34" charset="0"/>
                <a:ea typeface="+mj-ea"/>
                <a:cs typeface="+mj-cs"/>
              </a:rPr>
              <a:t>1. Le Ségur et ses 4 piliers</a:t>
            </a:r>
            <a:endParaRPr lang="fr-FR" sz="3200" b="1" dirty="0">
              <a:solidFill>
                <a:schemeClr val="tx2">
                  <a:lumMod val="75000"/>
                </a:schemeClr>
              </a:solidFill>
              <a:latin typeface="Calibri" pitchFamily="34" charset="0"/>
              <a:ea typeface="+mj-ea"/>
              <a:cs typeface="+mj-cs"/>
            </a:endParaRPr>
          </a:p>
        </p:txBody>
      </p:sp>
    </p:spTree>
    <p:extLst>
      <p:ext uri="{BB962C8B-B14F-4D97-AF65-F5344CB8AC3E}">
        <p14:creationId xmlns:p14="http://schemas.microsoft.com/office/powerpoint/2010/main" val="977052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5</a:t>
            </a:fld>
            <a:endParaRPr lang="fr-FR" dirty="0"/>
          </a:p>
        </p:txBody>
      </p:sp>
      <p:sp>
        <p:nvSpPr>
          <p:cNvPr id="6" name="Espace réservé de la date 5"/>
          <p:cNvSpPr>
            <a:spLocks noGrp="1"/>
          </p:cNvSpPr>
          <p:nvPr>
            <p:ph type="dt" sz="half" idx="2"/>
          </p:nvPr>
        </p:nvSpPr>
        <p:spPr/>
        <p:txBody>
          <a:bodyPr/>
          <a:lstStyle/>
          <a:p>
            <a:fld id="{251C71F6-E0A6-1740-B64F-38F332886BAF}" type="datetime1">
              <a:rPr lang="fr-FR" cap="all" smtClean="0"/>
              <a:pPr/>
              <a:t>27/09/2021</a:t>
            </a:fld>
            <a:endParaRPr lang="fr-FR" cap="all" dirty="0"/>
          </a:p>
        </p:txBody>
      </p:sp>
      <p:cxnSp>
        <p:nvCxnSpPr>
          <p:cNvPr id="14" name="Connecteur droit 13"/>
          <p:cNvCxnSpPr/>
          <p:nvPr/>
        </p:nvCxnSpPr>
        <p:spPr>
          <a:xfrm>
            <a:off x="6688296" y="3681113"/>
            <a:ext cx="653034" cy="653034"/>
          </a:xfrm>
          <a:prstGeom prst="line">
            <a:avLst/>
          </a:prstGeom>
          <a:ln w="19050">
            <a:solidFill>
              <a:schemeClr val="accent5">
                <a:lumMod val="75000"/>
              </a:schemeClr>
            </a:solidFill>
          </a:ln>
        </p:spPr>
        <p:style>
          <a:lnRef idx="1">
            <a:schemeClr val="accent3"/>
          </a:lnRef>
          <a:fillRef idx="0">
            <a:schemeClr val="accent3"/>
          </a:fillRef>
          <a:effectRef idx="0">
            <a:schemeClr val="accent3"/>
          </a:effectRef>
          <a:fontRef idx="minor">
            <a:schemeClr val="tx1"/>
          </a:fontRef>
        </p:style>
      </p:cxnSp>
      <p:cxnSp>
        <p:nvCxnSpPr>
          <p:cNvPr id="15" name="Connecteur droit 14"/>
          <p:cNvCxnSpPr/>
          <p:nvPr/>
        </p:nvCxnSpPr>
        <p:spPr>
          <a:xfrm>
            <a:off x="5049308" y="2158078"/>
            <a:ext cx="653034" cy="653034"/>
          </a:xfrm>
          <a:prstGeom prst="line">
            <a:avLst/>
          </a:prstGeom>
          <a:ln w="19050">
            <a:solidFill>
              <a:schemeClr val="accent1">
                <a:lumMod val="50000"/>
              </a:schemeClr>
            </a:solidFill>
          </a:ln>
        </p:spPr>
        <p:style>
          <a:lnRef idx="1">
            <a:schemeClr val="accent3"/>
          </a:lnRef>
          <a:fillRef idx="0">
            <a:schemeClr val="accent3"/>
          </a:fillRef>
          <a:effectRef idx="0">
            <a:schemeClr val="accent3"/>
          </a:effectRef>
          <a:fontRef idx="minor">
            <a:schemeClr val="tx1"/>
          </a:fontRef>
        </p:style>
      </p:cxnSp>
      <p:cxnSp>
        <p:nvCxnSpPr>
          <p:cNvPr id="16" name="Connecteur droit 15"/>
          <p:cNvCxnSpPr/>
          <p:nvPr/>
        </p:nvCxnSpPr>
        <p:spPr>
          <a:xfrm flipV="1">
            <a:off x="6616878" y="2120598"/>
            <a:ext cx="620382" cy="653034"/>
          </a:xfrm>
          <a:prstGeom prst="line">
            <a:avLst/>
          </a:prstGeom>
          <a:ln w="19050">
            <a:solidFill>
              <a:schemeClr val="accent3">
                <a:lumMod val="75000"/>
              </a:schemeClr>
            </a:solidFill>
          </a:ln>
        </p:spPr>
        <p:style>
          <a:lnRef idx="1">
            <a:schemeClr val="accent3"/>
          </a:lnRef>
          <a:fillRef idx="0">
            <a:schemeClr val="accent3"/>
          </a:fillRef>
          <a:effectRef idx="0">
            <a:schemeClr val="accent3"/>
          </a:effectRef>
          <a:fontRef idx="minor">
            <a:schemeClr val="tx1"/>
          </a:fontRef>
        </p:style>
      </p:cxnSp>
      <p:sp>
        <p:nvSpPr>
          <p:cNvPr id="18" name="Ellipse 17"/>
          <p:cNvSpPr/>
          <p:nvPr/>
        </p:nvSpPr>
        <p:spPr>
          <a:xfrm>
            <a:off x="5464968" y="2543565"/>
            <a:ext cx="1371523" cy="137152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33" dirty="0"/>
              <a:t>Ségur de la santé</a:t>
            </a:r>
          </a:p>
        </p:txBody>
      </p:sp>
      <p:grpSp>
        <p:nvGrpSpPr>
          <p:cNvPr id="19" name="Groupe 18"/>
          <p:cNvGrpSpPr/>
          <p:nvPr/>
        </p:nvGrpSpPr>
        <p:grpSpPr>
          <a:xfrm>
            <a:off x="7214532" y="1560901"/>
            <a:ext cx="783728" cy="783728"/>
            <a:chOff x="6555596" y="1112143"/>
            <a:chExt cx="864096" cy="864096"/>
          </a:xfrm>
        </p:grpSpPr>
        <p:pic>
          <p:nvPicPr>
            <p:cNvPr id="20" name="Image 19"/>
            <p:cNvPicPr>
              <a:picLocks noChangeAspect="1"/>
            </p:cNvPicPr>
            <p:nvPr/>
          </p:nvPicPr>
          <p:blipFill>
            <a:blip r:embed="rId2">
              <a:duotone>
                <a:schemeClr val="accent3">
                  <a:shade val="45000"/>
                  <a:satMod val="135000"/>
                </a:schemeClr>
                <a:prstClr val="white"/>
              </a:duotone>
              <a:extLst/>
            </a:blip>
            <a:stretch>
              <a:fillRect/>
            </a:stretch>
          </p:blipFill>
          <p:spPr>
            <a:xfrm>
              <a:off x="6663608" y="1261025"/>
              <a:ext cx="648072" cy="566333"/>
            </a:xfrm>
            <a:prstGeom prst="rect">
              <a:avLst/>
            </a:prstGeom>
          </p:spPr>
        </p:pic>
        <p:sp>
          <p:nvSpPr>
            <p:cNvPr id="21" name="Ellipse 20"/>
            <p:cNvSpPr/>
            <p:nvPr/>
          </p:nvSpPr>
          <p:spPr>
            <a:xfrm>
              <a:off x="6555596" y="1112143"/>
              <a:ext cx="864096" cy="86409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3"/>
            </a:p>
          </p:txBody>
        </p:sp>
      </p:grpSp>
      <p:grpSp>
        <p:nvGrpSpPr>
          <p:cNvPr id="22" name="Groupe 21"/>
          <p:cNvGrpSpPr/>
          <p:nvPr/>
        </p:nvGrpSpPr>
        <p:grpSpPr>
          <a:xfrm>
            <a:off x="4341972" y="4256262"/>
            <a:ext cx="835196" cy="783728"/>
            <a:chOff x="3388465" y="4083903"/>
            <a:chExt cx="920842" cy="864096"/>
          </a:xfrm>
        </p:grpSpPr>
        <p:pic>
          <p:nvPicPr>
            <p:cNvPr id="23" name="Image 22"/>
            <p:cNvPicPr>
              <a:picLocks noChangeAspect="1"/>
            </p:cNvPicPr>
            <p:nvPr/>
          </p:nvPicPr>
          <p:blipFill>
            <a:blip r:embed="rId3">
              <a:duotone>
                <a:schemeClr val="accent2">
                  <a:shade val="45000"/>
                  <a:satMod val="135000"/>
                </a:schemeClr>
                <a:prstClr val="white"/>
              </a:duotone>
              <a:extLst/>
            </a:blip>
            <a:stretch>
              <a:fillRect/>
            </a:stretch>
          </p:blipFill>
          <p:spPr>
            <a:xfrm>
              <a:off x="3388465" y="4155911"/>
              <a:ext cx="920842" cy="648000"/>
            </a:xfrm>
            <a:prstGeom prst="rect">
              <a:avLst/>
            </a:prstGeom>
          </p:spPr>
        </p:pic>
        <p:sp>
          <p:nvSpPr>
            <p:cNvPr id="24" name="Ellipse 23"/>
            <p:cNvSpPr/>
            <p:nvPr/>
          </p:nvSpPr>
          <p:spPr>
            <a:xfrm>
              <a:off x="3428146" y="4083903"/>
              <a:ext cx="864096" cy="864096"/>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3"/>
            </a:p>
          </p:txBody>
        </p:sp>
      </p:grpSp>
      <p:sp>
        <p:nvSpPr>
          <p:cNvPr id="25" name="ZoneTexte 24"/>
          <p:cNvSpPr txBox="1"/>
          <p:nvPr/>
        </p:nvSpPr>
        <p:spPr>
          <a:xfrm>
            <a:off x="1622273" y="1026420"/>
            <a:ext cx="2755689" cy="483209"/>
          </a:xfrm>
          <a:prstGeom prst="rect">
            <a:avLst/>
          </a:prstGeom>
          <a:noFill/>
        </p:spPr>
        <p:txBody>
          <a:bodyPr wrap="square" rtlCol="0">
            <a:spAutoFit/>
          </a:bodyPr>
          <a:lstStyle/>
          <a:p>
            <a:pPr algn="r"/>
            <a:r>
              <a:rPr lang="fr-FR" sz="1270" b="1" dirty="0">
                <a:solidFill>
                  <a:schemeClr val="accent1"/>
                </a:solidFill>
              </a:rPr>
              <a:t>Pilier 1 </a:t>
            </a:r>
            <a:r>
              <a:rPr lang="fr-FR" sz="1270" b="1" dirty="0">
                <a:solidFill>
                  <a:schemeClr val="accent1">
                    <a:lumMod val="75000"/>
                  </a:schemeClr>
                </a:solidFill>
              </a:rPr>
              <a:t>: </a:t>
            </a:r>
            <a:r>
              <a:rPr lang="fr-FR" sz="1270" b="1" dirty="0"/>
              <a:t>Transformer les métiers et revaloriser ceux qui soignent </a:t>
            </a:r>
          </a:p>
        </p:txBody>
      </p:sp>
      <p:sp>
        <p:nvSpPr>
          <p:cNvPr id="26" name="ZoneTexte 25"/>
          <p:cNvSpPr txBox="1"/>
          <p:nvPr/>
        </p:nvSpPr>
        <p:spPr>
          <a:xfrm>
            <a:off x="8092371" y="1004945"/>
            <a:ext cx="2858905" cy="874085"/>
          </a:xfrm>
          <a:prstGeom prst="rect">
            <a:avLst/>
          </a:prstGeom>
          <a:noFill/>
        </p:spPr>
        <p:txBody>
          <a:bodyPr wrap="square" rtlCol="0">
            <a:spAutoFit/>
          </a:bodyPr>
          <a:lstStyle/>
          <a:p>
            <a:r>
              <a:rPr lang="fr-FR" sz="1270" b="1" dirty="0">
                <a:solidFill>
                  <a:schemeClr val="accent3">
                    <a:lumMod val="75000"/>
                  </a:schemeClr>
                </a:solidFill>
              </a:rPr>
              <a:t>Pilier 2 : </a:t>
            </a:r>
            <a:r>
              <a:rPr lang="fr-FR" sz="1270" b="1" dirty="0"/>
              <a:t>Définir une nouvelle politique d’investissement et de financement au service de la qualité des soins</a:t>
            </a:r>
          </a:p>
        </p:txBody>
      </p:sp>
      <p:sp>
        <p:nvSpPr>
          <p:cNvPr id="27" name="ZoneTexte 26"/>
          <p:cNvSpPr txBox="1"/>
          <p:nvPr/>
        </p:nvSpPr>
        <p:spPr>
          <a:xfrm>
            <a:off x="8092371" y="4186024"/>
            <a:ext cx="2970694" cy="483209"/>
          </a:xfrm>
          <a:prstGeom prst="rect">
            <a:avLst/>
          </a:prstGeom>
          <a:noFill/>
        </p:spPr>
        <p:txBody>
          <a:bodyPr wrap="square" rtlCol="0">
            <a:spAutoFit/>
          </a:bodyPr>
          <a:lstStyle/>
          <a:p>
            <a:r>
              <a:rPr lang="fr-FR" sz="1270" b="1" dirty="0">
                <a:solidFill>
                  <a:schemeClr val="accent5">
                    <a:lumMod val="75000"/>
                  </a:schemeClr>
                </a:solidFill>
              </a:rPr>
              <a:t>Pilier 3 : </a:t>
            </a:r>
            <a:r>
              <a:rPr lang="fr-FR" sz="1270" b="1" dirty="0"/>
              <a:t>Simplifier les organisations et le quotidien des équipes</a:t>
            </a:r>
          </a:p>
        </p:txBody>
      </p:sp>
      <p:sp>
        <p:nvSpPr>
          <p:cNvPr id="28" name="ZoneTexte 27"/>
          <p:cNvSpPr txBox="1"/>
          <p:nvPr/>
        </p:nvSpPr>
        <p:spPr>
          <a:xfrm>
            <a:off x="1444970" y="3751082"/>
            <a:ext cx="2758996" cy="678647"/>
          </a:xfrm>
          <a:prstGeom prst="rect">
            <a:avLst/>
          </a:prstGeom>
          <a:noFill/>
        </p:spPr>
        <p:txBody>
          <a:bodyPr wrap="square" rtlCol="0">
            <a:spAutoFit/>
          </a:bodyPr>
          <a:lstStyle/>
          <a:p>
            <a:pPr algn="r"/>
            <a:r>
              <a:rPr lang="fr-FR" sz="1270" b="1" dirty="0">
                <a:solidFill>
                  <a:schemeClr val="tx2"/>
                </a:solidFill>
              </a:rPr>
              <a:t>Pilier 4 </a:t>
            </a:r>
            <a:r>
              <a:rPr lang="fr-FR" sz="1270" b="1" dirty="0">
                <a:solidFill>
                  <a:schemeClr val="accent2">
                    <a:lumMod val="75000"/>
                  </a:schemeClr>
                </a:solidFill>
              </a:rPr>
              <a:t>: </a:t>
            </a:r>
            <a:r>
              <a:rPr lang="fr-FR" sz="1270" b="1" dirty="0"/>
              <a:t>Fédérer les acteurs de la santé dans les territoires au service des usagers</a:t>
            </a:r>
          </a:p>
        </p:txBody>
      </p:sp>
      <p:cxnSp>
        <p:nvCxnSpPr>
          <p:cNvPr id="29" name="Connecteur droit 28"/>
          <p:cNvCxnSpPr/>
          <p:nvPr/>
        </p:nvCxnSpPr>
        <p:spPr>
          <a:xfrm flipH="1">
            <a:off x="4967269" y="3661889"/>
            <a:ext cx="599478" cy="653034"/>
          </a:xfrm>
          <a:prstGeom prst="line">
            <a:avLst/>
          </a:prstGeom>
          <a:ln w="19050">
            <a:solidFill>
              <a:schemeClr val="accent2">
                <a:lumMod val="75000"/>
              </a:schemeClr>
            </a:solidFill>
          </a:ln>
        </p:spPr>
        <p:style>
          <a:lnRef idx="1">
            <a:schemeClr val="accent3"/>
          </a:lnRef>
          <a:fillRef idx="0">
            <a:schemeClr val="accent3"/>
          </a:fillRef>
          <a:effectRef idx="0">
            <a:schemeClr val="accent3"/>
          </a:effectRef>
          <a:fontRef idx="minor">
            <a:schemeClr val="tx1"/>
          </a:fontRef>
        </p:style>
      </p:cxnSp>
      <p:sp>
        <p:nvSpPr>
          <p:cNvPr id="30" name="Bouée 29"/>
          <p:cNvSpPr/>
          <p:nvPr/>
        </p:nvSpPr>
        <p:spPr>
          <a:xfrm>
            <a:off x="5041248" y="2151801"/>
            <a:ext cx="2220315" cy="2187663"/>
          </a:xfrm>
          <a:prstGeom prst="donut">
            <a:avLst>
              <a:gd name="adj" fmla="val 12322"/>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177" b="1" dirty="0"/>
          </a:p>
        </p:txBody>
      </p:sp>
      <p:sp>
        <p:nvSpPr>
          <p:cNvPr id="31" name="ZoneTexte 30"/>
          <p:cNvSpPr txBox="1"/>
          <p:nvPr/>
        </p:nvSpPr>
        <p:spPr>
          <a:xfrm rot="291717">
            <a:off x="5352030" y="2312290"/>
            <a:ext cx="1657090" cy="1451064"/>
          </a:xfrm>
          <a:prstGeom prst="rect">
            <a:avLst/>
          </a:prstGeom>
          <a:noFill/>
        </p:spPr>
        <p:txBody>
          <a:bodyPr wrap="square" rtlCol="0">
            <a:prstTxWarp prst="textArchUp">
              <a:avLst/>
            </a:prstTxWarp>
            <a:spAutoFit/>
          </a:bodyPr>
          <a:lstStyle/>
          <a:p>
            <a:pPr algn="ctr"/>
            <a:r>
              <a:rPr lang="fr-FR" sz="1633" b="1" dirty="0">
                <a:solidFill>
                  <a:schemeClr val="bg1"/>
                </a:solidFill>
              </a:rPr>
              <a:t>Numérique</a:t>
            </a:r>
          </a:p>
        </p:txBody>
      </p:sp>
      <p:pic>
        <p:nvPicPr>
          <p:cNvPr id="32" name="Image 31"/>
          <p:cNvPicPr>
            <a:picLocks noChangeAspect="1"/>
          </p:cNvPicPr>
          <p:nvPr/>
        </p:nvPicPr>
        <p:blipFill rotWithShape="1">
          <a:blip r:embed="rId4">
            <a:duotone>
              <a:schemeClr val="accent1">
                <a:shade val="45000"/>
                <a:satMod val="135000"/>
              </a:schemeClr>
              <a:prstClr val="white"/>
            </a:duotone>
            <a:extLst/>
          </a:blip>
          <a:srcRect l="13887" t="18143"/>
          <a:stretch/>
        </p:blipFill>
        <p:spPr>
          <a:xfrm>
            <a:off x="4344667" y="1622743"/>
            <a:ext cx="681908" cy="640002"/>
          </a:xfrm>
          <a:prstGeom prst="rect">
            <a:avLst/>
          </a:prstGeom>
          <a:noFill/>
        </p:spPr>
      </p:pic>
      <p:grpSp>
        <p:nvGrpSpPr>
          <p:cNvPr id="33" name="Groupe 32"/>
          <p:cNvGrpSpPr/>
          <p:nvPr/>
        </p:nvGrpSpPr>
        <p:grpSpPr>
          <a:xfrm>
            <a:off x="7228355" y="4242439"/>
            <a:ext cx="783728" cy="783728"/>
            <a:chOff x="6570836" y="4068663"/>
            <a:chExt cx="864096" cy="864096"/>
          </a:xfrm>
        </p:grpSpPr>
        <p:sp>
          <p:nvSpPr>
            <p:cNvPr id="34" name="Ellipse 33"/>
            <p:cNvSpPr/>
            <p:nvPr/>
          </p:nvSpPr>
          <p:spPr>
            <a:xfrm>
              <a:off x="6570836" y="4068663"/>
              <a:ext cx="864096" cy="864096"/>
            </a:xfrm>
            <a:prstGeom prst="ellips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3"/>
            </a:p>
          </p:txBody>
        </p:sp>
        <p:pic>
          <p:nvPicPr>
            <p:cNvPr id="35" name="Image 34"/>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665298" y="4176711"/>
              <a:ext cx="648000" cy="648000"/>
            </a:xfrm>
            <a:prstGeom prst="rect">
              <a:avLst/>
            </a:prstGeom>
          </p:spPr>
        </p:pic>
      </p:grpSp>
      <p:sp>
        <p:nvSpPr>
          <p:cNvPr id="36" name="Ellipse 35"/>
          <p:cNvSpPr/>
          <p:nvPr/>
        </p:nvSpPr>
        <p:spPr>
          <a:xfrm rot="16200000">
            <a:off x="4324173" y="1528562"/>
            <a:ext cx="783728" cy="783728"/>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3"/>
          </a:p>
        </p:txBody>
      </p:sp>
      <p:sp>
        <p:nvSpPr>
          <p:cNvPr id="37" name="Rectangle 36"/>
          <p:cNvSpPr/>
          <p:nvPr/>
        </p:nvSpPr>
        <p:spPr>
          <a:xfrm>
            <a:off x="588107" y="1871444"/>
            <a:ext cx="2851087" cy="931172"/>
          </a:xfrm>
          <a:prstGeom prst="wedgeRectCallout">
            <a:avLst>
              <a:gd name="adj1" fmla="val -5515"/>
              <a:gd name="adj2" fmla="val -75271"/>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sz="1200" i="1" dirty="0" smtClean="0"/>
              <a:t>En IDF : Près de 300 000 professionnels de santé et 45 000 étudiants et internes revalorisés</a:t>
            </a:r>
            <a:endParaRPr lang="fr-FR" sz="1200" i="1" dirty="0"/>
          </a:p>
        </p:txBody>
      </p:sp>
      <p:sp>
        <p:nvSpPr>
          <p:cNvPr id="38" name="Rectangle 37"/>
          <p:cNvSpPr/>
          <p:nvPr/>
        </p:nvSpPr>
        <p:spPr>
          <a:xfrm>
            <a:off x="8452938" y="2209595"/>
            <a:ext cx="3211682" cy="1425753"/>
          </a:xfrm>
          <a:prstGeom prst="wedgeRectCallout">
            <a:avLst>
              <a:gd name="adj1" fmla="val -35954"/>
              <a:gd name="adj2" fmla="val -74507"/>
            </a:avLst>
          </a:prstGeom>
          <a:ln>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fr-FR" sz="1200" i="1" dirty="0" smtClean="0"/>
              <a:t>En IDF : </a:t>
            </a:r>
            <a:r>
              <a:rPr lang="fr-FR" sz="1200" i="1" dirty="0" smtClean="0">
                <a:sym typeface="Wingdings" panose="05000000000000000000" pitchFamily="2" charset="2"/>
              </a:rPr>
              <a:t>2,28Md</a:t>
            </a:r>
            <a:r>
              <a:rPr lang="fr-FR" sz="1200" i="1" dirty="0">
                <a:sym typeface="Wingdings" panose="05000000000000000000" pitchFamily="2" charset="2"/>
              </a:rPr>
              <a:t>€ </a:t>
            </a:r>
            <a:r>
              <a:rPr lang="fr-FR" sz="1200" i="1" dirty="0" smtClean="0">
                <a:sym typeface="Wingdings" panose="05000000000000000000" pitchFamily="2" charset="2"/>
              </a:rPr>
              <a:t>sur 10 ans pour accompagner les projets d’investissement prioritaires sur le champ sanitaire et restaurer les capacités financières des ES.</a:t>
            </a:r>
          </a:p>
          <a:p>
            <a:pPr algn="ctr"/>
            <a:r>
              <a:rPr lang="fr-FR" sz="1200" i="1" dirty="0" smtClean="0">
                <a:sym typeface="Wingdings" panose="05000000000000000000" pitchFamily="2" charset="2"/>
              </a:rPr>
              <a:t>Un plan d’aide à l’investissement pour les EHPAD multiplié par 3.</a:t>
            </a:r>
            <a:endParaRPr lang="fr-FR" sz="1200" i="1" dirty="0"/>
          </a:p>
        </p:txBody>
      </p:sp>
      <p:sp>
        <p:nvSpPr>
          <p:cNvPr id="39" name="Rectangle 38"/>
          <p:cNvSpPr/>
          <p:nvPr/>
        </p:nvSpPr>
        <p:spPr>
          <a:xfrm>
            <a:off x="7977925" y="5039990"/>
            <a:ext cx="3085139" cy="1075823"/>
          </a:xfrm>
          <a:prstGeom prst="wedgeRectCallout">
            <a:avLst>
              <a:gd name="adj1" fmla="val -4357"/>
              <a:gd name="adj2" fmla="val -79581"/>
            </a:avLst>
          </a:prstGeom>
          <a:ln>
            <a:solidFill>
              <a:schemeClr val="accent5">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fr-FR" sz="1200" i="1" dirty="0" smtClean="0"/>
              <a:t>Promulgation de la loi </a:t>
            </a:r>
            <a:r>
              <a:rPr lang="fr-FR" sz="1200" i="1" dirty="0"/>
              <a:t>du 26 avril 2021 visant à améliorer le système de santé par la confiance et la simplification</a:t>
            </a:r>
          </a:p>
        </p:txBody>
      </p:sp>
      <p:sp>
        <p:nvSpPr>
          <p:cNvPr id="40" name="Rectangle 39"/>
          <p:cNvSpPr/>
          <p:nvPr/>
        </p:nvSpPr>
        <p:spPr>
          <a:xfrm>
            <a:off x="282117" y="4669233"/>
            <a:ext cx="3690788" cy="1634059"/>
          </a:xfrm>
          <a:prstGeom prst="wedgeRectCallout">
            <a:avLst>
              <a:gd name="adj1" fmla="val 3658"/>
              <a:gd name="adj2" fmla="val -69703"/>
            </a:avLst>
          </a:prstGeom>
          <a:ln>
            <a:solidFill>
              <a:schemeClr val="tx2"/>
            </a:solidFill>
          </a:ln>
        </p:spPr>
        <p:style>
          <a:lnRef idx="2">
            <a:schemeClr val="accent3"/>
          </a:lnRef>
          <a:fillRef idx="1">
            <a:schemeClr val="lt1"/>
          </a:fillRef>
          <a:effectRef idx="0">
            <a:schemeClr val="accent3"/>
          </a:effectRef>
          <a:fontRef idx="minor">
            <a:schemeClr val="dk1"/>
          </a:fontRef>
        </p:style>
        <p:txBody>
          <a:bodyPr rtlCol="0" anchor="ctr"/>
          <a:lstStyle/>
          <a:p>
            <a:pPr algn="just"/>
            <a:r>
              <a:rPr lang="fr-FR" sz="1200" b="1" dirty="0" smtClean="0"/>
              <a:t>Télésanté, Exercice coordonné, Lutte contre les inégalités en santé</a:t>
            </a:r>
          </a:p>
          <a:p>
            <a:pPr algn="ctr">
              <a:spcBef>
                <a:spcPts val="600"/>
              </a:spcBef>
            </a:pPr>
            <a:r>
              <a:rPr lang="fr-FR" sz="1200" i="1" dirty="0" smtClean="0"/>
              <a:t>En IDF : 17M€ alloués en 2021 au titre de la lutte contre les inégalités de santé, dont 10M€ pour le déploiement des dispositifs d’ aller-vers sur les champs sanitaire et médico-social/PDS. Plusieurs appels à projet lancés ou sur le point d’être lancés.</a:t>
            </a:r>
          </a:p>
        </p:txBody>
      </p:sp>
      <p:pic>
        <p:nvPicPr>
          <p:cNvPr id="41" name="Image 40"/>
          <p:cNvPicPr>
            <a:picLocks noChangeAspect="1"/>
          </p:cNvPicPr>
          <p:nvPr/>
        </p:nvPicPr>
        <p:blipFill>
          <a:blip r:embed="rId6"/>
          <a:stretch>
            <a:fillRect/>
          </a:stretch>
        </p:blipFill>
        <p:spPr>
          <a:xfrm>
            <a:off x="10683772" y="910403"/>
            <a:ext cx="896370" cy="864357"/>
          </a:xfrm>
          <a:prstGeom prst="rect">
            <a:avLst/>
          </a:prstGeom>
        </p:spPr>
      </p:pic>
      <p:sp>
        <p:nvSpPr>
          <p:cNvPr id="42"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1. Le Ségur et ses 4 piliers</a:t>
            </a:r>
            <a:endParaRPr lang="fr-FR" sz="1800" dirty="0">
              <a:solidFill>
                <a:srgbClr val="002060"/>
              </a:solidFill>
            </a:endParaRPr>
          </a:p>
        </p:txBody>
      </p:sp>
    </p:spTree>
    <p:extLst>
      <p:ext uri="{BB962C8B-B14F-4D97-AF65-F5344CB8AC3E}">
        <p14:creationId xmlns:p14="http://schemas.microsoft.com/office/powerpoint/2010/main" val="223482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10104453" y="6307021"/>
            <a:ext cx="1800000" cy="480000"/>
          </a:xfrm>
        </p:spPr>
        <p:txBody>
          <a:bodyPr/>
          <a:lstStyle/>
          <a:p>
            <a:pPr defTabSz="1219170"/>
            <a:fld id="{733122C9-A0B9-462F-8757-0847AD287B63}" type="slidenum">
              <a:rPr lang="fr-FR">
                <a:solidFill>
                  <a:srgbClr val="000000"/>
                </a:solidFill>
                <a:latin typeface="Arial"/>
              </a:rPr>
              <a:pPr defTabSz="1219170"/>
              <a:t>6</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5" name="Titre 4"/>
          <p:cNvSpPr>
            <a:spLocks noGrp="1"/>
          </p:cNvSpPr>
          <p:nvPr>
            <p:ph type="title"/>
          </p:nvPr>
        </p:nvSpPr>
        <p:spPr>
          <a:xfrm>
            <a:off x="433207" y="959182"/>
            <a:ext cx="11233151" cy="719988"/>
          </a:xfrm>
        </p:spPr>
        <p:txBody>
          <a:bodyPr>
            <a:noAutofit/>
          </a:bodyPr>
          <a:lstStyle/>
          <a:p>
            <a:r>
              <a:rPr lang="fr-FR" sz="2400" dirty="0">
                <a:solidFill>
                  <a:schemeClr val="tx2"/>
                </a:solidFill>
              </a:rPr>
              <a:t>Pilier 1 : Transformer les métiers et revaloriser ceux qui soignent </a:t>
            </a:r>
            <a:br>
              <a:rPr lang="fr-FR" sz="2400" dirty="0">
                <a:solidFill>
                  <a:schemeClr val="tx2"/>
                </a:solidFill>
              </a:rPr>
            </a:br>
            <a:endParaRPr lang="fr-FR" sz="2400" dirty="0">
              <a:solidFill>
                <a:schemeClr val="tx2"/>
              </a:solidFill>
            </a:endParaRP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113" y="1688825"/>
            <a:ext cx="11709340" cy="4393375"/>
          </a:xfrm>
          <a:prstGeom prst="rect">
            <a:avLst/>
          </a:prstGeom>
        </p:spPr>
      </p:pic>
      <p:sp>
        <p:nvSpPr>
          <p:cNvPr id="13"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1. Le Ségur et ses 4 piliers</a:t>
            </a:r>
            <a:endParaRPr lang="fr-FR" sz="1800" dirty="0">
              <a:solidFill>
                <a:srgbClr val="002060"/>
              </a:solidFill>
            </a:endParaRPr>
          </a:p>
        </p:txBody>
      </p:sp>
    </p:spTree>
    <p:extLst>
      <p:ext uri="{BB962C8B-B14F-4D97-AF65-F5344CB8AC3E}">
        <p14:creationId xmlns:p14="http://schemas.microsoft.com/office/powerpoint/2010/main" val="391658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10104453" y="6307021"/>
            <a:ext cx="1800000" cy="480000"/>
          </a:xfrm>
        </p:spPr>
        <p:txBody>
          <a:bodyPr/>
          <a:lstStyle/>
          <a:p>
            <a:pPr defTabSz="1219170"/>
            <a:fld id="{733122C9-A0B9-462F-8757-0847AD287B63}" type="slidenum">
              <a:rPr lang="fr-FR">
                <a:solidFill>
                  <a:srgbClr val="000000"/>
                </a:solidFill>
                <a:latin typeface="Arial"/>
              </a:rPr>
              <a:pPr defTabSz="1219170"/>
              <a:t>7</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9" name="Titre 4"/>
          <p:cNvSpPr>
            <a:spLocks noGrp="1"/>
          </p:cNvSpPr>
          <p:nvPr>
            <p:ph type="title"/>
          </p:nvPr>
        </p:nvSpPr>
        <p:spPr>
          <a:xfrm>
            <a:off x="433207" y="959182"/>
            <a:ext cx="11233151" cy="719988"/>
          </a:xfrm>
        </p:spPr>
        <p:txBody>
          <a:bodyPr>
            <a:noAutofit/>
          </a:bodyPr>
          <a:lstStyle/>
          <a:p>
            <a:r>
              <a:rPr lang="fr-FR" sz="2400" dirty="0">
                <a:solidFill>
                  <a:schemeClr val="tx2"/>
                </a:solidFill>
              </a:rPr>
              <a:t>Pilier 2 : Définir une nouvelle politique d’investissement et de financement au service de la qualité des soins</a:t>
            </a: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905" y="2189394"/>
            <a:ext cx="11607193" cy="4438027"/>
          </a:xfrm>
          <a:prstGeom prst="rect">
            <a:avLst/>
          </a:prstGeom>
        </p:spPr>
      </p:pic>
      <p:sp>
        <p:nvSpPr>
          <p:cNvPr id="44"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1. Le Ségur et ses 4 piliers</a:t>
            </a:r>
            <a:endParaRPr lang="fr-FR" sz="1800" dirty="0">
              <a:solidFill>
                <a:srgbClr val="002060"/>
              </a:solidFill>
            </a:endParaRPr>
          </a:p>
        </p:txBody>
      </p:sp>
    </p:spTree>
    <p:extLst>
      <p:ext uri="{BB962C8B-B14F-4D97-AF65-F5344CB8AC3E}">
        <p14:creationId xmlns:p14="http://schemas.microsoft.com/office/powerpoint/2010/main" val="28924998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10104453" y="6307021"/>
            <a:ext cx="1800000" cy="480000"/>
          </a:xfrm>
        </p:spPr>
        <p:txBody>
          <a:bodyPr/>
          <a:lstStyle/>
          <a:p>
            <a:pPr defTabSz="1219170"/>
            <a:fld id="{733122C9-A0B9-462F-8757-0847AD287B63}" type="slidenum">
              <a:rPr lang="fr-FR">
                <a:solidFill>
                  <a:srgbClr val="000000"/>
                </a:solidFill>
                <a:latin typeface="Arial"/>
              </a:rPr>
              <a:pPr defTabSz="1219170"/>
              <a:t>8</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6" name="Titre 4"/>
          <p:cNvSpPr>
            <a:spLocks noGrp="1"/>
          </p:cNvSpPr>
          <p:nvPr>
            <p:ph type="title"/>
          </p:nvPr>
        </p:nvSpPr>
        <p:spPr>
          <a:xfrm>
            <a:off x="433207" y="959182"/>
            <a:ext cx="11233151" cy="719988"/>
          </a:xfrm>
        </p:spPr>
        <p:txBody>
          <a:bodyPr>
            <a:noAutofit/>
          </a:bodyPr>
          <a:lstStyle/>
          <a:p>
            <a:r>
              <a:rPr lang="fr-FR" sz="2400" dirty="0">
                <a:solidFill>
                  <a:schemeClr val="tx2"/>
                </a:solidFill>
              </a:rPr>
              <a:t>Pilier 3 : Simplifier les organisations et le quotidien des équipes</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01" y="1865117"/>
            <a:ext cx="11179414" cy="4441903"/>
          </a:xfrm>
          <a:prstGeom prst="rect">
            <a:avLst/>
          </a:prstGeom>
        </p:spPr>
      </p:pic>
      <p:sp>
        <p:nvSpPr>
          <p:cNvPr id="9"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1. Le Ségur et ses 4 piliers</a:t>
            </a:r>
            <a:endParaRPr lang="fr-FR" sz="1800" dirty="0">
              <a:solidFill>
                <a:srgbClr val="002060"/>
              </a:solidFill>
            </a:endParaRPr>
          </a:p>
        </p:txBody>
      </p:sp>
    </p:spTree>
    <p:extLst>
      <p:ext uri="{BB962C8B-B14F-4D97-AF65-F5344CB8AC3E}">
        <p14:creationId xmlns:p14="http://schemas.microsoft.com/office/powerpoint/2010/main" val="37492628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10104453" y="6307021"/>
            <a:ext cx="1800000" cy="480000"/>
          </a:xfrm>
        </p:spPr>
        <p:txBody>
          <a:bodyPr/>
          <a:lstStyle/>
          <a:p>
            <a:pPr defTabSz="1219170"/>
            <a:fld id="{733122C9-A0B9-462F-8757-0847AD287B63}" type="slidenum">
              <a:rPr lang="fr-FR">
                <a:solidFill>
                  <a:srgbClr val="000000"/>
                </a:solidFill>
                <a:latin typeface="Arial"/>
              </a:rPr>
              <a:pPr defTabSz="1219170"/>
              <a:t>9</a:t>
            </a:fld>
            <a:endParaRPr lang="fr-FR" dirty="0">
              <a:solidFill>
                <a:srgbClr val="000000"/>
              </a:solidFill>
              <a:latin typeface="Arial"/>
            </a:endParaRPr>
          </a:p>
        </p:txBody>
      </p:sp>
      <p:sp>
        <p:nvSpPr>
          <p:cNvPr id="4" name="Espace réservé de la date 3"/>
          <p:cNvSpPr>
            <a:spLocks noGrp="1"/>
          </p:cNvSpPr>
          <p:nvPr>
            <p:ph type="dt" sz="half" idx="2"/>
          </p:nvPr>
        </p:nvSpPr>
        <p:spPr/>
        <p:txBody>
          <a:bodyPr/>
          <a:lstStyle/>
          <a:p>
            <a:pPr defTabSz="1219170"/>
            <a:fld id="{0597CDB5-73DC-8641-8CC1-FAD9379FD627}" type="datetime1">
              <a:rPr lang="fr-FR" cap="all">
                <a:solidFill>
                  <a:srgbClr val="000000"/>
                </a:solidFill>
                <a:latin typeface="Arial"/>
              </a:rPr>
              <a:pPr defTabSz="1219170"/>
              <a:t>27/09/2021</a:t>
            </a:fld>
            <a:endParaRPr lang="fr-FR" cap="all" dirty="0">
              <a:solidFill>
                <a:srgbClr val="000000"/>
              </a:solidFill>
              <a:latin typeface="Arial"/>
            </a:endParaRPr>
          </a:p>
        </p:txBody>
      </p:sp>
      <p:sp>
        <p:nvSpPr>
          <p:cNvPr id="6" name="Titre 4"/>
          <p:cNvSpPr>
            <a:spLocks noGrp="1"/>
          </p:cNvSpPr>
          <p:nvPr>
            <p:ph type="title"/>
          </p:nvPr>
        </p:nvSpPr>
        <p:spPr>
          <a:xfrm>
            <a:off x="431801" y="726117"/>
            <a:ext cx="11233151" cy="719988"/>
          </a:xfrm>
        </p:spPr>
        <p:txBody>
          <a:bodyPr>
            <a:noAutofit/>
          </a:bodyPr>
          <a:lstStyle/>
          <a:p>
            <a:r>
              <a:rPr lang="fr-FR" sz="2400" dirty="0">
                <a:solidFill>
                  <a:schemeClr val="tx2"/>
                </a:solidFill>
              </a:rPr>
              <a:t>Pilier 4 : Fédérer les acteurs de la santé dans les territoires au service des usagers</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903" y="1602514"/>
            <a:ext cx="11628550" cy="4704507"/>
          </a:xfrm>
          <a:prstGeom prst="rect">
            <a:avLst/>
          </a:prstGeom>
        </p:spPr>
      </p:pic>
      <p:sp>
        <p:nvSpPr>
          <p:cNvPr id="36" name="Espace réservé du pied de page 7"/>
          <p:cNvSpPr>
            <a:spLocks noGrp="1"/>
          </p:cNvSpPr>
          <p:nvPr>
            <p:ph type="ftr" sz="quarter" idx="3"/>
          </p:nvPr>
        </p:nvSpPr>
        <p:spPr>
          <a:xfrm>
            <a:off x="3825043" y="260648"/>
            <a:ext cx="7839908" cy="480000"/>
          </a:xfrm>
        </p:spPr>
        <p:txBody>
          <a:bodyPr/>
          <a:lstStyle/>
          <a:p>
            <a:r>
              <a:rPr lang="fr-FR" sz="1800" dirty="0" smtClean="0">
                <a:solidFill>
                  <a:srgbClr val="002060"/>
                </a:solidFill>
              </a:rPr>
              <a:t>1. Le Ségur et ses 4 piliers</a:t>
            </a:r>
            <a:endParaRPr lang="fr-FR" sz="1800" dirty="0">
              <a:solidFill>
                <a:srgbClr val="002060"/>
              </a:solidFill>
            </a:endParaRPr>
          </a:p>
        </p:txBody>
      </p:sp>
    </p:spTree>
    <p:extLst>
      <p:ext uri="{BB962C8B-B14F-4D97-AF65-F5344CB8AC3E}">
        <p14:creationId xmlns:p14="http://schemas.microsoft.com/office/powerpoint/2010/main" val="42916142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PLATE_ARS_HAUTS DE FRANCE 16-9">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5" id="{CCAA3B1F-37AD-D142-9B00-F2952BC71F32}" vid="{8780E14E-37A2-0148-9F40-6587BA01BE65}"/>
    </a:ext>
  </a:extLst>
</a:theme>
</file>

<file path=docProps/app.xml><?xml version="1.0" encoding="utf-8"?>
<Properties xmlns="http://schemas.openxmlformats.org/officeDocument/2006/extended-properties" xmlns:vt="http://schemas.openxmlformats.org/officeDocument/2006/docPropsVTypes">
  <TotalTime>8323</TotalTime>
  <Words>1935</Words>
  <Application>Microsoft Office PowerPoint</Application>
  <PresentationFormat>Grand écran</PresentationFormat>
  <Paragraphs>152</Paragraphs>
  <Slides>19</Slides>
  <Notes>0</Notes>
  <HiddenSlides>0</HiddenSlides>
  <MMClips>0</MMClips>
  <ScaleCrop>false</ScaleCrop>
  <HeadingPairs>
    <vt:vector size="8" baseType="variant">
      <vt:variant>
        <vt:lpstr>Polices utilisées</vt:lpstr>
      </vt:variant>
      <vt:variant>
        <vt:i4>6</vt:i4>
      </vt:variant>
      <vt:variant>
        <vt:lpstr>Thème</vt:lpstr>
      </vt:variant>
      <vt:variant>
        <vt:i4>1</vt:i4>
      </vt:variant>
      <vt:variant>
        <vt:lpstr>Serveurs OLE incorporés</vt:lpstr>
      </vt:variant>
      <vt:variant>
        <vt:i4>1</vt:i4>
      </vt:variant>
      <vt:variant>
        <vt:lpstr>Titres des diapositives</vt:lpstr>
      </vt:variant>
      <vt:variant>
        <vt:i4>19</vt:i4>
      </vt:variant>
    </vt:vector>
  </HeadingPairs>
  <TitlesOfParts>
    <vt:vector size="27" baseType="lpstr">
      <vt:lpstr>Arial</vt:lpstr>
      <vt:lpstr>Arial Black</vt:lpstr>
      <vt:lpstr>Calibri</vt:lpstr>
      <vt:lpstr>Times New Roman</vt:lpstr>
      <vt:lpstr>Wingdings</vt:lpstr>
      <vt:lpstr>Wingdings 3</vt:lpstr>
      <vt:lpstr>TEMPLATE_ARS_HAUTS DE FRANCE 16-9</vt:lpstr>
      <vt:lpstr>Diapositive think-cell</vt:lpstr>
      <vt:lpstr>Présentation PowerPoint</vt:lpstr>
      <vt:lpstr>Sommaire</vt:lpstr>
      <vt:lpstr>Qu’est ce que le Ségur de la Santé</vt:lpstr>
      <vt:lpstr>Présentation PowerPoint</vt:lpstr>
      <vt:lpstr>Présentation PowerPoint</vt:lpstr>
      <vt:lpstr>Pilier 1 : Transformer les métiers et revaloriser ceux qui soignent  </vt:lpstr>
      <vt:lpstr>Pilier 2 : Définir une nouvelle politique d’investissement et de financement au service de la qualité des soins</vt:lpstr>
      <vt:lpstr>Pilier 3 : Simplifier les organisations et le quotidien des équipes</vt:lpstr>
      <vt:lpstr>Pilier 4 : Fédérer les acteurs de la santé dans les territoires au service des usagers</vt:lpstr>
      <vt:lpstr>Présentation PowerPoint</vt:lpstr>
      <vt:lpstr>La mise en place du CRIS IDF</vt:lpstr>
      <vt:lpstr>Présentation PowerPoint</vt:lpstr>
      <vt:lpstr>Plusieurs leviers mobilisables</vt:lpstr>
      <vt:lpstr>Présentation PowerPoint</vt:lpstr>
      <vt:lpstr>Trois enjeux spécifiques en Ile-de-France</vt:lpstr>
      <vt:lpstr>Présentation PowerPoint</vt:lpstr>
      <vt:lpstr>Présentation PowerPoint</vt:lpstr>
      <vt:lpstr>Présentation PowerPoint</vt:lpstr>
      <vt:lpstr>Présentation PowerPoint</vt:lpstr>
    </vt:vector>
  </TitlesOfParts>
  <Company>ARS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CHAZOUILLERES, Charles</dc:creator>
  <cp:lastModifiedBy>CINALLI, Marion</cp:lastModifiedBy>
  <cp:revision>20</cp:revision>
  <dcterms:created xsi:type="dcterms:W3CDTF">2021-09-21T14:19:26Z</dcterms:created>
  <dcterms:modified xsi:type="dcterms:W3CDTF">2021-09-27T09:06:58Z</dcterms:modified>
</cp:coreProperties>
</file>