
<file path=[Content_Types].xml><?xml version="1.0" encoding="utf-8"?>
<Types xmlns="http://schemas.openxmlformats.org/package/2006/content-types">
  <Default Extension="png" ContentType="image/png"/>
  <Default Extension="svg" ContentType="image/svg+xml"/>
  <Default Extension="jpeg" ContentType="image/jpeg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  <p:sldMasterId id="2147483662" r:id="rId2"/>
  </p:sldMasterIdLst>
  <p:notesMasterIdLst>
    <p:notesMasterId r:id="rId19"/>
  </p:notesMasterIdLst>
  <p:handoutMasterIdLst>
    <p:handoutMasterId r:id="rId20"/>
  </p:handoutMasterIdLst>
  <p:sldIdLst>
    <p:sldId id="418" r:id="rId3"/>
    <p:sldId id="510" r:id="rId4"/>
    <p:sldId id="368" r:id="rId5"/>
    <p:sldId id="537" r:id="rId6"/>
    <p:sldId id="536" r:id="rId7"/>
    <p:sldId id="538" r:id="rId8"/>
    <p:sldId id="535" r:id="rId9"/>
    <p:sldId id="541" r:id="rId10"/>
    <p:sldId id="454" r:id="rId11"/>
    <p:sldId id="494" r:id="rId12"/>
    <p:sldId id="540" r:id="rId13"/>
    <p:sldId id="543" r:id="rId14"/>
    <p:sldId id="539" r:id="rId15"/>
    <p:sldId id="525" r:id="rId16"/>
    <p:sldId id="544" r:id="rId17"/>
    <p:sldId id="545" r:id="rId18"/>
  </p:sldIdLst>
  <p:sldSz cx="9906000" cy="6858000" type="A4"/>
  <p:notesSz cx="9945688" cy="6858000"/>
  <p:defaultTextStyle>
    <a:defPPr>
      <a:defRPr lang="fr-FR"/>
    </a:defPPr>
    <a:lvl1pPr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1400" b="1" kern="1200">
        <a:solidFill>
          <a:schemeClr val="accent2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12">
          <p15:clr>
            <a:srgbClr val="A4A3A4"/>
          </p15:clr>
        </p15:guide>
        <p15:guide id="2" pos="312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161" userDrawn="1">
          <p15:clr>
            <a:srgbClr val="A4A3A4"/>
          </p15:clr>
        </p15:guide>
        <p15:guide id="2" pos="3134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useTimings="0">
    <p:present/>
    <p:sldAll/>
    <p:penClr>
      <a:schemeClr val="tx1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000099"/>
    <a:srgbClr val="FF0000"/>
    <a:srgbClr val="009900"/>
    <a:srgbClr val="33CCFF"/>
    <a:srgbClr val="FFCCFF"/>
    <a:srgbClr val="A3FBA1"/>
    <a:srgbClr val="CCCCFF"/>
    <a:srgbClr val="FCFFE1"/>
    <a:srgbClr val="FDFDE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9874" autoAdjust="0"/>
    <p:restoredTop sz="93853" autoAdjust="0"/>
  </p:normalViewPr>
  <p:slideViewPr>
    <p:cSldViewPr>
      <p:cViewPr varScale="1">
        <p:scale>
          <a:sx n="88" d="100"/>
          <a:sy n="88" d="100"/>
        </p:scale>
        <p:origin x="44" y="44"/>
      </p:cViewPr>
      <p:guideLst>
        <p:guide orient="horz" pos="2112"/>
        <p:guide pos="312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8" d="100"/>
          <a:sy n="58" d="100"/>
        </p:scale>
        <p:origin x="-1282" y="-77"/>
      </p:cViewPr>
      <p:guideLst>
        <p:guide orient="horz" pos="2161"/>
        <p:guide pos="3134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3" Type="http://schemas.openxmlformats.org/officeDocument/2006/relationships/slide" Target="slides/slide1.xml"/><Relationship Id="rId21" Type="http://schemas.openxmlformats.org/officeDocument/2006/relationships/presProps" Target="presProps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tableStyles" Target="tableStyle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theme" Target="theme/theme1.xml"/><Relationship Id="rId10" Type="http://schemas.openxmlformats.org/officeDocument/2006/relationships/slide" Target="slides/slide8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5">
  <dgm:title val=""/>
  <dgm:desc val=""/>
  <dgm:catLst>
    <dgm:cat type="colorful" pri="105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5"/>
      <a:schemeClr val="accent6"/>
    </dgm:fillClrLst>
    <dgm:linClrLst>
      <a:schemeClr val="accent5"/>
      <a:schemeClr val="accent6"/>
    </dgm:linClrLst>
    <dgm:effectClrLst/>
    <dgm:txLinClrLst/>
    <dgm:txFillClrLst/>
    <dgm:txEffectClrLst/>
  </dgm:styleLbl>
  <dgm:styleLbl name="lnNode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5">
        <a:tint val="50000"/>
      </a:schemeClr>
      <a:schemeClr val="accent6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5"/>
      <a:schemeClr val="accent6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5"/>
    </dgm:fillClrLst>
    <dgm:linClrLst meth="repeat">
      <a:schemeClr val="accent5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5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6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1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5"/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6">
        <a:tint val="90000"/>
      </a:schemeClr>
    </dgm:fillClrLst>
    <dgm:linClrLst meth="repeat">
      <a:schemeClr val="accent6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6">
        <a:tint val="70000"/>
      </a:schemeClr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6">
        <a:tint val="5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5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5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5">
        <a:tint val="40000"/>
        <a:alpha val="90000"/>
      </a:schemeClr>
      <a:schemeClr val="accent6">
        <a:tint val="40000"/>
        <a:alpha val="90000"/>
      </a:schemeClr>
    </dgm:fillClrLst>
    <dgm:linClrLst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6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5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5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5">
        <a:tint val="50000"/>
        <a:alpha val="40000"/>
      </a:schemeClr>
    </dgm:fillClrLst>
    <dgm:linClrLst meth="repeat">
      <a:schemeClr val="accent5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5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F14837B-445D-E74E-B947-48518186CC58}" type="doc">
      <dgm:prSet loTypeId="urn:microsoft.com/office/officeart/2005/8/layout/radial3" loCatId="relationship" qsTypeId="urn:microsoft.com/office/officeart/2005/8/quickstyle/simple3" qsCatId="simple" csTypeId="urn:microsoft.com/office/officeart/2005/8/colors/colorful5" csCatId="colorful" phldr="1"/>
      <dgm:spPr/>
      <dgm:t>
        <a:bodyPr/>
        <a:lstStyle/>
        <a:p>
          <a:endParaRPr lang="fr-FR"/>
        </a:p>
      </dgm:t>
    </dgm:pt>
    <dgm:pt modelId="{754B9469-FFE7-8948-B449-603EC04A6B35}">
      <dgm:prSet custT="1"/>
      <dgm:spPr>
        <a:xfrm>
          <a:off x="1849155" y="-143840"/>
          <a:ext cx="2061753" cy="2061753"/>
        </a:xfrm>
        <a:prstGeom prst="ellipse">
          <a:avLst/>
        </a:prstGeom>
        <a:solidFill>
          <a:srgbClr val="DAEFC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lIns="0" tIns="0" rIns="0" bIns="0"/>
        <a:lstStyle/>
        <a:p>
          <a:pPr>
            <a:buNone/>
          </a:pP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Accès au diagnostic et aux soins psychiatriques</a:t>
          </a:r>
        </a:p>
      </dgm:t>
    </dgm:pt>
    <dgm:pt modelId="{BCBE1108-3434-2442-89EC-560AA7BAAD7B}" type="parTrans" cxnId="{B884FD88-94C6-9E4B-B717-267ADD9A5148}">
      <dgm:prSet/>
      <dgm:spPr/>
      <dgm:t>
        <a:bodyPr/>
        <a:lstStyle/>
        <a:p>
          <a:endParaRPr lang="fr-FR" sz="1400"/>
        </a:p>
      </dgm:t>
    </dgm:pt>
    <dgm:pt modelId="{3683C2F2-E75E-E442-B9DC-91218FA15299}" type="sibTrans" cxnId="{B884FD88-94C6-9E4B-B717-267ADD9A5148}">
      <dgm:prSet/>
      <dgm:spPr/>
      <dgm:t>
        <a:bodyPr/>
        <a:lstStyle/>
        <a:p>
          <a:endParaRPr lang="fr-FR" sz="1400"/>
        </a:p>
      </dgm:t>
    </dgm:pt>
    <dgm:pt modelId="{5143268F-1F7E-5C4A-9E73-6E29BE39E0B3}">
      <dgm:prSet custT="1"/>
      <dgm:spPr>
        <a:xfrm>
          <a:off x="3803236" y="1275882"/>
          <a:ext cx="2061753" cy="2061753"/>
        </a:xfrm>
        <a:prstGeom prst="ellipse">
          <a:avLst/>
        </a:prstGeom>
        <a:solidFill>
          <a:srgbClr val="F1C7F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lIns="0" tIns="0" rIns="0" bIns="0"/>
        <a:lstStyle/>
        <a:p>
          <a:pPr>
            <a:buNone/>
          </a:pP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Situations</a:t>
          </a:r>
        </a:p>
        <a:p>
          <a:pPr>
            <a:buNone/>
          </a:pP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inadéquates</a:t>
          </a:r>
        </a:p>
      </dgm:t>
    </dgm:pt>
    <dgm:pt modelId="{ACBAF944-39AF-C247-A626-57C49F31B553}" type="parTrans" cxnId="{4E86876F-0A1F-8F40-9684-8653D4A7E9C2}">
      <dgm:prSet/>
      <dgm:spPr/>
      <dgm:t>
        <a:bodyPr/>
        <a:lstStyle/>
        <a:p>
          <a:endParaRPr lang="fr-FR" sz="1400"/>
        </a:p>
      </dgm:t>
    </dgm:pt>
    <dgm:pt modelId="{E03A4BC9-03C0-4A47-B6CA-22E9FEC5D739}" type="sibTrans" cxnId="{4E86876F-0A1F-8F40-9684-8653D4A7E9C2}">
      <dgm:prSet/>
      <dgm:spPr/>
      <dgm:t>
        <a:bodyPr/>
        <a:lstStyle/>
        <a:p>
          <a:endParaRPr lang="fr-FR" sz="1400"/>
        </a:p>
      </dgm:t>
    </dgm:pt>
    <dgm:pt modelId="{B2184227-C27C-9445-A6A9-9738D926E450}">
      <dgm:prSet custT="1"/>
      <dgm:spPr>
        <a:xfrm>
          <a:off x="3056843" y="3573042"/>
          <a:ext cx="2061753" cy="2061753"/>
        </a:xfrm>
        <a:prstGeom prst="ellipse">
          <a:avLst/>
        </a:prstGeom>
        <a:solidFill>
          <a:srgbClr val="00354C">
            <a:lumMod val="25000"/>
            <a:lumOff val="75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lIns="0" tIns="0" rIns="0" bIns="0"/>
        <a:lstStyle/>
        <a:p>
          <a:pPr>
            <a:buNone/>
          </a:pP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Accès aux accompagnements sociaux  et médico-sociaux</a:t>
          </a:r>
        </a:p>
      </dgm:t>
    </dgm:pt>
    <dgm:pt modelId="{2547B019-82BC-BE41-9886-B80D4DBB2F09}" type="parTrans" cxnId="{BE8636FB-AEC3-F849-BA14-5441C667E02D}">
      <dgm:prSet/>
      <dgm:spPr/>
      <dgm:t>
        <a:bodyPr/>
        <a:lstStyle/>
        <a:p>
          <a:endParaRPr lang="fr-FR" sz="1400"/>
        </a:p>
      </dgm:t>
    </dgm:pt>
    <dgm:pt modelId="{53E4FA24-F954-C846-A513-6ED6706FD4EA}" type="sibTrans" cxnId="{BE8636FB-AEC3-F849-BA14-5441C667E02D}">
      <dgm:prSet/>
      <dgm:spPr/>
      <dgm:t>
        <a:bodyPr/>
        <a:lstStyle/>
        <a:p>
          <a:endParaRPr lang="fr-FR" sz="1400"/>
        </a:p>
      </dgm:t>
    </dgm:pt>
    <dgm:pt modelId="{3A96784C-257A-7C4F-B5A3-93D95A5335D2}">
      <dgm:prSet custT="1"/>
      <dgm:spPr>
        <a:xfrm>
          <a:off x="641466" y="3573042"/>
          <a:ext cx="2061753" cy="2061753"/>
        </a:xfrm>
        <a:prstGeom prst="ellipse">
          <a:avLst/>
        </a:prstGeom>
        <a:solidFill>
          <a:srgbClr val="EE8028">
            <a:lumMod val="40000"/>
            <a:lumOff val="6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lIns="0" tIns="0" rIns="0" bIns="0"/>
        <a:lstStyle/>
        <a:p>
          <a:pPr>
            <a:buNone/>
          </a:pP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Accès aux soins somatiques</a:t>
          </a:r>
        </a:p>
      </dgm:t>
    </dgm:pt>
    <dgm:pt modelId="{5F238306-F5CA-FF48-9AF7-7F610F6C60B9}" type="parTrans" cxnId="{FDAD5CC6-52E2-6042-9929-F947F1051E4C}">
      <dgm:prSet/>
      <dgm:spPr/>
      <dgm:t>
        <a:bodyPr/>
        <a:lstStyle/>
        <a:p>
          <a:endParaRPr lang="fr-FR" sz="1400"/>
        </a:p>
      </dgm:t>
    </dgm:pt>
    <dgm:pt modelId="{66D2FB9F-0CA2-4645-AD8C-8DC821739624}" type="sibTrans" cxnId="{FDAD5CC6-52E2-6042-9929-F947F1051E4C}">
      <dgm:prSet/>
      <dgm:spPr/>
      <dgm:t>
        <a:bodyPr/>
        <a:lstStyle/>
        <a:p>
          <a:endParaRPr lang="fr-FR" sz="1400"/>
        </a:p>
      </dgm:t>
    </dgm:pt>
    <dgm:pt modelId="{4C80DF01-4DE8-7F4B-B0BD-8FF59F007914}">
      <dgm:prSet custT="1"/>
      <dgm:spPr>
        <a:xfrm>
          <a:off x="-104926" y="1275882"/>
          <a:ext cx="2061753" cy="2061753"/>
        </a:xfrm>
        <a:prstGeom prst="ellipse">
          <a:avLst/>
        </a:prstGeom>
        <a:solidFill>
          <a:srgbClr val="AD173D">
            <a:lumMod val="40000"/>
            <a:lumOff val="6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 lIns="0" tIns="0" rIns="0" bIns="0"/>
        <a:lstStyle/>
        <a:p>
          <a:pPr>
            <a:buNone/>
          </a:pP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Prévention et gestion des situations </a:t>
          </a:r>
          <a:b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</a:br>
          <a:r>
            <a:rPr lang="fr-FR" sz="16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de crise</a:t>
          </a:r>
        </a:p>
      </dgm:t>
    </dgm:pt>
    <dgm:pt modelId="{4641D9A5-5B94-CC43-BCCB-1D6D71FA612A}" type="parTrans" cxnId="{36FC9121-014F-CA4D-9E05-975FA338AF78}">
      <dgm:prSet/>
      <dgm:spPr/>
      <dgm:t>
        <a:bodyPr/>
        <a:lstStyle/>
        <a:p>
          <a:endParaRPr lang="fr-FR" sz="1400"/>
        </a:p>
      </dgm:t>
    </dgm:pt>
    <dgm:pt modelId="{513B7CCA-89EA-CE47-88E4-2E6DBA552466}" type="sibTrans" cxnId="{36FC9121-014F-CA4D-9E05-975FA338AF78}">
      <dgm:prSet/>
      <dgm:spPr/>
      <dgm:t>
        <a:bodyPr/>
        <a:lstStyle/>
        <a:p>
          <a:endParaRPr lang="fr-FR" sz="1400"/>
        </a:p>
      </dgm:t>
    </dgm:pt>
    <dgm:pt modelId="{426A455A-66FF-6641-810A-52C94076C08C}">
      <dgm:prSet custT="1"/>
      <dgm:spPr>
        <a:xfrm>
          <a:off x="1300845" y="1362492"/>
          <a:ext cx="3158372" cy="3158372"/>
        </a:xfrm>
        <a:prstGeom prst="ellipse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gm:spPr>
      <dgm:t>
        <a:bodyPr/>
        <a:lstStyle/>
        <a:p>
          <a:pPr>
            <a:buNone/>
          </a:pPr>
          <a:endParaRPr lang="fr-FR" sz="5400" dirty="0">
            <a:solidFill>
              <a:srgbClr val="02375E"/>
            </a:solidFill>
            <a:latin typeface="Calibri"/>
            <a:ea typeface="+mn-ea"/>
            <a:cs typeface="+mn-cs"/>
          </a:endParaRPr>
        </a:p>
      </dgm:t>
    </dgm:pt>
    <dgm:pt modelId="{AB8A99CB-9A75-6647-80C4-CD876C711084}" type="sibTrans" cxnId="{946C8A2C-DD2B-E74C-872B-69764D410F95}">
      <dgm:prSet/>
      <dgm:spPr/>
      <dgm:t>
        <a:bodyPr/>
        <a:lstStyle/>
        <a:p>
          <a:endParaRPr lang="fr-FR" sz="1400"/>
        </a:p>
      </dgm:t>
    </dgm:pt>
    <dgm:pt modelId="{E33BDECA-0216-C24A-A669-93E8CBB68EFC}" type="parTrans" cxnId="{946C8A2C-DD2B-E74C-872B-69764D410F95}">
      <dgm:prSet/>
      <dgm:spPr/>
      <dgm:t>
        <a:bodyPr/>
        <a:lstStyle/>
        <a:p>
          <a:endParaRPr lang="fr-FR" sz="1400"/>
        </a:p>
      </dgm:t>
    </dgm:pt>
    <dgm:pt modelId="{822045AA-A996-9C42-BD8F-5C4EF06221A2}" type="pres">
      <dgm:prSet presAssocID="{4F14837B-445D-E74E-B947-48518186CC58}" presName="composite" presStyleCnt="0">
        <dgm:presLayoutVars>
          <dgm:chMax val="1"/>
          <dgm:dir/>
          <dgm:resizeHandles val="exact"/>
        </dgm:presLayoutVars>
      </dgm:prSet>
      <dgm:spPr/>
    </dgm:pt>
    <dgm:pt modelId="{0BA9EEF6-A9ED-5A44-ACB4-5CA1B6553CD1}" type="pres">
      <dgm:prSet presAssocID="{4F14837B-445D-E74E-B947-48518186CC58}" presName="radial" presStyleCnt="0">
        <dgm:presLayoutVars>
          <dgm:animLvl val="ctr"/>
        </dgm:presLayoutVars>
      </dgm:prSet>
      <dgm:spPr/>
    </dgm:pt>
    <dgm:pt modelId="{855BBAA5-53EC-184E-8B18-A93755920ABE}" type="pres">
      <dgm:prSet presAssocID="{426A455A-66FF-6641-810A-52C94076C08C}" presName="centerShape" presStyleLbl="vennNode1" presStyleIdx="0" presStyleCnt="6" custLinFactNeighborX="3243" custLinFactNeighborY="1079"/>
      <dgm:spPr/>
    </dgm:pt>
    <dgm:pt modelId="{B475A77C-89DD-774A-BA06-D1713914AC2C}" type="pres">
      <dgm:prSet presAssocID="{754B9469-FFE7-8948-B449-603EC04A6B35}" presName="node" presStyleLbl="vennNode1" presStyleIdx="1" presStyleCnt="6" custScaleX="130558" custScaleY="130558" custRadScaleRad="100641" custRadScaleInc="-2075">
        <dgm:presLayoutVars>
          <dgm:bulletEnabled val="1"/>
        </dgm:presLayoutVars>
      </dgm:prSet>
      <dgm:spPr/>
    </dgm:pt>
    <dgm:pt modelId="{25EF9AC0-77D3-0547-8D66-F876285DF92E}" type="pres">
      <dgm:prSet presAssocID="{5143268F-1F7E-5C4A-9E73-6E29BE39E0B3}" presName="node" presStyleLbl="vennNode1" presStyleIdx="2" presStyleCnt="6" custScaleX="153409" custScaleY="136947" custRadScaleRad="117542" custRadScaleInc="-1890">
        <dgm:presLayoutVars>
          <dgm:bulletEnabled val="1"/>
        </dgm:presLayoutVars>
      </dgm:prSet>
      <dgm:spPr/>
    </dgm:pt>
    <dgm:pt modelId="{656164EE-11E8-8C4D-B38C-F0C74991BEC4}" type="pres">
      <dgm:prSet presAssocID="{B2184227-C27C-9445-A6A9-9738D926E450}" presName="node" presStyleLbl="vennNode1" presStyleIdx="3" presStyleCnt="6" custScaleX="154315" custScaleY="141616" custRadScaleRad="112580" custRadScaleInc="-9943">
        <dgm:presLayoutVars>
          <dgm:bulletEnabled val="1"/>
        </dgm:presLayoutVars>
      </dgm:prSet>
      <dgm:spPr/>
    </dgm:pt>
    <dgm:pt modelId="{36924BB6-8B4A-FB45-9080-CF806AB753DC}" type="pres">
      <dgm:prSet presAssocID="{3A96784C-257A-7C4F-B5A3-93D95A5335D2}" presName="node" presStyleLbl="vennNode1" presStyleIdx="4" presStyleCnt="6" custScaleX="139054" custScaleY="136336">
        <dgm:presLayoutVars>
          <dgm:bulletEnabled val="1"/>
        </dgm:presLayoutVars>
      </dgm:prSet>
      <dgm:spPr/>
    </dgm:pt>
    <dgm:pt modelId="{F93EF234-47FF-494A-AEFE-C8C98A793453}" type="pres">
      <dgm:prSet presAssocID="{4C80DF01-4DE8-7F4B-B0BD-8FF59F007914}" presName="node" presStyleLbl="vennNode1" presStyleIdx="5" presStyleCnt="6" custScaleX="130558" custScaleY="130558">
        <dgm:presLayoutVars>
          <dgm:bulletEnabled val="1"/>
        </dgm:presLayoutVars>
      </dgm:prSet>
      <dgm:spPr/>
    </dgm:pt>
  </dgm:ptLst>
  <dgm:cxnLst>
    <dgm:cxn modelId="{7F2B120F-50DA-4B80-8EC7-5FC617AF7CF7}" type="presOf" srcId="{4C80DF01-4DE8-7F4B-B0BD-8FF59F007914}" destId="{F93EF234-47FF-494A-AEFE-C8C98A793453}" srcOrd="0" destOrd="0" presId="urn:microsoft.com/office/officeart/2005/8/layout/radial3"/>
    <dgm:cxn modelId="{36FC9121-014F-CA4D-9E05-975FA338AF78}" srcId="{426A455A-66FF-6641-810A-52C94076C08C}" destId="{4C80DF01-4DE8-7F4B-B0BD-8FF59F007914}" srcOrd="4" destOrd="0" parTransId="{4641D9A5-5B94-CC43-BCCB-1D6D71FA612A}" sibTransId="{513B7CCA-89EA-CE47-88E4-2E6DBA552466}"/>
    <dgm:cxn modelId="{C2EFFF21-5DF2-4E3D-946F-8888D0431AC1}" type="presOf" srcId="{3A96784C-257A-7C4F-B5A3-93D95A5335D2}" destId="{36924BB6-8B4A-FB45-9080-CF806AB753DC}" srcOrd="0" destOrd="0" presId="urn:microsoft.com/office/officeart/2005/8/layout/radial3"/>
    <dgm:cxn modelId="{946C8A2C-DD2B-E74C-872B-69764D410F95}" srcId="{4F14837B-445D-E74E-B947-48518186CC58}" destId="{426A455A-66FF-6641-810A-52C94076C08C}" srcOrd="0" destOrd="0" parTransId="{E33BDECA-0216-C24A-A669-93E8CBB68EFC}" sibTransId="{AB8A99CB-9A75-6647-80C4-CD876C711084}"/>
    <dgm:cxn modelId="{AD674B6D-C79F-4090-AC34-C4532975E0ED}" type="presOf" srcId="{B2184227-C27C-9445-A6A9-9738D926E450}" destId="{656164EE-11E8-8C4D-B38C-F0C74991BEC4}" srcOrd="0" destOrd="0" presId="urn:microsoft.com/office/officeart/2005/8/layout/radial3"/>
    <dgm:cxn modelId="{4E86876F-0A1F-8F40-9684-8653D4A7E9C2}" srcId="{426A455A-66FF-6641-810A-52C94076C08C}" destId="{5143268F-1F7E-5C4A-9E73-6E29BE39E0B3}" srcOrd="1" destOrd="0" parTransId="{ACBAF944-39AF-C247-A626-57C49F31B553}" sibTransId="{E03A4BC9-03C0-4A47-B6CA-22E9FEC5D739}"/>
    <dgm:cxn modelId="{B884FD88-94C6-9E4B-B717-267ADD9A5148}" srcId="{426A455A-66FF-6641-810A-52C94076C08C}" destId="{754B9469-FFE7-8948-B449-603EC04A6B35}" srcOrd="0" destOrd="0" parTransId="{BCBE1108-3434-2442-89EC-560AA7BAAD7B}" sibTransId="{3683C2F2-E75E-E442-B9DC-91218FA15299}"/>
    <dgm:cxn modelId="{61CE19A7-E51D-4CDC-BD75-0DD94460A7B5}" type="presOf" srcId="{754B9469-FFE7-8948-B449-603EC04A6B35}" destId="{B475A77C-89DD-774A-BA06-D1713914AC2C}" srcOrd="0" destOrd="0" presId="urn:microsoft.com/office/officeart/2005/8/layout/radial3"/>
    <dgm:cxn modelId="{28B52DBC-4F01-4A3C-9D4A-D51682F78B60}" type="presOf" srcId="{4F14837B-445D-E74E-B947-48518186CC58}" destId="{822045AA-A996-9C42-BD8F-5C4EF06221A2}" srcOrd="0" destOrd="0" presId="urn:microsoft.com/office/officeart/2005/8/layout/radial3"/>
    <dgm:cxn modelId="{DDE4B4C2-1BD9-4D43-A503-8AEB3E06D6F5}" type="presOf" srcId="{426A455A-66FF-6641-810A-52C94076C08C}" destId="{855BBAA5-53EC-184E-8B18-A93755920ABE}" srcOrd="0" destOrd="0" presId="urn:microsoft.com/office/officeart/2005/8/layout/radial3"/>
    <dgm:cxn modelId="{FDAD5CC6-52E2-6042-9929-F947F1051E4C}" srcId="{426A455A-66FF-6641-810A-52C94076C08C}" destId="{3A96784C-257A-7C4F-B5A3-93D95A5335D2}" srcOrd="3" destOrd="0" parTransId="{5F238306-F5CA-FF48-9AF7-7F610F6C60B9}" sibTransId="{66D2FB9F-0CA2-4645-AD8C-8DC821739624}"/>
    <dgm:cxn modelId="{C7EF74EC-02A8-4F0C-9043-A000ED24D613}" type="presOf" srcId="{5143268F-1F7E-5C4A-9E73-6E29BE39E0B3}" destId="{25EF9AC0-77D3-0547-8D66-F876285DF92E}" srcOrd="0" destOrd="0" presId="urn:microsoft.com/office/officeart/2005/8/layout/radial3"/>
    <dgm:cxn modelId="{BE8636FB-AEC3-F849-BA14-5441C667E02D}" srcId="{426A455A-66FF-6641-810A-52C94076C08C}" destId="{B2184227-C27C-9445-A6A9-9738D926E450}" srcOrd="2" destOrd="0" parTransId="{2547B019-82BC-BE41-9886-B80D4DBB2F09}" sibTransId="{53E4FA24-F954-C846-A513-6ED6706FD4EA}"/>
    <dgm:cxn modelId="{18059EC8-9EB1-4A6C-AA1A-5B04B119DFFB}" type="presParOf" srcId="{822045AA-A996-9C42-BD8F-5C4EF06221A2}" destId="{0BA9EEF6-A9ED-5A44-ACB4-5CA1B6553CD1}" srcOrd="0" destOrd="0" presId="urn:microsoft.com/office/officeart/2005/8/layout/radial3"/>
    <dgm:cxn modelId="{3C0F6709-FEC5-439B-8C8B-8752E1466679}" type="presParOf" srcId="{0BA9EEF6-A9ED-5A44-ACB4-5CA1B6553CD1}" destId="{855BBAA5-53EC-184E-8B18-A93755920ABE}" srcOrd="0" destOrd="0" presId="urn:microsoft.com/office/officeart/2005/8/layout/radial3"/>
    <dgm:cxn modelId="{04AC9058-029C-4359-9F2E-43F68FE72191}" type="presParOf" srcId="{0BA9EEF6-A9ED-5A44-ACB4-5CA1B6553CD1}" destId="{B475A77C-89DD-774A-BA06-D1713914AC2C}" srcOrd="1" destOrd="0" presId="urn:microsoft.com/office/officeart/2005/8/layout/radial3"/>
    <dgm:cxn modelId="{3CF40EAF-F573-4E75-8C29-56811FB56948}" type="presParOf" srcId="{0BA9EEF6-A9ED-5A44-ACB4-5CA1B6553CD1}" destId="{25EF9AC0-77D3-0547-8D66-F876285DF92E}" srcOrd="2" destOrd="0" presId="urn:microsoft.com/office/officeart/2005/8/layout/radial3"/>
    <dgm:cxn modelId="{E1591EDE-9A6F-4C38-9435-DE9405CDF1D4}" type="presParOf" srcId="{0BA9EEF6-A9ED-5A44-ACB4-5CA1B6553CD1}" destId="{656164EE-11E8-8C4D-B38C-F0C74991BEC4}" srcOrd="3" destOrd="0" presId="urn:microsoft.com/office/officeart/2005/8/layout/radial3"/>
    <dgm:cxn modelId="{E4FD4210-893B-40A9-886D-DC7E94F1205C}" type="presParOf" srcId="{0BA9EEF6-A9ED-5A44-ACB4-5CA1B6553CD1}" destId="{36924BB6-8B4A-FB45-9080-CF806AB753DC}" srcOrd="4" destOrd="0" presId="urn:microsoft.com/office/officeart/2005/8/layout/radial3"/>
    <dgm:cxn modelId="{19746830-48A5-4732-9505-EDC16D694971}" type="presParOf" srcId="{0BA9EEF6-A9ED-5A44-ACB4-5CA1B6553CD1}" destId="{F93EF234-47FF-494A-AEFE-C8C98A793453}" srcOrd="5" destOrd="0" presId="urn:microsoft.com/office/officeart/2005/8/layout/radial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55BBAA5-53EC-184E-8B18-A93755920ABE}">
      <dsp:nvSpPr>
        <dsp:cNvPr id="0" name=""/>
        <dsp:cNvSpPr/>
      </dsp:nvSpPr>
      <dsp:spPr>
        <a:xfrm>
          <a:off x="1213023" y="1255915"/>
          <a:ext cx="2909860" cy="2909860"/>
        </a:xfrm>
        <a:prstGeom prst="ellipse">
          <a:avLst/>
        </a:prstGeom>
        <a:noFill/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ctr" defTabSz="24003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fr-FR" sz="5400" kern="1200" dirty="0">
            <a:solidFill>
              <a:srgbClr val="02375E"/>
            </a:solidFill>
            <a:latin typeface="Calibri"/>
            <a:ea typeface="+mn-ea"/>
            <a:cs typeface="+mn-cs"/>
          </a:endParaRPr>
        </a:p>
      </dsp:txBody>
      <dsp:txXfrm>
        <a:off x="1639162" y="1682054"/>
        <a:ext cx="2057582" cy="2057582"/>
      </dsp:txXfrm>
    </dsp:sp>
    <dsp:sp modelId="{B475A77C-89DD-774A-BA06-D1713914AC2C}">
      <dsp:nvSpPr>
        <dsp:cNvPr id="0" name=""/>
        <dsp:cNvSpPr/>
      </dsp:nvSpPr>
      <dsp:spPr>
        <a:xfrm>
          <a:off x="1545741" y="-172744"/>
          <a:ext cx="1899527" cy="1899527"/>
        </a:xfrm>
        <a:prstGeom prst="ellipse">
          <a:avLst/>
        </a:prstGeom>
        <a:solidFill>
          <a:srgbClr val="DAEFC3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Accès au diagnostic et aux soins psychiatriques</a:t>
          </a:r>
        </a:p>
      </dsp:txBody>
      <dsp:txXfrm>
        <a:off x="1823920" y="105435"/>
        <a:ext cx="1343169" cy="1343169"/>
      </dsp:txXfrm>
    </dsp:sp>
    <dsp:sp modelId="{25EF9AC0-77D3-0547-8D66-F876285DF92E}">
      <dsp:nvSpPr>
        <dsp:cNvPr id="0" name=""/>
        <dsp:cNvSpPr/>
      </dsp:nvSpPr>
      <dsp:spPr>
        <a:xfrm>
          <a:off x="3229505" y="936117"/>
          <a:ext cx="2231993" cy="1992483"/>
        </a:xfrm>
        <a:prstGeom prst="ellipse">
          <a:avLst/>
        </a:prstGeom>
        <a:solidFill>
          <a:srgbClr val="F1C7FD"/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Situations</a:t>
          </a:r>
        </a:p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inadéquates</a:t>
          </a:r>
        </a:p>
      </dsp:txBody>
      <dsp:txXfrm>
        <a:off x="3556373" y="1227909"/>
        <a:ext cx="1578257" cy="1408899"/>
      </dsp:txXfrm>
    </dsp:sp>
    <dsp:sp modelId="{656164EE-11E8-8C4D-B38C-F0C74991BEC4}">
      <dsp:nvSpPr>
        <dsp:cNvPr id="0" name=""/>
        <dsp:cNvSpPr/>
      </dsp:nvSpPr>
      <dsp:spPr>
        <a:xfrm>
          <a:off x="2880321" y="3171238"/>
          <a:ext cx="2245175" cy="2060413"/>
        </a:xfrm>
        <a:prstGeom prst="ellipse">
          <a:avLst/>
        </a:prstGeom>
        <a:solidFill>
          <a:srgbClr val="00354C">
            <a:lumMod val="25000"/>
            <a:lumOff val="75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Accès aux accompagnements sociaux  et médico-sociaux</a:t>
          </a:r>
        </a:p>
      </dsp:txBody>
      <dsp:txXfrm>
        <a:off x="3209119" y="3472978"/>
        <a:ext cx="1587579" cy="1456933"/>
      </dsp:txXfrm>
    </dsp:sp>
    <dsp:sp modelId="{36924BB6-8B4A-FB45-9080-CF806AB753DC}">
      <dsp:nvSpPr>
        <dsp:cNvPr id="0" name=""/>
        <dsp:cNvSpPr/>
      </dsp:nvSpPr>
      <dsp:spPr>
        <a:xfrm>
          <a:off x="420942" y="3209648"/>
          <a:ext cx="2023138" cy="1983593"/>
        </a:xfrm>
        <a:prstGeom prst="ellipse">
          <a:avLst/>
        </a:prstGeom>
        <a:solidFill>
          <a:srgbClr val="EE8028">
            <a:lumMod val="40000"/>
            <a:lumOff val="6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Accès aux soins somatiques</a:t>
          </a:r>
        </a:p>
      </dsp:txBody>
      <dsp:txXfrm>
        <a:off x="717224" y="3500138"/>
        <a:ext cx="1430574" cy="1402613"/>
      </dsp:txXfrm>
    </dsp:sp>
    <dsp:sp modelId="{F93EF234-47FF-494A-AEFE-C8C98A793453}">
      <dsp:nvSpPr>
        <dsp:cNvPr id="0" name=""/>
        <dsp:cNvSpPr/>
      </dsp:nvSpPr>
      <dsp:spPr>
        <a:xfrm>
          <a:off x="-204915" y="1135270"/>
          <a:ext cx="1899527" cy="1899527"/>
        </a:xfrm>
        <a:prstGeom prst="ellipse">
          <a:avLst/>
        </a:prstGeom>
        <a:solidFill>
          <a:srgbClr val="AD173D">
            <a:lumMod val="40000"/>
            <a:lumOff val="60000"/>
          </a:srgbClr>
        </a:solidFill>
        <a:ln>
          <a:noFill/>
        </a:ln>
        <a:effectLst/>
        <a:scene3d>
          <a:camera prst="orthographicFront"/>
          <a:lightRig rig="flat" dir="t"/>
        </a:scene3d>
        <a:sp3d prstMaterial="dkEdge">
          <a:bevelT w="8200" h="38100"/>
        </a:sp3d>
      </dsp:spPr>
      <dsp:style>
        <a:lnRef idx="0">
          <a:scrgbClr r="0" g="0" b="0"/>
        </a:lnRef>
        <a:fillRef idx="2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marL="0" lvl="0" indent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Prévention et gestion des situations </a:t>
          </a:r>
          <a:b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</a:br>
          <a:r>
            <a:rPr lang="fr-FR" sz="1600" kern="1200" dirty="0">
              <a:solidFill>
                <a:sysClr val="windowText" lastClr="000000"/>
              </a:solidFill>
              <a:latin typeface="Calibri"/>
              <a:ea typeface="+mn-ea"/>
              <a:cs typeface="+mn-cs"/>
            </a:rPr>
            <a:t>de crise</a:t>
          </a:r>
        </a:p>
      </dsp:txBody>
      <dsp:txXfrm>
        <a:off x="73264" y="1413449"/>
        <a:ext cx="1343169" cy="134316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3">
  <dgm:title val=""/>
  <dgm:desc val=""/>
  <dgm:catLst>
    <dgm:cat type="relationship" pri="31000"/>
    <dgm:cat type="cycle" pri="12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onstrLst/>
    <dgm:ruleLst/>
    <dgm:layoutNode name="radial">
      <dgm:varLst>
        <dgm:animLvl val="ctr"/>
      </dgm:varLst>
      <dgm:choose name="Name0">
        <dgm:if name="Name1" func="var" arg="dir" op="equ" val="norm">
          <dgm:choose name="Name2">
            <dgm:if name="Name3" axis="ch ch" ptType="node node" st="1 1" cnt="1 0" func="cnt" op="lte" val="1">
              <dgm:alg type="cycle">
                <dgm:param type="stAng" val="90"/>
                <dgm:param type="spanAng" val="360"/>
                <dgm:param type="ctrShpMap" val="fNode"/>
              </dgm:alg>
            </dgm:if>
            <dgm:else name="Name4">
              <dgm:alg type="cycle">
                <dgm:param type="stAng" val="0"/>
                <dgm:param type="spanAng" val="360"/>
                <dgm:param type="ctrShpMap" val="fNode"/>
              </dgm:alg>
            </dgm:else>
          </dgm:choose>
        </dgm:if>
        <dgm:else name="Name5">
          <dgm:alg type="cycle">
            <dgm:param type="stAng" val="0"/>
            <dgm:param type="spanAng" val="-360"/>
            <dgm:param type="ctrShpMap" val="fNode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w" for="ch" forName="centerShape" refType="w"/>
        <dgm:constr type="h" for="ch" forName="centerShape" refType="h"/>
        <dgm:constr type="w" for="ch" forName="node" refType="w" fact="0.5"/>
        <dgm:constr type="h" for="ch" forName="node" refType="h" fact="0.5"/>
        <dgm:constr type="sp" refType="w" refFor="ch" refForName="node" fact="-0.2"/>
        <dgm:constr type="sibSp" refType="w" refFor="ch" refForName="node" fact="-0.2"/>
        <dgm:constr type="primFontSz" for="ch" forName="centerShape" val="65"/>
        <dgm:constr type="primFontSz" for="des" forName="node" val="65"/>
        <dgm:constr type="primFontSz" for="ch" forName="node" refType="primFontSz" refFor="ch" refForName="centerShape" op="lte"/>
      </dgm:constrLst>
      <dgm:ruleLst/>
      <dgm:forEach name="Name6" axis="ch" ptType="node" cnt="1">
        <dgm:layoutNode name="centerShape" styleLbl="vennNode1">
          <dgm:alg type="tx"/>
          <dgm:shape xmlns:r="http://schemas.openxmlformats.org/officeDocument/2006/relationships" type="ellipse" r:blip="">
            <dgm:adjLst/>
          </dgm:shape>
          <dgm:presOf axis="self"/>
          <dgm:constrLst>
            <dgm:constr type="tMarg" refType="primFontSz" fact="0.1"/>
            <dgm:constr type="bMarg" refType="primFontSz" fact="0.1"/>
            <dgm:constr type="lMarg" refType="primFontSz" fact="0.1"/>
            <dgm:constr type="rMarg" refType="primFontSz" fact="0.1"/>
          </dgm:constrLst>
          <dgm:ruleLst>
            <dgm:rule type="primFontSz" val="5" fact="NaN" max="NaN"/>
          </dgm:ruleLst>
        </dgm:layoutNode>
        <dgm:forEach name="Name7" axis="ch" ptType="node">
          <dgm:layoutNode name="node" styleLbl="venn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forEach>
      </dgm:forEach>
    </dgm:layoutNod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60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0554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60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35134" y="0"/>
            <a:ext cx="4308935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60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513353"/>
            <a:ext cx="4310554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160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35134" y="6513353"/>
            <a:ext cx="4308935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CAE651AB-1D3A-4CF4-A119-6BF041F5972D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10554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5635135" y="0"/>
            <a:ext cx="4310554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3116263" y="514350"/>
            <a:ext cx="3716337" cy="2573338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307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326200" y="3257471"/>
            <a:ext cx="7293289" cy="30859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r-FR" noProof="0"/>
              <a:t>Cliquez pour modifier les styles du texte du masque</a:t>
            </a:r>
          </a:p>
          <a:p>
            <a:pPr lvl="1"/>
            <a:r>
              <a:rPr lang="fr-FR" noProof="0"/>
              <a:t>Deuxième niveau</a:t>
            </a:r>
          </a:p>
          <a:p>
            <a:pPr lvl="2"/>
            <a:r>
              <a:rPr lang="fr-FR" noProof="0"/>
              <a:t>Troisième niveau</a:t>
            </a:r>
          </a:p>
          <a:p>
            <a:pPr lvl="3"/>
            <a:r>
              <a:rPr lang="fr-FR" noProof="0"/>
              <a:t>Quatrième niveau</a:t>
            </a:r>
          </a:p>
          <a:p>
            <a:pPr lvl="4"/>
            <a:r>
              <a:rPr lang="fr-FR" noProof="0"/>
              <a:t>Cinquième niveau</a:t>
            </a:r>
          </a:p>
        </p:txBody>
      </p:sp>
      <p:sp>
        <p:nvSpPr>
          <p:cNvPr id="307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6514941"/>
            <a:ext cx="4310554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b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200" b="0">
                <a:solidFill>
                  <a:schemeClr val="tx1"/>
                </a:solidFill>
                <a:latin typeface="Times New Roman" pitchFamily="18" charset="0"/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07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5635135" y="6514941"/>
            <a:ext cx="4310554" cy="34305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2528" tIns="46264" rIns="92528" bIns="46264" numCol="1" anchor="b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200" b="0" smtClean="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B38A8B29-A32D-4AC1-8795-39009C30C0CA}" type="slidenum">
              <a:rPr lang="fr-FR" altLang="fr-FR"/>
              <a:pPr>
                <a:defRPr/>
              </a:pPr>
              <a:t>‹N°›</a:t>
            </a:fld>
            <a:endParaRPr lang="fr-FR" alt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51791" indent="-2891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5660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1924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81883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4452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300716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69805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932446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F476FC-704A-46E0-A63E-B1BA51CD03E2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51791" indent="-2891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5660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1924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81883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4452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300716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69805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932446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56190917-DAFE-4CF1-ACC3-71A8D739840F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2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40676637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51791" indent="-2891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5660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1924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81883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4452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300716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69805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932446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412112-088B-413A-8859-F7608B1F0ECF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3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51791" indent="-2891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5660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1924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81883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4452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300716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69805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932446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412112-088B-413A-8859-F7608B1F0ECF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8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151079447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7"/>
          <p:cNvSpPr txBox="1">
            <a:spLocks noGrp="1" noChangeArrowheads="1"/>
          </p:cNvSpPr>
          <p:nvPr/>
        </p:nvSpPr>
        <p:spPr bwMode="auto">
          <a:xfrm>
            <a:off x="5635135" y="6514941"/>
            <a:ext cx="4310554" cy="343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28" tIns="46264" rIns="92528" bIns="46264" anchor="b"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179CD206-EC66-460C-BBB0-89B86A5A89B1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9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126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7"/>
          <p:cNvSpPr txBox="1">
            <a:spLocks noGrp="1" noChangeArrowheads="1"/>
          </p:cNvSpPr>
          <p:nvPr/>
        </p:nvSpPr>
        <p:spPr bwMode="auto">
          <a:xfrm>
            <a:off x="5635135" y="6514941"/>
            <a:ext cx="4310554" cy="343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28" tIns="46264" rIns="92528" bIns="46264" anchor="b"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65E8DD48-EDBD-476E-B4D1-2FC9EA7F5E92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10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331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51791" indent="-2891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5660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1924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81883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4452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300716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69805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932446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72412112-088B-413A-8859-F7608B1F0ECF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12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921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705258158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51791" indent="-2891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5660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19242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81883" indent="-23132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4452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3007164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69805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932446" indent="-23132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90F476FC-704A-46E0-A63E-B1BA51CD03E2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>
                <a:spcBef>
                  <a:spcPct val="0"/>
                </a:spcBef>
              </a:pPr>
              <a:t>15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5123" name="Rectangle 1026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124" name="Rectangle 1027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endParaRPr lang="fr-FR" altLang="fr-FR"/>
          </a:p>
        </p:txBody>
      </p:sp>
    </p:spTree>
    <p:extLst>
      <p:ext uri="{BB962C8B-B14F-4D97-AF65-F5344CB8AC3E}">
        <p14:creationId xmlns:p14="http://schemas.microsoft.com/office/powerpoint/2010/main" val="38065583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7"/>
          <p:cNvSpPr txBox="1">
            <a:spLocks noGrp="1" noChangeArrowheads="1"/>
          </p:cNvSpPr>
          <p:nvPr/>
        </p:nvSpPr>
        <p:spPr bwMode="auto">
          <a:xfrm>
            <a:off x="5635135" y="6514941"/>
            <a:ext cx="4310554" cy="3430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2528" tIns="46264" rIns="92528" bIns="46264" anchor="b"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r">
              <a:spcBef>
                <a:spcPct val="0"/>
              </a:spcBef>
            </a:pPr>
            <a:fld id="{E604E500-2C79-42CF-9C30-DD8B857AE746}" type="slidenum">
              <a:rPr lang="fr-FR" altLang="fr-FR" sz="1200" b="0">
                <a:solidFill>
                  <a:schemeClr val="tx1"/>
                </a:solidFill>
                <a:latin typeface="Times New Roman" panose="02020603050405020304" pitchFamily="18" charset="0"/>
              </a:rPr>
              <a:pPr algn="r">
                <a:spcBef>
                  <a:spcPct val="0"/>
                </a:spcBef>
              </a:pPr>
              <a:t>16</a:t>
            </a:fld>
            <a:endParaRPr lang="fr-FR" altLang="fr-FR" sz="1200" b="0">
              <a:solidFill>
                <a:schemeClr val="tx1"/>
              </a:solidFill>
              <a:latin typeface="Times New Roman" panose="02020603050405020304" pitchFamily="18" charset="0"/>
            </a:endParaRPr>
          </a:p>
        </p:txBody>
      </p:sp>
      <p:sp>
        <p:nvSpPr>
          <p:cNvPr id="15363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</a:ln>
        </p:spPr>
        <p:txBody>
          <a:bodyPr/>
          <a:lstStyle/>
          <a:p>
            <a:endParaRPr lang="fr-FR" altLang="fr-FR" dirty="0"/>
          </a:p>
        </p:txBody>
      </p:sp>
    </p:spTree>
    <p:extLst>
      <p:ext uri="{BB962C8B-B14F-4D97-AF65-F5344CB8AC3E}">
        <p14:creationId xmlns:p14="http://schemas.microsoft.com/office/powerpoint/2010/main" val="33307876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485900" y="3886200"/>
            <a:ext cx="69342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fr-FR"/>
              <a:t>Cliquez pour modifier le style des sous-titres du masque</a:t>
            </a:r>
          </a:p>
        </p:txBody>
      </p:sp>
      <p:sp>
        <p:nvSpPr>
          <p:cNvPr id="4" name="Titre 3">
            <a:extLst>
              <a:ext uri="{FF2B5EF4-FFF2-40B4-BE49-F238E27FC236}">
                <a16:creationId xmlns:a16="http://schemas.microsoft.com/office/drawing/2014/main" id="{06466FAE-8FA5-472E-902F-AFFF5AED18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35463798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7111202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7181850" y="274638"/>
            <a:ext cx="2228850" cy="5851525"/>
          </a:xfrm>
          <a:prstGeom prst="rect">
            <a:avLst/>
          </a:prstGeom>
        </p:spPr>
        <p:txBody>
          <a:bodyPr vert="eaVert"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95300" y="274638"/>
            <a:ext cx="6534150" cy="5851525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10868653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re et 2 contenus sur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quarter" idx="1"/>
          </p:nvPr>
        </p:nvSpPr>
        <p:spPr>
          <a:xfrm>
            <a:off x="495300" y="1600200"/>
            <a:ext cx="43815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quarter" idx="2"/>
          </p:nvPr>
        </p:nvSpPr>
        <p:spPr>
          <a:xfrm>
            <a:off x="5029200" y="1600200"/>
            <a:ext cx="4381500" cy="21859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half" idx="3"/>
          </p:nvPr>
        </p:nvSpPr>
        <p:spPr>
          <a:xfrm>
            <a:off x="495300" y="3938588"/>
            <a:ext cx="8915400" cy="2187575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82511521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ClipArt" preserve="1">
  <p:cSld name="Titre. Texte et image de la bibliothèq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'image de la bibliothèque 3"/>
          <p:cNvSpPr>
            <a:spLocks noGrp="1"/>
          </p:cNvSpPr>
          <p:nvPr>
            <p:ph type="clipArt"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/>
          <a:p>
            <a:pPr lvl="0"/>
            <a:endParaRPr lang="fr-FR" noProof="0"/>
          </a:p>
        </p:txBody>
      </p:sp>
    </p:spTree>
    <p:extLst>
      <p:ext uri="{BB962C8B-B14F-4D97-AF65-F5344CB8AC3E}">
        <p14:creationId xmlns:p14="http://schemas.microsoft.com/office/powerpoint/2010/main" val="42691982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37F587A-125F-416A-9820-5172F2F6B6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238250" y="1122363"/>
            <a:ext cx="74295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Sous-titre 2">
            <a:extLst>
              <a:ext uri="{FF2B5EF4-FFF2-40B4-BE49-F238E27FC236}">
                <a16:creationId xmlns:a16="http://schemas.microsoft.com/office/drawing/2014/main" id="{6620B329-4804-4BA6-A90D-C2E22939A3A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238250" y="3602038"/>
            <a:ext cx="74295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r-FR"/>
              <a:t>Modifiez le style des sous-titres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2D2C724F-86D1-4212-B99F-56F11AF70F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68772AC2-8AB6-49C3-95DD-DE43C6972E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F00E915-12D1-4C1E-B889-38655BA92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97613230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E8D77FD7-3A79-4702-A4B6-F9C98E10AE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ED97751D-A7B9-4E3C-96A7-CFA7A186AFAE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C3510D4F-D3AE-4D54-B1B4-510EDD4999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9CD3E075-C355-4895-BD7F-2BC22ACAE9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A2248A7F-C02E-4BC2-8058-7906E9B0BE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484220550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093C9DD3-A343-4D80-B364-C3626472DF4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76275" y="1709738"/>
            <a:ext cx="8543925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657A7A81-45B0-4EB7-943A-D9ED901E98E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76275" y="4589463"/>
            <a:ext cx="8543925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30A246A9-4139-40B5-83A8-FEB21B09ABF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587C82A5-D595-4B6F-A285-22CA5F4D81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02B166C5-4B8F-482C-941E-4D1ABF92E66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80759560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99D71C3D-48D8-4333-ADF4-7CBEA864263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A42700F8-1EAD-4ABC-838D-2BAB6B46A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81038" y="1825625"/>
            <a:ext cx="4195762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5D5235D9-9E58-4FD8-9758-DBBC66BAEC3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5029200" y="1825625"/>
            <a:ext cx="4195763" cy="435133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6250DD06-881B-44F0-BD39-774ADBA0E4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175E0296-DDE1-409B-A69E-EF2F6F161B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BADC30C-F470-4B68-A431-5493377CD9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36676586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77B755FA-00CF-4B3E-A726-CE556CB054A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365125"/>
            <a:ext cx="8543925" cy="1325563"/>
          </a:xfrm>
        </p:spPr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F3D62CF9-B6CA-4B8D-BE08-3512BD79EC2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2625" y="1681163"/>
            <a:ext cx="419100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4" name="Espace réservé du contenu 3">
            <a:extLst>
              <a:ext uri="{FF2B5EF4-FFF2-40B4-BE49-F238E27FC236}">
                <a16:creationId xmlns:a16="http://schemas.microsoft.com/office/drawing/2014/main" id="{08EB6C82-9E2A-470C-ADA2-C77C0302E87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82625" y="2505075"/>
            <a:ext cx="4191000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5" name="Espace réservé du texte 4">
            <a:extLst>
              <a:ext uri="{FF2B5EF4-FFF2-40B4-BE49-F238E27FC236}">
                <a16:creationId xmlns:a16="http://schemas.microsoft.com/office/drawing/2014/main" id="{8B9ED3B9-4188-47B5-A144-B2020961F1C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5014913" y="1681163"/>
            <a:ext cx="42116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6" name="Espace réservé du contenu 5">
            <a:extLst>
              <a:ext uri="{FF2B5EF4-FFF2-40B4-BE49-F238E27FC236}">
                <a16:creationId xmlns:a16="http://schemas.microsoft.com/office/drawing/2014/main" id="{70B8F587-335E-4B30-B179-451F48A12DF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5014913" y="2505075"/>
            <a:ext cx="4211637" cy="3684588"/>
          </a:xfrm>
        </p:spPr>
        <p:txBody>
          <a:bodyPr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7" name="Espace réservé de la date 6">
            <a:extLst>
              <a:ext uri="{FF2B5EF4-FFF2-40B4-BE49-F238E27FC236}">
                <a16:creationId xmlns:a16="http://schemas.microsoft.com/office/drawing/2014/main" id="{A0D96319-D6AE-4E24-82F4-BAC6717C2B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8" name="Espace réservé du pied de page 7">
            <a:extLst>
              <a:ext uri="{FF2B5EF4-FFF2-40B4-BE49-F238E27FC236}">
                <a16:creationId xmlns:a16="http://schemas.microsoft.com/office/drawing/2014/main" id="{CD999C9C-EFC0-46E6-8C09-2C1902C711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>
            <a:extLst>
              <a:ext uri="{FF2B5EF4-FFF2-40B4-BE49-F238E27FC236}">
                <a16:creationId xmlns:a16="http://schemas.microsoft.com/office/drawing/2014/main" id="{1A47E63D-F125-43AB-8985-6FB1BCAC89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18926320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DE571793-0166-4C93-92B5-CC064F692CC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e la date 2">
            <a:extLst>
              <a:ext uri="{FF2B5EF4-FFF2-40B4-BE49-F238E27FC236}">
                <a16:creationId xmlns:a16="http://schemas.microsoft.com/office/drawing/2014/main" id="{479607B9-0A56-422E-B025-E4ABE0CEBB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4" name="Espace réservé du pied de page 3">
            <a:extLst>
              <a:ext uri="{FF2B5EF4-FFF2-40B4-BE49-F238E27FC236}">
                <a16:creationId xmlns:a16="http://schemas.microsoft.com/office/drawing/2014/main" id="{AB408506-7101-4A0B-A276-E798279B68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>
            <a:extLst>
              <a:ext uri="{FF2B5EF4-FFF2-40B4-BE49-F238E27FC236}">
                <a16:creationId xmlns:a16="http://schemas.microsoft.com/office/drawing/2014/main" id="{CD88BE5A-8290-4DA1-B582-0961A644CB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127218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495300" y="1600200"/>
            <a:ext cx="89154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120964344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>
            <a:extLst>
              <a:ext uri="{FF2B5EF4-FFF2-40B4-BE49-F238E27FC236}">
                <a16:creationId xmlns:a16="http://schemas.microsoft.com/office/drawing/2014/main" id="{EEA7DE0D-3673-4ABD-975E-35627941311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3" name="Espace réservé du pied de page 2">
            <a:extLst>
              <a:ext uri="{FF2B5EF4-FFF2-40B4-BE49-F238E27FC236}">
                <a16:creationId xmlns:a16="http://schemas.microsoft.com/office/drawing/2014/main" id="{8ADF8BD2-0EED-4C86-BBC5-0F82E102542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>
            <a:extLst>
              <a:ext uri="{FF2B5EF4-FFF2-40B4-BE49-F238E27FC236}">
                <a16:creationId xmlns:a16="http://schemas.microsoft.com/office/drawing/2014/main" id="{9DCC2EEC-3AA3-4004-9560-5DBEDE684A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71395797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69C3965F-36E9-4640-AD77-CE635D8815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du contenu 2">
            <a:extLst>
              <a:ext uri="{FF2B5EF4-FFF2-40B4-BE49-F238E27FC236}">
                <a16:creationId xmlns:a16="http://schemas.microsoft.com/office/drawing/2014/main" id="{8F6AC360-29D1-4BA1-9A23-F78D486DF24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A77D106D-BBFD-49D3-878D-60E52ADD61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122F537A-D225-4B0F-B78D-6344A10CFEC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EE5600AD-3B11-4A8D-80A7-F656B87EA7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D27C0B77-3618-4D9E-8E5E-CC6F265E66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03815882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1DB97B06-F7B1-4C23-98D1-39BE5B5545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2625" y="457200"/>
            <a:ext cx="3194050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r-FR"/>
              <a:t>Modifiez le style du titre</a:t>
            </a:r>
          </a:p>
        </p:txBody>
      </p:sp>
      <p:sp>
        <p:nvSpPr>
          <p:cNvPr id="3" name="Espace réservé pour une image  2">
            <a:extLst>
              <a:ext uri="{FF2B5EF4-FFF2-40B4-BE49-F238E27FC236}">
                <a16:creationId xmlns:a16="http://schemas.microsoft.com/office/drawing/2014/main" id="{9FA110C4-35D4-4347-8DDC-D86035FDBB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211638" y="987425"/>
            <a:ext cx="5014912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>
            <a:extLst>
              <a:ext uri="{FF2B5EF4-FFF2-40B4-BE49-F238E27FC236}">
                <a16:creationId xmlns:a16="http://schemas.microsoft.com/office/drawing/2014/main" id="{321EEB50-DE0D-4EDC-B6A0-3FA13D02FB4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82625" y="2057400"/>
            <a:ext cx="3194050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r-FR"/>
              <a:t>Modifier les styles du texte du masque</a:t>
            </a:r>
          </a:p>
        </p:txBody>
      </p:sp>
      <p:sp>
        <p:nvSpPr>
          <p:cNvPr id="5" name="Espace réservé de la date 4">
            <a:extLst>
              <a:ext uri="{FF2B5EF4-FFF2-40B4-BE49-F238E27FC236}">
                <a16:creationId xmlns:a16="http://schemas.microsoft.com/office/drawing/2014/main" id="{5A6A6E5C-E2C2-44A1-933A-A6F7596E1C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6" name="Espace réservé du pied de page 5">
            <a:extLst>
              <a:ext uri="{FF2B5EF4-FFF2-40B4-BE49-F238E27FC236}">
                <a16:creationId xmlns:a16="http://schemas.microsoft.com/office/drawing/2014/main" id="{32D1A9CC-0038-4CF6-9365-C8BB10E69E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>
            <a:extLst>
              <a:ext uri="{FF2B5EF4-FFF2-40B4-BE49-F238E27FC236}">
                <a16:creationId xmlns:a16="http://schemas.microsoft.com/office/drawing/2014/main" id="{744C3ABD-61A0-4B0E-BF74-07E69917CEC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515992930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>
            <a:extLst>
              <a:ext uri="{FF2B5EF4-FFF2-40B4-BE49-F238E27FC236}">
                <a16:creationId xmlns:a16="http://schemas.microsoft.com/office/drawing/2014/main" id="{86FE6ACE-C7E5-4E81-8276-C8F415F4B53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C60DB172-374C-403E-A4D4-20EAEA09F74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B1192100-53CE-4A60-9D41-AB0EBD7652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0F48F453-21F4-4993-A0D9-31CBA92A98C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DBFBED48-EE7C-4B9E-AE4D-83ECAFD703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59137662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>
            <a:extLst>
              <a:ext uri="{FF2B5EF4-FFF2-40B4-BE49-F238E27FC236}">
                <a16:creationId xmlns:a16="http://schemas.microsoft.com/office/drawing/2014/main" id="{67DF1B63-CA51-47A0-91AD-7D49648DD4A6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7089775" y="365125"/>
            <a:ext cx="2135188" cy="5811838"/>
          </a:xfrm>
        </p:spPr>
        <p:txBody>
          <a:bodyPr vert="eaVert"/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vertical 2">
            <a:extLst>
              <a:ext uri="{FF2B5EF4-FFF2-40B4-BE49-F238E27FC236}">
                <a16:creationId xmlns:a16="http://schemas.microsoft.com/office/drawing/2014/main" id="{98447D73-C396-4A24-8FD2-C7A2BC21AFC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81038" y="365125"/>
            <a:ext cx="6256337" cy="5811838"/>
          </a:xfrm>
        </p:spPr>
        <p:txBody>
          <a:bodyPr vert="eaVert"/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42C724DA-6BB6-443C-8F14-15C6939E23C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132215BA-691D-4E78-A7DB-DE212B4A45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5C33CE46-5DFA-44AA-8426-929A52F16C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1890476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82638" y="4406900"/>
            <a:ext cx="8420100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82638" y="2906713"/>
            <a:ext cx="84201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82300205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953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5029200" y="1600200"/>
            <a:ext cx="43815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206824152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95300" y="1535113"/>
            <a:ext cx="437673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95300" y="2174875"/>
            <a:ext cx="437673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dirty="0"/>
              <a:t>Cliquez pour modifier les styles du texte du masque</a:t>
            </a:r>
          </a:p>
          <a:p>
            <a:pPr lvl="1"/>
            <a:r>
              <a:rPr lang="fr-FR" dirty="0"/>
              <a:t>Deuxième niveau</a:t>
            </a:r>
          </a:p>
          <a:p>
            <a:pPr lvl="2"/>
            <a:r>
              <a:rPr lang="fr-FR" dirty="0"/>
              <a:t>Troisième niveau</a:t>
            </a:r>
          </a:p>
          <a:p>
            <a:pPr lvl="3"/>
            <a:r>
              <a:rPr lang="fr-FR" dirty="0"/>
              <a:t>Quatrième niveau</a:t>
            </a:r>
          </a:p>
          <a:p>
            <a:pPr lvl="4"/>
            <a:r>
              <a:rPr lang="fr-FR" dirty="0"/>
              <a:t>Cinquième niveau</a:t>
            </a:r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5032375" y="1535113"/>
            <a:ext cx="437832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5032375" y="2174875"/>
            <a:ext cx="437832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</p:spTree>
    <p:extLst>
      <p:ext uri="{BB962C8B-B14F-4D97-AF65-F5344CB8AC3E}">
        <p14:creationId xmlns:p14="http://schemas.microsoft.com/office/powerpoint/2010/main" val="33984306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4638"/>
            <a:ext cx="8915400" cy="1143000"/>
          </a:xfrm>
          <a:prstGeom prst="rect">
            <a:avLst/>
          </a:prstGeom>
        </p:spPr>
        <p:txBody>
          <a:bodyPr/>
          <a:lstStyle/>
          <a:p>
            <a:r>
              <a:rPr lang="fr-FR"/>
              <a:t>Cliquez pour modifier le style du titre</a:t>
            </a:r>
          </a:p>
        </p:txBody>
      </p:sp>
    </p:spTree>
    <p:extLst>
      <p:ext uri="{BB962C8B-B14F-4D97-AF65-F5344CB8AC3E}">
        <p14:creationId xmlns:p14="http://schemas.microsoft.com/office/powerpoint/2010/main" val="31337044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0998708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95300" y="273050"/>
            <a:ext cx="3259138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873500" y="273050"/>
            <a:ext cx="553720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/>
              <a:t>Cliquez pour 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95300" y="1435100"/>
            <a:ext cx="3259138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392105217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941513" y="4800600"/>
            <a:ext cx="5943600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/>
              <a:t>Cliquez pour modifier le style du titre</a:t>
            </a:r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941513" y="612775"/>
            <a:ext cx="59436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r-FR" noProof="0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941513" y="5367338"/>
            <a:ext cx="59436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/>
              <a:t>Cliquez pour modifier les styles du texte du masque</a:t>
            </a:r>
          </a:p>
        </p:txBody>
      </p:sp>
    </p:spTree>
    <p:extLst>
      <p:ext uri="{BB962C8B-B14F-4D97-AF65-F5344CB8AC3E}">
        <p14:creationId xmlns:p14="http://schemas.microsoft.com/office/powerpoint/2010/main" val="167265449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11"/>
          <p:cNvSpPr>
            <a:spLocks noChangeArrowheads="1"/>
          </p:cNvSpPr>
          <p:nvPr/>
        </p:nvSpPr>
        <p:spPr bwMode="auto">
          <a:xfrm>
            <a:off x="0" y="6629400"/>
            <a:ext cx="9906000" cy="228600"/>
          </a:xfrm>
          <a:prstGeom prst="rect">
            <a:avLst/>
          </a:prstGeom>
          <a:gradFill rotWithShape="0">
            <a:gsLst>
              <a:gs pos="0">
                <a:srgbClr val="FFFFCC"/>
              </a:gs>
              <a:gs pos="100000">
                <a:srgbClr val="FFCC99"/>
              </a:gs>
            </a:gsLst>
            <a:path path="shape">
              <a:fillToRect l="50000" t="50000" r="50000" b="50000"/>
            </a:path>
          </a:gradFill>
          <a:ln w="9525">
            <a:solidFill>
              <a:srgbClr val="000066"/>
            </a:solidFill>
            <a:miter lim="800000"/>
            <a:headEnd/>
            <a:tailEnd/>
          </a:ln>
        </p:spPr>
        <p:txBody>
          <a:bodyPr wrap="none" anchor="ctr"/>
          <a:lstStyle>
            <a:lvl1pPr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fr-FR" altLang="fr-FR"/>
          </a:p>
        </p:txBody>
      </p:sp>
      <p:sp>
        <p:nvSpPr>
          <p:cNvPr id="1027" name="Text Box 9"/>
          <p:cNvSpPr txBox="1">
            <a:spLocks noChangeArrowheads="1"/>
          </p:cNvSpPr>
          <p:nvPr/>
        </p:nvSpPr>
        <p:spPr bwMode="auto">
          <a:xfrm>
            <a:off x="0" y="6553200"/>
            <a:ext cx="7689304" cy="3508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 sz="1400" b="1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1400" b="1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1400" b="1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1400" b="1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1400" b="1">
                <a:solidFill>
                  <a:schemeClr val="accent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>
              <a:lnSpc>
                <a:spcPct val="120000"/>
              </a:lnSpc>
              <a:spcBef>
                <a:spcPct val="80000"/>
              </a:spcBef>
              <a:defRPr/>
            </a:pPr>
            <a:r>
              <a:rPr lang="fr-FR" sz="1200" dirty="0" err="1">
                <a:solidFill>
                  <a:srgbClr val="000066"/>
                </a:solidFill>
                <a:latin typeface="Garamond" pitchFamily="18" charset="0"/>
              </a:rPr>
              <a:t>A.R.S</a:t>
            </a:r>
            <a:r>
              <a:rPr lang="fr-FR" sz="1200" dirty="0">
                <a:solidFill>
                  <a:srgbClr val="000066"/>
                </a:solidFill>
                <a:latin typeface="Garamond" pitchFamily="18" charset="0"/>
              </a:rPr>
              <a:t>. Délégation des Hauts-de-Seine             </a:t>
            </a:r>
            <a:r>
              <a:rPr lang="fr-FR" dirty="0">
                <a:solidFill>
                  <a:srgbClr val="000066"/>
                </a:solidFill>
                <a:latin typeface="Garamond" pitchFamily="18" charset="0"/>
              </a:rPr>
              <a:t>Commission Spécialisée Santé Mentale  du  </a:t>
            </a:r>
            <a:r>
              <a:rPr lang="fr-FR" dirty="0" err="1">
                <a:solidFill>
                  <a:srgbClr val="000066"/>
                </a:solidFill>
                <a:latin typeface="Garamond" pitchFamily="18" charset="0"/>
              </a:rPr>
              <a:t>C.T.S</a:t>
            </a:r>
            <a:r>
              <a:rPr lang="fr-FR" dirty="0">
                <a:solidFill>
                  <a:srgbClr val="000066"/>
                </a:solidFill>
                <a:latin typeface="Garamond" pitchFamily="18" charset="0"/>
              </a:rPr>
              <a:t>. 92</a:t>
            </a:r>
            <a:endParaRPr lang="fr-FR" sz="2400" b="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8" name="Text Box 12"/>
          <p:cNvSpPr txBox="1">
            <a:spLocks noChangeArrowheads="1"/>
          </p:cNvSpPr>
          <p:nvPr/>
        </p:nvSpPr>
        <p:spPr bwMode="auto">
          <a:xfrm>
            <a:off x="6753225" y="6553200"/>
            <a:ext cx="2225675" cy="3347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1400" b="1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1400" b="1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1400" b="1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1400" b="1">
                <a:solidFill>
                  <a:schemeClr val="accent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 algn="r">
              <a:lnSpc>
                <a:spcPct val="120000"/>
              </a:lnSpc>
              <a:spcBef>
                <a:spcPct val="80000"/>
              </a:spcBef>
              <a:defRPr/>
            </a:pPr>
            <a:r>
              <a:rPr lang="fr-FR" dirty="0">
                <a:solidFill>
                  <a:srgbClr val="000066"/>
                </a:solidFill>
                <a:latin typeface="Garamond" pitchFamily="18" charset="0"/>
              </a:rPr>
              <a:t>Janvier 2018</a:t>
            </a:r>
            <a:endParaRPr lang="fr-FR" sz="2400" b="0" dirty="0">
              <a:solidFill>
                <a:schemeClr val="tx1"/>
              </a:solidFill>
              <a:latin typeface="Times New Roman" charset="0"/>
            </a:endParaRPr>
          </a:p>
        </p:txBody>
      </p:sp>
      <p:sp>
        <p:nvSpPr>
          <p:cNvPr id="1029" name="Text Box 15"/>
          <p:cNvSpPr txBox="1">
            <a:spLocks noChangeArrowheads="1"/>
          </p:cNvSpPr>
          <p:nvPr/>
        </p:nvSpPr>
        <p:spPr bwMode="auto">
          <a:xfrm>
            <a:off x="9144000" y="6629400"/>
            <a:ext cx="762000" cy="274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 sz="1400" b="1">
                <a:solidFill>
                  <a:schemeClr val="accent2"/>
                </a:solidFill>
                <a:latin typeface="Arial" charset="0"/>
              </a:defRPr>
            </a:lvl1pPr>
            <a:lvl2pPr marL="742950" indent="-285750">
              <a:defRPr sz="1400" b="1">
                <a:solidFill>
                  <a:schemeClr val="accent2"/>
                </a:solidFill>
                <a:latin typeface="Arial" charset="0"/>
              </a:defRPr>
            </a:lvl2pPr>
            <a:lvl3pPr marL="1143000" indent="-228600">
              <a:defRPr sz="1400" b="1">
                <a:solidFill>
                  <a:schemeClr val="accent2"/>
                </a:solidFill>
                <a:latin typeface="Arial" charset="0"/>
              </a:defRPr>
            </a:lvl3pPr>
            <a:lvl4pPr marL="1600200" indent="-228600">
              <a:defRPr sz="1400" b="1">
                <a:solidFill>
                  <a:schemeClr val="accent2"/>
                </a:solidFill>
                <a:latin typeface="Arial" charset="0"/>
              </a:defRPr>
            </a:lvl4pPr>
            <a:lvl5pPr marL="2057400" indent="-228600">
              <a:defRPr sz="1400" b="1">
                <a:solidFill>
                  <a:schemeClr val="accent2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charset="0"/>
              </a:defRPr>
            </a:lvl9pPr>
          </a:lstStyle>
          <a:p>
            <a:pPr>
              <a:spcBef>
                <a:spcPct val="50000"/>
              </a:spcBef>
              <a:defRPr/>
            </a:pPr>
            <a:endParaRPr lang="fr-FR" sz="1200">
              <a:solidFill>
                <a:srgbClr val="F6F4A8"/>
              </a:solidFill>
            </a:endParaRPr>
          </a:p>
        </p:txBody>
      </p:sp>
      <p:sp>
        <p:nvSpPr>
          <p:cNvPr id="1030" name="Text Box 16"/>
          <p:cNvSpPr txBox="1">
            <a:spLocks noChangeArrowheads="1"/>
          </p:cNvSpPr>
          <p:nvPr/>
        </p:nvSpPr>
        <p:spPr bwMode="auto">
          <a:xfrm>
            <a:off x="9448800" y="6657975"/>
            <a:ext cx="457200" cy="200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tIns="82800" bIns="10800" anchor="b">
            <a:spAutoFit/>
          </a:bodyPr>
          <a:lstStyle>
            <a:lvl1pPr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r">
              <a:lnSpc>
                <a:spcPct val="50000"/>
              </a:lnSpc>
              <a:spcBef>
                <a:spcPct val="65000"/>
              </a:spcBef>
              <a:defRPr/>
            </a:pPr>
            <a:r>
              <a:rPr lang="fr-FR" altLang="fr-FR" sz="1200">
                <a:solidFill>
                  <a:schemeClr val="tx1"/>
                </a:solidFill>
              </a:rPr>
              <a:t> </a:t>
            </a:r>
            <a:fld id="{A941591A-FBD5-4AD5-A788-2C2A443F7B82}" type="slidenum">
              <a:rPr lang="fr-FR" altLang="fr-FR" smtClean="0">
                <a:solidFill>
                  <a:schemeClr val="tx1"/>
                </a:solidFill>
              </a:rPr>
              <a:pPr algn="r">
                <a:lnSpc>
                  <a:spcPct val="50000"/>
                </a:lnSpc>
                <a:spcBef>
                  <a:spcPct val="65000"/>
                </a:spcBef>
                <a:defRPr/>
              </a:pPr>
              <a:t>‹N°›</a:t>
            </a:fld>
            <a:endParaRPr lang="fr-FR" altLang="fr-FR">
              <a:solidFill>
                <a:schemeClr val="tx1"/>
              </a:solidFill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>
            <a:extLst>
              <a:ext uri="{FF2B5EF4-FFF2-40B4-BE49-F238E27FC236}">
                <a16:creationId xmlns:a16="http://schemas.microsoft.com/office/drawing/2014/main" id="{3E207C15-4A00-41F3-8189-AC1DFCEECE5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81038" y="365125"/>
            <a:ext cx="8543925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/>
              <a:t>Modifiez le style du titre</a:t>
            </a:r>
          </a:p>
        </p:txBody>
      </p:sp>
      <p:sp>
        <p:nvSpPr>
          <p:cNvPr id="3" name="Espace réservé du texte 2">
            <a:extLst>
              <a:ext uri="{FF2B5EF4-FFF2-40B4-BE49-F238E27FC236}">
                <a16:creationId xmlns:a16="http://schemas.microsoft.com/office/drawing/2014/main" id="{B15EE9C1-D361-40E5-ACB0-345E9199BA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81038" y="1825625"/>
            <a:ext cx="8543925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/>
              <a:t>Modifier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</a:p>
        </p:txBody>
      </p:sp>
      <p:sp>
        <p:nvSpPr>
          <p:cNvPr id="4" name="Espace réservé de la date 3">
            <a:extLst>
              <a:ext uri="{FF2B5EF4-FFF2-40B4-BE49-F238E27FC236}">
                <a16:creationId xmlns:a16="http://schemas.microsoft.com/office/drawing/2014/main" id="{0B339842-7E6D-4847-BACE-FDF6AB9B1CC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81038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DC3E59-7B3B-458D-A53D-A3953709937B}" type="datetimeFigureOut">
              <a:rPr lang="fr-FR" smtClean="0"/>
              <a:t>26/01/2018</a:t>
            </a:fld>
            <a:endParaRPr lang="fr-FR"/>
          </a:p>
        </p:txBody>
      </p:sp>
      <p:sp>
        <p:nvSpPr>
          <p:cNvPr id="5" name="Espace réservé du pied de page 4">
            <a:extLst>
              <a:ext uri="{FF2B5EF4-FFF2-40B4-BE49-F238E27FC236}">
                <a16:creationId xmlns:a16="http://schemas.microsoft.com/office/drawing/2014/main" id="{46588074-C91F-4777-A84E-C03F308FED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281363" y="6356350"/>
            <a:ext cx="334327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>
            <a:extLst>
              <a:ext uri="{FF2B5EF4-FFF2-40B4-BE49-F238E27FC236}">
                <a16:creationId xmlns:a16="http://schemas.microsoft.com/office/drawing/2014/main" id="{60A28767-B4C9-43E0-B846-556501C53674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996113" y="6356350"/>
            <a:ext cx="222885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40C02-C874-4812-BD7E-D2BD9B33BE73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9316288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3" r:id="rId1"/>
    <p:sldLayoutId id="2147483664" r:id="rId2"/>
    <p:sldLayoutId id="2147483665" r:id="rId3"/>
    <p:sldLayoutId id="2147483666" r:id="rId4"/>
    <p:sldLayoutId id="2147483667" r:id="rId5"/>
    <p:sldLayoutId id="2147483668" r:id="rId6"/>
    <p:sldLayoutId id="2147483669" r:id="rId7"/>
    <p:sldLayoutId id="2147483670" r:id="rId8"/>
    <p:sldLayoutId id="2147483671" r:id="rId9"/>
    <p:sldLayoutId id="2147483672" r:id="rId10"/>
    <p:sldLayoutId id="21474836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9.png"/><Relationship Id="rId13" Type="http://schemas.openxmlformats.org/officeDocument/2006/relationships/image" Target="../media/image14.png"/><Relationship Id="rId18" Type="http://schemas.openxmlformats.org/officeDocument/2006/relationships/image" Target="../media/image19.svg"/><Relationship Id="rId3" Type="http://schemas.openxmlformats.org/officeDocument/2006/relationships/image" Target="../media/image4.png"/><Relationship Id="rId7" Type="http://schemas.openxmlformats.org/officeDocument/2006/relationships/image" Target="../media/image8.png"/><Relationship Id="rId12" Type="http://schemas.openxmlformats.org/officeDocument/2006/relationships/image" Target="../media/image13.svg"/><Relationship Id="rId17" Type="http://schemas.openxmlformats.org/officeDocument/2006/relationships/image" Target="../media/image18.png"/><Relationship Id="rId2" Type="http://schemas.openxmlformats.org/officeDocument/2006/relationships/notesSlide" Target="../notesSlides/notesSlide6.xml"/><Relationship Id="rId16" Type="http://schemas.openxmlformats.org/officeDocument/2006/relationships/image" Target="../media/image17.sv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7.jpeg"/><Relationship Id="rId11" Type="http://schemas.openxmlformats.org/officeDocument/2006/relationships/image" Target="../media/image12.png"/><Relationship Id="rId5" Type="http://schemas.openxmlformats.org/officeDocument/2006/relationships/image" Target="../media/image6.png"/><Relationship Id="rId15" Type="http://schemas.openxmlformats.org/officeDocument/2006/relationships/image" Target="../media/image16.png"/><Relationship Id="rId10" Type="http://schemas.openxmlformats.org/officeDocument/2006/relationships/image" Target="../media/image11.svg"/><Relationship Id="rId4" Type="http://schemas.openxmlformats.org/officeDocument/2006/relationships/image" Target="../media/image5.png"/><Relationship Id="rId9" Type="http://schemas.openxmlformats.org/officeDocument/2006/relationships/image" Target="../media/image10.png"/><Relationship Id="rId14" Type="http://schemas.openxmlformats.org/officeDocument/2006/relationships/image" Target="../media/image15.sv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wm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body" sz="half" idx="3"/>
          </p:nvPr>
        </p:nvSpPr>
        <p:spPr bwMode="auto">
          <a:xfrm>
            <a:off x="0" y="6000750"/>
            <a:ext cx="9906000" cy="857250"/>
          </a:xfrm>
          <a:solidFill>
            <a:srgbClr val="ABB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0000"/>
              </a:lnSpc>
              <a:buFontTx/>
              <a:buNone/>
              <a:defRPr/>
            </a:pPr>
            <a:r>
              <a:rPr lang="fr-F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Conseil Territorial du 92 – 19 janvier 2018</a:t>
            </a:r>
            <a:endParaRPr lang="fr-FR" sz="4000" dirty="0"/>
          </a:p>
        </p:txBody>
      </p:sp>
      <p:pic>
        <p:nvPicPr>
          <p:cNvPr id="292867" name="Picture 3" descr="voili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168900" y="260350"/>
            <a:ext cx="4513263" cy="10156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fr-FR" sz="2400" b="0" dirty="0">
                <a:latin typeface="Umbra BT" pitchFamily="2" charset="0"/>
              </a:rPr>
              <a:t>Commission Spécialisée </a:t>
            </a:r>
          </a:p>
          <a:p>
            <a:pPr algn="ctr"/>
            <a:r>
              <a:rPr lang="fr-FR" altLang="fr-FR" sz="2400" b="0" dirty="0">
                <a:latin typeface="Umbra BT" pitchFamily="2" charset="0"/>
              </a:rPr>
              <a:t>Santé Mentale des Hauts-de-Seine</a:t>
            </a:r>
          </a:p>
        </p:txBody>
      </p:sp>
    </p:spTree>
  </p:cSld>
  <p:clrMapOvr>
    <a:masterClrMapping/>
  </p:clrMapOvr>
  <p:transition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2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2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2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ext Box 2"/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Les Usagers : parcours d’Adultes …</a:t>
            </a:r>
          </a:p>
        </p:txBody>
      </p:sp>
      <p:sp>
        <p:nvSpPr>
          <p:cNvPr id="12291" name="Text Box 3"/>
          <p:cNvSpPr txBox="1">
            <a:spLocks noChangeArrowheads="1"/>
          </p:cNvSpPr>
          <p:nvPr/>
        </p:nvSpPr>
        <p:spPr bwMode="auto">
          <a:xfrm>
            <a:off x="128464" y="914400"/>
            <a:ext cx="9649072" cy="5486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Un Handicap moteur, sensoriel, psychique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                                                                                                             Maladies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Migrations</a:t>
            </a: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La pauvreté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Vieillir…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La dépendance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Praticiens libéraux – Hôpitaux - Cliniques  - F.A.M. - E.S.A.T. - G.E.M. - E.H.P.A.D. Les Aidants - Foyers de vie  MECS etc. ….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solidFill>
                  <a:srgbClr val="009900"/>
                </a:solidFill>
                <a:cs typeface="Times New Roman" panose="02020603050405020304" pitchFamily="18" charset="0"/>
              </a:rPr>
              <a:t>Valorisation de l’ambulatoire - Parcours de Vie, de Santé et de Soins…</a:t>
            </a: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Liens entre ETAT, REGIONS, DEPARTEMENTS, PRESTATAIRES, ELUS ET USAGERS… dans le Territoire de vie ? : </a:t>
            </a:r>
            <a:r>
              <a:rPr lang="fr-FR" altLang="fr-FR" sz="1800" i="1" dirty="0">
                <a:solidFill>
                  <a:srgbClr val="009900"/>
                </a:solidFill>
                <a:cs typeface="Times New Roman" panose="02020603050405020304" pitchFamily="18" charset="0"/>
              </a:rPr>
              <a:t>logique de proximité, complémentarité et partenariats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dirty="0">
              <a:cs typeface="Arial" panose="020B0604020202020204" pitchFamily="34" charset="0"/>
            </a:endParaRPr>
          </a:p>
        </p:txBody>
      </p:sp>
      <p:pic>
        <p:nvPicPr>
          <p:cNvPr id="3" name="Graphique 2" descr="Personne avec une cann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608" y="3322772"/>
            <a:ext cx="914400" cy="914400"/>
          </a:xfrm>
          <a:prstGeom prst="rect">
            <a:avLst/>
          </a:prstGeom>
        </p:spPr>
      </p:pic>
      <p:pic>
        <p:nvPicPr>
          <p:cNvPr id="5" name="Graphique 4" descr="Équipe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70347" y="2408372"/>
            <a:ext cx="914400" cy="914400"/>
          </a:xfrm>
          <a:prstGeom prst="rect">
            <a:avLst/>
          </a:prstGeom>
        </p:spPr>
      </p:pic>
      <p:pic>
        <p:nvPicPr>
          <p:cNvPr id="9" name="Graphique 8" descr="Personne dans un fauteuil roulant"/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05639" y="1498570"/>
            <a:ext cx="867345" cy="867345"/>
          </a:xfrm>
          <a:prstGeom prst="rect">
            <a:avLst/>
          </a:prstGeom>
        </p:spPr>
      </p:pic>
      <p:pic>
        <p:nvPicPr>
          <p:cNvPr id="12295" name="Image 12" descr="&lt;strong&gt;Surdité&lt;/strong&gt;"/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06934" y="1643769"/>
            <a:ext cx="704388" cy="72214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6" name="Image 14" descr="Fichier:Magie psychique.png — Wikipédia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81978" y="980728"/>
            <a:ext cx="821854" cy="82185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2297" name="Image 16" descr="&lt;strong&gt;Aveugle&lt;/strong&gt; - Réseau Canopé – Direction territoriale académies de ...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80908" y="1643769"/>
            <a:ext cx="814812" cy="966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" name="Graphique 3" descr="Cerveau dans une tête"/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0"/>
              </a:ext>
            </a:extLst>
          </a:blip>
          <a:stretch>
            <a:fillRect/>
          </a:stretch>
        </p:blipFill>
        <p:spPr>
          <a:xfrm>
            <a:off x="7054369" y="3702075"/>
            <a:ext cx="746355" cy="746355"/>
          </a:xfrm>
          <a:prstGeom prst="rect">
            <a:avLst/>
          </a:prstGeom>
        </p:spPr>
      </p:pic>
      <p:pic>
        <p:nvPicPr>
          <p:cNvPr id="7" name="Graphique 6" descr="Famille avec deux enfants"/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2"/>
              </a:ext>
            </a:extLst>
          </a:blip>
          <a:stretch>
            <a:fillRect/>
          </a:stretch>
        </p:blipFill>
        <p:spPr>
          <a:xfrm>
            <a:off x="1512719" y="2189393"/>
            <a:ext cx="914400" cy="914400"/>
          </a:xfrm>
          <a:prstGeom prst="rect">
            <a:avLst/>
          </a:prstGeom>
        </p:spPr>
      </p:pic>
      <p:pic>
        <p:nvPicPr>
          <p:cNvPr id="10" name="Graphique 9" descr="Enfants"/>
          <p:cNvPicPr>
            <a:picLocks noChangeAspect="1"/>
          </p:cNvPicPr>
          <p:nvPr/>
        </p:nvPicPr>
        <p:blipFill>
          <a:blip r:embed="rId1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4"/>
              </a:ext>
            </a:extLst>
          </a:blip>
          <a:stretch>
            <a:fillRect/>
          </a:stretch>
        </p:blipFill>
        <p:spPr>
          <a:xfrm>
            <a:off x="7977336" y="2724844"/>
            <a:ext cx="601216" cy="601216"/>
          </a:xfrm>
          <a:prstGeom prst="rect">
            <a:avLst/>
          </a:prstGeom>
        </p:spPr>
      </p:pic>
      <p:pic>
        <p:nvPicPr>
          <p:cNvPr id="12" name="Graphique 11" descr="Stéthoscope"/>
          <p:cNvPicPr>
            <a:picLocks noChangeAspect="1"/>
          </p:cNvPicPr>
          <p:nvPr/>
        </p:nvPicPr>
        <p:blipFill>
          <a:blip r:embed="rId1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6"/>
              </a:ext>
            </a:extLst>
          </a:blip>
          <a:stretch>
            <a:fillRect/>
          </a:stretch>
        </p:blipFill>
        <p:spPr>
          <a:xfrm>
            <a:off x="6774084" y="1547642"/>
            <a:ext cx="699196" cy="699196"/>
          </a:xfrm>
          <a:prstGeom prst="rect">
            <a:avLst/>
          </a:prstGeom>
        </p:spPr>
      </p:pic>
      <p:pic>
        <p:nvPicPr>
          <p:cNvPr id="14" name="Graphique 13" descr="Dormir"/>
          <p:cNvPicPr>
            <a:picLocks noChangeAspect="1"/>
          </p:cNvPicPr>
          <p:nvPr/>
        </p:nvPicPr>
        <p:blipFill>
          <a:blip r:embed="rId17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8"/>
              </a:ext>
            </a:extLst>
          </a:blip>
          <a:stretch>
            <a:fillRect/>
          </a:stretch>
        </p:blipFill>
        <p:spPr>
          <a:xfrm>
            <a:off x="7884747" y="3759251"/>
            <a:ext cx="914400" cy="914400"/>
          </a:xfrm>
          <a:prstGeom prst="rect">
            <a:avLst/>
          </a:prstGeom>
        </p:spPr>
      </p:pic>
      <p:sp>
        <p:nvSpPr>
          <p:cNvPr id="15" name="Étoile : 5 branches 14"/>
          <p:cNvSpPr/>
          <p:nvPr/>
        </p:nvSpPr>
        <p:spPr bwMode="auto">
          <a:xfrm>
            <a:off x="4361434" y="3109682"/>
            <a:ext cx="1455662" cy="1255421"/>
          </a:xfrm>
          <a:prstGeom prst="star5">
            <a:avLst/>
          </a:prstGeom>
          <a:gradFill rotWithShape="0">
            <a:gsLst>
              <a:gs pos="0">
                <a:schemeClr val="bg1"/>
              </a:gs>
              <a:gs pos="100000">
                <a:srgbClr val="F6F4A8"/>
              </a:gs>
            </a:gsLst>
            <a:path path="rect">
              <a:fillToRect l="50000" t="50000" r="50000" b="50000"/>
            </a:path>
          </a:gra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2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22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8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11" dur="2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291" grpId="0" animBg="1"/>
      <p:bldP spid="15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6">
            <a:extLst>
              <a:ext uri="{FF2B5EF4-FFF2-40B4-BE49-F238E27FC236}">
                <a16:creationId xmlns:a16="http://schemas.microsoft.com/office/drawing/2014/main" id="{F61B65AA-5309-43D5-8B01-F7E92F7CC51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15C6B594-369E-4E1E-9E2E-E502C6E23D91}"/>
              </a:ext>
            </a:extLst>
          </p:cNvPr>
          <p:cNvSpPr txBox="1"/>
          <p:nvPr/>
        </p:nvSpPr>
        <p:spPr>
          <a:xfrm>
            <a:off x="128464" y="980728"/>
            <a:ext cx="9649072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b="0" dirty="0"/>
              <a:t>Les 3 secteurs (sanitaire, médico-social et social), les usagers et les élus de la </a:t>
            </a:r>
            <a:r>
              <a:rPr lang="fr-FR" b="0" dirty="0" err="1"/>
              <a:t>CSSM</a:t>
            </a:r>
            <a:r>
              <a:rPr lang="fr-FR" b="0" dirty="0"/>
              <a:t> ont mis en relief :</a:t>
            </a:r>
          </a:p>
          <a:p>
            <a:pPr algn="ctr"/>
            <a:r>
              <a:rPr lang="fr-FR" u="sng" dirty="0"/>
              <a:t>5 problématiques élargies et/ou situations inadaptées </a:t>
            </a:r>
          </a:p>
          <a:p>
            <a:pPr algn="ctr"/>
            <a:r>
              <a:rPr lang="fr-FR" b="0" dirty="0"/>
              <a:t>À </a:t>
            </a:r>
            <a:r>
              <a:rPr lang="fr-FR" u="sng" dirty="0"/>
              <a:t>traiter, prioriser, sources de propositions concrètes et d’un suivi</a:t>
            </a:r>
            <a:r>
              <a:rPr lang="fr-FR" b="0" dirty="0"/>
              <a:t> :</a:t>
            </a:r>
          </a:p>
          <a:p>
            <a:endParaRPr lang="fr-FR" b="0" dirty="0"/>
          </a:p>
          <a:p>
            <a:pPr marL="342900" lvl="0" indent="-342900">
              <a:buAutoNum type="arabicPeriod"/>
            </a:pPr>
            <a:r>
              <a:rPr lang="fr-FR" b="0" dirty="0"/>
              <a:t>La question de </a:t>
            </a:r>
            <a:r>
              <a:rPr lang="fr-FR" dirty="0"/>
              <a:t>l’accessibilité de tous aux soins</a:t>
            </a:r>
            <a:r>
              <a:rPr lang="fr-FR" b="0" dirty="0"/>
              <a:t>, dont les problématiques de </a:t>
            </a:r>
            <a:r>
              <a:rPr lang="fr-FR" dirty="0"/>
              <a:t>refus</a:t>
            </a:r>
            <a:r>
              <a:rPr lang="fr-FR" b="0" dirty="0"/>
              <a:t> de soins, de la </a:t>
            </a:r>
            <a:r>
              <a:rPr lang="fr-FR" dirty="0"/>
              <a:t>précarité</a:t>
            </a:r>
            <a:r>
              <a:rPr lang="fr-FR" b="0" dirty="0"/>
              <a:t> et de </a:t>
            </a:r>
            <a:r>
              <a:rPr lang="fr-FR" dirty="0"/>
              <a:t>l’équité d’accès </a:t>
            </a:r>
            <a:r>
              <a:rPr lang="fr-FR" b="0" dirty="0"/>
              <a:t>face à l’offre de soins, </a:t>
            </a:r>
            <a:r>
              <a:rPr lang="fr-FR" dirty="0"/>
              <a:t>ne pas stigmatiser</a:t>
            </a:r>
            <a:r>
              <a:rPr lang="fr-FR" b="0" dirty="0"/>
              <a:t>…mais assurer aussi la meilleure </a:t>
            </a:r>
            <a:r>
              <a:rPr lang="fr-FR" dirty="0"/>
              <a:t>COORDINATION</a:t>
            </a:r>
            <a:r>
              <a:rPr lang="fr-FR" b="0" dirty="0"/>
              <a:t> entre </a:t>
            </a:r>
            <a:r>
              <a:rPr lang="fr-FR" dirty="0"/>
              <a:t>médecine générale et spécialisée</a:t>
            </a:r>
            <a:r>
              <a:rPr lang="fr-FR" b="0" dirty="0"/>
              <a:t>, dont pour les </a:t>
            </a:r>
            <a:r>
              <a:rPr lang="fr-FR" dirty="0"/>
              <a:t>Infections Sexuellement Transmissibles</a:t>
            </a:r>
            <a:r>
              <a:rPr lang="fr-FR" b="0" dirty="0"/>
              <a:t>. Améliorer mise en œuvre des </a:t>
            </a:r>
            <a:r>
              <a:rPr lang="fr-FR" dirty="0"/>
              <a:t>hospitalisations sans consentement</a:t>
            </a:r>
            <a:r>
              <a:rPr lang="fr-FR" b="0" dirty="0"/>
              <a:t> lorsqu’elles sont nécessaires. </a:t>
            </a:r>
          </a:p>
          <a:p>
            <a:pPr marL="342900" lvl="0" indent="-342900">
              <a:buAutoNum type="arabicPeriod"/>
            </a:pPr>
            <a:endParaRPr lang="fr-FR" b="0" dirty="0"/>
          </a:p>
          <a:p>
            <a:pPr marL="342900" lvl="0" indent="-342900">
              <a:buAutoNum type="arabicPeriod"/>
            </a:pPr>
            <a:r>
              <a:rPr lang="fr-FR" b="0" dirty="0"/>
              <a:t>Le fonctionnement des </a:t>
            </a:r>
            <a:r>
              <a:rPr lang="fr-FR" dirty="0" err="1"/>
              <a:t>CLSM</a:t>
            </a:r>
            <a:r>
              <a:rPr lang="fr-FR" b="0" dirty="0"/>
              <a:t>, et les modalités de </a:t>
            </a:r>
            <a:r>
              <a:rPr lang="fr-FR" dirty="0"/>
              <a:t>COORDINATION</a:t>
            </a:r>
            <a:r>
              <a:rPr lang="fr-FR" b="0" dirty="0"/>
              <a:t> sur le terrain, </a:t>
            </a:r>
            <a:r>
              <a:rPr lang="fr-FR" dirty="0"/>
              <a:t>au plus proche du bassin de vie des citoyens</a:t>
            </a:r>
            <a:r>
              <a:rPr lang="fr-FR" b="0" dirty="0"/>
              <a:t>. Ces </a:t>
            </a:r>
            <a:r>
              <a:rPr lang="fr-FR" b="0" dirty="0" err="1"/>
              <a:t>CLSM</a:t>
            </a:r>
            <a:r>
              <a:rPr lang="fr-FR" b="0" dirty="0"/>
              <a:t> s’articuleraient aussi au mieux avec l’instance territoriale adéquate, le </a:t>
            </a:r>
            <a:r>
              <a:rPr lang="fr-FR" b="0" dirty="0" err="1"/>
              <a:t>C.T.S</a:t>
            </a:r>
            <a:r>
              <a:rPr lang="fr-FR" b="0" dirty="0"/>
              <a:t>. et sa </a:t>
            </a:r>
            <a:r>
              <a:rPr lang="fr-FR" b="0" dirty="0" err="1"/>
              <a:t>CSSM</a:t>
            </a:r>
            <a:r>
              <a:rPr lang="fr-FR" b="0" dirty="0"/>
              <a:t> ? Donc, assurer la </a:t>
            </a:r>
            <a:r>
              <a:rPr lang="fr-FR" dirty="0"/>
              <a:t>remontée des </a:t>
            </a:r>
            <a:r>
              <a:rPr lang="fr-FR" dirty="0" err="1"/>
              <a:t>problémes</a:t>
            </a:r>
            <a:r>
              <a:rPr lang="fr-FR" dirty="0"/>
              <a:t> de Santé Mentale à résoudre</a:t>
            </a:r>
            <a:r>
              <a:rPr lang="fr-FR" b="0" dirty="0"/>
              <a:t>, et d’autre part, agir sur des questions prioritaires issues des </a:t>
            </a:r>
            <a:r>
              <a:rPr lang="fr-FR" b="0" dirty="0" err="1"/>
              <a:t>PTSM</a:t>
            </a:r>
            <a:r>
              <a:rPr lang="fr-FR" b="0" dirty="0"/>
              <a:t>, des PRS, et des priorités Nationales en Santé.</a:t>
            </a:r>
          </a:p>
          <a:p>
            <a:pPr marL="342900" lvl="0" indent="-342900">
              <a:buAutoNum type="arabicPeriod"/>
            </a:pPr>
            <a:endParaRPr lang="fr-FR" b="0" dirty="0"/>
          </a:p>
          <a:p>
            <a:pPr marL="342900" lvl="0" indent="-342900">
              <a:buAutoNum type="arabicPeriod"/>
            </a:pPr>
            <a:r>
              <a:rPr lang="fr-FR" b="0" dirty="0"/>
              <a:t>Les </a:t>
            </a:r>
            <a:r>
              <a:rPr lang="fr-FR" dirty="0"/>
              <a:t>maladies neuro-dégénératives</a:t>
            </a:r>
            <a:r>
              <a:rPr lang="fr-FR" b="0" dirty="0"/>
              <a:t>, </a:t>
            </a:r>
            <a:r>
              <a:rPr lang="fr-FR" dirty="0"/>
              <a:t>dépistage</a:t>
            </a:r>
            <a:r>
              <a:rPr lang="fr-FR" b="0" dirty="0"/>
              <a:t>, </a:t>
            </a:r>
            <a:r>
              <a:rPr lang="fr-FR" dirty="0"/>
              <a:t>accompagnement</a:t>
            </a:r>
            <a:r>
              <a:rPr lang="fr-FR" b="0" dirty="0"/>
              <a:t>, </a:t>
            </a:r>
            <a:r>
              <a:rPr lang="fr-FR" dirty="0"/>
              <a:t>reconnaissance partagée de l’apport des aidants</a:t>
            </a:r>
            <a:r>
              <a:rPr lang="fr-FR" b="0" dirty="0"/>
              <a:t>, leur </a:t>
            </a:r>
            <a:r>
              <a:rPr lang="fr-FR" dirty="0"/>
              <a:t>formation et les relais</a:t>
            </a:r>
            <a:r>
              <a:rPr lang="fr-FR" b="0" dirty="0"/>
              <a:t>, </a:t>
            </a:r>
            <a:r>
              <a:rPr lang="fr-FR" dirty="0"/>
              <a:t>y compris dans le champ le plus large des Handicaps </a:t>
            </a:r>
            <a:r>
              <a:rPr lang="fr-FR" b="0" dirty="0"/>
              <a:t>(autismes, trisomie 21 etc.)</a:t>
            </a:r>
          </a:p>
          <a:p>
            <a:pPr marL="342900" lvl="0" indent="-342900">
              <a:buAutoNum type="arabicPeriod"/>
            </a:pPr>
            <a:endParaRPr lang="fr-FR" b="0" dirty="0"/>
          </a:p>
          <a:p>
            <a:pPr marL="342900" lvl="0" indent="-342900">
              <a:buAutoNum type="arabicPeriod"/>
            </a:pPr>
            <a:r>
              <a:rPr lang="fr-FR" b="0" dirty="0"/>
              <a:t>La </a:t>
            </a:r>
            <a:r>
              <a:rPr lang="fr-FR" dirty="0"/>
              <a:t>formation</a:t>
            </a:r>
            <a:r>
              <a:rPr lang="fr-FR" b="0" dirty="0"/>
              <a:t> des </a:t>
            </a:r>
            <a:r>
              <a:rPr lang="fr-FR" dirty="0"/>
              <a:t>professionnels</a:t>
            </a:r>
            <a:r>
              <a:rPr lang="fr-FR" b="0" dirty="0"/>
              <a:t>, </a:t>
            </a:r>
            <a:r>
              <a:rPr lang="fr-FR" dirty="0"/>
              <a:t>aidants</a:t>
            </a:r>
            <a:r>
              <a:rPr lang="fr-FR" b="0" dirty="0"/>
              <a:t>, le transfert de compétences, et des </a:t>
            </a:r>
            <a:r>
              <a:rPr lang="fr-FR" dirty="0"/>
              <a:t>élus – </a:t>
            </a:r>
            <a:r>
              <a:rPr lang="fr-FR" b="0" dirty="0"/>
              <a:t>et en réciprocité, apport de </a:t>
            </a:r>
            <a:r>
              <a:rPr lang="fr-FR" dirty="0"/>
              <a:t>l’expertise des usagers. Formations et problèmes de pénurie des professionnels </a:t>
            </a:r>
            <a:r>
              <a:rPr lang="fr-FR" b="0" dirty="0"/>
              <a:t>de santé </a:t>
            </a:r>
            <a:r>
              <a:rPr lang="fr-FR" dirty="0"/>
              <a:t>s’articulent</a:t>
            </a:r>
            <a:r>
              <a:rPr lang="fr-FR" b="0" dirty="0"/>
              <a:t>.</a:t>
            </a:r>
          </a:p>
          <a:p>
            <a:pPr marL="342900" lvl="0" indent="-342900">
              <a:buAutoNum type="arabicPeriod"/>
            </a:pPr>
            <a:endParaRPr lang="fr-FR" b="0" dirty="0"/>
          </a:p>
          <a:p>
            <a:pPr marL="342900" lvl="0" indent="-342900">
              <a:buAutoNum type="arabicPeriod"/>
            </a:pPr>
            <a:r>
              <a:rPr lang="fr-FR" b="0" dirty="0"/>
              <a:t>La </a:t>
            </a:r>
            <a:r>
              <a:rPr lang="fr-FR" dirty="0"/>
              <a:t>périnatalité</a:t>
            </a:r>
            <a:r>
              <a:rPr lang="fr-FR" b="0" dirty="0"/>
              <a:t>, </a:t>
            </a:r>
            <a:r>
              <a:rPr lang="fr-FR" dirty="0"/>
              <a:t>les dépistages précoces et interventions </a:t>
            </a:r>
            <a:r>
              <a:rPr lang="fr-FR" b="0" dirty="0"/>
              <a:t>qui doivent les accompagner. Questions aussi des enfants présentant des « DYS », </a:t>
            </a:r>
            <a:r>
              <a:rPr lang="fr-FR" b="0" dirty="0" err="1"/>
              <a:t>T.D.A</a:t>
            </a:r>
            <a:r>
              <a:rPr lang="fr-FR" b="0" dirty="0"/>
              <a:t>., </a:t>
            </a:r>
            <a:r>
              <a:rPr lang="fr-FR" b="0" dirty="0" err="1"/>
              <a:t>TDHA</a:t>
            </a:r>
            <a:r>
              <a:rPr lang="fr-FR" b="0" dirty="0"/>
              <a:t> : un </a:t>
            </a:r>
            <a:r>
              <a:rPr lang="fr-FR" dirty="0"/>
              <a:t>accueil et diagnostic accessibles</a:t>
            </a:r>
            <a:r>
              <a:rPr lang="fr-FR" b="0" dirty="0"/>
              <a:t>, </a:t>
            </a:r>
            <a:r>
              <a:rPr lang="fr-FR" dirty="0"/>
              <a:t>pluridisciplinaires</a:t>
            </a:r>
            <a:r>
              <a:rPr lang="fr-FR" b="0" dirty="0"/>
              <a:t>, de </a:t>
            </a:r>
            <a:r>
              <a:rPr lang="fr-FR" dirty="0"/>
              <a:t>proximité et d’excellence</a:t>
            </a:r>
            <a:r>
              <a:rPr lang="fr-FR" b="0" dirty="0"/>
              <a:t>, </a:t>
            </a:r>
            <a:r>
              <a:rPr lang="fr-FR" dirty="0"/>
              <a:t>sans délai d’attente </a:t>
            </a:r>
            <a:r>
              <a:rPr lang="fr-FR" b="0" dirty="0"/>
              <a:t>?</a:t>
            </a:r>
          </a:p>
        </p:txBody>
      </p:sp>
    </p:spTree>
    <p:extLst>
      <p:ext uri="{BB962C8B-B14F-4D97-AF65-F5344CB8AC3E}">
        <p14:creationId xmlns:p14="http://schemas.microsoft.com/office/powerpoint/2010/main" val="197422378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6"/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AGENDA : 10 mars</a:t>
            </a: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380636" y="1052736"/>
            <a:ext cx="4311650" cy="5334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77825" indent="-377825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2400" dirty="0">
                <a:solidFill>
                  <a:srgbClr val="CC0000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La Commission</a:t>
            </a:r>
          </a:p>
          <a:p>
            <a:pPr marL="457200" lvl="1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Objet 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Réunions et Travaux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Méthode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Problématiques en chantier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ü"/>
            </a:pPr>
            <a:r>
              <a:rPr lang="fr-FR" altLang="fr-FR" sz="1800" i="1" dirty="0">
                <a:solidFill>
                  <a:srgbClr val="FF0000"/>
                </a:solidFill>
                <a:cs typeface="Arial" panose="020B0604020202020204" pitchFamily="34" charset="0"/>
              </a:rPr>
              <a:t>Calendrier prévisionnel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000066"/>
              </a:buClr>
              <a:buFont typeface="Webdings" panose="05030102010509060703" pitchFamily="18" charset="2"/>
              <a:buNone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pic>
        <p:nvPicPr>
          <p:cNvPr id="8196" name="Imag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71360">
            <a:off x="5030788" y="1876425"/>
            <a:ext cx="4268787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100000">
                      <a:srgbClr val="F6F4A8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167651192"/>
      </p:ext>
    </p:extLst>
  </p:cSld>
  <p:clrMapOvr>
    <a:masterClrMapping/>
  </p:clrMapOvr>
  <p:transition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6">
            <a:extLst>
              <a:ext uri="{FF2B5EF4-FFF2-40B4-BE49-F238E27FC236}">
                <a16:creationId xmlns:a16="http://schemas.microsoft.com/office/drawing/2014/main" id="{AB346695-DBFF-4DDB-BBE0-5184055ACB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82CB905A-32FE-461D-8002-0683E1B30CCA}"/>
              </a:ext>
            </a:extLst>
          </p:cNvPr>
          <p:cNvSpPr txBox="1"/>
          <p:nvPr/>
        </p:nvSpPr>
        <p:spPr>
          <a:xfrm>
            <a:off x="416496" y="1340768"/>
            <a:ext cx="9073008" cy="50475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/>
              <a:t>CALENDRIER PREVISIONNEL : </a:t>
            </a:r>
          </a:p>
          <a:p>
            <a:endParaRPr lang="fr-FR" dirty="0"/>
          </a:p>
          <a:p>
            <a:r>
              <a:rPr lang="fr-FR" dirty="0"/>
              <a:t>Dans les Hauts-de-Seine : cette « démarche projet » est bien avancée ! :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La Commission devient (dernière réunion) : Comité de Pilotage du </a:t>
            </a:r>
            <a:r>
              <a:rPr lang="fr-FR" dirty="0" err="1"/>
              <a:t>PTSM</a:t>
            </a: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Et le 1</a:t>
            </a:r>
            <a:r>
              <a:rPr lang="fr-FR" baseline="30000" dirty="0"/>
              <a:t>er</a:t>
            </a:r>
            <a:r>
              <a:rPr lang="fr-FR" dirty="0"/>
              <a:t> février 2018, en projet :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742950" lvl="1" indent="-285750">
              <a:buFontTx/>
              <a:buChar char="-"/>
            </a:pPr>
            <a:r>
              <a:rPr lang="fr-FR" dirty="0"/>
              <a:t>Détermination des Groupes de Travail</a:t>
            </a:r>
          </a:p>
          <a:p>
            <a:pPr marL="742950" lvl="1" indent="-285750">
              <a:buFontTx/>
              <a:buChar char="-"/>
            </a:pPr>
            <a:r>
              <a:rPr lang="fr-FR" dirty="0"/>
              <a:t>Du Calendrier (débattu lors de la prochaine session) :</a:t>
            </a:r>
          </a:p>
          <a:p>
            <a:pPr marL="1200150" lvl="2" indent="-285750">
              <a:buFontTx/>
              <a:buChar char="-"/>
            </a:pPr>
            <a:r>
              <a:rPr lang="fr-FR" dirty="0"/>
              <a:t>3 réunions pour chaque groupe – avant mai : </a:t>
            </a:r>
          </a:p>
          <a:p>
            <a:pPr marL="3943350" lvl="8" indent="-285750">
              <a:buFontTx/>
              <a:buChar char="-"/>
            </a:pPr>
            <a:r>
              <a:rPr lang="fr-FR" dirty="0"/>
              <a:t>1. Problèmes	</a:t>
            </a:r>
          </a:p>
          <a:p>
            <a:pPr marL="3943350" lvl="8" indent="-285750">
              <a:buFontTx/>
              <a:buChar char="-"/>
            </a:pPr>
            <a:r>
              <a:rPr lang="fr-FR" dirty="0"/>
              <a:t>2. Causes		</a:t>
            </a:r>
          </a:p>
          <a:p>
            <a:pPr marL="3943350" lvl="8" indent="-285750">
              <a:buFontTx/>
              <a:buChar char="-"/>
            </a:pPr>
            <a:r>
              <a:rPr lang="fr-FR" dirty="0"/>
              <a:t>3. Plan d’action, critères d’évaluation, suivi</a:t>
            </a:r>
          </a:p>
          <a:p>
            <a:pPr marL="3943350" lvl="8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Validation en Comité de Pilotage </a:t>
            </a:r>
          </a:p>
          <a:p>
            <a:r>
              <a:rPr lang="fr-FR" dirty="0"/>
              <a:t>      Et retours réguliers des avancées au </a:t>
            </a:r>
            <a:r>
              <a:rPr lang="fr-FR" dirty="0" err="1"/>
              <a:t>C.T..S</a:t>
            </a:r>
            <a:r>
              <a:rPr lang="fr-FR" dirty="0"/>
              <a:t>.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Amendements et Validation du </a:t>
            </a:r>
            <a:r>
              <a:rPr lang="fr-FR" dirty="0" err="1"/>
              <a:t>PTSM</a:t>
            </a:r>
            <a:r>
              <a:rPr lang="fr-FR" dirty="0"/>
              <a:t> par le </a:t>
            </a:r>
            <a:r>
              <a:rPr lang="fr-FR" dirty="0" err="1"/>
              <a:t>C.T.S</a:t>
            </a:r>
            <a:r>
              <a:rPr lang="fr-FR" dirty="0"/>
              <a:t> (avant juillet-septembre)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r>
              <a:rPr lang="fr-FR" dirty="0"/>
              <a:t>Rédaction finalisée et proposition du Projet Territorial à l’</a:t>
            </a:r>
            <a:r>
              <a:rPr lang="fr-FR" dirty="0" err="1"/>
              <a:t>A.R.S</a:t>
            </a:r>
            <a:r>
              <a:rPr lang="fr-FR" dirty="0"/>
              <a:t>. (au plus tard, mi-octobre 2018)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30223802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numéro de diapositive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fr-FR" dirty="0"/>
          </a:p>
        </p:txBody>
      </p:sp>
      <p:grpSp>
        <p:nvGrpSpPr>
          <p:cNvPr id="6" name="Groupe 5"/>
          <p:cNvGrpSpPr/>
          <p:nvPr/>
        </p:nvGrpSpPr>
        <p:grpSpPr>
          <a:xfrm>
            <a:off x="1208584" y="1196752"/>
            <a:ext cx="7704857" cy="3744416"/>
            <a:chOff x="650935" y="173904"/>
            <a:chExt cx="7881505" cy="1238872"/>
          </a:xfrm>
        </p:grpSpPr>
        <p:sp>
          <p:nvSpPr>
            <p:cNvPr id="7" name="Rectangle à coins arrondis 6"/>
            <p:cNvSpPr/>
            <p:nvPr/>
          </p:nvSpPr>
          <p:spPr>
            <a:xfrm>
              <a:off x="650935" y="188640"/>
              <a:ext cx="7881505" cy="1224136"/>
            </a:xfrm>
            <a:prstGeom prst="roundRect">
              <a:avLst/>
            </a:prstGeom>
            <a:noFill/>
            <a:ln>
              <a:solidFill>
                <a:srgbClr val="00B05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8" name="Titre 1"/>
            <p:cNvSpPr txBox="1">
              <a:spLocks/>
            </p:cNvSpPr>
            <p:nvPr/>
          </p:nvSpPr>
          <p:spPr>
            <a:xfrm>
              <a:off x="685799" y="173904"/>
              <a:ext cx="7772400" cy="1224136"/>
            </a:xfrm>
            <a:prstGeom prst="rect">
              <a:avLst/>
            </a:prstGeom>
          </p:spPr>
          <p:txBody>
            <a:bodyPr vert="horz" lIns="91440" tIns="45720" rIns="91440" bIns="45720" rtlCol="0" anchor="ctr">
              <a:normAutofit fontScale="40000" lnSpcReduction="20000"/>
            </a:bodyPr>
            <a:lstStyle>
              <a:lvl1pPr algn="ctr" defTabSz="914400" rtl="0" eaLnBrk="1" latinLnBrk="0" hangingPunct="1">
                <a:spcBef>
                  <a:spcPct val="0"/>
                </a:spcBef>
                <a:buNone/>
                <a:defRPr sz="4400" kern="1200">
                  <a:solidFill>
                    <a:schemeClr val="tx1"/>
                  </a:solidFill>
                  <a:latin typeface="+mj-lt"/>
                  <a:ea typeface="+mj-ea"/>
                  <a:cs typeface="+mj-cs"/>
                </a:defRPr>
              </a:lvl1pPr>
            </a:lstStyle>
            <a:p>
              <a:br>
                <a:rPr lang="fr-FR" dirty="0"/>
              </a:br>
              <a:br>
                <a:rPr lang="fr-FR" dirty="0"/>
              </a:br>
              <a:r>
                <a:rPr lang="fr-FR" sz="17600" dirty="0">
                  <a:solidFill>
                    <a:srgbClr val="00B050"/>
                  </a:solidFill>
                  <a:latin typeface="Baskerville Old Face" panose="02020602080505020303" pitchFamily="18" charset="0"/>
                </a:rPr>
                <a:t>Merci </a:t>
              </a:r>
            </a:p>
            <a:p>
              <a:r>
                <a:rPr lang="fr-FR" sz="17600" dirty="0">
                  <a:solidFill>
                    <a:srgbClr val="00B050"/>
                  </a:solidFill>
                  <a:latin typeface="Baskerville Old Face" panose="02020602080505020303" pitchFamily="18" charset="0"/>
                </a:rPr>
                <a:t>de Votre </a:t>
              </a:r>
            </a:p>
            <a:p>
              <a:r>
                <a:rPr lang="fr-FR" sz="17600" dirty="0">
                  <a:solidFill>
                    <a:srgbClr val="00B050"/>
                  </a:solidFill>
                  <a:latin typeface="Baskerville Old Face" panose="02020602080505020303" pitchFamily="18" charset="0"/>
                </a:rPr>
                <a:t>attention</a:t>
              </a:r>
              <a:br>
                <a:rPr lang="fr-FR" dirty="0">
                  <a:latin typeface="Baskerville Old Face" panose="02020602080505020303" pitchFamily="18" charset="0"/>
                </a:rPr>
              </a:br>
              <a:endParaRPr lang="fr-FR" dirty="0">
                <a:latin typeface="Baskerville Old Face" panose="02020602080505020303" pitchFamily="18" charset="0"/>
              </a:endParaRPr>
            </a:p>
          </p:txBody>
        </p:sp>
      </p:grpSp>
      <p:sp>
        <p:nvSpPr>
          <p:cNvPr id="9" name="Text Box 1026">
            <a:extLst>
              <a:ext uri="{FF2B5EF4-FFF2-40B4-BE49-F238E27FC236}">
                <a16:creationId xmlns:a16="http://schemas.microsoft.com/office/drawing/2014/main" id="{AD3C74B6-88B9-4181-B6FF-07772FB597E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</p:spTree>
    <p:extLst>
      <p:ext uri="{BB962C8B-B14F-4D97-AF65-F5344CB8AC3E}">
        <p14:creationId xmlns:p14="http://schemas.microsoft.com/office/powerpoint/2010/main" val="365718913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2866" name="Rectangle 2"/>
          <p:cNvSpPr>
            <a:spLocks noGrp="1" noChangeArrowheads="1"/>
          </p:cNvSpPr>
          <p:nvPr>
            <p:ph type="body" sz="half" idx="3"/>
          </p:nvPr>
        </p:nvSpPr>
        <p:spPr bwMode="auto">
          <a:xfrm>
            <a:off x="0" y="6000750"/>
            <a:ext cx="9906000" cy="857250"/>
          </a:xfrm>
          <a:solidFill>
            <a:srgbClr val="ABB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lnSpc>
                <a:spcPct val="110000"/>
              </a:lnSpc>
              <a:buFontTx/>
              <a:buNone/>
              <a:defRPr/>
            </a:pPr>
            <a:r>
              <a:rPr lang="fr-FR" sz="4000" dirty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</a:rPr>
              <a:t>Conseil Territorial du 92 – 19 janvier 2018</a:t>
            </a:r>
            <a:endParaRPr lang="fr-FR" sz="4000" dirty="0"/>
          </a:p>
        </p:txBody>
      </p:sp>
      <p:pic>
        <p:nvPicPr>
          <p:cNvPr id="292867" name="Picture 3" descr="voilier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906000" cy="6057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100" name="Text Box 4"/>
          <p:cNvSpPr txBox="1">
            <a:spLocks noChangeArrowheads="1"/>
          </p:cNvSpPr>
          <p:nvPr/>
        </p:nvSpPr>
        <p:spPr bwMode="auto">
          <a:xfrm>
            <a:off x="5168900" y="260350"/>
            <a:ext cx="4513263" cy="101566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>
            <a:spAutoFit/>
          </a:bodyPr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/>
            <a:r>
              <a:rPr lang="fr-FR" altLang="fr-FR" sz="2400" b="0" dirty="0">
                <a:latin typeface="Umbra BT" pitchFamily="2" charset="0"/>
              </a:rPr>
              <a:t>Commission Spécialisée </a:t>
            </a:r>
          </a:p>
          <a:p>
            <a:pPr algn="ctr"/>
            <a:r>
              <a:rPr lang="fr-FR" altLang="fr-FR" sz="2400" b="0" dirty="0">
                <a:latin typeface="Umbra BT" pitchFamily="2" charset="0"/>
              </a:rPr>
              <a:t>Santé Mentale des Hauts-de-Seine</a:t>
            </a:r>
          </a:p>
        </p:txBody>
      </p:sp>
    </p:spTree>
    <p:extLst>
      <p:ext uri="{BB962C8B-B14F-4D97-AF65-F5344CB8AC3E}">
        <p14:creationId xmlns:p14="http://schemas.microsoft.com/office/powerpoint/2010/main" val="3741407986"/>
      </p:ext>
    </p:extLst>
  </p:cSld>
  <p:clrMapOvr>
    <a:masterClrMapping/>
  </p:clrMapOvr>
  <p:transition advTm="10000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afterEffect">
                                  <p:stCondLst>
                                    <p:cond delay="2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28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29286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29286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2928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ext Box 2"/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Le système de Santé… :  pas si simple, la France !</a:t>
            </a:r>
          </a:p>
        </p:txBody>
      </p:sp>
      <p:sp>
        <p:nvSpPr>
          <p:cNvPr id="14339" name="Text Box 3"/>
          <p:cNvSpPr txBox="1">
            <a:spLocks noChangeArrowheads="1"/>
          </p:cNvSpPr>
          <p:nvPr/>
        </p:nvSpPr>
        <p:spPr bwMode="auto">
          <a:xfrm>
            <a:off x="334748" y="908720"/>
            <a:ext cx="9296400" cy="55626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Pr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sidence de la R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publique 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–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Parlement 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–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S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nat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Premier Ministre                   Ministres / Affaires Sociales et Santé      /Travail     / Recherche     / Budget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Secrétariat d’Etat au Handicap       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CNCPH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CNS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I.G.A.S.                                                         CNSA    C.I.H.           D.G.S.   D.G.O.S.    D.G.A.S.    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Education Nationale – Sociétal           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Inca  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Inpes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CCNE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EFS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</a:t>
            </a: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Assur. Maladie - Mutualité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    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Agence Biomédecine           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I.A.                                                                   InVS    ANSM             H.A.S.                                         ANESM                                          </a:t>
            </a:r>
            <a:endParaRPr lang="fr-FR" altLang="fr-FR" sz="1800" dirty="0">
              <a:solidFill>
                <a:srgbClr val="000000"/>
              </a:solidFill>
              <a:latin typeface="Arial Narrow" panose="020B0606020202030204" pitchFamily="34" charset="0"/>
              <a:cs typeface="Times New Roman" panose="02020603050405020304" pitchFamily="18" charset="0"/>
            </a:endParaRP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Inspection Acad</a:t>
            </a:r>
            <a:r>
              <a:rPr lang="fr-FR" altLang="fr-FR" sz="1800" b="0" dirty="0">
                <a:solidFill>
                  <a:srgbClr val="000000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mique                                                                      Haute Autorit</a:t>
            </a:r>
            <a:r>
              <a:rPr lang="fr-FR" altLang="fr-FR" sz="1800" b="0" dirty="0">
                <a:solidFill>
                  <a:srgbClr val="000000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de Sant</a:t>
            </a:r>
            <a:r>
              <a:rPr lang="fr-FR" altLang="fr-FR" sz="1800" b="0" dirty="0">
                <a:solidFill>
                  <a:srgbClr val="000000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</a:t>
            </a: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A.R.S.                                                                   Conseil R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gional</a:t>
            </a: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  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</a:t>
            </a: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Agence R</a:t>
            </a:r>
            <a:r>
              <a:rPr lang="fr-FR" altLang="fr-FR" sz="1800" b="0" dirty="0">
                <a:solidFill>
                  <a:srgbClr val="000000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gionale de Santé 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CRSA-GRSM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CDAPH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Conseil G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n</a:t>
            </a:r>
            <a:r>
              <a:rPr lang="fr-FR" altLang="fr-FR" sz="1800" dirty="0">
                <a:solidFill>
                  <a:srgbClr val="000099"/>
                </a:solidFill>
                <a:cs typeface="Times New Roman" panose="02020603050405020304" pitchFamily="18" charset="0"/>
              </a:rPr>
              <a:t>é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ral</a:t>
            </a: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                                                    Département ?                            </a:t>
            </a:r>
            <a:r>
              <a:rPr lang="fr-FR" altLang="fr-FR" sz="180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M.D.P.H.</a:t>
            </a:r>
          </a:p>
          <a:p>
            <a:pPr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      G.H.T.    C.T.S.                 </a:t>
            </a:r>
            <a:r>
              <a:rPr lang="fr-FR" altLang="fr-FR" sz="1800" dirty="0" err="1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CLSM</a:t>
            </a: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et élus de terrain ! ?                                             </a:t>
            </a:r>
            <a:r>
              <a:rPr lang="fr-FR" altLang="fr-FR" sz="1800" b="0" dirty="0">
                <a:solidFill>
                  <a:srgbClr val="000000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                     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Secteur Sanitaire                                           Secteur Social                             Secteur Médico-Social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dirty="0">
                <a:solidFill>
                  <a:srgbClr val="000099"/>
                </a:solidFill>
                <a:latin typeface="Arial Narrow" panose="020B0606020202030204" pitchFamily="34" charset="0"/>
                <a:cs typeface="Times New Roman" panose="02020603050405020304" pitchFamily="18" charset="0"/>
              </a:rPr>
              <a:t>Public – ESPIC – Privé à but non lucratif – Privé – Mutualiste </a:t>
            </a:r>
          </a:p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solidFill>
                <a:srgbClr val="009900"/>
              </a:solidFill>
              <a:latin typeface="Garamond" panose="02020404030301010803" pitchFamily="18" charset="0"/>
              <a:cs typeface="Times New Roman" panose="02020603050405020304" pitchFamily="18" charset="0"/>
            </a:endParaRPr>
          </a:p>
        </p:txBody>
      </p:sp>
      <p:sp>
        <p:nvSpPr>
          <p:cNvPr id="14340" name="Line 1041"/>
          <p:cNvSpPr>
            <a:spLocks noChangeShapeType="1"/>
          </p:cNvSpPr>
          <p:nvPr/>
        </p:nvSpPr>
        <p:spPr bwMode="auto">
          <a:xfrm flipH="1">
            <a:off x="2874778" y="2132959"/>
            <a:ext cx="1744852" cy="198184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1" name="Line 1042"/>
          <p:cNvSpPr>
            <a:spLocks noChangeShapeType="1"/>
          </p:cNvSpPr>
          <p:nvPr/>
        </p:nvSpPr>
        <p:spPr bwMode="auto">
          <a:xfrm flipH="1">
            <a:off x="1426227" y="5013176"/>
            <a:ext cx="742068" cy="810262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2" name="Line 1043"/>
          <p:cNvSpPr>
            <a:spLocks noChangeShapeType="1"/>
          </p:cNvSpPr>
          <p:nvPr/>
        </p:nvSpPr>
        <p:spPr bwMode="auto">
          <a:xfrm flipH="1">
            <a:off x="4170788" y="3587818"/>
            <a:ext cx="1911150" cy="2279582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4" name="Line 1046"/>
          <p:cNvSpPr>
            <a:spLocks noChangeShapeType="1"/>
          </p:cNvSpPr>
          <p:nvPr/>
        </p:nvSpPr>
        <p:spPr bwMode="auto">
          <a:xfrm>
            <a:off x="2611016" y="6021288"/>
            <a:ext cx="1656184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5" name="Line 1047"/>
          <p:cNvSpPr>
            <a:spLocks noChangeShapeType="1"/>
          </p:cNvSpPr>
          <p:nvPr/>
        </p:nvSpPr>
        <p:spPr bwMode="auto">
          <a:xfrm>
            <a:off x="7617296" y="4305300"/>
            <a:ext cx="0" cy="38100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6" name="Line 1048"/>
          <p:cNvSpPr>
            <a:spLocks noChangeShapeType="1"/>
          </p:cNvSpPr>
          <p:nvPr/>
        </p:nvSpPr>
        <p:spPr bwMode="auto">
          <a:xfrm flipH="1">
            <a:off x="3219075" y="3587818"/>
            <a:ext cx="2779905" cy="2401788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7" name="Line 1049"/>
          <p:cNvSpPr>
            <a:spLocks noChangeShapeType="1"/>
          </p:cNvSpPr>
          <p:nvPr/>
        </p:nvSpPr>
        <p:spPr bwMode="auto">
          <a:xfrm flipH="1">
            <a:off x="2783298" y="2194991"/>
            <a:ext cx="611560" cy="1919807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8" name="Line 1051"/>
          <p:cNvSpPr>
            <a:spLocks noChangeShapeType="1"/>
          </p:cNvSpPr>
          <p:nvPr/>
        </p:nvSpPr>
        <p:spPr bwMode="auto">
          <a:xfrm>
            <a:off x="1045980" y="3924855"/>
            <a:ext cx="13312" cy="1828245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49" name="Line 1053"/>
          <p:cNvSpPr>
            <a:spLocks noChangeShapeType="1"/>
          </p:cNvSpPr>
          <p:nvPr/>
        </p:nvSpPr>
        <p:spPr bwMode="auto">
          <a:xfrm flipH="1">
            <a:off x="6553198" y="3587818"/>
            <a:ext cx="2648273" cy="243347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50" name="Line 1055"/>
          <p:cNvSpPr>
            <a:spLocks noChangeShapeType="1"/>
          </p:cNvSpPr>
          <p:nvPr/>
        </p:nvSpPr>
        <p:spPr bwMode="auto">
          <a:xfrm flipV="1">
            <a:off x="5867000" y="5126626"/>
            <a:ext cx="498915" cy="740774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51" name="Line 1056"/>
          <p:cNvSpPr>
            <a:spLocks noChangeShapeType="1"/>
          </p:cNvSpPr>
          <p:nvPr/>
        </p:nvSpPr>
        <p:spPr bwMode="auto">
          <a:xfrm>
            <a:off x="2500669" y="3733800"/>
            <a:ext cx="4828596" cy="1639416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52" name="Line 1057"/>
          <p:cNvSpPr>
            <a:spLocks noChangeShapeType="1"/>
          </p:cNvSpPr>
          <p:nvPr/>
        </p:nvSpPr>
        <p:spPr bwMode="auto">
          <a:xfrm>
            <a:off x="4088903" y="4969022"/>
            <a:ext cx="3185293" cy="993547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53" name="Line 1058"/>
          <p:cNvSpPr>
            <a:spLocks noChangeShapeType="1"/>
          </p:cNvSpPr>
          <p:nvPr/>
        </p:nvSpPr>
        <p:spPr bwMode="auto">
          <a:xfrm>
            <a:off x="2813995" y="5083696"/>
            <a:ext cx="5405" cy="402704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54" name="Line 1059"/>
          <p:cNvSpPr>
            <a:spLocks noChangeShapeType="1"/>
          </p:cNvSpPr>
          <p:nvPr/>
        </p:nvSpPr>
        <p:spPr bwMode="auto">
          <a:xfrm>
            <a:off x="3394859" y="2194991"/>
            <a:ext cx="611086" cy="3794613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14355" name="Line 1060"/>
          <p:cNvSpPr>
            <a:spLocks noChangeShapeType="1"/>
          </p:cNvSpPr>
          <p:nvPr/>
        </p:nvSpPr>
        <p:spPr bwMode="auto">
          <a:xfrm>
            <a:off x="7696200" y="5157192"/>
            <a:ext cx="152400" cy="100608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pic>
        <p:nvPicPr>
          <p:cNvPr id="14356" name="Imag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2589844">
            <a:off x="2298700" y="1457325"/>
            <a:ext cx="166688" cy="30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4357" name="Image 2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46350" y="1809750"/>
            <a:ext cx="336550" cy="3429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Line 1047"/>
          <p:cNvSpPr>
            <a:spLocks noChangeShapeType="1"/>
          </p:cNvSpPr>
          <p:nvPr/>
        </p:nvSpPr>
        <p:spPr bwMode="auto">
          <a:xfrm flipH="1">
            <a:off x="7617296" y="5605613"/>
            <a:ext cx="0" cy="31197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23" name="Line 1046"/>
          <p:cNvSpPr>
            <a:spLocks noChangeShapeType="1"/>
          </p:cNvSpPr>
          <p:nvPr/>
        </p:nvSpPr>
        <p:spPr bwMode="auto">
          <a:xfrm>
            <a:off x="5867000" y="6021288"/>
            <a:ext cx="1224136" cy="0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24" name="Line 1047"/>
          <p:cNvSpPr>
            <a:spLocks noChangeShapeType="1"/>
          </p:cNvSpPr>
          <p:nvPr/>
        </p:nvSpPr>
        <p:spPr bwMode="auto">
          <a:xfrm flipH="1">
            <a:off x="8603100" y="5174432"/>
            <a:ext cx="0" cy="692968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2" name="Ellipse 1"/>
          <p:cNvSpPr/>
          <p:nvPr/>
        </p:nvSpPr>
        <p:spPr bwMode="auto">
          <a:xfrm>
            <a:off x="3501037" y="2418758"/>
            <a:ext cx="2512642" cy="1046854"/>
          </a:xfrm>
          <a:prstGeom prst="ellipse">
            <a:avLst/>
          </a:prstGeom>
          <a:solidFill>
            <a:srgbClr val="FFFF00">
              <a:alpha val="5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3" name="Rectangle 2"/>
          <p:cNvSpPr/>
          <p:nvPr/>
        </p:nvSpPr>
        <p:spPr bwMode="auto">
          <a:xfrm>
            <a:off x="6047633" y="3111140"/>
            <a:ext cx="3563888" cy="687288"/>
          </a:xfrm>
          <a:prstGeom prst="rect">
            <a:avLst/>
          </a:prstGeom>
          <a:solidFill>
            <a:schemeClr val="accent5">
              <a:alpha val="14000"/>
            </a:scheme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4" name="Rectangle 3"/>
          <p:cNvSpPr/>
          <p:nvPr/>
        </p:nvSpPr>
        <p:spPr bwMode="auto">
          <a:xfrm>
            <a:off x="312543" y="3089479"/>
            <a:ext cx="2195300" cy="687288"/>
          </a:xfrm>
          <a:prstGeom prst="rect">
            <a:avLst/>
          </a:prstGeom>
          <a:solidFill>
            <a:schemeClr val="accent6">
              <a:lumMod val="40000"/>
              <a:lumOff val="60000"/>
              <a:alpha val="17000"/>
            </a:scheme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5" name="Rectangle 4"/>
          <p:cNvSpPr/>
          <p:nvPr/>
        </p:nvSpPr>
        <p:spPr bwMode="auto">
          <a:xfrm>
            <a:off x="632520" y="5867400"/>
            <a:ext cx="8784976" cy="369912"/>
          </a:xfrm>
          <a:prstGeom prst="rect">
            <a:avLst/>
          </a:prstGeom>
          <a:solidFill>
            <a:srgbClr val="33CCFF">
              <a:alpha val="17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6" name="Parchemin : horizontal 5"/>
          <p:cNvSpPr/>
          <p:nvPr/>
        </p:nvSpPr>
        <p:spPr bwMode="auto">
          <a:xfrm>
            <a:off x="200472" y="491568"/>
            <a:ext cx="9397044" cy="1271760"/>
          </a:xfrm>
          <a:prstGeom prst="horizontalScroll">
            <a:avLst/>
          </a:prstGeom>
          <a:solidFill>
            <a:srgbClr val="FF0000">
              <a:alpha val="5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32" name="Line 1055"/>
          <p:cNvSpPr>
            <a:spLocks noChangeShapeType="1"/>
          </p:cNvSpPr>
          <p:nvPr/>
        </p:nvSpPr>
        <p:spPr bwMode="auto">
          <a:xfrm flipV="1">
            <a:off x="4982948" y="1609723"/>
            <a:ext cx="46252" cy="301693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33" name="Line 1055"/>
          <p:cNvSpPr>
            <a:spLocks noChangeShapeType="1"/>
          </p:cNvSpPr>
          <p:nvPr/>
        </p:nvSpPr>
        <p:spPr bwMode="auto">
          <a:xfrm flipH="1" flipV="1">
            <a:off x="5098836" y="1609724"/>
            <a:ext cx="286212" cy="301693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34" name="Line 1055"/>
          <p:cNvSpPr>
            <a:spLocks noChangeShapeType="1"/>
          </p:cNvSpPr>
          <p:nvPr/>
        </p:nvSpPr>
        <p:spPr bwMode="auto">
          <a:xfrm flipH="1" flipV="1">
            <a:off x="5242849" y="1641742"/>
            <a:ext cx="1310350" cy="269676"/>
          </a:xfrm>
          <a:prstGeom prst="line">
            <a:avLst/>
          </a:prstGeom>
          <a:noFill/>
          <a:ln w="9525">
            <a:solidFill>
              <a:srgbClr val="333399"/>
            </a:solidFill>
            <a:round/>
            <a:headEnd type="triangle" w="med" len="med"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wrap="square" lIns="90000" tIns="46800" rIns="90000" bIns="46800" anchor="ctr">
            <a:spAutoFit/>
          </a:bodyPr>
          <a:lstStyle/>
          <a:p>
            <a:endParaRPr lang="fr-FR"/>
          </a:p>
        </p:txBody>
      </p:sp>
      <p:sp>
        <p:nvSpPr>
          <p:cNvPr id="8" name="Rectangle : coins arrondis 7"/>
          <p:cNvSpPr/>
          <p:nvPr/>
        </p:nvSpPr>
        <p:spPr bwMode="auto">
          <a:xfrm>
            <a:off x="4592960" y="1911416"/>
            <a:ext cx="2498176" cy="241234"/>
          </a:xfrm>
          <a:prstGeom prst="roundRect">
            <a:avLst/>
          </a:prstGeom>
          <a:solidFill>
            <a:srgbClr val="FF0000">
              <a:alpha val="6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9" name="Rectangle : coins arrondis 8"/>
          <p:cNvSpPr/>
          <p:nvPr/>
        </p:nvSpPr>
        <p:spPr bwMode="auto">
          <a:xfrm>
            <a:off x="2819400" y="1903512"/>
            <a:ext cx="1269504" cy="276092"/>
          </a:xfrm>
          <a:prstGeom prst="roundRect">
            <a:avLst/>
          </a:prstGeom>
          <a:solidFill>
            <a:srgbClr val="FF0000">
              <a:alpha val="4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0" name="Rectangle : avec coins arrondis en diagonale 9"/>
          <p:cNvSpPr/>
          <p:nvPr/>
        </p:nvSpPr>
        <p:spPr bwMode="auto">
          <a:xfrm>
            <a:off x="1352600" y="4114798"/>
            <a:ext cx="2736304" cy="898378"/>
          </a:xfrm>
          <a:prstGeom prst="round2DiagRect">
            <a:avLst/>
          </a:prstGeom>
          <a:solidFill>
            <a:srgbClr val="FF0000">
              <a:alpha val="2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1" name="Rectangle : avec coins arrondis en diagonale 10"/>
          <p:cNvSpPr/>
          <p:nvPr/>
        </p:nvSpPr>
        <p:spPr bwMode="auto">
          <a:xfrm>
            <a:off x="6321152" y="4114798"/>
            <a:ext cx="2364906" cy="989114"/>
          </a:xfrm>
          <a:prstGeom prst="round2DiagRect">
            <a:avLst/>
          </a:prstGeom>
          <a:solidFill>
            <a:srgbClr val="FF0000">
              <a:alpha val="4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 dirty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  <p:sp>
        <p:nvSpPr>
          <p:cNvPr id="12" name="Rectangle 11"/>
          <p:cNvSpPr/>
          <p:nvPr/>
        </p:nvSpPr>
        <p:spPr bwMode="auto">
          <a:xfrm>
            <a:off x="6969224" y="5157192"/>
            <a:ext cx="1512168" cy="432048"/>
          </a:xfrm>
          <a:prstGeom prst="rect">
            <a:avLst/>
          </a:prstGeom>
          <a:solidFill>
            <a:srgbClr val="FFC000">
              <a:alpha val="19000"/>
            </a:srgbClr>
          </a:solidFill>
          <a:ln w="9525" cap="flat" cmpd="sng" algn="ctr">
            <a:solidFill>
              <a:srgbClr val="333399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0000" tIns="46800" rIns="90000" bIns="46800" numCol="1" rtlCol="0" anchor="ctr" anchorCtr="0" compatLnSpc="1">
            <a:prstTxWarp prst="textNoShape">
              <a:avLst/>
            </a:prstTxWarp>
            <a:spAutoFit/>
          </a:bodyPr>
          <a:lstStyle/>
          <a:p>
            <a:pPr marL="0" marR="0" indent="0" algn="l" defTabSz="914400" rtl="0" eaLnBrk="0" fontAlgn="base" latinLnBrk="0" hangingPunct="0">
              <a:lnSpc>
                <a:spcPct val="100000"/>
              </a:lnSpc>
              <a:spcBef>
                <a:spcPct val="5000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fr-FR" sz="1400" b="1" i="0" u="none" strike="noStrike" cap="none" normalizeH="0" baseline="0">
              <a:ln>
                <a:noFill/>
              </a:ln>
              <a:solidFill>
                <a:schemeClr val="accent2"/>
              </a:solidFill>
              <a:effectLst/>
              <a:latin typeface="Arial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49396225"/>
      </p:ext>
    </p:extLst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43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339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body" sz="half" idx="1"/>
          </p:nvPr>
        </p:nvSpPr>
        <p:spPr bwMode="auto">
          <a:xfrm>
            <a:off x="0" y="838200"/>
            <a:ext cx="9906000" cy="5791200"/>
          </a:xfrm>
          <a:gradFill rotWithShape="0">
            <a:gsLst>
              <a:gs pos="0">
                <a:srgbClr val="A3FBA1"/>
              </a:gs>
              <a:gs pos="100000">
                <a:srgbClr val="ECF0EC"/>
              </a:gs>
            </a:gsLst>
            <a:path path="rect">
              <a:fillToRect r="100000" b="100000"/>
            </a:path>
          </a:gradFill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indent="0">
              <a:spcBef>
                <a:spcPct val="0"/>
              </a:spcBef>
              <a:buFontTx/>
              <a:buNone/>
              <a:defRPr/>
            </a:pPr>
            <a:endParaRPr lang="fr-FR" sz="1400" b="1" dirty="0">
              <a:solidFill>
                <a:srgbClr val="000099"/>
              </a:solidFill>
              <a:latin typeface="Arial Unicode MS" pitchFamily="34" charset="-128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3600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fr-FR" sz="3600" b="1" dirty="0">
                <a:solidFill>
                  <a:srgbClr val="000099"/>
                </a:solidFill>
                <a:latin typeface="Arial" charset="0"/>
                <a:cs typeface="Arial" charset="0"/>
              </a:rPr>
              <a:t>« Bilan d’étape au 19 janvier 2018 »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2000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1800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1800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>
              <a:spcBef>
                <a:spcPct val="0"/>
              </a:spcBef>
              <a:buAutoNum type="arabicPeriod"/>
              <a:defRPr/>
            </a:pPr>
            <a:endParaRPr lang="fr-FR" sz="1800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1612900" indent="454025">
              <a:spcBef>
                <a:spcPct val="0"/>
              </a:spcBef>
              <a:buAutoNum type="arabicPeriod"/>
              <a:defRPr/>
            </a:pPr>
            <a:r>
              <a:rPr lang="fr-FR" sz="1800" b="1" dirty="0">
                <a:solidFill>
                  <a:srgbClr val="000099"/>
                </a:solidFill>
                <a:latin typeface="Arial" charset="0"/>
                <a:cs typeface="Arial" charset="0"/>
              </a:rPr>
              <a:t>La Commission et ses mandataires</a:t>
            </a:r>
          </a:p>
          <a:p>
            <a:pPr marL="1612900" indent="454025">
              <a:spcBef>
                <a:spcPct val="0"/>
              </a:spcBef>
              <a:buAutoNum type="arabicPeriod"/>
              <a:defRPr/>
            </a:pPr>
            <a:r>
              <a:rPr lang="fr-FR" sz="1800" b="1" dirty="0">
                <a:solidFill>
                  <a:srgbClr val="000099"/>
                </a:solidFill>
                <a:latin typeface="Arial" charset="0"/>
                <a:cs typeface="Arial" charset="0"/>
              </a:rPr>
              <a:t>Son objet</a:t>
            </a:r>
          </a:p>
          <a:p>
            <a:pPr marL="1612900" indent="454025">
              <a:spcBef>
                <a:spcPct val="0"/>
              </a:spcBef>
              <a:buAutoNum type="arabicPeriod"/>
              <a:defRPr/>
            </a:pPr>
            <a:r>
              <a:rPr lang="fr-FR" sz="1800" b="1" dirty="0">
                <a:solidFill>
                  <a:srgbClr val="000099"/>
                </a:solidFill>
                <a:latin typeface="Arial" charset="0"/>
                <a:cs typeface="Arial" charset="0"/>
              </a:rPr>
              <a:t>Les réunions et travaux</a:t>
            </a:r>
          </a:p>
          <a:p>
            <a:pPr marL="1612900" indent="454025">
              <a:spcBef>
                <a:spcPct val="0"/>
              </a:spcBef>
              <a:buAutoNum type="arabicPeriod"/>
              <a:defRPr/>
            </a:pPr>
            <a:r>
              <a:rPr lang="fr-FR" sz="1800" b="1" dirty="0">
                <a:solidFill>
                  <a:srgbClr val="000099"/>
                </a:solidFill>
                <a:latin typeface="Arial" charset="0"/>
                <a:cs typeface="Arial" charset="0"/>
              </a:rPr>
              <a:t>La Méthode</a:t>
            </a:r>
          </a:p>
          <a:p>
            <a:pPr marL="1612900" indent="454025">
              <a:spcBef>
                <a:spcPct val="0"/>
              </a:spcBef>
              <a:buAutoNum type="arabicPeriod"/>
              <a:defRPr/>
            </a:pPr>
            <a:r>
              <a:rPr lang="fr-FR" sz="1800" b="1" dirty="0">
                <a:solidFill>
                  <a:srgbClr val="000099"/>
                </a:solidFill>
                <a:latin typeface="Arial" charset="0"/>
                <a:cs typeface="Arial" charset="0"/>
              </a:rPr>
              <a:t>Principales problématiques en chantier</a:t>
            </a:r>
          </a:p>
          <a:p>
            <a:pPr marL="1612900" indent="454025">
              <a:spcBef>
                <a:spcPct val="0"/>
              </a:spcBef>
              <a:buAutoNum type="arabicPeriod"/>
              <a:defRPr/>
            </a:pPr>
            <a:r>
              <a:rPr lang="fr-FR" sz="1800" b="1" dirty="0">
                <a:solidFill>
                  <a:srgbClr val="000099"/>
                </a:solidFill>
                <a:latin typeface="Arial" charset="0"/>
                <a:cs typeface="Arial" charset="0"/>
              </a:rPr>
              <a:t>Calendrier prévisionnel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1800" b="1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1400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1400" dirty="0">
              <a:solidFill>
                <a:srgbClr val="000099"/>
              </a:solidFill>
              <a:latin typeface="Arial" charset="0"/>
              <a:cs typeface="Arial" charset="0"/>
            </a:endParaRP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fr-FR" sz="1400" b="1" dirty="0">
                <a:solidFill>
                  <a:srgbClr val="000099"/>
                </a:solidFill>
                <a:latin typeface="Arial" charset="0"/>
                <a:cs typeface="Arial" charset="0"/>
              </a:rPr>
              <a:t>Dr Jean-François HAVRENG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r>
              <a:rPr lang="fr-FR" sz="1400" dirty="0">
                <a:solidFill>
                  <a:srgbClr val="000099"/>
                </a:solidFill>
                <a:latin typeface="Arial" charset="0"/>
                <a:cs typeface="Arial" charset="0"/>
              </a:rPr>
              <a:t> Président de la </a:t>
            </a:r>
            <a:r>
              <a:rPr lang="fr-FR" sz="1400" dirty="0" err="1">
                <a:solidFill>
                  <a:srgbClr val="000099"/>
                </a:solidFill>
                <a:latin typeface="Arial" charset="0"/>
                <a:cs typeface="Arial" charset="0"/>
              </a:rPr>
              <a:t>C.S.S.M</a:t>
            </a:r>
            <a:r>
              <a:rPr lang="fr-FR" sz="1400" dirty="0">
                <a:solidFill>
                  <a:srgbClr val="000099"/>
                </a:solidFill>
                <a:latin typeface="Arial" charset="0"/>
                <a:cs typeface="Arial" charset="0"/>
              </a:rPr>
              <a:t>.</a:t>
            </a:r>
          </a:p>
          <a:p>
            <a:pPr marL="0" indent="0" algn="ctr">
              <a:spcBef>
                <a:spcPct val="0"/>
              </a:spcBef>
              <a:buFontTx/>
              <a:buNone/>
              <a:defRPr/>
            </a:pPr>
            <a:endParaRPr lang="fr-FR" sz="1600" b="1" dirty="0">
              <a:solidFill>
                <a:srgbClr val="000099"/>
              </a:solidFill>
              <a:latin typeface="Arial" charset="0"/>
              <a:cs typeface="Arial" charset="0"/>
            </a:endParaRP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0" y="0"/>
            <a:ext cx="9906000" cy="849313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Publique – démocratie sanitaire</a:t>
            </a:r>
          </a:p>
        </p:txBody>
      </p:sp>
    </p:spTree>
    <p:extLst>
      <p:ext uri="{BB962C8B-B14F-4D97-AF65-F5344CB8AC3E}">
        <p14:creationId xmlns:p14="http://schemas.microsoft.com/office/powerpoint/2010/main" val="4135278271"/>
      </p:ext>
    </p:extLst>
  </p:cSld>
  <p:clrMapOvr>
    <a:masterClrMapping/>
  </p:clrMapOvr>
  <p:transition spd="slow"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6"/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AGENDA : 10 mars</a:t>
            </a: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381000" y="914400"/>
            <a:ext cx="4311650" cy="5334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77825" indent="-377825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2400" dirty="0">
                <a:solidFill>
                  <a:srgbClr val="CC0000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ü"/>
            </a:pPr>
            <a:r>
              <a:rPr lang="fr-FR" altLang="fr-FR" sz="1800" dirty="0">
                <a:solidFill>
                  <a:srgbClr val="CC0000"/>
                </a:solidFill>
                <a:cs typeface="Arial" panose="020B0604020202020204" pitchFamily="34" charset="0"/>
              </a:rPr>
              <a:t>La Commission</a:t>
            </a:r>
          </a:p>
          <a:p>
            <a:pPr marL="457200" lvl="1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Objet 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Réunions et Travaux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Méthode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Problématiques en chantier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Calendrier prévisionnel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000066"/>
              </a:buClr>
              <a:buFont typeface="Webdings" panose="05030102010509060703" pitchFamily="18" charset="2"/>
              <a:buNone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pic>
        <p:nvPicPr>
          <p:cNvPr id="8196" name="Imag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71360">
            <a:off x="5030788" y="1876425"/>
            <a:ext cx="4268787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100000">
                      <a:srgbClr val="F6F4A8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</p:cSld>
  <p:clrMapOvr>
    <a:masterClrMapping/>
  </p:clrMapOvr>
  <p:transition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1026">
            <a:extLst>
              <a:ext uri="{FF2B5EF4-FFF2-40B4-BE49-F238E27FC236}">
                <a16:creationId xmlns:a16="http://schemas.microsoft.com/office/drawing/2014/main" id="{99DF809A-263C-4F46-8474-10F232DA56E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  <p:sp>
        <p:nvSpPr>
          <p:cNvPr id="3" name="ZoneTexte 2">
            <a:extLst>
              <a:ext uri="{FF2B5EF4-FFF2-40B4-BE49-F238E27FC236}">
                <a16:creationId xmlns:a16="http://schemas.microsoft.com/office/drawing/2014/main" id="{42EE5861-820E-467A-B00F-07200579AE42}"/>
              </a:ext>
            </a:extLst>
          </p:cNvPr>
          <p:cNvSpPr txBox="1"/>
          <p:nvPr/>
        </p:nvSpPr>
        <p:spPr>
          <a:xfrm>
            <a:off x="200472" y="908720"/>
            <a:ext cx="9505056" cy="59093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u="sng" dirty="0"/>
              <a:t>LA COMMISSION SPECIALISEE SANTE MENTALE :</a:t>
            </a:r>
          </a:p>
          <a:p>
            <a:endParaRPr lang="fr-FR" dirty="0"/>
          </a:p>
          <a:p>
            <a:r>
              <a:rPr lang="fr-FR" dirty="0"/>
              <a:t>Composition :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En moyenne 16 à 20 participants, mandataires et suppléants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Des demandes de participations, issues en particulier : des </a:t>
            </a:r>
            <a:r>
              <a:rPr lang="fr-FR" b="0" dirty="0" err="1"/>
              <a:t>G.H.T</a:t>
            </a:r>
            <a:r>
              <a:rPr lang="fr-FR" b="0" dirty="0"/>
              <a:t>. , des Présidents de </a:t>
            </a:r>
            <a:r>
              <a:rPr lang="fr-FR" b="0" dirty="0" err="1"/>
              <a:t>C.M.E</a:t>
            </a:r>
            <a:r>
              <a:rPr lang="fr-FR" b="0" dirty="0"/>
              <a:t>., du secteur associatif, et des Usagers</a:t>
            </a:r>
          </a:p>
          <a:p>
            <a:pPr algn="ctr"/>
            <a:r>
              <a:rPr lang="fr-FR" dirty="0"/>
              <a:t>Large éventail représentatif des acteurs +++, </a:t>
            </a:r>
          </a:p>
          <a:p>
            <a:pPr algn="ctr"/>
            <a:r>
              <a:rPr lang="fr-FR" dirty="0"/>
              <a:t>un absent (pour l’instant) : l’Education Nationale</a:t>
            </a:r>
          </a:p>
          <a:p>
            <a:r>
              <a:rPr lang="fr-FR" dirty="0"/>
              <a:t>Le calendrier des travaux :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Installation de la </a:t>
            </a:r>
            <a:r>
              <a:rPr lang="fr-FR" b="0" dirty="0" err="1"/>
              <a:t>CSSM</a:t>
            </a:r>
            <a:r>
              <a:rPr lang="fr-FR" b="0" dirty="0"/>
              <a:t> le 4 juillet 2017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Sessions des 21 septembre, 19 octobre, 14 décembre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5</a:t>
            </a:r>
            <a:r>
              <a:rPr lang="fr-FR" b="0" baseline="30000" dirty="0"/>
              <a:t>ème</a:t>
            </a:r>
            <a:r>
              <a:rPr lang="fr-FR" b="0" dirty="0"/>
              <a:t> réunion prévue le 1</a:t>
            </a:r>
            <a:r>
              <a:rPr lang="fr-FR" b="0" baseline="30000" dirty="0"/>
              <a:t>er</a:t>
            </a:r>
            <a:r>
              <a:rPr lang="fr-FR" b="0" dirty="0"/>
              <a:t> février 2018</a:t>
            </a:r>
          </a:p>
          <a:p>
            <a:pPr marL="285750" indent="-285750">
              <a:buFontTx/>
              <a:buChar char="-"/>
            </a:pPr>
            <a:endParaRPr lang="fr-FR" b="0" dirty="0"/>
          </a:p>
          <a:p>
            <a:r>
              <a:rPr lang="fr-FR" dirty="0"/>
              <a:t>Des participations à des Journées d’études et Colloques : 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12 septembre à Courbevoie : Refus d’Aide et des Soins des Personnes Agées et Troubles du Comportement			</a:t>
            </a:r>
          </a:p>
          <a:p>
            <a:pPr marL="285750" indent="-285750">
              <a:buFontTx/>
              <a:buChar char="-"/>
            </a:pPr>
            <a:r>
              <a:rPr lang="fr-FR" b="0" dirty="0"/>
              <a:t>10 octobre à Nanterre : Réunion partenariale sur la Permanence d’accès aux Soins de Santé de l’Hôpital Corentin Celton – l’Equipe Mobile Précarité Sud 92 – La Maison de la Solidarité de Gennevilliers et Réseau 92 Nord – Association Aurore</a:t>
            </a:r>
          </a:p>
          <a:p>
            <a:pPr marL="285750" indent="-285750">
              <a:buFontTx/>
              <a:buChar char="-"/>
            </a:pPr>
            <a:endParaRPr lang="fr-FR" dirty="0"/>
          </a:p>
          <a:p>
            <a:r>
              <a:rPr lang="fr-FR" dirty="0"/>
              <a:t>Séminaire de l’</a:t>
            </a:r>
            <a:r>
              <a:rPr lang="fr-FR" dirty="0" err="1"/>
              <a:t>A.N.A.P</a:t>
            </a:r>
            <a:r>
              <a:rPr lang="fr-FR" dirty="0"/>
              <a:t>. </a:t>
            </a:r>
            <a:r>
              <a:rPr lang="fr-FR" b="0" dirty="0"/>
              <a:t>à l’</a:t>
            </a:r>
            <a:r>
              <a:rPr lang="fr-FR" b="0" dirty="0" err="1"/>
              <a:t>A.R.S</a:t>
            </a:r>
            <a:r>
              <a:rPr lang="fr-FR" b="0" dirty="0"/>
              <a:t>,</a:t>
            </a:r>
            <a:r>
              <a:rPr lang="fr-FR" dirty="0"/>
              <a:t> le 10 novembre</a:t>
            </a:r>
          </a:p>
          <a:p>
            <a:endParaRPr lang="fr-FR" dirty="0"/>
          </a:p>
          <a:p>
            <a:r>
              <a:rPr lang="fr-FR" dirty="0"/>
              <a:t>Depuis décembre : </a:t>
            </a:r>
            <a:r>
              <a:rPr lang="fr-FR" b="0" dirty="0"/>
              <a:t>inclusion des Présidents de </a:t>
            </a:r>
            <a:r>
              <a:rPr lang="fr-FR" b="0" dirty="0" err="1"/>
              <a:t>C.S.S.M</a:t>
            </a:r>
            <a:r>
              <a:rPr lang="fr-FR" b="0" dirty="0"/>
              <a:t>. dans le </a:t>
            </a:r>
            <a:r>
              <a:rPr lang="fr-FR" dirty="0"/>
              <a:t>Groupe Régional (</a:t>
            </a:r>
            <a:r>
              <a:rPr lang="fr-FR" dirty="0" err="1"/>
              <a:t>GRSM</a:t>
            </a:r>
            <a:r>
              <a:rPr lang="fr-FR" dirty="0"/>
              <a:t>) </a:t>
            </a:r>
            <a:r>
              <a:rPr lang="fr-FR" b="0" dirty="0"/>
              <a:t>adossé à la </a:t>
            </a:r>
            <a:r>
              <a:rPr lang="fr-FR" dirty="0" err="1"/>
              <a:t>C.R.S.A</a:t>
            </a:r>
            <a:r>
              <a:rPr lang="fr-FR" dirty="0"/>
              <a:t>. : partages sur les travaux des </a:t>
            </a:r>
            <a:r>
              <a:rPr lang="fr-FR" dirty="0" err="1"/>
              <a:t>C.T.S</a:t>
            </a:r>
            <a:r>
              <a:rPr lang="fr-FR" dirty="0"/>
              <a:t>. et </a:t>
            </a:r>
            <a:r>
              <a:rPr lang="fr-FR" dirty="0" err="1"/>
              <a:t>CSSM</a:t>
            </a:r>
            <a:r>
              <a:rPr lang="fr-FR" dirty="0"/>
              <a:t>, très différents selon les Territoires +++</a:t>
            </a:r>
          </a:p>
          <a:p>
            <a:endParaRPr lang="fr-FR" dirty="0"/>
          </a:p>
          <a:p>
            <a:r>
              <a:rPr lang="fr-FR" b="0" dirty="0"/>
              <a:t>Depuis janvier, articulation </a:t>
            </a:r>
            <a:r>
              <a:rPr lang="fr-FR" dirty="0"/>
              <a:t>Formation des Usagers – </a:t>
            </a:r>
            <a:r>
              <a:rPr lang="fr-FR" dirty="0" err="1"/>
              <a:t>C.S.S.M</a:t>
            </a:r>
            <a:r>
              <a:rPr lang="fr-FR" dirty="0"/>
              <a:t>. du 92… à poursuivre !</a:t>
            </a:r>
          </a:p>
        </p:txBody>
      </p:sp>
    </p:spTree>
    <p:extLst>
      <p:ext uri="{BB962C8B-B14F-4D97-AF65-F5344CB8AC3E}">
        <p14:creationId xmlns:p14="http://schemas.microsoft.com/office/powerpoint/2010/main" val="13772032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4CB02E8D-2B2B-4427-908E-9161F3EEE797}"/>
              </a:ext>
            </a:extLst>
          </p:cNvPr>
          <p:cNvSpPr/>
          <p:nvPr/>
        </p:nvSpPr>
        <p:spPr>
          <a:xfrm>
            <a:off x="308484" y="966787"/>
            <a:ext cx="9289032" cy="56630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1800" u="sng" dirty="0"/>
              <a:t>SON OBJET :</a:t>
            </a:r>
          </a:p>
          <a:p>
            <a:endParaRPr lang="fr-FR" sz="1800" dirty="0"/>
          </a:p>
          <a:p>
            <a:r>
              <a:rPr lang="fr-FR" sz="1800" dirty="0"/>
              <a:t>Le territoire de santé mentale : un nouveau territoire issu de la Loi qui doit faire l’objet : 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d’un diagnostic partagé en santé mentale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d’un projet territorial de santé mentale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 d’un contrat territorial de santé mentale passé entre les acteurs et l’ARS</a:t>
            </a:r>
          </a:p>
          <a:p>
            <a:pPr lvl="1">
              <a:buFont typeface="Arial" panose="020B0604020202020204" pitchFamily="34" charset="0"/>
              <a:buChar char="•"/>
            </a:pPr>
            <a:r>
              <a:rPr lang="fr-FR" sz="1600" dirty="0"/>
              <a:t>Eventuellement, d’une communauté psychiatrique du territoire </a:t>
            </a:r>
            <a:endParaRPr lang="fr-FR" sz="1600" dirty="0">
              <a:solidFill>
                <a:srgbClr val="FF0000"/>
              </a:solidFill>
            </a:endParaRPr>
          </a:p>
          <a:p>
            <a:pPr lvl="1">
              <a:buFont typeface="Arial" panose="020B0604020202020204" pitchFamily="34" charset="0"/>
              <a:buChar char="•"/>
            </a:pPr>
            <a:endParaRPr lang="fr-FR" sz="1800" dirty="0"/>
          </a:p>
          <a:p>
            <a:r>
              <a:rPr lang="fr-FR" sz="1800" dirty="0"/>
              <a:t>Objectif : </a:t>
            </a:r>
            <a:r>
              <a:rPr lang="fr-FR" sz="1800" b="0" dirty="0"/>
              <a:t>mettre en place une </a:t>
            </a:r>
            <a:r>
              <a:rPr lang="fr-FR" sz="1800" dirty="0"/>
              <a:t>approche transversale </a:t>
            </a:r>
            <a:r>
              <a:rPr lang="fr-FR" sz="1800" b="0" dirty="0"/>
              <a:t>incluant la prévention et la promotion en SM, le repérage, l’intervention précoce sur les troubles, l’orientation, la prise en charge des personnes présentant des troubles psychiques (accès à des modalités et techniques de soins spécifiques), leur accès au logement et à l’insertion.</a:t>
            </a:r>
          </a:p>
          <a:p>
            <a:endParaRPr lang="fr-FR" sz="1800" b="0" dirty="0"/>
          </a:p>
          <a:p>
            <a:r>
              <a:rPr lang="fr-FR" sz="1800" b="0" dirty="0"/>
              <a:t>De façon pragmatique :</a:t>
            </a:r>
          </a:p>
          <a:p>
            <a:pPr lvl="1">
              <a:buFont typeface="Arial" pitchFamily="34" charset="0"/>
              <a:buChar char="•"/>
            </a:pPr>
            <a:r>
              <a:rPr lang="fr-FR" sz="1600" dirty="0"/>
              <a:t> Un territoire pour la concertation et collaboration des acteurs : le département ?</a:t>
            </a:r>
          </a:p>
          <a:p>
            <a:pPr lvl="1">
              <a:buFont typeface="Arial" pitchFamily="34" charset="0"/>
              <a:buChar char="•"/>
            </a:pPr>
            <a:r>
              <a:rPr lang="fr-FR" sz="1600" dirty="0"/>
              <a:t> Un (ou plusieurs) territoire d’action au plus près du parcours de vie des personnes : le bassin de vie ?</a:t>
            </a:r>
          </a:p>
          <a:p>
            <a:pPr lvl="1">
              <a:buFont typeface="Arial" pitchFamily="34" charset="0"/>
              <a:buChar char="•"/>
            </a:pPr>
            <a:endParaRPr lang="fr-FR" sz="1600" dirty="0"/>
          </a:p>
          <a:p>
            <a:pPr marL="0" lvl="1"/>
            <a:r>
              <a:rPr lang="fr-FR" sz="1200" b="0" i="1" dirty="0"/>
              <a:t>Ce texte sur l’objet est issu du diaporama présenté fin 2017 par M. Ph. Guinard, Chargé de Mission Psychiatrie à l’ARS </a:t>
            </a:r>
            <a:r>
              <a:rPr lang="fr-FR" sz="1200" b="0" i="1" dirty="0" err="1"/>
              <a:t>IdF</a:t>
            </a:r>
            <a:r>
              <a:rPr lang="fr-FR" sz="1200" b="0" i="1" dirty="0"/>
              <a:t>.</a:t>
            </a:r>
          </a:p>
          <a:p>
            <a:pPr marL="0" lvl="1"/>
            <a:r>
              <a:rPr lang="fr-FR" sz="1200" b="0" i="1" dirty="0"/>
              <a:t>Textes de références : - Loi de modernisation de notre système de santé du 26 janvier 2016 « Loi Santé » - article 19. Article L. 1434-10 du Code de Santé Publique. Arrêté du 27 juillet 2017 relatif aux </a:t>
            </a:r>
            <a:r>
              <a:rPr lang="fr-FR" sz="1200" b="0" i="1" dirty="0" err="1"/>
              <a:t>PTSM</a:t>
            </a:r>
            <a:r>
              <a:rPr lang="fr-FR" sz="1200" b="0" i="1" dirty="0"/>
              <a:t>.</a:t>
            </a:r>
          </a:p>
        </p:txBody>
      </p:sp>
      <p:sp>
        <p:nvSpPr>
          <p:cNvPr id="3" name="Text Box 1026">
            <a:extLst>
              <a:ext uri="{FF2B5EF4-FFF2-40B4-BE49-F238E27FC236}">
                <a16:creationId xmlns:a16="http://schemas.microsoft.com/office/drawing/2014/main" id="{CBE284C0-6E93-4E37-B83C-EF275D51247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</p:spTree>
    <p:extLst>
      <p:ext uri="{BB962C8B-B14F-4D97-AF65-F5344CB8AC3E}">
        <p14:creationId xmlns:p14="http://schemas.microsoft.com/office/powerpoint/2010/main" val="24168605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026">
            <a:extLst>
              <a:ext uri="{FF2B5EF4-FFF2-40B4-BE49-F238E27FC236}">
                <a16:creationId xmlns:a16="http://schemas.microsoft.com/office/drawing/2014/main" id="{6FB66B09-CB2C-4DB1-8FA8-65973A6836A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  <p:sp>
        <p:nvSpPr>
          <p:cNvPr id="4" name="ZoneTexte 3">
            <a:extLst>
              <a:ext uri="{FF2B5EF4-FFF2-40B4-BE49-F238E27FC236}">
                <a16:creationId xmlns:a16="http://schemas.microsoft.com/office/drawing/2014/main" id="{1E5112EA-8D16-4FB2-8232-A0505D7B52AA}"/>
              </a:ext>
            </a:extLst>
          </p:cNvPr>
          <p:cNvSpPr txBox="1"/>
          <p:nvPr/>
        </p:nvSpPr>
        <p:spPr>
          <a:xfrm>
            <a:off x="416496" y="1196752"/>
            <a:ext cx="9073008" cy="49244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1600" u="sng" dirty="0"/>
              <a:t>La méthode suivie depuis juillet 2017 :</a:t>
            </a:r>
          </a:p>
          <a:p>
            <a:endParaRPr lang="fr-FR" sz="1600" dirty="0"/>
          </a:p>
          <a:p>
            <a:r>
              <a:rPr lang="fr-FR" sz="1600" dirty="0"/>
              <a:t>Définition de la Santé Mentale (</a:t>
            </a:r>
            <a:r>
              <a:rPr lang="fr-FR" sz="1600" dirty="0" err="1"/>
              <a:t>O.M.S</a:t>
            </a:r>
            <a:r>
              <a:rPr lang="fr-FR" sz="1600" dirty="0"/>
              <a:t>.)</a:t>
            </a:r>
          </a:p>
          <a:p>
            <a:r>
              <a:rPr lang="fr-FR" sz="1600" dirty="0"/>
              <a:t>Définition du Territoire </a:t>
            </a:r>
          </a:p>
          <a:p>
            <a:r>
              <a:rPr lang="fr-FR" sz="1600" dirty="0"/>
              <a:t>Cadre législatif</a:t>
            </a:r>
          </a:p>
          <a:p>
            <a:r>
              <a:rPr lang="fr-FR" sz="1600" dirty="0"/>
              <a:t>Rapprochement des cultures </a:t>
            </a:r>
            <a:r>
              <a:rPr lang="fr-FR" sz="1600" b="0" dirty="0"/>
              <a:t>(découvertes et avancées sur nos méconnaissances mutuelles…)</a:t>
            </a:r>
          </a:p>
          <a:p>
            <a:endParaRPr lang="fr-FR" sz="1600" dirty="0"/>
          </a:p>
          <a:p>
            <a:endParaRPr lang="fr-FR" sz="1600" dirty="0"/>
          </a:p>
          <a:p>
            <a:r>
              <a:rPr lang="fr-FR" sz="1600" dirty="0"/>
              <a:t>Diagnostic partagé </a:t>
            </a:r>
            <a:r>
              <a:rPr lang="fr-FR" sz="1600" b="0" dirty="0"/>
              <a:t>: ce qui marche, et surtout ce qui est inadéquat, manque, dysfonctionne… !</a:t>
            </a:r>
          </a:p>
          <a:p>
            <a:endParaRPr lang="fr-FR" sz="1600" dirty="0"/>
          </a:p>
          <a:p>
            <a:endParaRPr lang="fr-FR" sz="1600" dirty="0"/>
          </a:p>
          <a:p>
            <a:r>
              <a:rPr lang="fr-FR" sz="1600" dirty="0"/>
              <a:t>Identification progressive des enjeux </a:t>
            </a:r>
            <a:r>
              <a:rPr lang="fr-FR" sz="1600" b="0" dirty="0"/>
              <a:t>sur le plan des organisations, de l’offre de soins et de services</a:t>
            </a:r>
          </a:p>
          <a:p>
            <a:endParaRPr lang="fr-FR" sz="1600" dirty="0"/>
          </a:p>
          <a:p>
            <a:endParaRPr lang="fr-FR" sz="1600" dirty="0"/>
          </a:p>
          <a:p>
            <a:r>
              <a:rPr lang="fr-FR" sz="1600" dirty="0"/>
              <a:t>L’</a:t>
            </a:r>
            <a:r>
              <a:rPr lang="fr-FR" sz="1600" dirty="0" err="1"/>
              <a:t>A.N.A.P</a:t>
            </a:r>
            <a:r>
              <a:rPr lang="fr-FR" sz="1600" dirty="0"/>
              <a:t>. </a:t>
            </a:r>
            <a:r>
              <a:rPr lang="fr-FR" sz="1600" b="0" dirty="0"/>
              <a:t>(Agence Nationale d’Appui à la Performance</a:t>
            </a:r>
            <a:r>
              <a:rPr lang="fr-FR" sz="1600" dirty="0"/>
              <a:t>), en décembre : </a:t>
            </a:r>
            <a:r>
              <a:rPr lang="fr-FR" sz="1600" b="0" dirty="0"/>
              <a:t>élaboration du </a:t>
            </a:r>
            <a:r>
              <a:rPr lang="fr-FR" sz="1600" b="0" dirty="0" err="1"/>
              <a:t>PTSM</a:t>
            </a:r>
            <a:r>
              <a:rPr lang="fr-FR" sz="1600" b="0" dirty="0"/>
              <a:t> avec un Outil commun à toutes les </a:t>
            </a:r>
            <a:r>
              <a:rPr lang="fr-FR" sz="1600" b="0" dirty="0" err="1"/>
              <a:t>CSSM</a:t>
            </a:r>
            <a:r>
              <a:rPr lang="fr-FR" sz="1600" b="0" dirty="0"/>
              <a:t> pour gagner en cohérence méthodologique </a:t>
            </a:r>
          </a:p>
          <a:p>
            <a:endParaRPr lang="fr-FR" dirty="0"/>
          </a:p>
          <a:p>
            <a:pPr marL="285750" indent="-285750">
              <a:buFontTx/>
              <a:buChar char="-"/>
            </a:pPr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185848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Espace réservé du contenu 3">
            <a:extLst>
              <a:ext uri="{FF2B5EF4-FFF2-40B4-BE49-F238E27FC236}">
                <a16:creationId xmlns:a16="http://schemas.microsoft.com/office/drawing/2014/main" id="{509F8E4A-BD76-4913-990E-F477725982A8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191202201"/>
              </p:ext>
            </p:extLst>
          </p:nvPr>
        </p:nvGraphicFramePr>
        <p:xfrm>
          <a:off x="2072680" y="1268760"/>
          <a:ext cx="5256584" cy="50589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5" name="Soleil 4">
            <a:extLst>
              <a:ext uri="{FF2B5EF4-FFF2-40B4-BE49-F238E27FC236}">
                <a16:creationId xmlns:a16="http://schemas.microsoft.com/office/drawing/2014/main" id="{BF60D1CE-62F7-4B0C-BBD6-6969C70E3635}"/>
              </a:ext>
            </a:extLst>
          </p:cNvPr>
          <p:cNvSpPr/>
          <p:nvPr/>
        </p:nvSpPr>
        <p:spPr>
          <a:xfrm>
            <a:off x="3584849" y="2924944"/>
            <a:ext cx="2376264" cy="2232248"/>
          </a:xfrm>
          <a:prstGeom prst="sun">
            <a:avLst>
              <a:gd name="adj" fmla="val 19803"/>
            </a:avLst>
          </a:prstGeom>
          <a:solidFill>
            <a:srgbClr val="4448A2">
              <a:alpha val="44706"/>
            </a:srgbClr>
          </a:solidFill>
          <a:ln w="9525" cap="flat" cmpd="sng" algn="ctr">
            <a:solidFill>
              <a:srgbClr val="00354C">
                <a:shade val="95000"/>
                <a:satMod val="105000"/>
              </a:srgbClr>
            </a:solidFill>
            <a:prstDash val="solid"/>
          </a:ln>
          <a:effectLst/>
        </p:spPr>
        <p:txBody>
          <a:bodyPr lIns="0" tIns="0" rIns="0" bIns="0" rtlCol="0" anchor="ctr"/>
          <a:lstStyle/>
          <a:p>
            <a:pPr marL="0" marR="0" lvl="0" indent="0" algn="ctr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fr-FR" sz="1800" b="0" i="0" u="none" strike="noStrike" kern="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/>
                <a:ea typeface="+mn-ea"/>
                <a:cs typeface="+mn-cs"/>
              </a:rPr>
              <a:t>Parcours de vie des personnes </a:t>
            </a:r>
          </a:p>
        </p:txBody>
      </p:sp>
      <p:sp>
        <p:nvSpPr>
          <p:cNvPr id="6" name="Text Box 1026">
            <a:extLst>
              <a:ext uri="{FF2B5EF4-FFF2-40B4-BE49-F238E27FC236}">
                <a16:creationId xmlns:a16="http://schemas.microsoft.com/office/drawing/2014/main" id="{D6D470EC-FBA6-41DA-B1FC-407E6334E67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Santé Mentale – </a:t>
            </a:r>
            <a:r>
              <a:rPr lang="fr-FR" altLang="fr-FR" sz="2400" dirty="0" err="1">
                <a:solidFill>
                  <a:srgbClr val="000099"/>
                </a:solidFill>
                <a:cs typeface="Arial" panose="020B0604020202020204" pitchFamily="34" charset="0"/>
              </a:rPr>
              <a:t>C.T.S</a:t>
            </a: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 des Hauts de Seine</a:t>
            </a:r>
          </a:p>
        </p:txBody>
      </p:sp>
    </p:spTree>
    <p:extLst>
      <p:ext uri="{BB962C8B-B14F-4D97-AF65-F5344CB8AC3E}">
        <p14:creationId xmlns:p14="http://schemas.microsoft.com/office/powerpoint/2010/main" val="393670848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ext Box 1026"/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AGENDA : 10 mars</a:t>
            </a:r>
          </a:p>
        </p:txBody>
      </p:sp>
      <p:sp>
        <p:nvSpPr>
          <p:cNvPr id="8195" name="Text Box 1028"/>
          <p:cNvSpPr txBox="1">
            <a:spLocks noChangeArrowheads="1"/>
          </p:cNvSpPr>
          <p:nvPr/>
        </p:nvSpPr>
        <p:spPr bwMode="auto">
          <a:xfrm>
            <a:off x="380636" y="1052736"/>
            <a:ext cx="4311650" cy="53340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77825" indent="-377825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2400" dirty="0">
                <a:solidFill>
                  <a:srgbClr val="CC0000"/>
                </a:solidFill>
                <a:cs typeface="Arial" panose="020B0604020202020204" pitchFamily="34" charset="0"/>
              </a:rPr>
              <a:t> </a:t>
            </a:r>
          </a:p>
          <a:p>
            <a:pPr marL="285750" indent="-28575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La Commission</a:t>
            </a:r>
          </a:p>
          <a:p>
            <a:pPr marL="457200" lvl="1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chemeClr val="accent2">
                  <a:lumMod val="75000"/>
                </a:schemeClr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Objet 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Réunions et Travaux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Méthode</a:t>
            </a:r>
          </a:p>
          <a:p>
            <a:pPr marL="0" indent="0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ü"/>
            </a:pPr>
            <a:r>
              <a:rPr lang="fr-FR" altLang="fr-FR" sz="1800" i="1" dirty="0">
                <a:solidFill>
                  <a:srgbClr val="FF0000"/>
                </a:solidFill>
                <a:cs typeface="Arial" panose="020B0604020202020204" pitchFamily="34" charset="0"/>
              </a:rPr>
              <a:t>Problématiques en chantier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r>
              <a:rPr lang="fr-FR" altLang="fr-FR" sz="1800" b="0" dirty="0">
                <a:solidFill>
                  <a:srgbClr val="000099"/>
                </a:solidFill>
                <a:cs typeface="Arial" panose="020B0604020202020204" pitchFamily="34" charset="0"/>
              </a:rPr>
              <a:t>Calendrier prévisionnel</a:t>
            </a: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SzPct val="125000"/>
              <a:buFont typeface="Wingdings" panose="05000000000000000000" pitchFamily="2" charset="2"/>
              <a:buChar char="q"/>
            </a:pPr>
            <a:endParaRPr lang="fr-FR" altLang="fr-FR" sz="1800" b="0" dirty="0">
              <a:solidFill>
                <a:srgbClr val="000099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Char char="q"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  <a:p>
            <a:pPr>
              <a:spcBef>
                <a:spcPct val="20000"/>
              </a:spcBef>
              <a:buClr>
                <a:srgbClr val="000066"/>
              </a:buClr>
              <a:buFont typeface="Webdings" panose="05030102010509060703" pitchFamily="18" charset="2"/>
              <a:buNone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</p:txBody>
      </p:sp>
      <p:pic>
        <p:nvPicPr>
          <p:cNvPr id="8196" name="Image 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-971360">
            <a:off x="5030788" y="1876425"/>
            <a:ext cx="4268787" cy="30353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gradFill rotWithShape="0">
                  <a:gsLst>
                    <a:gs pos="0">
                      <a:schemeClr val="bg1"/>
                    </a:gs>
                    <a:gs pos="100000">
                      <a:srgbClr val="F6F4A8"/>
                    </a:gs>
                  </a:gsLst>
                  <a:path path="shape">
                    <a:fillToRect l="50000" t="50000" r="50000" b="50000"/>
                  </a:path>
                </a:gra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333399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1684139507"/>
      </p:ext>
    </p:extLst>
  </p:cSld>
  <p:clrMapOvr>
    <a:masterClrMapping/>
  </p:clrMapOvr>
  <p:transition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ext Box 2"/>
          <p:cNvSpPr txBox="1">
            <a:spLocks noChangeArrowheads="1"/>
          </p:cNvSpPr>
          <p:nvPr/>
        </p:nvSpPr>
        <p:spPr bwMode="auto">
          <a:xfrm>
            <a:off x="0" y="0"/>
            <a:ext cx="9906000" cy="838200"/>
          </a:xfrm>
          <a:prstGeom prst="rect">
            <a:avLst/>
          </a:prstGeom>
          <a:gradFill rotWithShape="0">
            <a:gsLst>
              <a:gs pos="0">
                <a:srgbClr val="8488C4"/>
              </a:gs>
              <a:gs pos="53000">
                <a:srgbClr val="D4DEFF"/>
              </a:gs>
              <a:gs pos="83000">
                <a:srgbClr val="D4DEFF"/>
              </a:gs>
              <a:gs pos="100000">
                <a:srgbClr val="96AB94"/>
              </a:gs>
            </a:gsLst>
            <a:lin ang="5400000" scaled="1"/>
          </a:gra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50000"/>
              </a:lnSpc>
              <a:spcBef>
                <a:spcPct val="0"/>
              </a:spcBef>
            </a:pPr>
            <a:r>
              <a:rPr lang="fr-FR" altLang="fr-FR" sz="2400" dirty="0">
                <a:solidFill>
                  <a:srgbClr val="000099"/>
                </a:solidFill>
                <a:cs typeface="Arial" panose="020B0604020202020204" pitchFamily="34" charset="0"/>
              </a:rPr>
              <a:t>Les Usagers : parcours d’enfants et de familles … </a:t>
            </a:r>
          </a:p>
        </p:txBody>
      </p:sp>
      <p:sp>
        <p:nvSpPr>
          <p:cNvPr id="10243" name="Text Box 3"/>
          <p:cNvSpPr txBox="1">
            <a:spLocks noChangeArrowheads="1"/>
          </p:cNvSpPr>
          <p:nvPr/>
        </p:nvSpPr>
        <p:spPr bwMode="auto">
          <a:xfrm>
            <a:off x="381000" y="914400"/>
            <a:ext cx="9144000" cy="5486400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50000"/>
              </a:spcBef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50000"/>
              </a:spcBef>
              <a:spcAft>
                <a:spcPct val="0"/>
              </a:spcAft>
              <a:defRPr sz="1400" b="1">
                <a:solidFill>
                  <a:schemeClr val="accent2"/>
                </a:solidFill>
                <a:latin typeface="Arial" panose="020B0604020202020204" pitchFamily="34" charset="0"/>
              </a:defRPr>
            </a:lvl9pPr>
          </a:lstStyle>
          <a:p>
            <a:pPr algn="ctr"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dirty="0">
              <a:solidFill>
                <a:srgbClr val="CC0000"/>
              </a:solidFill>
              <a:cs typeface="Arial" panose="020B0604020202020204" pitchFamily="34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Un enfant en écart avec l’attente de ses parents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L’annonce (les annonces) du (des) diagnostic(s)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Explorations et bilans médicaux spécialisés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« Le travail avec les parents »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La fratrie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Les « Prestataires » 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r>
              <a:rPr lang="fr-FR" altLang="fr-FR" sz="1800" i="1" dirty="0">
                <a:cs typeface="Times New Roman" panose="02020603050405020304" pitchFamily="18" charset="0"/>
              </a:rPr>
              <a:t>(Praticiens libéraux, CAMSP, </a:t>
            </a:r>
            <a:r>
              <a:rPr lang="fr-FR" altLang="fr-FR" sz="1800" i="1" dirty="0" err="1">
                <a:cs typeface="Times New Roman" panose="02020603050405020304" pitchFamily="18" charset="0"/>
              </a:rPr>
              <a:t>Crêches</a:t>
            </a:r>
            <a:r>
              <a:rPr lang="fr-FR" altLang="fr-FR" sz="1800" i="1" dirty="0">
                <a:cs typeface="Times New Roman" panose="02020603050405020304" pitchFamily="18" charset="0"/>
              </a:rPr>
              <a:t>, Centres de Diagnostic, Hôpitaux de Jour, SEDAHA, </a:t>
            </a:r>
            <a:r>
              <a:rPr lang="fr-FR" altLang="fr-FR" sz="1800" i="1" dirty="0" err="1">
                <a:cs typeface="Times New Roman" panose="02020603050405020304" pitchFamily="18" charset="0"/>
              </a:rPr>
              <a:t>Crêches</a:t>
            </a:r>
            <a:r>
              <a:rPr lang="fr-FR" altLang="fr-FR" sz="1800" i="1" dirty="0">
                <a:cs typeface="Times New Roman" panose="02020603050405020304" pitchFamily="18" charset="0"/>
              </a:rPr>
              <a:t>, SESSAD, SAFEP, E.M.P., </a:t>
            </a:r>
            <a:r>
              <a:rPr lang="fr-FR" altLang="fr-FR" sz="1800" i="1" dirty="0" err="1">
                <a:cs typeface="Times New Roman" panose="02020603050405020304" pitchFamily="18" charset="0"/>
              </a:rPr>
              <a:t>E.M.Pro</a:t>
            </a:r>
            <a:r>
              <a:rPr lang="fr-FR" altLang="fr-FR" sz="1800" i="1" dirty="0">
                <a:cs typeface="Times New Roman" panose="02020603050405020304" pitchFamily="18" charset="0"/>
              </a:rPr>
              <a:t>, etc…)</a:t>
            </a: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i="1" dirty="0">
              <a:cs typeface="Times New Roman" panose="02020603050405020304" pitchFamily="18" charset="0"/>
            </a:endParaRPr>
          </a:p>
          <a:p>
            <a:pPr algn="ctr">
              <a:lnSpc>
                <a:spcPct val="90000"/>
              </a:lnSpc>
              <a:spcBef>
                <a:spcPct val="20000"/>
              </a:spcBef>
              <a:buClr>
                <a:srgbClr val="000066"/>
              </a:buClr>
              <a:buFont typeface="Wingdings" panose="05000000000000000000" pitchFamily="2" charset="2"/>
              <a:buNone/>
            </a:pPr>
            <a:endParaRPr lang="fr-FR" altLang="fr-FR" sz="1800" dirty="0">
              <a:cs typeface="Arial" panose="020B0604020202020204" pitchFamily="34" charset="0"/>
            </a:endParaRPr>
          </a:p>
        </p:txBody>
      </p:sp>
      <p:pic>
        <p:nvPicPr>
          <p:cNvPr id="10244" name="Picture 1028" descr="C:\Program Files\Fichiers communs\Microsoft Shared\Clipart\cagcat50\PE02097_.wmf"/>
          <p:cNvPicPr>
            <a:picLocks noChangeAspect="1" noChangeArrowheads="1"/>
          </p:cNvPicPr>
          <p:nvPr/>
        </p:nvPicPr>
        <p:blipFill>
          <a:blip r:embed="rId3">
            <a:lum bright="70000" contrast="-70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55455" y="2276872"/>
            <a:ext cx="3777305" cy="30243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102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dèle par défaut">
  <a:themeElements>
    <a:clrScheme name="Modèle par défau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Modèle par défaut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rgbClr val="F6F4A8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rgbClr val="3333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bg1"/>
            </a:gs>
            <a:gs pos="100000">
              <a:srgbClr val="F6F4A8"/>
            </a:gs>
          </a:gsLst>
          <a:path path="rect">
            <a:fillToRect l="50000" t="50000" r="50000" b="50000"/>
          </a:path>
        </a:gradFill>
        <a:ln w="9525" cap="flat" cmpd="sng" algn="ctr">
          <a:solidFill>
            <a:srgbClr val="333399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0000" tIns="46800" rIns="90000" bIns="46800" numCol="1" anchor="ctr" anchorCtr="0" compatLnSpc="1">
        <a:prstTxWarp prst="textNoShape">
          <a:avLst/>
        </a:prstTxWarp>
        <a:spAutoFit/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50000"/>
          </a:spcBef>
          <a:spcAft>
            <a:spcPct val="0"/>
          </a:spcAft>
          <a:buClrTx/>
          <a:buSzTx/>
          <a:buFontTx/>
          <a:buNone/>
          <a:tabLst/>
          <a:defRPr kumimoji="0" lang="fr-FR" sz="1400" b="1" i="0" u="none" strike="noStrike" cap="none" normalizeH="0" baseline="0" smtClean="0">
            <a:ln>
              <a:noFill/>
            </a:ln>
            <a:solidFill>
              <a:schemeClr val="accent2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Modèle par défau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odèle par défaut 3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4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odèle par défaut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Conception personnalisé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Thème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284</TotalTime>
  <Words>1130</Words>
  <Application>Microsoft Office PowerPoint</Application>
  <PresentationFormat>Format A4 (210 x 297 mm)</PresentationFormat>
  <Paragraphs>232</Paragraphs>
  <Slides>16</Slides>
  <Notes>9</Notes>
  <HiddenSlides>0</HiddenSlides>
  <MMClips>0</MMClips>
  <ScaleCrop>false</ScaleCrop>
  <HeadingPairs>
    <vt:vector size="6" baseType="variant">
      <vt:variant>
        <vt:lpstr>Polices utilisées</vt:lpstr>
      </vt:variant>
      <vt:variant>
        <vt:i4>11</vt:i4>
      </vt:variant>
      <vt:variant>
        <vt:lpstr>Thème</vt:lpstr>
      </vt:variant>
      <vt:variant>
        <vt:i4>2</vt:i4>
      </vt:variant>
      <vt:variant>
        <vt:lpstr>Titres des diapositives</vt:lpstr>
      </vt:variant>
      <vt:variant>
        <vt:i4>16</vt:i4>
      </vt:variant>
    </vt:vector>
  </HeadingPairs>
  <TitlesOfParts>
    <vt:vector size="29" baseType="lpstr">
      <vt:lpstr>Arial</vt:lpstr>
      <vt:lpstr>Arial Narrow</vt:lpstr>
      <vt:lpstr>Arial Unicode MS</vt:lpstr>
      <vt:lpstr>Baskerville Old Face</vt:lpstr>
      <vt:lpstr>Calibri</vt:lpstr>
      <vt:lpstr>Calibri Light</vt:lpstr>
      <vt:lpstr>Garamond</vt:lpstr>
      <vt:lpstr>Times New Roman</vt:lpstr>
      <vt:lpstr>Umbra BT</vt:lpstr>
      <vt:lpstr>Webdings</vt:lpstr>
      <vt:lpstr>Wingdings</vt:lpstr>
      <vt:lpstr>Modèle par défaut</vt:lpstr>
      <vt:lpstr>Conception personnalisée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  <vt:lpstr>Présentation PowerPoint</vt:lpstr>
    </vt:vector>
  </TitlesOfParts>
  <Company>CHI VSG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Centre hospitalier intercommunal de Villeneuve st gorges</dc:title>
  <dc:creator>M. Mazard - J.-F. Havreng</dc:creator>
  <cp:lastModifiedBy>Jean-François Havreng</cp:lastModifiedBy>
  <cp:revision>482</cp:revision>
  <cp:lastPrinted>2018-01-19T10:29:41Z</cp:lastPrinted>
  <dcterms:created xsi:type="dcterms:W3CDTF">2002-03-19T10:46:49Z</dcterms:created>
  <dcterms:modified xsi:type="dcterms:W3CDTF">2018-01-26T14:17:57Z</dcterms:modified>
</cp:coreProperties>
</file>