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81"/>
    <p:sldMasterId id="2147483671" r:id="rId82"/>
  </p:sldMasterIdLst>
  <p:notesMasterIdLst>
    <p:notesMasterId r:id="rId100"/>
  </p:notesMasterIdLst>
  <p:sldIdLst>
    <p:sldId id="262" r:id="rId83"/>
    <p:sldId id="263" r:id="rId84"/>
    <p:sldId id="264" r:id="rId85"/>
    <p:sldId id="269" r:id="rId86"/>
    <p:sldId id="276" r:id="rId87"/>
    <p:sldId id="272" r:id="rId88"/>
    <p:sldId id="291" r:id="rId89"/>
    <p:sldId id="293" r:id="rId90"/>
    <p:sldId id="287" r:id="rId91"/>
    <p:sldId id="288" r:id="rId92"/>
    <p:sldId id="285" r:id="rId93"/>
    <p:sldId id="286" r:id="rId94"/>
    <p:sldId id="289" r:id="rId95"/>
    <p:sldId id="290" r:id="rId96"/>
    <p:sldId id="278" r:id="rId97"/>
    <p:sldId id="283" r:id="rId98"/>
    <p:sldId id="284" r:id="rId99"/>
  </p:sldIdLst>
  <p:sldSz cx="12801600" cy="9601200" type="A3"/>
  <p:notesSz cx="6797675" cy="9926638"/>
  <p:defaultTextStyle>
    <a:defPPr>
      <a:defRPr lang="fr-FR"/>
    </a:defPPr>
    <a:lvl1pPr marL="0" algn="l" defTabSz="1279930" rtl="0" eaLnBrk="1" latinLnBrk="0" hangingPunct="1">
      <a:defRPr sz="2500" kern="1200">
        <a:solidFill>
          <a:schemeClr val="tx1"/>
        </a:solidFill>
        <a:latin typeface="+mn-lt"/>
        <a:ea typeface="+mn-ea"/>
        <a:cs typeface="+mn-cs"/>
      </a:defRPr>
    </a:lvl1pPr>
    <a:lvl2pPr marL="639965" algn="l" defTabSz="1279930" rtl="0" eaLnBrk="1" latinLnBrk="0" hangingPunct="1">
      <a:defRPr sz="2500" kern="1200">
        <a:solidFill>
          <a:schemeClr val="tx1"/>
        </a:solidFill>
        <a:latin typeface="+mn-lt"/>
        <a:ea typeface="+mn-ea"/>
        <a:cs typeface="+mn-cs"/>
      </a:defRPr>
    </a:lvl2pPr>
    <a:lvl3pPr marL="1279930" algn="l" defTabSz="1279930" rtl="0" eaLnBrk="1" latinLnBrk="0" hangingPunct="1">
      <a:defRPr sz="2500" kern="1200">
        <a:solidFill>
          <a:schemeClr val="tx1"/>
        </a:solidFill>
        <a:latin typeface="+mn-lt"/>
        <a:ea typeface="+mn-ea"/>
        <a:cs typeface="+mn-cs"/>
      </a:defRPr>
    </a:lvl3pPr>
    <a:lvl4pPr marL="1919894" algn="l" defTabSz="1279930" rtl="0" eaLnBrk="1" latinLnBrk="0" hangingPunct="1">
      <a:defRPr sz="2500" kern="1200">
        <a:solidFill>
          <a:schemeClr val="tx1"/>
        </a:solidFill>
        <a:latin typeface="+mn-lt"/>
        <a:ea typeface="+mn-ea"/>
        <a:cs typeface="+mn-cs"/>
      </a:defRPr>
    </a:lvl4pPr>
    <a:lvl5pPr marL="2559858" algn="l" defTabSz="1279930" rtl="0" eaLnBrk="1" latinLnBrk="0" hangingPunct="1">
      <a:defRPr sz="2500" kern="1200">
        <a:solidFill>
          <a:schemeClr val="tx1"/>
        </a:solidFill>
        <a:latin typeface="+mn-lt"/>
        <a:ea typeface="+mn-ea"/>
        <a:cs typeface="+mn-cs"/>
      </a:defRPr>
    </a:lvl5pPr>
    <a:lvl6pPr marL="3199822" algn="l" defTabSz="1279930" rtl="0" eaLnBrk="1" latinLnBrk="0" hangingPunct="1">
      <a:defRPr sz="2500" kern="1200">
        <a:solidFill>
          <a:schemeClr val="tx1"/>
        </a:solidFill>
        <a:latin typeface="+mn-lt"/>
        <a:ea typeface="+mn-ea"/>
        <a:cs typeface="+mn-cs"/>
      </a:defRPr>
    </a:lvl6pPr>
    <a:lvl7pPr marL="3839787" algn="l" defTabSz="1279930" rtl="0" eaLnBrk="1" latinLnBrk="0" hangingPunct="1">
      <a:defRPr sz="2500" kern="1200">
        <a:solidFill>
          <a:schemeClr val="tx1"/>
        </a:solidFill>
        <a:latin typeface="+mn-lt"/>
        <a:ea typeface="+mn-ea"/>
        <a:cs typeface="+mn-cs"/>
      </a:defRPr>
    </a:lvl7pPr>
    <a:lvl8pPr marL="4479752" algn="l" defTabSz="1279930" rtl="0" eaLnBrk="1" latinLnBrk="0" hangingPunct="1">
      <a:defRPr sz="2500" kern="1200">
        <a:solidFill>
          <a:schemeClr val="tx1"/>
        </a:solidFill>
        <a:latin typeface="+mn-lt"/>
        <a:ea typeface="+mn-ea"/>
        <a:cs typeface="+mn-cs"/>
      </a:defRPr>
    </a:lvl8pPr>
    <a:lvl9pPr marL="5119717" algn="l" defTabSz="1279930" rtl="0" eaLnBrk="1" latinLnBrk="0" hangingPunct="1">
      <a:defRPr sz="25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C600F6DE-84E4-422A-894C-F1C763152DE2}">
          <p14:sldIdLst>
            <p14:sldId id="262"/>
            <p14:sldId id="263"/>
            <p14:sldId id="264"/>
            <p14:sldId id="269"/>
            <p14:sldId id="276"/>
            <p14:sldId id="272"/>
            <p14:sldId id="291"/>
            <p14:sldId id="293"/>
            <p14:sldId id="287"/>
            <p14:sldId id="288"/>
            <p14:sldId id="285"/>
            <p14:sldId id="286"/>
            <p14:sldId id="289"/>
            <p14:sldId id="290"/>
            <p14:sldId id="278"/>
            <p14:sldId id="283"/>
            <p14:sldId id="284"/>
          </p14:sldIdLst>
        </p14:section>
      </p14:sectionLst>
    </p:ext>
    <p:ext uri="{EFAFB233-063F-42B5-8137-9DF3F51BA10A}">
      <p15:sldGuideLst xmlns=""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E46C0A"/>
    <a:srgbClr val="FFCC00"/>
    <a:srgbClr val="8C8C8C"/>
    <a:srgbClr val="FF6600"/>
    <a:srgbClr val="00B0F0"/>
    <a:srgbClr val="CC6600"/>
    <a:srgbClr val="E66C0A"/>
    <a:srgbClr val="FFFF66"/>
    <a:srgbClr val="D6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9661" autoAdjust="0"/>
    <p:restoredTop sz="94660"/>
  </p:normalViewPr>
  <p:slideViewPr>
    <p:cSldViewPr>
      <p:cViewPr>
        <p:scale>
          <a:sx n="100" d="100"/>
          <a:sy n="100" d="100"/>
        </p:scale>
        <p:origin x="-72" y="2838"/>
      </p:cViewPr>
      <p:guideLst>
        <p:guide orient="horz" pos="3024"/>
        <p:guide pos="403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2.xml"/><Relationship Id="rId89" Type="http://schemas.openxmlformats.org/officeDocument/2006/relationships/slide" Target="slides/slide7.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slide" Target="slides/slide5.xml"/><Relationship Id="rId102"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Master" Target="slideMasters/slideMaster2.xml"/><Relationship Id="rId90" Type="http://schemas.openxmlformats.org/officeDocument/2006/relationships/slide" Target="slides/slide8.xml"/><Relationship Id="rId95" Type="http://schemas.openxmlformats.org/officeDocument/2006/relationships/slide" Target="slides/slide13.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slide" Target="slides/slide3.xml"/><Relationship Id="rId93" Type="http://schemas.openxmlformats.org/officeDocument/2006/relationships/slide" Target="slides/slide11.xml"/><Relationship Id="rId98" Type="http://schemas.openxmlformats.org/officeDocument/2006/relationships/slide" Target="slides/slide1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1.xml"/><Relationship Id="rId88" Type="http://schemas.openxmlformats.org/officeDocument/2006/relationships/slide" Target="slides/slide6.xml"/><Relationship Id="rId91" Type="http://schemas.openxmlformats.org/officeDocument/2006/relationships/slide" Target="slides/slide9.xml"/><Relationship Id="rId96"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slideMaster" Target="slideMasters/slideMaster1.xml"/><Relationship Id="rId86" Type="http://schemas.openxmlformats.org/officeDocument/2006/relationships/slide" Target="slides/slide4.xml"/><Relationship Id="rId94" Type="http://schemas.openxmlformats.org/officeDocument/2006/relationships/slide" Target="slides/slide12.xml"/><Relationship Id="rId99" Type="http://schemas.openxmlformats.org/officeDocument/2006/relationships/slide" Target="slides/slide17.xml"/><Relationship Id="rId10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5.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64B2039-C0EB-419E-AB40-AAC113398DDF}" type="datetimeFigureOut">
              <a:rPr lang="fr-FR" smtClean="0"/>
              <a:t>10/06/2016</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2F41BFB-1BF7-463D-8453-C31EA1961905}" type="slidenum">
              <a:rPr lang="fr-FR" smtClean="0"/>
              <a:t>‹N°›</a:t>
            </a:fld>
            <a:endParaRPr lang="fr-FR" dirty="0"/>
          </a:p>
        </p:txBody>
      </p:sp>
    </p:spTree>
    <p:extLst>
      <p:ext uri="{BB962C8B-B14F-4D97-AF65-F5344CB8AC3E}">
        <p14:creationId xmlns:p14="http://schemas.microsoft.com/office/powerpoint/2010/main" val="289367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dirty="0"/>
          </a:p>
        </p:txBody>
      </p:sp>
      <p:sp>
        <p:nvSpPr>
          <p:cNvPr id="5" name="Espace réservé de la date 4"/>
          <p:cNvSpPr>
            <a:spLocks noGrp="1"/>
          </p:cNvSpPr>
          <p:nvPr>
            <p:ph type="dt" idx="11"/>
          </p:nvPr>
        </p:nvSpPr>
        <p:spPr/>
        <p:txBody>
          <a:bodyPr/>
          <a:lstStyle/>
          <a:p>
            <a:pPr>
              <a:defRPr/>
            </a:pPr>
            <a:fld id="{59967888-CB1E-4FD8-812F-081FDF600FC5}" type="datetime1">
              <a:rPr lang="fr-FR" smtClean="0"/>
              <a:pPr>
                <a:defRPr/>
              </a:pPr>
              <a:t>10/06/2016</a:t>
            </a:fld>
            <a:endParaRPr lang="fr-FR"/>
          </a:p>
        </p:txBody>
      </p:sp>
      <p:sp>
        <p:nvSpPr>
          <p:cNvPr id="6" name="Espace réservé du numéro de diapositive 5"/>
          <p:cNvSpPr>
            <a:spLocks noGrp="1"/>
          </p:cNvSpPr>
          <p:nvPr>
            <p:ph type="sldNum" sz="quarter" idx="12"/>
          </p:nvPr>
        </p:nvSpPr>
        <p:spPr/>
        <p:txBody>
          <a:bodyPr/>
          <a:lstStyle/>
          <a:p>
            <a:pPr>
              <a:defRPr/>
            </a:pPr>
            <a:fld id="{2F43B0C0-C50C-4CBA-A07E-450E11383F74}" type="slidenum">
              <a:rPr lang="fr-FR" smtClean="0"/>
              <a:pPr>
                <a:defRPr/>
              </a:pPr>
              <a:t>16</a:t>
            </a:fld>
            <a:endParaRPr lang="fr-FR"/>
          </a:p>
        </p:txBody>
      </p:sp>
    </p:spTree>
    <p:extLst>
      <p:ext uri="{BB962C8B-B14F-4D97-AF65-F5344CB8AC3E}">
        <p14:creationId xmlns:p14="http://schemas.microsoft.com/office/powerpoint/2010/main" val="177952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dirty="0"/>
          </a:p>
        </p:txBody>
      </p:sp>
      <p:sp>
        <p:nvSpPr>
          <p:cNvPr id="5" name="Espace réservé de la date 4"/>
          <p:cNvSpPr>
            <a:spLocks noGrp="1"/>
          </p:cNvSpPr>
          <p:nvPr>
            <p:ph type="dt" idx="11"/>
          </p:nvPr>
        </p:nvSpPr>
        <p:spPr/>
        <p:txBody>
          <a:bodyPr/>
          <a:lstStyle/>
          <a:p>
            <a:pPr>
              <a:defRPr/>
            </a:pPr>
            <a:fld id="{59967888-CB1E-4FD8-812F-081FDF600FC5}" type="datetime1">
              <a:rPr lang="fr-FR" smtClean="0"/>
              <a:pPr>
                <a:defRPr/>
              </a:pPr>
              <a:t>10/06/2016</a:t>
            </a:fld>
            <a:endParaRPr lang="fr-FR"/>
          </a:p>
        </p:txBody>
      </p:sp>
      <p:sp>
        <p:nvSpPr>
          <p:cNvPr id="6" name="Espace réservé du numéro de diapositive 5"/>
          <p:cNvSpPr>
            <a:spLocks noGrp="1"/>
          </p:cNvSpPr>
          <p:nvPr>
            <p:ph type="sldNum" sz="quarter" idx="12"/>
          </p:nvPr>
        </p:nvSpPr>
        <p:spPr/>
        <p:txBody>
          <a:bodyPr/>
          <a:lstStyle/>
          <a:p>
            <a:pPr>
              <a:defRPr/>
            </a:pPr>
            <a:fld id="{2F43B0C0-C50C-4CBA-A07E-450E11383F74}" type="slidenum">
              <a:rPr lang="fr-FR" smtClean="0"/>
              <a:pPr>
                <a:defRPr/>
              </a:pPr>
              <a:t>17</a:t>
            </a:fld>
            <a:endParaRPr lang="fr-FR"/>
          </a:p>
        </p:txBody>
      </p:sp>
    </p:spTree>
    <p:extLst>
      <p:ext uri="{BB962C8B-B14F-4D97-AF65-F5344CB8AC3E}">
        <p14:creationId xmlns:p14="http://schemas.microsoft.com/office/powerpoint/2010/main" val="1779521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Oval 43"/>
          <p:cNvSpPr>
            <a:spLocks noChangeAspect="1" noChangeArrowheads="1"/>
          </p:cNvSpPr>
          <p:nvPr userDrawn="1"/>
        </p:nvSpPr>
        <p:spPr bwMode="auto">
          <a:xfrm>
            <a:off x="11909280" y="9251989"/>
            <a:ext cx="411220" cy="218078"/>
          </a:xfrm>
          <a:prstGeom prst="ellipse">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defTabSz="914400" fontAlgn="base">
              <a:spcBef>
                <a:spcPct val="0"/>
              </a:spcBef>
              <a:spcAft>
                <a:spcPct val="0"/>
              </a:spcAft>
            </a:pPr>
            <a:endParaRPr lang="fr-FR" sz="2000">
              <a:solidFill>
                <a:srgbClr val="000000"/>
              </a:solidFill>
              <a:cs typeface="Arial" charset="0"/>
            </a:endParaRPr>
          </a:p>
        </p:txBody>
      </p:sp>
      <p:sp>
        <p:nvSpPr>
          <p:cNvPr id="5" name="Rectangle 46"/>
          <p:cNvSpPr>
            <a:spLocks noChangeArrowheads="1"/>
          </p:cNvSpPr>
          <p:nvPr userDrawn="1"/>
        </p:nvSpPr>
        <p:spPr bwMode="auto">
          <a:xfrm>
            <a:off x="4" y="2"/>
            <a:ext cx="2865107" cy="2348987"/>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pPr algn="ctr" defTabSz="914400" fontAlgn="base">
              <a:spcBef>
                <a:spcPct val="0"/>
              </a:spcBef>
              <a:spcAft>
                <a:spcPct val="0"/>
              </a:spcAft>
            </a:pPr>
            <a:endParaRPr lang="fr-FR" sz="2000">
              <a:solidFill>
                <a:srgbClr val="000000"/>
              </a:solidFill>
              <a:cs typeface="Arial" charset="0"/>
            </a:endParaRPr>
          </a:p>
        </p:txBody>
      </p:sp>
      <p:pic>
        <p:nvPicPr>
          <p:cNvPr id="6" name="Picture 79"/>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9171"/>
          <a:stretch/>
        </p:blipFill>
        <p:spPr bwMode="auto">
          <a:xfrm>
            <a:off x="208112" y="102346"/>
            <a:ext cx="320565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714935" y="1891450"/>
            <a:ext cx="11414738" cy="1014854"/>
          </a:xfrm>
        </p:spPr>
        <p:txBody>
          <a:bodyPr lIns="99557" tIns="49779" rIns="99557" bIns="49779" anchor="b"/>
          <a:lstStyle>
            <a:lvl1pPr>
              <a:defRPr>
                <a:solidFill>
                  <a:srgbClr val="002395"/>
                </a:solidFill>
              </a:defRPr>
            </a:lvl1pPr>
          </a:lstStyle>
          <a:p>
            <a:r>
              <a:rPr lang="fr-FR" smtClean="0"/>
              <a:t>Modifiez le style du titre</a:t>
            </a:r>
            <a:endParaRPr lang="fr-FR"/>
          </a:p>
        </p:txBody>
      </p:sp>
      <p:sp>
        <p:nvSpPr>
          <p:cNvPr id="5123" name="Rectangle 3"/>
          <p:cNvSpPr>
            <a:spLocks noGrp="1" noChangeArrowheads="1"/>
          </p:cNvSpPr>
          <p:nvPr>
            <p:ph type="subTitle" idx="1"/>
          </p:nvPr>
        </p:nvSpPr>
        <p:spPr>
          <a:xfrm>
            <a:off x="714935" y="2906303"/>
            <a:ext cx="11414738" cy="1764591"/>
          </a:xfrm>
        </p:spPr>
        <p:txBody>
          <a:bodyPr lIns="99557" tIns="49779" rIns="99557" bIns="49779"/>
          <a:lstStyle>
            <a:lvl1pPr>
              <a:defRPr sz="2000">
                <a:solidFill>
                  <a:srgbClr val="7AB800"/>
                </a:solidFill>
                <a:latin typeface="+mn-lt"/>
              </a:defRPr>
            </a:lvl1pPr>
          </a:lstStyle>
          <a:p>
            <a:r>
              <a:rPr lang="fr-FR" smtClean="0"/>
              <a:t>Modifiez le style des sous-titres du masque</a:t>
            </a:r>
            <a:endParaRPr lang="fr-FR" dirty="0"/>
          </a:p>
        </p:txBody>
      </p:sp>
      <p:pic>
        <p:nvPicPr>
          <p:cNvPr id="7" name="Picture 79"/>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827"/>
          <a:stretch/>
        </p:blipFill>
        <p:spPr bwMode="auto">
          <a:xfrm>
            <a:off x="3831839" y="-23936"/>
            <a:ext cx="8977673"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995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182761" y="-112602"/>
            <a:ext cx="13167130" cy="9713804"/>
          </a:xfrm>
          <a:prstGeom prst="rect">
            <a:avLst/>
          </a:prstGeom>
          <a:solidFill>
            <a:srgbClr val="034EA2"/>
          </a:solidFill>
          <a:ln w="3175" algn="ctr">
            <a:solidFill>
              <a:srgbClr val="034EA2"/>
            </a:solidFill>
            <a:round/>
            <a:headEnd/>
            <a:tailEnd/>
          </a:ln>
        </p:spPr>
        <p:txBody>
          <a:bodyPr/>
          <a:lstStyle/>
          <a:p>
            <a:pPr algn="ctr" defTabSz="995363" fontAlgn="base">
              <a:spcBef>
                <a:spcPct val="0"/>
              </a:spcBef>
              <a:spcAft>
                <a:spcPct val="0"/>
              </a:spcAft>
            </a:pPr>
            <a:endParaRPr lang="fr-FR" sz="2000">
              <a:solidFill>
                <a:srgbClr val="000000"/>
              </a:solidFill>
              <a:cs typeface="Arial" charset="0"/>
            </a:endParaRPr>
          </a:p>
        </p:txBody>
      </p:sp>
      <p:sp>
        <p:nvSpPr>
          <p:cNvPr id="2" name="Titre 1"/>
          <p:cNvSpPr>
            <a:spLocks noGrp="1"/>
          </p:cNvSpPr>
          <p:nvPr>
            <p:ph type="title"/>
          </p:nvPr>
        </p:nvSpPr>
        <p:spPr>
          <a:xfrm>
            <a:off x="3718710" y="4541988"/>
            <a:ext cx="8472778" cy="2392171"/>
          </a:xfrm>
        </p:spPr>
        <p:txBody>
          <a:bodyPr/>
          <a:lstStyle/>
          <a:p>
            <a:r>
              <a:rPr lang="fr-FR" smtClean="0"/>
              <a:t>Modifiez le style du titre</a:t>
            </a:r>
            <a:endParaRPr lang="fr-FR"/>
          </a:p>
        </p:txBody>
      </p:sp>
    </p:spTree>
    <p:extLst>
      <p:ext uri="{BB962C8B-B14F-4D97-AF65-F5344CB8AC3E}">
        <p14:creationId xmlns:p14="http://schemas.microsoft.com/office/powerpoint/2010/main" val="268527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863" y="5331"/>
            <a:ext cx="8567737" cy="185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RSIF - Logo 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496" y="258556"/>
            <a:ext cx="3375978" cy="233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userDrawn="1"/>
        </p:nvGrpSpPr>
        <p:grpSpPr bwMode="auto">
          <a:xfrm>
            <a:off x="11843704" y="8910832"/>
            <a:ext cx="680085" cy="407824"/>
            <a:chOff x="4876" y="3721"/>
            <a:chExt cx="346" cy="173"/>
          </a:xfrm>
        </p:grpSpPr>
        <p:sp>
          <p:nvSpPr>
            <p:cNvPr id="7" name="Oval 12"/>
            <p:cNvSpPr>
              <a:spLocks noChangeAspect="1" noChangeArrowheads="1"/>
            </p:cNvSpPr>
            <p:nvPr/>
          </p:nvSpPr>
          <p:spPr bwMode="auto">
            <a:xfrm>
              <a:off x="4876" y="3721"/>
              <a:ext cx="174" cy="173"/>
            </a:xfrm>
            <a:prstGeom prst="ellipse">
              <a:avLst/>
            </a:prstGeom>
            <a:solidFill>
              <a:srgbClr val="808080"/>
            </a:solidFill>
            <a:ln>
              <a:noFill/>
            </a:ln>
            <a:extLst>
              <a:ext uri="{91240B29-F687-4F45-9708-019B960494DF}">
                <a14:hiddenLine xmlns:a14="http://schemas.microsoft.com/office/drawing/2010/main" w="19050" algn="ctr">
                  <a:solidFill>
                    <a:srgbClr val="000000"/>
                  </a:solidFill>
                  <a:round/>
                  <a:headEnd/>
                  <a:tailEnd/>
                </a14:hiddenLine>
              </a:ext>
            </a:extLst>
          </p:spPr>
          <p:txBody>
            <a:bodyPr anchor="ctr"/>
            <a:lstStyle>
              <a:lvl1pPr eaLnBrk="0" hangingPunct="0">
                <a:defRPr sz="1000">
                  <a:solidFill>
                    <a:schemeClr val="tx1"/>
                  </a:solidFill>
                  <a:latin typeface="Calibri" pitchFamily="34" charset="0"/>
                  <a:cs typeface="Arial" charset="0"/>
                </a:defRPr>
              </a:lvl1pPr>
              <a:lvl2pPr marL="742950" indent="-285750" eaLnBrk="0" hangingPunct="0">
                <a:defRPr sz="1000">
                  <a:solidFill>
                    <a:schemeClr val="tx1"/>
                  </a:solidFill>
                  <a:latin typeface="Calibri" pitchFamily="34" charset="0"/>
                  <a:cs typeface="Arial" charset="0"/>
                </a:defRPr>
              </a:lvl2pPr>
              <a:lvl3pPr marL="1143000" indent="-228600" eaLnBrk="0" hangingPunct="0">
                <a:defRPr sz="1000">
                  <a:solidFill>
                    <a:schemeClr val="tx1"/>
                  </a:solidFill>
                  <a:latin typeface="Calibri" pitchFamily="34" charset="0"/>
                  <a:cs typeface="Arial" charset="0"/>
                </a:defRPr>
              </a:lvl3pPr>
              <a:lvl4pPr marL="1600200" indent="-228600" eaLnBrk="0" hangingPunct="0">
                <a:defRPr sz="1000">
                  <a:solidFill>
                    <a:schemeClr val="tx1"/>
                  </a:solidFill>
                  <a:latin typeface="Calibri" pitchFamily="34" charset="0"/>
                  <a:cs typeface="Arial" charset="0"/>
                </a:defRPr>
              </a:lvl4pPr>
              <a:lvl5pPr marL="2057400" indent="-228600" eaLnBrk="0" hangingPunct="0">
                <a:defRPr sz="1000">
                  <a:solidFill>
                    <a:schemeClr val="tx1"/>
                  </a:solidFill>
                  <a:latin typeface="Calibri" pitchFamily="34" charset="0"/>
                  <a:cs typeface="Arial" charset="0"/>
                </a:defRPr>
              </a:lvl5pPr>
              <a:lvl6pPr marL="2514600" indent="-228600" eaLnBrk="0" fontAlgn="base" hangingPunct="0">
                <a:spcBef>
                  <a:spcPct val="0"/>
                </a:spcBef>
                <a:spcAft>
                  <a:spcPct val="0"/>
                </a:spcAft>
                <a:defRPr sz="1000">
                  <a:solidFill>
                    <a:schemeClr val="tx1"/>
                  </a:solidFill>
                  <a:latin typeface="Calibri" pitchFamily="34" charset="0"/>
                  <a:cs typeface="Arial" charset="0"/>
                </a:defRPr>
              </a:lvl6pPr>
              <a:lvl7pPr marL="2971800" indent="-228600" eaLnBrk="0" fontAlgn="base" hangingPunct="0">
                <a:spcBef>
                  <a:spcPct val="0"/>
                </a:spcBef>
                <a:spcAft>
                  <a:spcPct val="0"/>
                </a:spcAft>
                <a:defRPr sz="1000">
                  <a:solidFill>
                    <a:schemeClr val="tx1"/>
                  </a:solidFill>
                  <a:latin typeface="Calibri" pitchFamily="34" charset="0"/>
                  <a:cs typeface="Arial" charset="0"/>
                </a:defRPr>
              </a:lvl7pPr>
              <a:lvl8pPr marL="3429000" indent="-228600" eaLnBrk="0" fontAlgn="base" hangingPunct="0">
                <a:spcBef>
                  <a:spcPct val="0"/>
                </a:spcBef>
                <a:spcAft>
                  <a:spcPct val="0"/>
                </a:spcAft>
                <a:defRPr sz="1000">
                  <a:solidFill>
                    <a:schemeClr val="tx1"/>
                  </a:solidFill>
                  <a:latin typeface="Calibri" pitchFamily="34" charset="0"/>
                  <a:cs typeface="Arial" charset="0"/>
                </a:defRPr>
              </a:lvl8pPr>
              <a:lvl9pPr marL="3886200" indent="-228600" eaLnBrk="0" fontAlgn="base" hangingPunct="0">
                <a:spcBef>
                  <a:spcPct val="0"/>
                </a:spcBef>
                <a:spcAft>
                  <a:spcPct val="0"/>
                </a:spcAft>
                <a:defRPr sz="1000">
                  <a:solidFill>
                    <a:schemeClr val="tx1"/>
                  </a:solidFill>
                  <a:latin typeface="Calibri" pitchFamily="34" charset="0"/>
                  <a:cs typeface="Arial" charset="0"/>
                </a:defRPr>
              </a:lvl9pPr>
            </a:lstStyle>
            <a:p>
              <a:pPr defTabSz="914400" eaLnBrk="1" fontAlgn="base" hangingPunct="1">
                <a:spcBef>
                  <a:spcPct val="0"/>
                </a:spcBef>
                <a:spcAft>
                  <a:spcPct val="0"/>
                </a:spcAft>
                <a:defRPr/>
              </a:pPr>
              <a:endParaRPr lang="fr-FR" altLang="fr-FR" smtClean="0">
                <a:solidFill>
                  <a:srgbClr val="000000"/>
                </a:solidFill>
              </a:endParaRPr>
            </a:p>
          </p:txBody>
        </p:sp>
        <p:sp>
          <p:nvSpPr>
            <p:cNvPr id="8" name="AutoShape 13"/>
            <p:cNvSpPr>
              <a:spLocks noChangeAspect="1" noChangeArrowheads="1"/>
            </p:cNvSpPr>
            <p:nvPr/>
          </p:nvSpPr>
          <p:spPr bwMode="auto">
            <a:xfrm flipH="1">
              <a:off x="5125" y="3721"/>
              <a:ext cx="97" cy="173"/>
            </a:xfrm>
            <a:prstGeom prst="moon">
              <a:avLst>
                <a:gd name="adj" fmla="val 60463"/>
              </a:avLst>
            </a:prstGeom>
            <a:solidFill>
              <a:srgbClr val="808080"/>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Calibri" pitchFamily="34" charset="0"/>
                  <a:cs typeface="Arial" charset="0"/>
                </a:defRPr>
              </a:lvl1pPr>
              <a:lvl2pPr marL="742950" indent="-285750" eaLnBrk="0" hangingPunct="0">
                <a:defRPr sz="1000">
                  <a:solidFill>
                    <a:schemeClr val="tx1"/>
                  </a:solidFill>
                  <a:latin typeface="Calibri" pitchFamily="34" charset="0"/>
                  <a:cs typeface="Arial" charset="0"/>
                </a:defRPr>
              </a:lvl2pPr>
              <a:lvl3pPr marL="1143000" indent="-228600" eaLnBrk="0" hangingPunct="0">
                <a:defRPr sz="1000">
                  <a:solidFill>
                    <a:schemeClr val="tx1"/>
                  </a:solidFill>
                  <a:latin typeface="Calibri" pitchFamily="34" charset="0"/>
                  <a:cs typeface="Arial" charset="0"/>
                </a:defRPr>
              </a:lvl3pPr>
              <a:lvl4pPr marL="1600200" indent="-228600" eaLnBrk="0" hangingPunct="0">
                <a:defRPr sz="1000">
                  <a:solidFill>
                    <a:schemeClr val="tx1"/>
                  </a:solidFill>
                  <a:latin typeface="Calibri" pitchFamily="34" charset="0"/>
                  <a:cs typeface="Arial" charset="0"/>
                </a:defRPr>
              </a:lvl4pPr>
              <a:lvl5pPr marL="2057400" indent="-228600" eaLnBrk="0" hangingPunct="0">
                <a:defRPr sz="1000">
                  <a:solidFill>
                    <a:schemeClr val="tx1"/>
                  </a:solidFill>
                  <a:latin typeface="Calibri" pitchFamily="34" charset="0"/>
                  <a:cs typeface="Arial" charset="0"/>
                </a:defRPr>
              </a:lvl5pPr>
              <a:lvl6pPr marL="2514600" indent="-228600" eaLnBrk="0" fontAlgn="base" hangingPunct="0">
                <a:spcBef>
                  <a:spcPct val="0"/>
                </a:spcBef>
                <a:spcAft>
                  <a:spcPct val="0"/>
                </a:spcAft>
                <a:defRPr sz="1000">
                  <a:solidFill>
                    <a:schemeClr val="tx1"/>
                  </a:solidFill>
                  <a:latin typeface="Calibri" pitchFamily="34" charset="0"/>
                  <a:cs typeface="Arial" charset="0"/>
                </a:defRPr>
              </a:lvl6pPr>
              <a:lvl7pPr marL="2971800" indent="-228600" eaLnBrk="0" fontAlgn="base" hangingPunct="0">
                <a:spcBef>
                  <a:spcPct val="0"/>
                </a:spcBef>
                <a:spcAft>
                  <a:spcPct val="0"/>
                </a:spcAft>
                <a:defRPr sz="1000">
                  <a:solidFill>
                    <a:schemeClr val="tx1"/>
                  </a:solidFill>
                  <a:latin typeface="Calibri" pitchFamily="34" charset="0"/>
                  <a:cs typeface="Arial" charset="0"/>
                </a:defRPr>
              </a:lvl7pPr>
              <a:lvl8pPr marL="3429000" indent="-228600" eaLnBrk="0" fontAlgn="base" hangingPunct="0">
                <a:spcBef>
                  <a:spcPct val="0"/>
                </a:spcBef>
                <a:spcAft>
                  <a:spcPct val="0"/>
                </a:spcAft>
                <a:defRPr sz="1000">
                  <a:solidFill>
                    <a:schemeClr val="tx1"/>
                  </a:solidFill>
                  <a:latin typeface="Calibri" pitchFamily="34" charset="0"/>
                  <a:cs typeface="Arial" charset="0"/>
                </a:defRPr>
              </a:lvl8pPr>
              <a:lvl9pPr marL="3886200" indent="-228600" eaLnBrk="0" fontAlgn="base" hangingPunct="0">
                <a:spcBef>
                  <a:spcPct val="0"/>
                </a:spcBef>
                <a:spcAft>
                  <a:spcPct val="0"/>
                </a:spcAft>
                <a:defRPr sz="1000">
                  <a:solidFill>
                    <a:schemeClr val="tx1"/>
                  </a:solidFill>
                  <a:latin typeface="Calibri" pitchFamily="34" charset="0"/>
                  <a:cs typeface="Arial" charset="0"/>
                </a:defRPr>
              </a:lvl9pPr>
            </a:lstStyle>
            <a:p>
              <a:pPr defTabSz="914400" eaLnBrk="1" fontAlgn="base" hangingPunct="1">
                <a:spcBef>
                  <a:spcPct val="0"/>
                </a:spcBef>
                <a:spcAft>
                  <a:spcPct val="0"/>
                </a:spcAft>
                <a:defRPr/>
              </a:pPr>
              <a:endParaRPr lang="fr-FR" altLang="fr-FR" smtClean="0">
                <a:solidFill>
                  <a:srgbClr val="000000"/>
                </a:solidFill>
              </a:endParaRPr>
            </a:p>
          </p:txBody>
        </p:sp>
      </p:grpSp>
      <p:grpSp>
        <p:nvGrpSpPr>
          <p:cNvPr id="9" name="Group 15"/>
          <p:cNvGrpSpPr>
            <a:grpSpLocks/>
          </p:cNvGrpSpPr>
          <p:nvPr userDrawn="1"/>
        </p:nvGrpSpPr>
        <p:grpSpPr bwMode="auto">
          <a:xfrm>
            <a:off x="1" y="4315477"/>
            <a:ext cx="353378" cy="2964057"/>
            <a:chOff x="4876" y="3721"/>
            <a:chExt cx="180" cy="1254"/>
          </a:xfrm>
        </p:grpSpPr>
        <p:sp>
          <p:nvSpPr>
            <p:cNvPr id="10" name="Line 16"/>
            <p:cNvSpPr>
              <a:spLocks noChangeShapeType="1"/>
            </p:cNvSpPr>
            <p:nvPr/>
          </p:nvSpPr>
          <p:spPr bwMode="auto">
            <a:xfrm>
              <a:off x="4876" y="3721"/>
              <a:ext cx="18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1500" smtClean="0">
                <a:solidFill>
                  <a:srgbClr val="000000"/>
                </a:solidFill>
                <a:latin typeface="Calibri" pitchFamily="34" charset="0"/>
                <a:cs typeface="Arial" charset="0"/>
              </a:endParaRPr>
            </a:p>
          </p:txBody>
        </p:sp>
        <p:sp>
          <p:nvSpPr>
            <p:cNvPr id="11" name="Line 17"/>
            <p:cNvSpPr>
              <a:spLocks noChangeShapeType="1"/>
            </p:cNvSpPr>
            <p:nvPr/>
          </p:nvSpPr>
          <p:spPr bwMode="auto">
            <a:xfrm>
              <a:off x="4876" y="4104"/>
              <a:ext cx="18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1500" smtClean="0">
                <a:solidFill>
                  <a:srgbClr val="000000"/>
                </a:solidFill>
                <a:latin typeface="Calibri" pitchFamily="34" charset="0"/>
                <a:cs typeface="Arial" charset="0"/>
              </a:endParaRPr>
            </a:p>
          </p:txBody>
        </p:sp>
        <p:sp>
          <p:nvSpPr>
            <p:cNvPr id="12" name="Line 18"/>
            <p:cNvSpPr>
              <a:spLocks noChangeShapeType="1"/>
            </p:cNvSpPr>
            <p:nvPr/>
          </p:nvSpPr>
          <p:spPr bwMode="auto">
            <a:xfrm>
              <a:off x="4876" y="4196"/>
              <a:ext cx="18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1500" smtClean="0">
                <a:solidFill>
                  <a:srgbClr val="000000"/>
                </a:solidFill>
                <a:latin typeface="Calibri" pitchFamily="34" charset="0"/>
                <a:cs typeface="Arial" charset="0"/>
              </a:endParaRPr>
            </a:p>
          </p:txBody>
        </p:sp>
        <p:sp>
          <p:nvSpPr>
            <p:cNvPr id="13" name="Line 19"/>
            <p:cNvSpPr>
              <a:spLocks noChangeShapeType="1"/>
            </p:cNvSpPr>
            <p:nvPr/>
          </p:nvSpPr>
          <p:spPr bwMode="auto">
            <a:xfrm>
              <a:off x="4876" y="4354"/>
              <a:ext cx="18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1500" smtClean="0">
                <a:solidFill>
                  <a:srgbClr val="000000"/>
                </a:solidFill>
                <a:latin typeface="Calibri" pitchFamily="34" charset="0"/>
                <a:cs typeface="Arial" charset="0"/>
              </a:endParaRPr>
            </a:p>
          </p:txBody>
        </p:sp>
        <p:sp>
          <p:nvSpPr>
            <p:cNvPr id="14" name="Line 20"/>
            <p:cNvSpPr>
              <a:spLocks noChangeShapeType="1"/>
            </p:cNvSpPr>
            <p:nvPr/>
          </p:nvSpPr>
          <p:spPr bwMode="auto">
            <a:xfrm>
              <a:off x="4876" y="4442"/>
              <a:ext cx="18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1500" smtClean="0">
                <a:solidFill>
                  <a:srgbClr val="000000"/>
                </a:solidFill>
                <a:latin typeface="Calibri" pitchFamily="34" charset="0"/>
                <a:cs typeface="Arial" charset="0"/>
              </a:endParaRPr>
            </a:p>
          </p:txBody>
        </p:sp>
        <p:sp>
          <p:nvSpPr>
            <p:cNvPr id="15" name="Line 21"/>
            <p:cNvSpPr>
              <a:spLocks noChangeShapeType="1"/>
            </p:cNvSpPr>
            <p:nvPr/>
          </p:nvSpPr>
          <p:spPr bwMode="auto">
            <a:xfrm>
              <a:off x="4876" y="4595"/>
              <a:ext cx="18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1500" smtClean="0">
                <a:solidFill>
                  <a:srgbClr val="000000"/>
                </a:solidFill>
                <a:latin typeface="Calibri" pitchFamily="34" charset="0"/>
                <a:cs typeface="Arial" charset="0"/>
              </a:endParaRPr>
            </a:p>
          </p:txBody>
        </p:sp>
        <p:sp>
          <p:nvSpPr>
            <p:cNvPr id="16" name="Line 22"/>
            <p:cNvSpPr>
              <a:spLocks noChangeShapeType="1"/>
            </p:cNvSpPr>
            <p:nvPr/>
          </p:nvSpPr>
          <p:spPr bwMode="auto">
            <a:xfrm>
              <a:off x="4876" y="4685"/>
              <a:ext cx="18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1500" smtClean="0">
                <a:solidFill>
                  <a:srgbClr val="000000"/>
                </a:solidFill>
                <a:latin typeface="Calibri" pitchFamily="34" charset="0"/>
                <a:cs typeface="Arial" charset="0"/>
              </a:endParaRPr>
            </a:p>
          </p:txBody>
        </p:sp>
        <p:sp>
          <p:nvSpPr>
            <p:cNvPr id="17" name="Line 23"/>
            <p:cNvSpPr>
              <a:spLocks noChangeShapeType="1"/>
            </p:cNvSpPr>
            <p:nvPr/>
          </p:nvSpPr>
          <p:spPr bwMode="auto">
            <a:xfrm>
              <a:off x="4876" y="4833"/>
              <a:ext cx="18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1500" smtClean="0">
                <a:solidFill>
                  <a:srgbClr val="000000"/>
                </a:solidFill>
                <a:latin typeface="Calibri" pitchFamily="34" charset="0"/>
                <a:cs typeface="Arial" charset="0"/>
              </a:endParaRPr>
            </a:p>
          </p:txBody>
        </p:sp>
        <p:sp>
          <p:nvSpPr>
            <p:cNvPr id="18" name="Line 24"/>
            <p:cNvSpPr>
              <a:spLocks noChangeShapeType="1"/>
            </p:cNvSpPr>
            <p:nvPr/>
          </p:nvSpPr>
          <p:spPr bwMode="auto">
            <a:xfrm>
              <a:off x="4876" y="4975"/>
              <a:ext cx="18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1500" smtClean="0">
                <a:solidFill>
                  <a:srgbClr val="000000"/>
                </a:solidFill>
                <a:latin typeface="Calibri" pitchFamily="34" charset="0"/>
                <a:cs typeface="Arial" charset="0"/>
              </a:endParaRPr>
            </a:p>
          </p:txBody>
        </p:sp>
      </p:grpSp>
      <p:sp>
        <p:nvSpPr>
          <p:cNvPr id="64515" name="Espace réservé du titre 1"/>
          <p:cNvSpPr>
            <a:spLocks noGrp="1"/>
          </p:cNvSpPr>
          <p:nvPr>
            <p:ph type="ctrTitle"/>
          </p:nvPr>
        </p:nvSpPr>
        <p:spPr>
          <a:xfrm>
            <a:off x="4233864" y="2982717"/>
            <a:ext cx="8216582" cy="2057781"/>
          </a:xfrm>
        </p:spPr>
        <p:txBody>
          <a:bodyPr/>
          <a:lstStyle>
            <a:lvl1pPr>
              <a:defRPr smtClean="0"/>
            </a:lvl1pPr>
          </a:lstStyle>
          <a:p>
            <a:r>
              <a:rPr lang="fr-FR" smtClean="0"/>
              <a:t>Modifiez le style du titre</a:t>
            </a:r>
          </a:p>
        </p:txBody>
      </p:sp>
      <p:sp>
        <p:nvSpPr>
          <p:cNvPr id="154628" name="Espace réservé du texte 2"/>
          <p:cNvSpPr>
            <a:spLocks noGrp="1"/>
          </p:cNvSpPr>
          <p:nvPr>
            <p:ph type="body" idx="1"/>
          </p:nvPr>
        </p:nvSpPr>
        <p:spPr>
          <a:xfrm>
            <a:off x="4233864" y="5040499"/>
            <a:ext cx="8216582" cy="2454942"/>
          </a:xfrm>
        </p:spPr>
        <p:txBody>
          <a:bodyPr/>
          <a:lstStyle>
            <a:lvl1pPr>
              <a:defRPr smtClean="0">
                <a:effectLst/>
              </a:defRPr>
            </a:lvl1pPr>
          </a:lstStyle>
          <a:p>
            <a:pPr lvl="0"/>
            <a:r>
              <a:rPr lang="fr-FR" smtClean="0"/>
              <a:t>Modifiez les styles du texte du masque</a:t>
            </a:r>
          </a:p>
        </p:txBody>
      </p:sp>
    </p:spTree>
    <p:extLst>
      <p:ext uri="{BB962C8B-B14F-4D97-AF65-F5344CB8AC3E}">
        <p14:creationId xmlns:p14="http://schemas.microsoft.com/office/powerpoint/2010/main" val="321412176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Rectangle 3"/>
          <p:cNvSpPr/>
          <p:nvPr userDrawn="1"/>
        </p:nvSpPr>
        <p:spPr>
          <a:xfrm>
            <a:off x="0" y="1"/>
            <a:ext cx="12801600" cy="9686497"/>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lIns="137828" tIns="68914" rIns="137828" bIns="68914" anchor="ctr"/>
          <a:lstStyle/>
          <a:p>
            <a:pPr algn="ctr" defTabSz="914400" fontAlgn="base">
              <a:spcBef>
                <a:spcPct val="0"/>
              </a:spcBef>
              <a:spcAft>
                <a:spcPct val="0"/>
              </a:spcAft>
              <a:defRPr/>
            </a:pPr>
            <a:endParaRPr lang="fr-FR" sz="1500">
              <a:solidFill>
                <a:srgbClr val="FFFFFF"/>
              </a:solidFill>
            </a:endParaRPr>
          </a:p>
        </p:txBody>
      </p:sp>
      <p:sp>
        <p:nvSpPr>
          <p:cNvPr id="3" name="Espace réservé du texte 2"/>
          <p:cNvSpPr>
            <a:spLocks noGrp="1"/>
          </p:cNvSpPr>
          <p:nvPr>
            <p:ph type="body" idx="1"/>
          </p:nvPr>
        </p:nvSpPr>
        <p:spPr>
          <a:xfrm>
            <a:off x="1011238" y="4880567"/>
            <a:ext cx="10881360" cy="2518915"/>
          </a:xfrm>
        </p:spPr>
        <p:txBody>
          <a:bodyPr anchor="b"/>
          <a:lstStyle>
            <a:lvl1pPr marL="0" indent="0">
              <a:buNone/>
              <a:defRPr sz="3000">
                <a:solidFill>
                  <a:schemeClr val="bg1"/>
                </a:solidFill>
              </a:defRPr>
            </a:lvl1pPr>
            <a:lvl2pPr marL="689138" indent="0">
              <a:buNone/>
              <a:defRPr sz="2700"/>
            </a:lvl2pPr>
            <a:lvl3pPr marL="1378275" indent="0">
              <a:buNone/>
              <a:defRPr sz="2400"/>
            </a:lvl3pPr>
            <a:lvl4pPr marL="2067413" indent="0">
              <a:buNone/>
              <a:defRPr sz="2100"/>
            </a:lvl4pPr>
            <a:lvl5pPr marL="2756550" indent="0">
              <a:buNone/>
              <a:defRPr sz="2100"/>
            </a:lvl5pPr>
            <a:lvl6pPr marL="3445688" indent="0">
              <a:buNone/>
              <a:defRPr sz="2100"/>
            </a:lvl6pPr>
            <a:lvl7pPr marL="4134825" indent="0">
              <a:buNone/>
              <a:defRPr sz="2100"/>
            </a:lvl7pPr>
            <a:lvl8pPr marL="4823963" indent="0">
              <a:buNone/>
              <a:defRPr sz="2100"/>
            </a:lvl8pPr>
            <a:lvl9pPr marL="5513100" indent="0">
              <a:buNone/>
              <a:defRPr sz="2100"/>
            </a:lvl9pPr>
          </a:lstStyle>
          <a:p>
            <a:pPr lvl="0"/>
            <a:r>
              <a:rPr lang="fr-FR" smtClean="0"/>
              <a:t>Modifiez les styles du texte du masque</a:t>
            </a:r>
          </a:p>
        </p:txBody>
      </p:sp>
      <p:sp>
        <p:nvSpPr>
          <p:cNvPr id="2" name="Titre 1"/>
          <p:cNvSpPr>
            <a:spLocks noGrp="1"/>
          </p:cNvSpPr>
          <p:nvPr>
            <p:ph type="title"/>
          </p:nvPr>
        </p:nvSpPr>
        <p:spPr>
          <a:xfrm>
            <a:off x="1011238" y="7399482"/>
            <a:ext cx="10881360" cy="2287015"/>
          </a:xfrm>
        </p:spPr>
        <p:txBody>
          <a:bodyPr/>
          <a:lstStyle>
            <a:lvl1pPr algn="l">
              <a:defRPr sz="6000" b="1" cap="all">
                <a:solidFill>
                  <a:schemeClr val="bg1"/>
                </a:solidFill>
              </a:defRPr>
            </a:lvl1pPr>
          </a:lstStyle>
          <a:p>
            <a:r>
              <a:rPr lang="fr-FR" smtClean="0"/>
              <a:t>Modifiez le style du titre</a:t>
            </a:r>
            <a:endParaRPr lang="fr-FR" dirty="0"/>
          </a:p>
        </p:txBody>
      </p:sp>
    </p:spTree>
    <p:extLst>
      <p:ext uri="{BB962C8B-B14F-4D97-AF65-F5344CB8AC3E}">
        <p14:creationId xmlns:p14="http://schemas.microsoft.com/office/powerpoint/2010/main" val="27277027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6791985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55663" y="1404730"/>
            <a:ext cx="5689600" cy="7748495"/>
          </a:xfrm>
        </p:spPr>
        <p:txBody>
          <a:bodyPr/>
          <a:lstStyle>
            <a:lvl1pPr>
              <a:defRPr sz="2400"/>
            </a:lvl1pPr>
            <a:lvl2pPr>
              <a:defRPr sz="2400"/>
            </a:lvl2pPr>
            <a:lvl3pPr>
              <a:defRPr sz="2100"/>
            </a:lvl3pPr>
            <a:lvl4pPr>
              <a:defRPr sz="1800"/>
            </a:lvl4pPr>
            <a:lvl5pPr>
              <a:defRPr sz="1600"/>
            </a:lvl5pPr>
            <a:lvl6pPr>
              <a:defRPr sz="2700"/>
            </a:lvl6pPr>
            <a:lvl7pPr>
              <a:defRPr sz="2700"/>
            </a:lvl7pPr>
            <a:lvl8pPr>
              <a:defRPr sz="2700"/>
            </a:lvl8pPr>
            <a:lvl9pPr>
              <a:defRPr sz="2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6758624" y="1404730"/>
            <a:ext cx="5691822" cy="7748495"/>
          </a:xfrm>
        </p:spPr>
        <p:txBody>
          <a:bodyPr/>
          <a:lstStyle>
            <a:lvl1pPr>
              <a:defRPr sz="2400"/>
            </a:lvl1pPr>
            <a:lvl2pPr>
              <a:defRPr sz="2400"/>
            </a:lvl2pPr>
            <a:lvl3pPr>
              <a:defRPr sz="2100"/>
            </a:lvl3pPr>
            <a:lvl4pPr>
              <a:defRPr sz="1800"/>
            </a:lvl4pPr>
            <a:lvl5pPr>
              <a:defRPr sz="1600"/>
            </a:lvl5pPr>
            <a:lvl6pPr>
              <a:defRPr sz="2700"/>
            </a:lvl6pPr>
            <a:lvl7pPr>
              <a:defRPr sz="2700"/>
            </a:lvl7pPr>
            <a:lvl8pPr>
              <a:defRPr sz="2700"/>
            </a:lvl8pPr>
            <a:lvl9pPr>
              <a:defRPr sz="2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0569101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40081" y="458469"/>
            <a:ext cx="4211638" cy="1951160"/>
          </a:xfrm>
        </p:spPr>
        <p:txBody>
          <a:bodyPr/>
          <a:lstStyle>
            <a:lvl1pPr algn="l">
              <a:defRPr sz="3000" b="1"/>
            </a:lvl1pPr>
          </a:lstStyle>
          <a:p>
            <a:r>
              <a:rPr lang="fr-FR" smtClean="0"/>
              <a:t>Modifiez le style du titre</a:t>
            </a:r>
            <a:endParaRPr lang="fr-FR" dirty="0"/>
          </a:p>
        </p:txBody>
      </p:sp>
      <p:sp>
        <p:nvSpPr>
          <p:cNvPr id="3" name="Espace réservé du contenu 2"/>
          <p:cNvSpPr>
            <a:spLocks noGrp="1"/>
          </p:cNvSpPr>
          <p:nvPr>
            <p:ph idx="1"/>
          </p:nvPr>
        </p:nvSpPr>
        <p:spPr>
          <a:xfrm>
            <a:off x="5005070" y="1317733"/>
            <a:ext cx="7156450" cy="7835493"/>
          </a:xfrm>
        </p:spPr>
        <p:txBody>
          <a:bodyPr/>
          <a:lstStyle>
            <a:lvl1pPr>
              <a:defRPr sz="2400"/>
            </a:lvl1pPr>
            <a:lvl2pPr>
              <a:defRPr sz="2400"/>
            </a:lvl2pPr>
            <a:lvl3pPr>
              <a:defRPr sz="2100"/>
            </a:lvl3pPr>
            <a:lvl4pPr>
              <a:defRPr sz="1800"/>
            </a:lvl4pPr>
            <a:lvl5pPr>
              <a:defRPr sz="1600"/>
            </a:lvl5pPr>
            <a:lvl6pPr>
              <a:defRPr sz="3000"/>
            </a:lvl6pPr>
            <a:lvl7pPr>
              <a:defRPr sz="3000"/>
            </a:lvl7pPr>
            <a:lvl8pPr>
              <a:defRPr sz="3000"/>
            </a:lvl8pPr>
            <a:lvl9pPr>
              <a:defRPr sz="3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640081" y="2409631"/>
            <a:ext cx="4211638" cy="6743594"/>
          </a:xfrm>
        </p:spPr>
        <p:txBody>
          <a:bodyPr/>
          <a:lstStyle>
            <a:lvl1pPr marL="0" indent="0">
              <a:buNone/>
              <a:defRPr sz="2100"/>
            </a:lvl1pPr>
            <a:lvl2pPr marL="689138" indent="0">
              <a:buNone/>
              <a:defRPr sz="1800"/>
            </a:lvl2pPr>
            <a:lvl3pPr marL="1378275" indent="0">
              <a:buNone/>
              <a:defRPr sz="1500"/>
            </a:lvl3pPr>
            <a:lvl4pPr marL="2067413" indent="0">
              <a:buNone/>
              <a:defRPr sz="1400"/>
            </a:lvl4pPr>
            <a:lvl5pPr marL="2756550" indent="0">
              <a:buNone/>
              <a:defRPr sz="1400"/>
            </a:lvl5pPr>
            <a:lvl6pPr marL="3445688" indent="0">
              <a:buNone/>
              <a:defRPr sz="1400"/>
            </a:lvl6pPr>
            <a:lvl7pPr marL="4134825" indent="0">
              <a:buNone/>
              <a:defRPr sz="1400"/>
            </a:lvl7pPr>
            <a:lvl8pPr marL="4823963" indent="0">
              <a:buNone/>
              <a:defRPr sz="1400"/>
            </a:lvl8pPr>
            <a:lvl9pPr marL="55131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34098125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09203" y="8060530"/>
            <a:ext cx="7680960" cy="951591"/>
          </a:xfrm>
        </p:spPr>
        <p:txBody>
          <a:bodyPr/>
          <a:lstStyle>
            <a:lvl1pPr algn="l">
              <a:defRPr sz="3000" b="1"/>
            </a:lvl1pPr>
          </a:lstStyle>
          <a:p>
            <a:r>
              <a:rPr lang="fr-FR" smtClean="0"/>
              <a:t>Modifiez le style du titre</a:t>
            </a:r>
            <a:endParaRPr lang="fr-FR"/>
          </a:p>
        </p:txBody>
      </p:sp>
      <p:sp>
        <p:nvSpPr>
          <p:cNvPr id="3" name="Espace réservé pour une image  2"/>
          <p:cNvSpPr>
            <a:spLocks noGrp="1"/>
          </p:cNvSpPr>
          <p:nvPr>
            <p:ph type="pic" idx="1"/>
          </p:nvPr>
        </p:nvSpPr>
        <p:spPr>
          <a:xfrm>
            <a:off x="2509203" y="1028890"/>
            <a:ext cx="7680960" cy="6909026"/>
          </a:xfrm>
        </p:spPr>
        <p:txBody>
          <a:bodyPr/>
          <a:lstStyle>
            <a:lvl1pPr marL="0" indent="0">
              <a:buNone/>
              <a:defRPr sz="4800"/>
            </a:lvl1pPr>
            <a:lvl2pPr marL="689138" indent="0">
              <a:buNone/>
              <a:defRPr sz="4200"/>
            </a:lvl2pPr>
            <a:lvl3pPr marL="1378275" indent="0">
              <a:buNone/>
              <a:defRPr sz="3600"/>
            </a:lvl3pPr>
            <a:lvl4pPr marL="2067413" indent="0">
              <a:buNone/>
              <a:defRPr sz="3000"/>
            </a:lvl4pPr>
            <a:lvl5pPr marL="2756550" indent="0">
              <a:buNone/>
              <a:defRPr sz="3000"/>
            </a:lvl5pPr>
            <a:lvl6pPr marL="3445688" indent="0">
              <a:buNone/>
              <a:defRPr sz="3000"/>
            </a:lvl6pPr>
            <a:lvl7pPr marL="4134825" indent="0">
              <a:buNone/>
              <a:defRPr sz="3000"/>
            </a:lvl7pPr>
            <a:lvl8pPr marL="4823963" indent="0">
              <a:buNone/>
              <a:defRPr sz="3000"/>
            </a:lvl8pPr>
            <a:lvl9pPr marL="5513100" indent="0">
              <a:buNone/>
              <a:defRPr sz="3000"/>
            </a:lvl9pPr>
          </a:lstStyle>
          <a:p>
            <a:pPr lvl="0"/>
            <a:r>
              <a:rPr lang="fr-FR" noProof="0" smtClean="0"/>
              <a:t>Cliquez sur l'icône pour ajouter une image</a:t>
            </a:r>
          </a:p>
        </p:txBody>
      </p:sp>
    </p:spTree>
    <p:extLst>
      <p:ext uri="{BB962C8B-B14F-4D97-AF65-F5344CB8AC3E}">
        <p14:creationId xmlns:p14="http://schemas.microsoft.com/office/powerpoint/2010/main" val="1481814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Tree>
    <p:extLst>
      <p:ext uri="{BB962C8B-B14F-4D97-AF65-F5344CB8AC3E}">
        <p14:creationId xmlns:p14="http://schemas.microsoft.com/office/powerpoint/2010/main" val="48511295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4550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4905984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a:xfrm>
            <a:off x="1402990" y="792500"/>
            <a:ext cx="9752425" cy="84039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609117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a:xfrm>
            <a:off x="1402990" y="3711520"/>
            <a:ext cx="9752425" cy="54848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pour une image  11"/>
          <p:cNvSpPr>
            <a:spLocks noGrp="1"/>
          </p:cNvSpPr>
          <p:nvPr>
            <p:ph type="pic" sz="quarter" idx="11"/>
          </p:nvPr>
        </p:nvSpPr>
        <p:spPr>
          <a:xfrm>
            <a:off x="1402989" y="792499"/>
            <a:ext cx="9753728" cy="2521456"/>
          </a:xfrm>
        </p:spPr>
        <p:txBody>
          <a:bodyPr/>
          <a:lstStyle/>
          <a:p>
            <a:pPr lvl="0"/>
            <a:r>
              <a:rPr lang="fr-FR" noProof="0" smtClean="0"/>
              <a:t>Cliquez sur l'icône pour ajouter une image</a:t>
            </a:r>
            <a:endParaRPr lang="fr-FR" noProof="0"/>
          </a:p>
        </p:txBody>
      </p:sp>
    </p:spTree>
    <p:extLst>
      <p:ext uri="{BB962C8B-B14F-4D97-AF65-F5344CB8AC3E}">
        <p14:creationId xmlns:p14="http://schemas.microsoft.com/office/powerpoint/2010/main" val="22041818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1402990" y="792500"/>
            <a:ext cx="4716818" cy="8403901"/>
          </a:xfrm>
        </p:spPr>
        <p:txBody>
          <a:bodyPr/>
          <a:lstStyle>
            <a:lvl1pPr>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438602" y="792500"/>
            <a:ext cx="4716817" cy="8403901"/>
          </a:xfrm>
        </p:spPr>
        <p:txBody>
          <a:bodyPr/>
          <a:lstStyle>
            <a:lvl1pPr>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084521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superposés">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1402989" y="1216342"/>
            <a:ext cx="9753728" cy="3648912"/>
          </a:xfrm>
        </p:spPr>
        <p:txBody>
          <a:bodyPr/>
          <a:lstStyle/>
          <a:p>
            <a:r>
              <a:rPr lang="fr-FR" smtClean="0"/>
              <a:t>Cliquez sur l'icône pour ajouter une image</a:t>
            </a:r>
            <a:endParaRPr lang="fr-FR"/>
          </a:p>
        </p:txBody>
      </p:sp>
      <p:sp>
        <p:nvSpPr>
          <p:cNvPr id="2" name="Titre 1"/>
          <p:cNvSpPr>
            <a:spLocks noGrp="1"/>
          </p:cNvSpPr>
          <p:nvPr>
            <p:ph type="title"/>
          </p:nvPr>
        </p:nvSpPr>
        <p:spPr/>
        <p:txBody>
          <a:bodyPr/>
          <a:lstStyle/>
          <a:p>
            <a:r>
              <a:rPr lang="fr-FR" smtClean="0"/>
              <a:t>Modifiez le style du titre</a:t>
            </a:r>
            <a:endParaRPr lang="fr-FR"/>
          </a:p>
        </p:txBody>
      </p:sp>
      <p:sp>
        <p:nvSpPr>
          <p:cNvPr id="12" name="Espace réservé du texte 11"/>
          <p:cNvSpPr>
            <a:spLocks noGrp="1"/>
          </p:cNvSpPr>
          <p:nvPr>
            <p:ph type="body" sz="quarter" idx="12"/>
          </p:nvPr>
        </p:nvSpPr>
        <p:spPr>
          <a:xfrm>
            <a:off x="1402359" y="792497"/>
            <a:ext cx="9818233" cy="359190"/>
          </a:xfrm>
        </p:spPr>
        <p:txBody>
          <a:bodyPr/>
          <a:lstStyle>
            <a:lvl1pPr>
              <a:defRPr sz="2000" b="1">
                <a:solidFill>
                  <a:srgbClr val="034EA2"/>
                </a:solidFill>
              </a:defRPr>
            </a:lvl1pPr>
          </a:lstStyle>
          <a:p>
            <a:pPr lvl="0"/>
            <a:r>
              <a:rPr lang="fr-FR" smtClean="0"/>
              <a:t>Modifiez les styles du texte du masque</a:t>
            </a:r>
          </a:p>
        </p:txBody>
      </p:sp>
      <p:sp>
        <p:nvSpPr>
          <p:cNvPr id="13" name="Espace réservé du texte 11"/>
          <p:cNvSpPr>
            <a:spLocks noGrp="1"/>
          </p:cNvSpPr>
          <p:nvPr>
            <p:ph type="body" sz="quarter" idx="13"/>
          </p:nvPr>
        </p:nvSpPr>
        <p:spPr>
          <a:xfrm>
            <a:off x="1402359" y="5059213"/>
            <a:ext cx="9818233" cy="359190"/>
          </a:xfrm>
        </p:spPr>
        <p:txBody>
          <a:bodyPr/>
          <a:lstStyle>
            <a:lvl1pPr>
              <a:defRPr sz="2000" b="1">
                <a:solidFill>
                  <a:srgbClr val="034EA2"/>
                </a:solidFill>
              </a:defRPr>
            </a:lvl1pPr>
          </a:lstStyle>
          <a:p>
            <a:pPr lvl="0"/>
            <a:r>
              <a:rPr lang="fr-FR" smtClean="0"/>
              <a:t>Modifiez les styles du texte du masque</a:t>
            </a:r>
          </a:p>
        </p:txBody>
      </p:sp>
      <p:sp>
        <p:nvSpPr>
          <p:cNvPr id="9" name="Espace réservé pour une image  3"/>
          <p:cNvSpPr>
            <a:spLocks noGrp="1"/>
          </p:cNvSpPr>
          <p:nvPr>
            <p:ph type="pic" sz="quarter" idx="15"/>
          </p:nvPr>
        </p:nvSpPr>
        <p:spPr>
          <a:xfrm>
            <a:off x="1402359" y="5483458"/>
            <a:ext cx="9753728" cy="3648912"/>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161079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contenu 2"/>
          <p:cNvSpPr>
            <a:spLocks noGrp="1"/>
          </p:cNvSpPr>
          <p:nvPr>
            <p:ph sz="half" idx="10"/>
          </p:nvPr>
        </p:nvSpPr>
        <p:spPr>
          <a:xfrm>
            <a:off x="1402361" y="3711520"/>
            <a:ext cx="4716818" cy="5484883"/>
          </a:xfrm>
        </p:spPr>
        <p:txBody>
          <a:bodyPr/>
          <a:lstStyle>
            <a:lvl1pPr>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contenu 3"/>
          <p:cNvSpPr>
            <a:spLocks noGrp="1"/>
          </p:cNvSpPr>
          <p:nvPr>
            <p:ph sz="half" idx="2"/>
          </p:nvPr>
        </p:nvSpPr>
        <p:spPr>
          <a:xfrm>
            <a:off x="6438602" y="3711520"/>
            <a:ext cx="4716817" cy="5484883"/>
          </a:xfrm>
        </p:spPr>
        <p:txBody>
          <a:bodyPr/>
          <a:lstStyle>
            <a:lvl1pPr>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2" name="Espace réservé pour une image  11"/>
          <p:cNvSpPr>
            <a:spLocks noGrp="1"/>
          </p:cNvSpPr>
          <p:nvPr>
            <p:ph type="pic" sz="quarter" idx="11"/>
          </p:nvPr>
        </p:nvSpPr>
        <p:spPr>
          <a:xfrm>
            <a:off x="1402989" y="792499"/>
            <a:ext cx="9753728" cy="2521456"/>
          </a:xfrm>
        </p:spPr>
        <p:txBody>
          <a:bodyPr/>
          <a:lstStyle/>
          <a:p>
            <a:pPr lvl="0"/>
            <a:r>
              <a:rPr lang="fr-FR" noProof="0" smtClean="0"/>
              <a:t>Cliquez sur l'icône pour ajouter une image</a:t>
            </a:r>
            <a:endParaRPr lang="fr-FR" noProof="0"/>
          </a:p>
        </p:txBody>
      </p:sp>
      <p:sp>
        <p:nvSpPr>
          <p:cNvPr id="14" name="Titre 1"/>
          <p:cNvSpPr>
            <a:spLocks noGrp="1"/>
          </p:cNvSpPr>
          <p:nvPr>
            <p:ph type="title"/>
          </p:nvPr>
        </p:nvSpPr>
        <p:spPr>
          <a:xfrm>
            <a:off x="548294" y="81247"/>
            <a:ext cx="11643193" cy="421906"/>
          </a:xfrm>
        </p:spPr>
        <p:txBody>
          <a:bodyPr/>
          <a:lstStyle/>
          <a:p>
            <a:r>
              <a:rPr lang="fr-FR" smtClean="0"/>
              <a:t>Modifiez le style du titre</a:t>
            </a:r>
            <a:endParaRPr lang="fr-FR" dirty="0"/>
          </a:p>
        </p:txBody>
      </p:sp>
    </p:spTree>
    <p:extLst>
      <p:ext uri="{BB962C8B-B14F-4D97-AF65-F5344CB8AC3E}">
        <p14:creationId xmlns:p14="http://schemas.microsoft.com/office/powerpoint/2010/main" val="75775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4" name="Espace réservé pour une image  11"/>
          <p:cNvSpPr>
            <a:spLocks noGrp="1"/>
          </p:cNvSpPr>
          <p:nvPr>
            <p:ph type="pic" sz="quarter" idx="12"/>
          </p:nvPr>
        </p:nvSpPr>
        <p:spPr>
          <a:xfrm>
            <a:off x="1402989" y="6675565"/>
            <a:ext cx="9753728" cy="2521456"/>
          </a:xfrm>
        </p:spPr>
        <p:txBody>
          <a:bodyPr/>
          <a:lstStyle/>
          <a:p>
            <a:pPr lvl="0"/>
            <a:r>
              <a:rPr lang="fr-FR" noProof="0" smtClean="0"/>
              <a:t>Cliquez sur l'icône pour ajouter une image</a:t>
            </a:r>
            <a:endParaRPr lang="fr-FR" noProof="0"/>
          </a:p>
        </p:txBody>
      </p:sp>
      <p:sp>
        <p:nvSpPr>
          <p:cNvPr id="6" name="Espace réservé du contenu 2"/>
          <p:cNvSpPr>
            <a:spLocks noGrp="1"/>
          </p:cNvSpPr>
          <p:nvPr>
            <p:ph idx="13"/>
          </p:nvPr>
        </p:nvSpPr>
        <p:spPr>
          <a:xfrm>
            <a:off x="1402988" y="792501"/>
            <a:ext cx="9752425" cy="54848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150100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4" name="Espace réservé pour une image  11"/>
          <p:cNvSpPr>
            <a:spLocks noGrp="1"/>
          </p:cNvSpPr>
          <p:nvPr>
            <p:ph type="pic" sz="quarter" idx="12"/>
          </p:nvPr>
        </p:nvSpPr>
        <p:spPr>
          <a:xfrm>
            <a:off x="1402989" y="6675565"/>
            <a:ext cx="9753728" cy="2521456"/>
          </a:xfrm>
        </p:spPr>
        <p:txBody>
          <a:bodyPr/>
          <a:lstStyle/>
          <a:p>
            <a:pPr lvl="0"/>
            <a:r>
              <a:rPr lang="fr-FR" noProof="0" smtClean="0"/>
              <a:t>Cliquez sur l'icône pour ajouter une image</a:t>
            </a:r>
            <a:endParaRPr lang="fr-FR" noProof="0"/>
          </a:p>
        </p:txBody>
      </p:sp>
      <p:sp>
        <p:nvSpPr>
          <p:cNvPr id="5" name="Espace réservé du contenu 2"/>
          <p:cNvSpPr>
            <a:spLocks noGrp="1"/>
          </p:cNvSpPr>
          <p:nvPr>
            <p:ph sz="half" idx="10"/>
          </p:nvPr>
        </p:nvSpPr>
        <p:spPr>
          <a:xfrm>
            <a:off x="1402361" y="792101"/>
            <a:ext cx="4716818" cy="5484883"/>
          </a:xfrm>
        </p:spPr>
        <p:txBody>
          <a:bodyPr/>
          <a:lstStyle>
            <a:lvl1pPr>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contenu 3"/>
          <p:cNvSpPr>
            <a:spLocks noGrp="1"/>
          </p:cNvSpPr>
          <p:nvPr>
            <p:ph sz="half" idx="2"/>
          </p:nvPr>
        </p:nvSpPr>
        <p:spPr>
          <a:xfrm>
            <a:off x="6438602" y="792101"/>
            <a:ext cx="4716817" cy="5484883"/>
          </a:xfrm>
        </p:spPr>
        <p:txBody>
          <a:bodyPr/>
          <a:lstStyle>
            <a:lvl1pPr>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51270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4" name="Espace réservé du contenu 2"/>
          <p:cNvSpPr>
            <a:spLocks noGrp="1"/>
          </p:cNvSpPr>
          <p:nvPr>
            <p:ph idx="1"/>
          </p:nvPr>
        </p:nvSpPr>
        <p:spPr>
          <a:xfrm>
            <a:off x="1402990" y="792500"/>
            <a:ext cx="9752425" cy="8403901"/>
          </a:xfrm>
        </p:spPr>
        <p:txBody>
          <a:bodyPr vert="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2541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emf"/><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402993" y="792500"/>
            <a:ext cx="10788499" cy="840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7" name="Rectangle 2"/>
          <p:cNvSpPr>
            <a:spLocks noGrp="1" noChangeArrowheads="1"/>
          </p:cNvSpPr>
          <p:nvPr>
            <p:ph type="title"/>
          </p:nvPr>
        </p:nvSpPr>
        <p:spPr bwMode="auto">
          <a:xfrm>
            <a:off x="548294" y="81246"/>
            <a:ext cx="11643193" cy="4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1054" name="Text Box 30"/>
          <p:cNvSpPr txBox="1">
            <a:spLocks noChangeArrowheads="1"/>
          </p:cNvSpPr>
          <p:nvPr/>
        </p:nvSpPr>
        <p:spPr bwMode="auto">
          <a:xfrm>
            <a:off x="10578856" y="9263134"/>
            <a:ext cx="1612631" cy="161583"/>
          </a:xfrm>
          <a:prstGeom prst="rect">
            <a:avLst/>
          </a:prstGeom>
          <a:noFill/>
          <a:ln w="9525" algn="ctr">
            <a:noFill/>
            <a:miter lim="800000"/>
            <a:headEnd/>
            <a:tailEnd/>
          </a:ln>
          <a:effectLst/>
        </p:spPr>
        <p:txBody>
          <a:bodyPr lIns="36000" tIns="0" rIns="36000" bIns="0" anchor="ctr">
            <a:spAutoFit/>
          </a:bodyPr>
          <a:lstStyle/>
          <a:p>
            <a:pPr algn="r" defTabSz="995363" fontAlgn="base">
              <a:spcBef>
                <a:spcPct val="50000"/>
              </a:spcBef>
              <a:spcAft>
                <a:spcPct val="0"/>
              </a:spcAft>
              <a:defRPr/>
            </a:pPr>
            <a:fld id="{AF3D7F6D-B542-449E-B57C-2F770212B715}" type="slidenum">
              <a:rPr lang="fr-FR" sz="1050">
                <a:solidFill>
                  <a:srgbClr val="000000"/>
                </a:solidFill>
                <a:cs typeface="Arial" charset="0"/>
              </a:rPr>
              <a:pPr algn="r" defTabSz="995363" fontAlgn="base">
                <a:spcBef>
                  <a:spcPct val="50000"/>
                </a:spcBef>
                <a:spcAft>
                  <a:spcPct val="0"/>
                </a:spcAft>
                <a:defRPr/>
              </a:pPr>
              <a:t>‹N°›</a:t>
            </a:fld>
            <a:endParaRPr lang="fr-FR" sz="1200" dirty="0">
              <a:solidFill>
                <a:srgbClr val="000000"/>
              </a:solidFill>
              <a:cs typeface="Arial" charset="0"/>
            </a:endParaRPr>
          </a:p>
        </p:txBody>
      </p:sp>
      <p:sp>
        <p:nvSpPr>
          <p:cNvPr id="1029" name="Rectangle 11"/>
          <p:cNvSpPr>
            <a:spLocks noChangeArrowheads="1"/>
          </p:cNvSpPr>
          <p:nvPr/>
        </p:nvSpPr>
        <p:spPr bwMode="auto">
          <a:xfrm>
            <a:off x="4" y="404801"/>
            <a:ext cx="12801600" cy="98350"/>
          </a:xfrm>
          <a:prstGeom prst="rect">
            <a:avLst/>
          </a:prstGeom>
          <a:solidFill>
            <a:srgbClr val="034EA2">
              <a:alpha val="70195"/>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pPr algn="ctr" defTabSz="914400" fontAlgn="base">
              <a:spcBef>
                <a:spcPct val="0"/>
              </a:spcBef>
              <a:spcAft>
                <a:spcPct val="0"/>
              </a:spcAft>
            </a:pPr>
            <a:endParaRPr lang="fr-FR" sz="2000">
              <a:solidFill>
                <a:srgbClr val="000000"/>
              </a:solidFill>
              <a:cs typeface="Arial" charset="0"/>
            </a:endParaRPr>
          </a:p>
        </p:txBody>
      </p:sp>
      <p:sp>
        <p:nvSpPr>
          <p:cNvPr id="1030" name="Rectangle 2"/>
          <p:cNvSpPr>
            <a:spLocks noChangeArrowheads="1"/>
          </p:cNvSpPr>
          <p:nvPr/>
        </p:nvSpPr>
        <p:spPr bwMode="auto">
          <a:xfrm>
            <a:off x="4" y="0"/>
            <a:ext cx="12801600" cy="404801"/>
          </a:xfrm>
          <a:prstGeom prst="rect">
            <a:avLst/>
          </a:prstGeom>
          <a:solidFill>
            <a:srgbClr val="034EA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pPr algn="ctr" defTabSz="914400" fontAlgn="base">
              <a:spcBef>
                <a:spcPct val="0"/>
              </a:spcBef>
              <a:spcAft>
                <a:spcPct val="0"/>
              </a:spcAft>
            </a:pPr>
            <a:endParaRPr lang="fr-FR" sz="2000">
              <a:solidFill>
                <a:srgbClr val="034EA2"/>
              </a:solidFill>
              <a:cs typeface="Arial" charset="0"/>
            </a:endParaRPr>
          </a:p>
        </p:txBody>
      </p:sp>
      <p:sp>
        <p:nvSpPr>
          <p:cNvPr id="1031" name="Rectangle 36"/>
          <p:cNvSpPr>
            <a:spLocks noChangeArrowheads="1"/>
          </p:cNvSpPr>
          <p:nvPr/>
        </p:nvSpPr>
        <p:spPr bwMode="auto">
          <a:xfrm>
            <a:off x="11188969" y="9502853"/>
            <a:ext cx="1612631" cy="98349"/>
          </a:xfrm>
          <a:prstGeom prst="rect">
            <a:avLst/>
          </a:prstGeom>
          <a:solidFill>
            <a:srgbClr val="80808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pPr algn="ctr" defTabSz="914400" fontAlgn="base">
              <a:spcBef>
                <a:spcPct val="0"/>
              </a:spcBef>
              <a:spcAft>
                <a:spcPct val="0"/>
              </a:spcAft>
            </a:pPr>
            <a:endParaRPr lang="fr-FR" sz="2000">
              <a:solidFill>
                <a:srgbClr val="000000"/>
              </a:solidFill>
              <a:cs typeface="Arial" charset="0"/>
            </a:endParaRPr>
          </a:p>
        </p:txBody>
      </p:sp>
    </p:spTree>
    <p:extLst>
      <p:ext uri="{BB962C8B-B14F-4D97-AF65-F5344CB8AC3E}">
        <p14:creationId xmlns:p14="http://schemas.microsoft.com/office/powerpoint/2010/main" val="1555206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995363" rtl="0" eaLnBrk="1" fontAlgn="base" hangingPunct="1">
        <a:spcBef>
          <a:spcPct val="0"/>
        </a:spcBef>
        <a:spcAft>
          <a:spcPct val="0"/>
        </a:spcAft>
        <a:defRPr sz="3200">
          <a:solidFill>
            <a:schemeClr val="bg1"/>
          </a:solidFill>
          <a:latin typeface="+mj-lt"/>
          <a:ea typeface="+mj-ea"/>
          <a:cs typeface="+mj-cs"/>
        </a:defRPr>
      </a:lvl1pPr>
      <a:lvl2pPr algn="l" defTabSz="995363" rtl="0" eaLnBrk="1" fontAlgn="base" hangingPunct="1">
        <a:spcBef>
          <a:spcPct val="0"/>
        </a:spcBef>
        <a:spcAft>
          <a:spcPct val="0"/>
        </a:spcAft>
        <a:defRPr sz="3200">
          <a:solidFill>
            <a:schemeClr val="bg1"/>
          </a:solidFill>
          <a:latin typeface="Trade Gothic LT Std Bold" pitchFamily="50" charset="0"/>
        </a:defRPr>
      </a:lvl2pPr>
      <a:lvl3pPr algn="l" defTabSz="995363" rtl="0" eaLnBrk="1" fontAlgn="base" hangingPunct="1">
        <a:spcBef>
          <a:spcPct val="0"/>
        </a:spcBef>
        <a:spcAft>
          <a:spcPct val="0"/>
        </a:spcAft>
        <a:defRPr sz="3200">
          <a:solidFill>
            <a:schemeClr val="bg1"/>
          </a:solidFill>
          <a:latin typeface="Trade Gothic LT Std Bold" pitchFamily="50" charset="0"/>
        </a:defRPr>
      </a:lvl3pPr>
      <a:lvl4pPr algn="l" defTabSz="995363" rtl="0" eaLnBrk="1" fontAlgn="base" hangingPunct="1">
        <a:spcBef>
          <a:spcPct val="0"/>
        </a:spcBef>
        <a:spcAft>
          <a:spcPct val="0"/>
        </a:spcAft>
        <a:defRPr sz="3200">
          <a:solidFill>
            <a:schemeClr val="bg1"/>
          </a:solidFill>
          <a:latin typeface="Trade Gothic LT Std Bold" pitchFamily="50" charset="0"/>
        </a:defRPr>
      </a:lvl4pPr>
      <a:lvl5pPr algn="l" defTabSz="995363" rtl="0" eaLnBrk="1" fontAlgn="base" hangingPunct="1">
        <a:spcBef>
          <a:spcPct val="0"/>
        </a:spcBef>
        <a:spcAft>
          <a:spcPct val="0"/>
        </a:spcAft>
        <a:defRPr sz="3200">
          <a:solidFill>
            <a:schemeClr val="bg1"/>
          </a:solidFill>
          <a:latin typeface="Trade Gothic LT Std Bold" pitchFamily="50" charset="0"/>
        </a:defRPr>
      </a:lvl5pPr>
      <a:lvl6pPr marL="457200" algn="l" defTabSz="995363" rtl="0" eaLnBrk="1" fontAlgn="base" hangingPunct="1">
        <a:spcBef>
          <a:spcPct val="0"/>
        </a:spcBef>
        <a:spcAft>
          <a:spcPct val="0"/>
        </a:spcAft>
        <a:defRPr sz="3200">
          <a:solidFill>
            <a:schemeClr val="bg1"/>
          </a:solidFill>
          <a:latin typeface="Trade Gothic LT Std Bold" pitchFamily="50" charset="0"/>
        </a:defRPr>
      </a:lvl6pPr>
      <a:lvl7pPr marL="914400" algn="l" defTabSz="995363" rtl="0" eaLnBrk="1" fontAlgn="base" hangingPunct="1">
        <a:spcBef>
          <a:spcPct val="0"/>
        </a:spcBef>
        <a:spcAft>
          <a:spcPct val="0"/>
        </a:spcAft>
        <a:defRPr sz="3200">
          <a:solidFill>
            <a:schemeClr val="bg1"/>
          </a:solidFill>
          <a:latin typeface="Trade Gothic LT Std Bold" pitchFamily="50" charset="0"/>
        </a:defRPr>
      </a:lvl7pPr>
      <a:lvl8pPr marL="1371600" algn="l" defTabSz="995363" rtl="0" eaLnBrk="1" fontAlgn="base" hangingPunct="1">
        <a:spcBef>
          <a:spcPct val="0"/>
        </a:spcBef>
        <a:spcAft>
          <a:spcPct val="0"/>
        </a:spcAft>
        <a:defRPr sz="3200">
          <a:solidFill>
            <a:schemeClr val="bg1"/>
          </a:solidFill>
          <a:latin typeface="Trade Gothic LT Std Bold" pitchFamily="50" charset="0"/>
        </a:defRPr>
      </a:lvl8pPr>
      <a:lvl9pPr marL="1828800" algn="l" defTabSz="995363" rtl="0" eaLnBrk="1" fontAlgn="base" hangingPunct="1">
        <a:spcBef>
          <a:spcPct val="0"/>
        </a:spcBef>
        <a:spcAft>
          <a:spcPct val="0"/>
        </a:spcAft>
        <a:defRPr sz="3200">
          <a:solidFill>
            <a:schemeClr val="bg1"/>
          </a:solidFill>
          <a:latin typeface="Trade Gothic LT Std Bold" pitchFamily="50" charset="0"/>
        </a:defRPr>
      </a:lvl9pPr>
    </p:titleStyle>
    <p:bodyStyle>
      <a:lvl1pPr marL="342900" indent="-342900" algn="just" defTabSz="995363" rtl="0" eaLnBrk="1" fontAlgn="base" hangingPunct="1">
        <a:spcBef>
          <a:spcPct val="0"/>
        </a:spcBef>
        <a:spcAft>
          <a:spcPct val="0"/>
        </a:spcAft>
        <a:tabLst>
          <a:tab pos="361950" algn="l"/>
        </a:tabLst>
        <a:defRPr sz="1000">
          <a:solidFill>
            <a:schemeClr val="tx1"/>
          </a:solidFill>
          <a:latin typeface="+mn-lt"/>
          <a:ea typeface="+mn-ea"/>
          <a:cs typeface="+mn-cs"/>
        </a:defRPr>
      </a:lvl1pPr>
      <a:lvl2pPr marL="358775" indent="-179388" algn="just" defTabSz="995363" rtl="0" eaLnBrk="1" fontAlgn="base" hangingPunct="1">
        <a:spcBef>
          <a:spcPct val="0"/>
        </a:spcBef>
        <a:spcAft>
          <a:spcPct val="0"/>
        </a:spcAft>
        <a:buChar char="–"/>
        <a:tabLst>
          <a:tab pos="361950" algn="l"/>
        </a:tabLst>
        <a:defRPr sz="1000">
          <a:solidFill>
            <a:schemeClr val="tx1"/>
          </a:solidFill>
          <a:latin typeface="+mn-lt"/>
        </a:defRPr>
      </a:lvl2pPr>
      <a:lvl3pPr marL="538163" indent="3175" algn="just" defTabSz="995363" rtl="0" eaLnBrk="1" fontAlgn="base" hangingPunct="1">
        <a:spcBef>
          <a:spcPct val="0"/>
        </a:spcBef>
        <a:spcAft>
          <a:spcPct val="0"/>
        </a:spcAft>
        <a:buChar char="•"/>
        <a:tabLst>
          <a:tab pos="361950" algn="l"/>
        </a:tabLst>
        <a:defRPr sz="1000">
          <a:solidFill>
            <a:schemeClr val="tx1"/>
          </a:solidFill>
          <a:latin typeface="+mn-lt"/>
        </a:defRPr>
      </a:lvl3pPr>
      <a:lvl4pPr marL="720725" indent="3175" algn="just" defTabSz="995363" rtl="0" eaLnBrk="1" fontAlgn="base" hangingPunct="1">
        <a:spcBef>
          <a:spcPct val="0"/>
        </a:spcBef>
        <a:spcAft>
          <a:spcPct val="0"/>
        </a:spcAft>
        <a:buChar char="–"/>
        <a:tabLst>
          <a:tab pos="361950" algn="l"/>
        </a:tabLst>
        <a:defRPr sz="1000">
          <a:solidFill>
            <a:schemeClr val="tx1"/>
          </a:solidFill>
          <a:latin typeface="+mn-lt"/>
        </a:defRPr>
      </a:lvl4pPr>
      <a:lvl5pPr marL="903288" indent="3175" algn="just" defTabSz="995363" rtl="0" eaLnBrk="1" fontAlgn="base" hangingPunct="1">
        <a:spcBef>
          <a:spcPct val="0"/>
        </a:spcBef>
        <a:spcAft>
          <a:spcPct val="0"/>
        </a:spcAft>
        <a:buChar char="»"/>
        <a:tabLst>
          <a:tab pos="361950" algn="l"/>
        </a:tabLst>
        <a:defRPr sz="1000">
          <a:solidFill>
            <a:schemeClr val="tx1"/>
          </a:solidFill>
          <a:latin typeface="+mn-lt"/>
        </a:defRPr>
      </a:lvl5pPr>
      <a:lvl6pPr marL="1360488" indent="3175" algn="just" defTabSz="995363" rtl="0" eaLnBrk="1" fontAlgn="base" hangingPunct="1">
        <a:spcBef>
          <a:spcPct val="0"/>
        </a:spcBef>
        <a:spcAft>
          <a:spcPct val="0"/>
        </a:spcAft>
        <a:buChar char="»"/>
        <a:tabLst>
          <a:tab pos="361950" algn="l"/>
        </a:tabLst>
        <a:defRPr sz="1000">
          <a:solidFill>
            <a:schemeClr val="tx1"/>
          </a:solidFill>
          <a:latin typeface="+mn-lt"/>
        </a:defRPr>
      </a:lvl6pPr>
      <a:lvl7pPr marL="1817688" indent="3175" algn="just" defTabSz="995363" rtl="0" eaLnBrk="1" fontAlgn="base" hangingPunct="1">
        <a:spcBef>
          <a:spcPct val="0"/>
        </a:spcBef>
        <a:spcAft>
          <a:spcPct val="0"/>
        </a:spcAft>
        <a:buChar char="»"/>
        <a:tabLst>
          <a:tab pos="361950" algn="l"/>
        </a:tabLst>
        <a:defRPr sz="1000">
          <a:solidFill>
            <a:schemeClr val="tx1"/>
          </a:solidFill>
          <a:latin typeface="+mn-lt"/>
        </a:defRPr>
      </a:lvl7pPr>
      <a:lvl8pPr marL="2274888" indent="3175" algn="just" defTabSz="995363" rtl="0" eaLnBrk="1" fontAlgn="base" hangingPunct="1">
        <a:spcBef>
          <a:spcPct val="0"/>
        </a:spcBef>
        <a:spcAft>
          <a:spcPct val="0"/>
        </a:spcAft>
        <a:buChar char="»"/>
        <a:tabLst>
          <a:tab pos="361950" algn="l"/>
        </a:tabLst>
        <a:defRPr sz="1000">
          <a:solidFill>
            <a:schemeClr val="tx1"/>
          </a:solidFill>
          <a:latin typeface="+mn-lt"/>
        </a:defRPr>
      </a:lvl8pPr>
      <a:lvl9pPr marL="2732088" indent="3175" algn="just" defTabSz="995363" rtl="0" eaLnBrk="1" fontAlgn="base" hangingPunct="1">
        <a:spcBef>
          <a:spcPct val="0"/>
        </a:spcBef>
        <a:spcAft>
          <a:spcPct val="0"/>
        </a:spcAft>
        <a:buChar char="»"/>
        <a:tabLst>
          <a:tab pos="361950" algn="l"/>
        </a:tabLst>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51131" y="205246"/>
            <a:ext cx="10583545" cy="92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828" tIns="68914" rIns="137828" bIns="68914" numCol="1" anchor="b" anchorCtr="0" compatLnSpc="1">
            <a:prstTxWarp prst="textNoShape">
              <a:avLst/>
            </a:prstTxWarp>
          </a:bodyPr>
          <a:lstStyle/>
          <a:p>
            <a:pPr lvl="0"/>
            <a:r>
              <a:rPr lang="fr-FR" altLang="fr-FR" smtClean="0"/>
              <a:t>Cliquez pour modifier le style du titre</a:t>
            </a:r>
          </a:p>
        </p:txBody>
      </p:sp>
      <p:pic>
        <p:nvPicPr>
          <p:cNvPr id="1027"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90264" y="146605"/>
            <a:ext cx="1711325" cy="11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Espace réservé du texte 2"/>
          <p:cNvSpPr>
            <a:spLocks noGrp="1"/>
          </p:cNvSpPr>
          <p:nvPr>
            <p:ph type="body" idx="1"/>
          </p:nvPr>
        </p:nvSpPr>
        <p:spPr bwMode="auto">
          <a:xfrm>
            <a:off x="855664" y="1319433"/>
            <a:ext cx="11594782" cy="783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828" tIns="68914" rIns="137828" bIns="68914"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7" name="Rectangle 6"/>
          <p:cNvSpPr/>
          <p:nvPr/>
        </p:nvSpPr>
        <p:spPr>
          <a:xfrm>
            <a:off x="1" y="0"/>
            <a:ext cx="10734675" cy="181255"/>
          </a:xfrm>
          <a:prstGeom prst="rect">
            <a:avLst/>
          </a:prstGeom>
          <a:solidFill>
            <a:srgbClr val="034EA2"/>
          </a:solidFill>
          <a:ln w="3175">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lIns="137828" tIns="68914" rIns="137828" bIns="68914" anchor="ctr"/>
          <a:lstStyle/>
          <a:p>
            <a:pPr algn="ctr" defTabSz="914400" fontAlgn="base">
              <a:spcBef>
                <a:spcPct val="0"/>
              </a:spcBef>
              <a:spcAft>
                <a:spcPct val="0"/>
              </a:spcAft>
              <a:defRPr/>
            </a:pPr>
            <a:endParaRPr lang="fr-FR" sz="1500">
              <a:solidFill>
                <a:srgbClr val="FFFFFF"/>
              </a:solidFill>
            </a:endParaRPr>
          </a:p>
        </p:txBody>
      </p:sp>
      <p:sp>
        <p:nvSpPr>
          <p:cNvPr id="9" name="Rectangle 8"/>
          <p:cNvSpPr/>
          <p:nvPr/>
        </p:nvSpPr>
        <p:spPr>
          <a:xfrm>
            <a:off x="-4444" y="9454597"/>
            <a:ext cx="10761345" cy="18125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137828" tIns="68914" rIns="137828" bIns="68914" anchor="b"/>
          <a:lstStyle/>
          <a:p>
            <a:pPr defTabSz="914400" fontAlgn="base">
              <a:spcBef>
                <a:spcPct val="0"/>
              </a:spcBef>
              <a:spcAft>
                <a:spcPct val="0"/>
              </a:spcAft>
              <a:defRPr/>
            </a:pPr>
            <a:r>
              <a:rPr lang="fr-FR" sz="900" dirty="0">
                <a:solidFill>
                  <a:srgbClr val="034EA2"/>
                </a:solidFill>
              </a:rPr>
              <a:t>ARS Ile-de-France / DOSMS / POLHOSP / Territorialisation </a:t>
            </a:r>
          </a:p>
        </p:txBody>
      </p:sp>
      <p:sp>
        <p:nvSpPr>
          <p:cNvPr id="8" name="Rectangle 7"/>
          <p:cNvSpPr/>
          <p:nvPr/>
        </p:nvSpPr>
        <p:spPr>
          <a:xfrm>
            <a:off x="10734676" y="9249352"/>
            <a:ext cx="2069148" cy="349184"/>
          </a:xfrm>
          <a:prstGeom prst="rect">
            <a:avLst/>
          </a:prstGeom>
          <a:solidFill>
            <a:srgbClr val="034EA2"/>
          </a:solidFill>
          <a:ln w="3175">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lIns="137828" tIns="68914" rIns="137828" bIns="68914" anchor="b"/>
          <a:lstStyle/>
          <a:p>
            <a:pPr algn="r" defTabSz="914400" fontAlgn="base">
              <a:spcBef>
                <a:spcPct val="0"/>
              </a:spcBef>
              <a:spcAft>
                <a:spcPct val="0"/>
              </a:spcAft>
              <a:defRPr/>
            </a:pPr>
            <a:fld id="{0B037B2A-6C9D-418E-B4C7-4C5E15A5A82A}" type="datetimeFigureOut">
              <a:rPr lang="fr-FR" sz="1100">
                <a:solidFill>
                  <a:srgbClr val="FFFFFF"/>
                </a:solidFill>
              </a:rPr>
              <a:pPr algn="r" defTabSz="914400" fontAlgn="base">
                <a:spcBef>
                  <a:spcPct val="0"/>
                </a:spcBef>
                <a:spcAft>
                  <a:spcPct val="0"/>
                </a:spcAft>
                <a:defRPr/>
              </a:pPr>
              <a:t>10/06/2016</a:t>
            </a:fld>
            <a:r>
              <a:rPr lang="fr-FR" sz="1100" dirty="0">
                <a:solidFill>
                  <a:srgbClr val="FFFFFF"/>
                </a:solidFill>
              </a:rPr>
              <a:t> | Page </a:t>
            </a:r>
            <a:fld id="{A4A2D650-D286-4AAB-815A-BCF6890E0D8E}" type="slidenum">
              <a:rPr lang="fr-FR" sz="1100">
                <a:solidFill>
                  <a:srgbClr val="FFFFFF"/>
                </a:solidFill>
              </a:rPr>
              <a:pPr algn="r" defTabSz="914400" fontAlgn="base">
                <a:spcBef>
                  <a:spcPct val="0"/>
                </a:spcBef>
                <a:spcAft>
                  <a:spcPct val="0"/>
                </a:spcAft>
                <a:defRPr/>
              </a:pPr>
              <a:t>‹N°›</a:t>
            </a:fld>
            <a:endParaRPr lang="fr-FR" sz="1100" dirty="0">
              <a:solidFill>
                <a:srgbClr val="FFFFFF"/>
              </a:solidFill>
            </a:endParaRPr>
          </a:p>
        </p:txBody>
      </p:sp>
    </p:spTree>
    <p:extLst>
      <p:ext uri="{BB962C8B-B14F-4D97-AF65-F5344CB8AC3E}">
        <p14:creationId xmlns:p14="http://schemas.microsoft.com/office/powerpoint/2010/main" val="5459668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3000" b="1">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000" b="1">
          <a:solidFill>
            <a:schemeClr val="tx1"/>
          </a:solidFill>
          <a:latin typeface="Arial" charset="0"/>
          <a:cs typeface="Arial" charset="0"/>
        </a:defRPr>
      </a:lvl2pPr>
      <a:lvl3pPr algn="l" rtl="0" eaLnBrk="0" fontAlgn="base" hangingPunct="0">
        <a:spcBef>
          <a:spcPct val="0"/>
        </a:spcBef>
        <a:spcAft>
          <a:spcPct val="0"/>
        </a:spcAft>
        <a:defRPr sz="3000" b="1">
          <a:solidFill>
            <a:schemeClr val="tx1"/>
          </a:solidFill>
          <a:latin typeface="Arial" charset="0"/>
          <a:cs typeface="Arial" charset="0"/>
        </a:defRPr>
      </a:lvl3pPr>
      <a:lvl4pPr algn="l" rtl="0" eaLnBrk="0" fontAlgn="base" hangingPunct="0">
        <a:spcBef>
          <a:spcPct val="0"/>
        </a:spcBef>
        <a:spcAft>
          <a:spcPct val="0"/>
        </a:spcAft>
        <a:defRPr sz="3000" b="1">
          <a:solidFill>
            <a:schemeClr val="tx1"/>
          </a:solidFill>
          <a:latin typeface="Arial" charset="0"/>
          <a:cs typeface="Arial" charset="0"/>
        </a:defRPr>
      </a:lvl4pPr>
      <a:lvl5pPr algn="l" rtl="0" eaLnBrk="0" fontAlgn="base" hangingPunct="0">
        <a:spcBef>
          <a:spcPct val="0"/>
        </a:spcBef>
        <a:spcAft>
          <a:spcPct val="0"/>
        </a:spcAft>
        <a:defRPr sz="3000" b="1">
          <a:solidFill>
            <a:schemeClr val="tx1"/>
          </a:solidFill>
          <a:latin typeface="Arial" charset="0"/>
          <a:cs typeface="Arial" charset="0"/>
        </a:defRPr>
      </a:lvl5pPr>
      <a:lvl6pPr marL="689138" algn="l" rtl="0" eaLnBrk="1" fontAlgn="base" hangingPunct="1">
        <a:spcBef>
          <a:spcPct val="0"/>
        </a:spcBef>
        <a:spcAft>
          <a:spcPct val="0"/>
        </a:spcAft>
        <a:defRPr sz="4200" b="1">
          <a:solidFill>
            <a:srgbClr val="7AB800"/>
          </a:solidFill>
          <a:latin typeface="Arial" charset="0"/>
        </a:defRPr>
      </a:lvl6pPr>
      <a:lvl7pPr marL="1378275" algn="l" rtl="0" eaLnBrk="1" fontAlgn="base" hangingPunct="1">
        <a:spcBef>
          <a:spcPct val="0"/>
        </a:spcBef>
        <a:spcAft>
          <a:spcPct val="0"/>
        </a:spcAft>
        <a:defRPr sz="4200" b="1">
          <a:solidFill>
            <a:srgbClr val="7AB800"/>
          </a:solidFill>
          <a:latin typeface="Arial" charset="0"/>
        </a:defRPr>
      </a:lvl7pPr>
      <a:lvl8pPr marL="2067413" algn="l" rtl="0" eaLnBrk="1" fontAlgn="base" hangingPunct="1">
        <a:spcBef>
          <a:spcPct val="0"/>
        </a:spcBef>
        <a:spcAft>
          <a:spcPct val="0"/>
        </a:spcAft>
        <a:defRPr sz="4200" b="1">
          <a:solidFill>
            <a:srgbClr val="7AB800"/>
          </a:solidFill>
          <a:latin typeface="Arial" charset="0"/>
        </a:defRPr>
      </a:lvl8pPr>
      <a:lvl9pPr marL="2756550" algn="l" rtl="0" eaLnBrk="1" fontAlgn="base" hangingPunct="1">
        <a:spcBef>
          <a:spcPct val="0"/>
        </a:spcBef>
        <a:spcAft>
          <a:spcPct val="0"/>
        </a:spcAft>
        <a:defRPr sz="4200" b="1">
          <a:solidFill>
            <a:srgbClr val="7AB800"/>
          </a:solidFill>
          <a:latin typeface="Arial" charset="0"/>
        </a:defRPr>
      </a:lvl9pPr>
    </p:titleStyle>
    <p:bodyStyle>
      <a:lvl1pPr marL="516853" indent="-516853" algn="l" rtl="0" eaLnBrk="0" fontAlgn="base" hangingPunct="0">
        <a:spcBef>
          <a:spcPct val="50000"/>
        </a:spcBef>
        <a:spcAft>
          <a:spcPct val="0"/>
        </a:spcAft>
        <a:buFont typeface="Arial" charset="0"/>
        <a:defRPr sz="2400" b="1">
          <a:solidFill>
            <a:schemeClr val="tx1"/>
          </a:solidFill>
          <a:latin typeface="+mn-lt"/>
          <a:ea typeface="+mn-ea"/>
          <a:cs typeface="+mn-cs"/>
        </a:defRPr>
      </a:lvl1pPr>
      <a:lvl2pPr marL="540782" indent="-270392" algn="l" rtl="0" eaLnBrk="0" fontAlgn="base" hangingPunct="0">
        <a:spcBef>
          <a:spcPct val="50000"/>
        </a:spcBef>
        <a:spcAft>
          <a:spcPct val="0"/>
        </a:spcAft>
        <a:buFont typeface="Arial" charset="0"/>
        <a:buChar char="•"/>
        <a:defRPr sz="2400">
          <a:solidFill>
            <a:schemeClr val="hlink"/>
          </a:solidFill>
          <a:latin typeface="+mn-lt"/>
        </a:defRPr>
      </a:lvl2pPr>
      <a:lvl3pPr marL="1052849" indent="-241677" algn="l" rtl="0" eaLnBrk="0" fontAlgn="base" hangingPunct="0">
        <a:spcBef>
          <a:spcPct val="50000"/>
        </a:spcBef>
        <a:spcAft>
          <a:spcPct val="0"/>
        </a:spcAft>
        <a:buFont typeface="Arial" charset="0"/>
        <a:buChar char="•"/>
        <a:defRPr sz="2100">
          <a:solidFill>
            <a:schemeClr val="hlink"/>
          </a:solidFill>
          <a:latin typeface="+mn-lt"/>
        </a:defRPr>
      </a:lvl3pPr>
      <a:lvl4pPr marL="1533810" indent="-210570" algn="l" rtl="0" eaLnBrk="0" fontAlgn="base" hangingPunct="0">
        <a:spcBef>
          <a:spcPct val="50000"/>
        </a:spcBef>
        <a:spcAft>
          <a:spcPct val="0"/>
        </a:spcAft>
        <a:buFont typeface="Arial" charset="0"/>
        <a:buChar char="•"/>
        <a:defRPr sz="1800">
          <a:solidFill>
            <a:schemeClr val="hlink"/>
          </a:solidFill>
          <a:latin typeface="+mn-lt"/>
        </a:defRPr>
      </a:lvl4pPr>
      <a:lvl5pPr marL="2076984" indent="-272784" algn="l" rtl="0" eaLnBrk="0" fontAlgn="base" hangingPunct="0">
        <a:spcBef>
          <a:spcPct val="50000"/>
        </a:spcBef>
        <a:spcAft>
          <a:spcPct val="0"/>
        </a:spcAft>
        <a:buFont typeface="Arial" charset="0"/>
        <a:buChar char="•"/>
        <a:defRPr sz="1500">
          <a:solidFill>
            <a:schemeClr val="hlink"/>
          </a:solidFill>
          <a:latin typeface="+mn-lt"/>
        </a:defRPr>
      </a:lvl5pPr>
      <a:lvl6pPr marL="2986263" indent="-272784" algn="l" rtl="0" eaLnBrk="1" fontAlgn="base" hangingPunct="1">
        <a:spcBef>
          <a:spcPct val="0"/>
        </a:spcBef>
        <a:spcAft>
          <a:spcPct val="0"/>
        </a:spcAft>
        <a:buFont typeface="Arial" charset="0"/>
        <a:buChar char="»"/>
        <a:defRPr sz="1200">
          <a:solidFill>
            <a:srgbClr val="5F5F5F"/>
          </a:solidFill>
          <a:latin typeface="+mn-lt"/>
        </a:defRPr>
      </a:lvl6pPr>
      <a:lvl7pPr marL="3675400" indent="-272784" algn="l" rtl="0" eaLnBrk="1" fontAlgn="base" hangingPunct="1">
        <a:spcBef>
          <a:spcPct val="0"/>
        </a:spcBef>
        <a:spcAft>
          <a:spcPct val="0"/>
        </a:spcAft>
        <a:buFont typeface="Arial" charset="0"/>
        <a:buChar char="»"/>
        <a:defRPr sz="1200">
          <a:solidFill>
            <a:srgbClr val="5F5F5F"/>
          </a:solidFill>
          <a:latin typeface="+mn-lt"/>
        </a:defRPr>
      </a:lvl7pPr>
      <a:lvl8pPr marL="4364538" indent="-272784" algn="l" rtl="0" eaLnBrk="1" fontAlgn="base" hangingPunct="1">
        <a:spcBef>
          <a:spcPct val="0"/>
        </a:spcBef>
        <a:spcAft>
          <a:spcPct val="0"/>
        </a:spcAft>
        <a:buFont typeface="Arial" charset="0"/>
        <a:buChar char="»"/>
        <a:defRPr sz="1200">
          <a:solidFill>
            <a:srgbClr val="5F5F5F"/>
          </a:solidFill>
          <a:latin typeface="+mn-lt"/>
        </a:defRPr>
      </a:lvl8pPr>
      <a:lvl9pPr marL="5053675" indent="-272784" algn="l" rtl="0" eaLnBrk="1" fontAlgn="base" hangingPunct="1">
        <a:spcBef>
          <a:spcPct val="0"/>
        </a:spcBef>
        <a:spcAft>
          <a:spcPct val="0"/>
        </a:spcAft>
        <a:buFont typeface="Arial" charset="0"/>
        <a:buChar char="»"/>
        <a:defRPr sz="1200">
          <a:solidFill>
            <a:srgbClr val="5F5F5F"/>
          </a:solidFill>
          <a:latin typeface="+mn-lt"/>
        </a:defRPr>
      </a:lvl9pPr>
    </p:bodyStyle>
    <p:otherStyle>
      <a:defPPr>
        <a:defRPr lang="fr-FR"/>
      </a:defPPr>
      <a:lvl1pPr marL="0" algn="l" defTabSz="1378275" rtl="0" eaLnBrk="1" latinLnBrk="0" hangingPunct="1">
        <a:defRPr sz="2700" kern="1200">
          <a:solidFill>
            <a:schemeClr val="tx1"/>
          </a:solidFill>
          <a:latin typeface="+mn-lt"/>
          <a:ea typeface="+mn-ea"/>
          <a:cs typeface="+mn-cs"/>
        </a:defRPr>
      </a:lvl1pPr>
      <a:lvl2pPr marL="689138" algn="l" defTabSz="1378275" rtl="0" eaLnBrk="1" latinLnBrk="0" hangingPunct="1">
        <a:defRPr sz="2700" kern="1200">
          <a:solidFill>
            <a:schemeClr val="tx1"/>
          </a:solidFill>
          <a:latin typeface="+mn-lt"/>
          <a:ea typeface="+mn-ea"/>
          <a:cs typeface="+mn-cs"/>
        </a:defRPr>
      </a:lvl2pPr>
      <a:lvl3pPr marL="1378275" algn="l" defTabSz="1378275" rtl="0" eaLnBrk="1" latinLnBrk="0" hangingPunct="1">
        <a:defRPr sz="2700" kern="1200">
          <a:solidFill>
            <a:schemeClr val="tx1"/>
          </a:solidFill>
          <a:latin typeface="+mn-lt"/>
          <a:ea typeface="+mn-ea"/>
          <a:cs typeface="+mn-cs"/>
        </a:defRPr>
      </a:lvl3pPr>
      <a:lvl4pPr marL="2067413" algn="l" defTabSz="1378275" rtl="0" eaLnBrk="1" latinLnBrk="0" hangingPunct="1">
        <a:defRPr sz="2700" kern="1200">
          <a:solidFill>
            <a:schemeClr val="tx1"/>
          </a:solidFill>
          <a:latin typeface="+mn-lt"/>
          <a:ea typeface="+mn-ea"/>
          <a:cs typeface="+mn-cs"/>
        </a:defRPr>
      </a:lvl4pPr>
      <a:lvl5pPr marL="2756550" algn="l" defTabSz="1378275" rtl="0" eaLnBrk="1" latinLnBrk="0" hangingPunct="1">
        <a:defRPr sz="2700" kern="1200">
          <a:solidFill>
            <a:schemeClr val="tx1"/>
          </a:solidFill>
          <a:latin typeface="+mn-lt"/>
          <a:ea typeface="+mn-ea"/>
          <a:cs typeface="+mn-cs"/>
        </a:defRPr>
      </a:lvl5pPr>
      <a:lvl6pPr marL="3445688" algn="l" defTabSz="1378275" rtl="0" eaLnBrk="1" latinLnBrk="0" hangingPunct="1">
        <a:defRPr sz="2700" kern="1200">
          <a:solidFill>
            <a:schemeClr val="tx1"/>
          </a:solidFill>
          <a:latin typeface="+mn-lt"/>
          <a:ea typeface="+mn-ea"/>
          <a:cs typeface="+mn-cs"/>
        </a:defRPr>
      </a:lvl6pPr>
      <a:lvl7pPr marL="4134825" algn="l" defTabSz="1378275" rtl="0" eaLnBrk="1" latinLnBrk="0" hangingPunct="1">
        <a:defRPr sz="2700" kern="1200">
          <a:solidFill>
            <a:schemeClr val="tx1"/>
          </a:solidFill>
          <a:latin typeface="+mn-lt"/>
          <a:ea typeface="+mn-ea"/>
          <a:cs typeface="+mn-cs"/>
        </a:defRPr>
      </a:lvl7pPr>
      <a:lvl8pPr marL="4823963" algn="l" defTabSz="1378275" rtl="0" eaLnBrk="1" latinLnBrk="0" hangingPunct="1">
        <a:defRPr sz="2700" kern="1200">
          <a:solidFill>
            <a:schemeClr val="tx1"/>
          </a:solidFill>
          <a:latin typeface="+mn-lt"/>
          <a:ea typeface="+mn-ea"/>
          <a:cs typeface="+mn-cs"/>
        </a:defRPr>
      </a:lvl8pPr>
      <a:lvl9pPr marL="5513100" algn="l" defTabSz="137827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696794" y="2515596"/>
            <a:ext cx="11414738" cy="646288"/>
          </a:xfrm>
        </p:spPr>
        <p:txBody>
          <a:bodyPr/>
          <a:lstStyle/>
          <a:p>
            <a:pPr algn="ctr" eaLnBrk="1" hangingPunct="1">
              <a:defRPr/>
            </a:pPr>
            <a:r>
              <a:rPr lang="fr-FR" sz="4400" b="1" dirty="0" smtClean="0">
                <a:latin typeface="+mn-lt"/>
              </a:rPr>
              <a:t>Conférence de territoire</a:t>
            </a:r>
            <a:endParaRPr lang="fr-FR" sz="4400" b="1" dirty="0">
              <a:latin typeface="+mn-lt"/>
            </a:endParaRPr>
          </a:p>
        </p:txBody>
      </p:sp>
      <p:sp>
        <p:nvSpPr>
          <p:cNvPr id="5123" name="Rectangle 5"/>
          <p:cNvSpPr>
            <a:spLocks noGrp="1" noChangeArrowheads="1"/>
          </p:cNvSpPr>
          <p:nvPr>
            <p:ph type="subTitle" idx="1"/>
          </p:nvPr>
        </p:nvSpPr>
        <p:spPr>
          <a:xfrm>
            <a:off x="2503466" y="3864496"/>
            <a:ext cx="7801395" cy="1053404"/>
          </a:xfrm>
        </p:spPr>
        <p:txBody>
          <a:bodyPr/>
          <a:lstStyle/>
          <a:p>
            <a:pPr marL="0" indent="0" algn="ctr"/>
            <a:r>
              <a:rPr lang="fr-FR" sz="5400" b="1" dirty="0" smtClean="0">
                <a:solidFill>
                  <a:srgbClr val="002395"/>
                </a:solidFill>
                <a:ea typeface="+mj-ea"/>
                <a:cs typeface="+mj-cs"/>
              </a:rPr>
              <a:t>GHT</a:t>
            </a:r>
            <a:endParaRPr lang="fr-FR" sz="5400" b="1" dirty="0">
              <a:solidFill>
                <a:srgbClr val="002395"/>
              </a:solidFill>
              <a:ea typeface="+mj-ea"/>
              <a:cs typeface="+mj-cs"/>
            </a:endParaRPr>
          </a:p>
          <a:p>
            <a:pPr marL="0" indent="0" algn="ctr" eaLnBrk="1" hangingPunct="1"/>
            <a:endParaRPr lang="fr-FR" sz="3600" dirty="0"/>
          </a:p>
          <a:p>
            <a:pPr marL="0" indent="0" algn="ctr" eaLnBrk="1" hangingPunct="1"/>
            <a:r>
              <a:rPr lang="fr-FR" sz="3600" dirty="0" smtClean="0"/>
              <a:t>10 JUIN  2016</a:t>
            </a:r>
          </a:p>
        </p:txBody>
      </p:sp>
      <p:grpSp>
        <p:nvGrpSpPr>
          <p:cNvPr id="5124" name="Group 33"/>
          <p:cNvGrpSpPr>
            <a:grpSpLocks/>
          </p:cNvGrpSpPr>
          <p:nvPr/>
        </p:nvGrpSpPr>
        <p:grpSpPr bwMode="auto">
          <a:xfrm>
            <a:off x="11277663" y="9261965"/>
            <a:ext cx="819755" cy="218080"/>
            <a:chOff x="3832" y="6040"/>
            <a:chExt cx="305" cy="153"/>
          </a:xfrm>
        </p:grpSpPr>
        <p:sp>
          <p:nvSpPr>
            <p:cNvPr id="5137" name="Oval 31"/>
            <p:cNvSpPr>
              <a:spLocks noChangeAspect="1" noChangeArrowheads="1"/>
            </p:cNvSpPr>
            <p:nvPr/>
          </p:nvSpPr>
          <p:spPr bwMode="auto">
            <a:xfrm>
              <a:off x="3832" y="6040"/>
              <a:ext cx="153" cy="153"/>
            </a:xfrm>
            <a:prstGeom prst="ellipse">
              <a:avLst/>
            </a:prstGeom>
            <a:solidFill>
              <a:schemeClr val="bg1"/>
            </a:solidFill>
            <a:ln w="19050" algn="ctr">
              <a:solidFill>
                <a:schemeClr val="bg1"/>
              </a:solidFill>
              <a:round/>
              <a:headEnd/>
              <a:tailEnd/>
            </a:ln>
          </p:spPr>
          <p:txBody>
            <a:bodyPr wrap="none" anchor="ctr"/>
            <a:lstStyle/>
            <a:p>
              <a:pPr algn="ctr" defTabSz="914400" fontAlgn="base">
                <a:spcBef>
                  <a:spcPct val="0"/>
                </a:spcBef>
                <a:spcAft>
                  <a:spcPct val="0"/>
                </a:spcAft>
              </a:pPr>
              <a:endParaRPr lang="fr-FR" sz="2000">
                <a:solidFill>
                  <a:srgbClr val="000000"/>
                </a:solidFill>
                <a:cs typeface="Arial" charset="0"/>
              </a:endParaRPr>
            </a:p>
          </p:txBody>
        </p:sp>
        <p:sp>
          <p:nvSpPr>
            <p:cNvPr id="5138" name="AutoShape 32"/>
            <p:cNvSpPr>
              <a:spLocks noChangeAspect="1" noChangeArrowheads="1"/>
            </p:cNvSpPr>
            <p:nvPr/>
          </p:nvSpPr>
          <p:spPr bwMode="auto">
            <a:xfrm flipH="1">
              <a:off x="4051" y="6040"/>
              <a:ext cx="86" cy="153"/>
            </a:xfrm>
            <a:prstGeom prst="moon">
              <a:avLst>
                <a:gd name="adj" fmla="val 60463"/>
              </a:avLst>
            </a:prstGeom>
            <a:solidFill>
              <a:schemeClr val="bg1"/>
            </a:solidFill>
            <a:ln w="3175" algn="ctr">
              <a:solidFill>
                <a:schemeClr val="bg1"/>
              </a:solidFill>
              <a:miter lim="800000"/>
              <a:headEnd/>
              <a:tailEnd/>
            </a:ln>
          </p:spPr>
          <p:txBody>
            <a:bodyPr wrap="none" anchor="ctr"/>
            <a:lstStyle/>
            <a:p>
              <a:pPr algn="ctr" defTabSz="914400" fontAlgn="base">
                <a:spcBef>
                  <a:spcPct val="0"/>
                </a:spcBef>
                <a:spcAft>
                  <a:spcPct val="0"/>
                </a:spcAft>
              </a:pPr>
              <a:endParaRPr lang="fr-FR" sz="2000">
                <a:solidFill>
                  <a:srgbClr val="000000"/>
                </a:solidFill>
                <a:cs typeface="Arial" charset="0"/>
              </a:endParaRPr>
            </a:p>
          </p:txBody>
        </p:sp>
      </p:grpSp>
      <p:grpSp>
        <p:nvGrpSpPr>
          <p:cNvPr id="5125" name="Group 86"/>
          <p:cNvGrpSpPr>
            <a:grpSpLocks/>
          </p:cNvGrpSpPr>
          <p:nvPr/>
        </p:nvGrpSpPr>
        <p:grpSpPr bwMode="auto">
          <a:xfrm>
            <a:off x="4" y="1891448"/>
            <a:ext cx="427348" cy="1584996"/>
            <a:chOff x="0" y="1566"/>
            <a:chExt cx="159" cy="1112"/>
          </a:xfrm>
        </p:grpSpPr>
        <p:sp>
          <p:nvSpPr>
            <p:cNvPr id="5128" name="Line 87"/>
            <p:cNvSpPr>
              <a:spLocks noChangeShapeType="1"/>
            </p:cNvSpPr>
            <p:nvPr/>
          </p:nvSpPr>
          <p:spPr bwMode="auto">
            <a:xfrm>
              <a:off x="0" y="1566"/>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2000">
                <a:solidFill>
                  <a:srgbClr val="000000"/>
                </a:solidFill>
                <a:cs typeface="Arial" charset="0"/>
              </a:endParaRPr>
            </a:p>
          </p:txBody>
        </p:sp>
        <p:sp>
          <p:nvSpPr>
            <p:cNvPr id="5129" name="Line 88"/>
            <p:cNvSpPr>
              <a:spLocks noChangeShapeType="1"/>
            </p:cNvSpPr>
            <p:nvPr/>
          </p:nvSpPr>
          <p:spPr bwMode="auto">
            <a:xfrm>
              <a:off x="0" y="1905"/>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2000">
                <a:solidFill>
                  <a:srgbClr val="000000"/>
                </a:solidFill>
                <a:cs typeface="Arial" charset="0"/>
              </a:endParaRPr>
            </a:p>
          </p:txBody>
        </p:sp>
        <p:sp>
          <p:nvSpPr>
            <p:cNvPr id="5130" name="Line 89"/>
            <p:cNvSpPr>
              <a:spLocks noChangeShapeType="1"/>
            </p:cNvSpPr>
            <p:nvPr/>
          </p:nvSpPr>
          <p:spPr bwMode="auto">
            <a:xfrm>
              <a:off x="0" y="1987"/>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2000">
                <a:solidFill>
                  <a:srgbClr val="000000"/>
                </a:solidFill>
                <a:cs typeface="Arial" charset="0"/>
              </a:endParaRPr>
            </a:p>
          </p:txBody>
        </p:sp>
        <p:sp>
          <p:nvSpPr>
            <p:cNvPr id="5131" name="Line 90"/>
            <p:cNvSpPr>
              <a:spLocks noChangeShapeType="1"/>
            </p:cNvSpPr>
            <p:nvPr/>
          </p:nvSpPr>
          <p:spPr bwMode="auto">
            <a:xfrm>
              <a:off x="0" y="2127"/>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2000">
                <a:solidFill>
                  <a:srgbClr val="000000"/>
                </a:solidFill>
                <a:cs typeface="Arial" charset="0"/>
              </a:endParaRPr>
            </a:p>
          </p:txBody>
        </p:sp>
        <p:sp>
          <p:nvSpPr>
            <p:cNvPr id="5132" name="Line 91"/>
            <p:cNvSpPr>
              <a:spLocks noChangeShapeType="1"/>
            </p:cNvSpPr>
            <p:nvPr/>
          </p:nvSpPr>
          <p:spPr bwMode="auto">
            <a:xfrm>
              <a:off x="0" y="2205"/>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2000">
                <a:solidFill>
                  <a:srgbClr val="000000"/>
                </a:solidFill>
                <a:cs typeface="Arial" charset="0"/>
              </a:endParaRPr>
            </a:p>
          </p:txBody>
        </p:sp>
        <p:sp>
          <p:nvSpPr>
            <p:cNvPr id="5133" name="Line 92"/>
            <p:cNvSpPr>
              <a:spLocks noChangeShapeType="1"/>
            </p:cNvSpPr>
            <p:nvPr/>
          </p:nvSpPr>
          <p:spPr bwMode="auto">
            <a:xfrm>
              <a:off x="0" y="2341"/>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2000">
                <a:solidFill>
                  <a:srgbClr val="000000"/>
                </a:solidFill>
                <a:cs typeface="Arial" charset="0"/>
              </a:endParaRPr>
            </a:p>
          </p:txBody>
        </p:sp>
        <p:sp>
          <p:nvSpPr>
            <p:cNvPr id="5134" name="Line 93"/>
            <p:cNvSpPr>
              <a:spLocks noChangeShapeType="1"/>
            </p:cNvSpPr>
            <p:nvPr/>
          </p:nvSpPr>
          <p:spPr bwMode="auto">
            <a:xfrm>
              <a:off x="0" y="2421"/>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2000">
                <a:solidFill>
                  <a:srgbClr val="000000"/>
                </a:solidFill>
                <a:cs typeface="Arial" charset="0"/>
              </a:endParaRPr>
            </a:p>
          </p:txBody>
        </p:sp>
        <p:sp>
          <p:nvSpPr>
            <p:cNvPr id="5135" name="Line 94"/>
            <p:cNvSpPr>
              <a:spLocks noChangeShapeType="1"/>
            </p:cNvSpPr>
            <p:nvPr/>
          </p:nvSpPr>
          <p:spPr bwMode="auto">
            <a:xfrm>
              <a:off x="0" y="2552"/>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2000">
                <a:solidFill>
                  <a:srgbClr val="000000"/>
                </a:solidFill>
                <a:cs typeface="Arial" charset="0"/>
              </a:endParaRPr>
            </a:p>
          </p:txBody>
        </p:sp>
        <p:sp>
          <p:nvSpPr>
            <p:cNvPr id="5136" name="Line 95"/>
            <p:cNvSpPr>
              <a:spLocks noChangeShapeType="1"/>
            </p:cNvSpPr>
            <p:nvPr/>
          </p:nvSpPr>
          <p:spPr bwMode="auto">
            <a:xfrm>
              <a:off x="0" y="2678"/>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fr-FR" sz="2000">
                <a:solidFill>
                  <a:srgbClr val="000000"/>
                </a:solidFill>
                <a:cs typeface="Arial" charset="0"/>
              </a:endParaRPr>
            </a:p>
          </p:txBody>
        </p:sp>
      </p:grpSp>
    </p:spTree>
    <p:extLst>
      <p:ext uri="{BB962C8B-B14F-4D97-AF65-F5344CB8AC3E}">
        <p14:creationId xmlns:p14="http://schemas.microsoft.com/office/powerpoint/2010/main" val="298795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26720" y="-311968"/>
            <a:ext cx="11414760" cy="1600201"/>
          </a:xfrm>
        </p:spPr>
        <p:txBody>
          <a:bodyPr/>
          <a:lstStyle/>
          <a:p>
            <a:r>
              <a:rPr lang="fr-FR" altLang="fr-FR" dirty="0" smtClean="0"/>
              <a:t>L’imagerie : autorisations existantes et nouvelles demandes 2015</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300" t="79838" b="2224"/>
          <a:stretch/>
        </p:blipFill>
        <p:spPr bwMode="auto">
          <a:xfrm>
            <a:off x="8450338" y="4881603"/>
            <a:ext cx="3394342" cy="184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e 2"/>
          <p:cNvGrpSpPr/>
          <p:nvPr/>
        </p:nvGrpSpPr>
        <p:grpSpPr>
          <a:xfrm>
            <a:off x="1806603" y="2352328"/>
            <a:ext cx="6250381" cy="7200000"/>
            <a:chOff x="2123694" y="1006281"/>
            <a:chExt cx="4968189" cy="5378902"/>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27" b="16859"/>
            <a:stretch/>
          </p:blipFill>
          <p:spPr bwMode="auto">
            <a:xfrm>
              <a:off x="2123694" y="1006281"/>
              <a:ext cx="4968189" cy="536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5004054" y="6165342"/>
              <a:ext cx="1584198" cy="2198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1280160" fontAlgn="base">
                <a:spcBef>
                  <a:spcPct val="50000"/>
                </a:spcBef>
                <a:spcAft>
                  <a:spcPct val="0"/>
                </a:spcAft>
              </a:pPr>
              <a:endParaRPr lang="fr-FR" sz="1400">
                <a:solidFill>
                  <a:srgbClr val="002395"/>
                </a:solidFill>
                <a:latin typeface="Arial" charset="0"/>
              </a:endParaRPr>
            </a:p>
          </p:txBody>
        </p:sp>
      </p:grpSp>
      <p:sp>
        <p:nvSpPr>
          <p:cNvPr id="7" name="Espace réservé du contenu 2"/>
          <p:cNvSpPr txBox="1">
            <a:spLocks/>
          </p:cNvSpPr>
          <p:nvPr/>
        </p:nvSpPr>
        <p:spPr bwMode="auto">
          <a:xfrm>
            <a:off x="496144" y="624136"/>
            <a:ext cx="11809312" cy="590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8838" indent="-858838" algn="l" rtl="0" eaLnBrk="0" fontAlgn="base" hangingPunct="0">
              <a:spcBef>
                <a:spcPct val="20000"/>
              </a:spcBef>
              <a:spcAft>
                <a:spcPct val="0"/>
              </a:spcAft>
              <a:buSzPct val="55000"/>
              <a:buBlip>
                <a:blip r:embed="rId3"/>
              </a:buBlip>
              <a:defRPr sz="1600">
                <a:solidFill>
                  <a:srgbClr val="002395"/>
                </a:solidFill>
                <a:latin typeface="+mn-lt"/>
                <a:ea typeface="+mn-ea"/>
                <a:cs typeface="+mn-cs"/>
              </a:defRPr>
            </a:lvl1pPr>
            <a:lvl2pPr marL="1252538" indent="-214313" algn="l" rtl="0" eaLnBrk="0" fontAlgn="base" hangingPunct="0">
              <a:spcBef>
                <a:spcPct val="20000"/>
              </a:spcBef>
              <a:spcAft>
                <a:spcPct val="0"/>
              </a:spcAft>
              <a:buSzPct val="150000"/>
              <a:buChar char="-"/>
              <a:defRPr sz="1400">
                <a:solidFill>
                  <a:srgbClr val="002395"/>
                </a:solidFill>
                <a:latin typeface="+mn-lt"/>
              </a:defRPr>
            </a:lvl2pPr>
            <a:lvl3pPr marL="1522413" indent="-90488" algn="l" rtl="0" eaLnBrk="0" fontAlgn="base" hangingPunct="0">
              <a:spcBef>
                <a:spcPct val="20000"/>
              </a:spcBef>
              <a:spcAft>
                <a:spcPct val="0"/>
              </a:spcAft>
              <a:buChar char="-"/>
              <a:defRPr sz="1200">
                <a:solidFill>
                  <a:srgbClr val="002395"/>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pitchFamily="18" charset="0"/>
              </a:defRPr>
            </a:lvl4pPr>
            <a:lvl5pPr marL="3121025" indent="-228600" algn="l" rtl="0" eaLnBrk="0" fontAlgn="base" hangingPunct="0">
              <a:spcBef>
                <a:spcPct val="20000"/>
              </a:spcBef>
              <a:spcAft>
                <a:spcPct val="0"/>
              </a:spcAft>
              <a:buChar char="»"/>
              <a:defRPr sz="2000">
                <a:solidFill>
                  <a:schemeClr val="tx1"/>
                </a:solidFill>
                <a:latin typeface="Times New Roman" pitchFamily="18" charset="0"/>
              </a:defRPr>
            </a:lvl5pPr>
            <a:lvl6pPr marL="3578225" indent="-228600" algn="l" rtl="0" fontAlgn="base">
              <a:spcBef>
                <a:spcPct val="20000"/>
              </a:spcBef>
              <a:spcAft>
                <a:spcPct val="0"/>
              </a:spcAft>
              <a:buChar char="»"/>
              <a:defRPr sz="2000">
                <a:solidFill>
                  <a:schemeClr val="tx1"/>
                </a:solidFill>
                <a:latin typeface="Times New Roman" pitchFamily="18" charset="0"/>
              </a:defRPr>
            </a:lvl6pPr>
            <a:lvl7pPr marL="4035425" indent="-228600" algn="l" rtl="0" fontAlgn="base">
              <a:spcBef>
                <a:spcPct val="20000"/>
              </a:spcBef>
              <a:spcAft>
                <a:spcPct val="0"/>
              </a:spcAft>
              <a:buChar char="»"/>
              <a:defRPr sz="2000">
                <a:solidFill>
                  <a:schemeClr val="tx1"/>
                </a:solidFill>
                <a:latin typeface="Times New Roman" pitchFamily="18" charset="0"/>
              </a:defRPr>
            </a:lvl7pPr>
            <a:lvl8pPr marL="4492625" indent="-228600" algn="l" rtl="0" fontAlgn="base">
              <a:spcBef>
                <a:spcPct val="20000"/>
              </a:spcBef>
              <a:spcAft>
                <a:spcPct val="0"/>
              </a:spcAft>
              <a:buChar char="»"/>
              <a:defRPr sz="2000">
                <a:solidFill>
                  <a:schemeClr val="tx1"/>
                </a:solidFill>
                <a:latin typeface="Times New Roman" pitchFamily="18" charset="0"/>
              </a:defRPr>
            </a:lvl8pPr>
            <a:lvl9pPr marL="4949825" indent="-228600" algn="l" rtl="0" fontAlgn="base">
              <a:spcBef>
                <a:spcPct val="20000"/>
              </a:spcBef>
              <a:spcAft>
                <a:spcPct val="0"/>
              </a:spcAft>
              <a:buChar char="»"/>
              <a:defRPr sz="2000">
                <a:solidFill>
                  <a:schemeClr val="tx1"/>
                </a:solidFill>
                <a:latin typeface="Times New Roman" pitchFamily="18" charset="0"/>
              </a:defRPr>
            </a:lvl9pPr>
          </a:lstStyle>
          <a:p>
            <a:pPr marL="0" lvl="0" indent="0" algn="just" defTabSz="914400">
              <a:buClr>
                <a:srgbClr val="92D050"/>
              </a:buClr>
              <a:buSzPct val="200000"/>
              <a:buNone/>
            </a:pPr>
            <a:r>
              <a:rPr kumimoji="0" lang="fr-FR" sz="2400" b="1" i="0" u="none" strike="noStrike" kern="0" cap="none" spc="0" normalizeH="0" baseline="0" noProof="0" dirty="0" smtClean="0">
                <a:ln>
                  <a:noFill/>
                </a:ln>
                <a:solidFill>
                  <a:srgbClr val="002395"/>
                </a:solidFill>
                <a:effectLst/>
                <a:uLnTx/>
                <a:uFillTx/>
              </a:rPr>
              <a:t>Diagnostic</a:t>
            </a:r>
            <a:r>
              <a:rPr kumimoji="0" lang="fr-FR" sz="2400" b="1" i="0" u="none" strike="noStrike" kern="0" cap="none" spc="0" normalizeH="0" noProof="0" dirty="0" smtClean="0">
                <a:ln>
                  <a:noFill/>
                </a:ln>
                <a:solidFill>
                  <a:srgbClr val="002395"/>
                </a:solidFill>
                <a:effectLst/>
                <a:uLnTx/>
                <a:uFillTx/>
              </a:rPr>
              <a:t> territorial :</a:t>
            </a:r>
            <a:endParaRPr kumimoji="0" lang="fr-FR" sz="2400" b="1" i="0" u="none" strike="noStrike" kern="0" cap="none" spc="0" normalizeH="0" baseline="0" noProof="0" dirty="0" smtClean="0">
              <a:ln>
                <a:noFill/>
              </a:ln>
              <a:solidFill>
                <a:srgbClr val="002395"/>
              </a:solidFill>
              <a:effectLst/>
              <a:uLnTx/>
              <a:uFillTx/>
            </a:endParaRPr>
          </a:p>
          <a:p>
            <a:pPr lvl="1" algn="just" defTabSz="914400">
              <a:buClr>
                <a:srgbClr val="92D050"/>
              </a:buClr>
              <a:buFont typeface="Arial" panose="020B0604020202020204" pitchFamily="34" charset="0"/>
              <a:buChar char="-"/>
            </a:pPr>
            <a:r>
              <a:rPr lang="fr-FR" sz="2400" kern="0" dirty="0" smtClean="0"/>
              <a:t>offre </a:t>
            </a:r>
            <a:r>
              <a:rPr lang="fr-FR" sz="2400" kern="0" dirty="0"/>
              <a:t>publique </a:t>
            </a:r>
            <a:r>
              <a:rPr lang="fr-FR" sz="2400" kern="0" dirty="0" smtClean="0"/>
              <a:t>fragilisée, </a:t>
            </a:r>
          </a:p>
          <a:p>
            <a:pPr lvl="1" algn="just" defTabSz="914400">
              <a:buClr>
                <a:srgbClr val="92D050"/>
              </a:buClr>
              <a:buFont typeface="Arial" panose="020B0604020202020204" pitchFamily="34" charset="0"/>
              <a:buChar char="-"/>
            </a:pPr>
            <a:r>
              <a:rPr lang="fr-FR" sz="2400" kern="0" dirty="0"/>
              <a:t>m</a:t>
            </a:r>
            <a:r>
              <a:rPr lang="fr-FR" sz="2400" kern="0" dirty="0" smtClean="0"/>
              <a:t>ultiplication des lignes de garde de radiologues qui ne permet pas d’assurer une qualité et une efficience dans l’expertise.</a:t>
            </a:r>
            <a:endParaRPr kumimoji="0" lang="fr-FR" sz="2400" b="1" i="0" u="none" strike="noStrike" kern="0" cap="none" spc="0" normalizeH="0" baseline="0" noProof="0" dirty="0" smtClean="0">
              <a:ln>
                <a:noFill/>
              </a:ln>
              <a:solidFill>
                <a:srgbClr val="002395"/>
              </a:solidFill>
              <a:effectLst/>
              <a:uLnTx/>
              <a:uFillTx/>
            </a:endParaRPr>
          </a:p>
          <a:p>
            <a:pPr lvl="0" algn="just" defTabSz="914400">
              <a:buClr>
                <a:srgbClr val="92D050"/>
              </a:buClr>
              <a:buSzPct val="200000"/>
              <a:buFont typeface="Arial" panose="020B0604020202020204" pitchFamily="34" charset="0"/>
              <a:buChar char="●"/>
            </a:pPr>
            <a:endParaRPr kumimoji="0" lang="fr-FR" sz="2400" b="1" i="0" u="none" strike="noStrike" kern="0" cap="none" spc="0" normalizeH="0" noProof="0" dirty="0" smtClean="0">
              <a:ln>
                <a:noFill/>
              </a:ln>
              <a:solidFill>
                <a:srgbClr val="002395"/>
              </a:solidFill>
              <a:effectLst/>
              <a:uLnTx/>
              <a:uFillTx/>
            </a:endParaRPr>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sz="2400" b="1" kern="0" dirty="0"/>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kumimoji="0" lang="fr-FR" sz="2400" b="1" i="0" u="none" strike="noStrike" kern="0" cap="none" spc="0" normalizeH="0" noProof="0" dirty="0" smtClean="0">
              <a:ln>
                <a:noFill/>
              </a:ln>
              <a:solidFill>
                <a:srgbClr val="002395"/>
              </a:solidFill>
              <a:effectLst/>
              <a:uLnTx/>
              <a:uFillTx/>
            </a:endParaRPr>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sz="2400" b="1" kern="0" dirty="0"/>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2000" b="0" i="0" u="none" strike="noStrike" kern="0" cap="none" spc="0" normalizeH="0" baseline="0" noProof="0" dirty="0" smtClean="0">
              <a:ln>
                <a:noFill/>
              </a:ln>
              <a:solidFill>
                <a:srgbClr val="002395"/>
              </a:solidFill>
              <a:effectLst/>
              <a:uLnTx/>
              <a:uFillTx/>
            </a:endParaRPr>
          </a:p>
          <a:p>
            <a:pPr marL="858838" marR="0" lvl="0" indent="-858838" algn="just" defTabSz="914400" rtl="0" eaLnBrk="0" fontAlgn="base" latinLnBrk="0" hangingPunct="0">
              <a:lnSpc>
                <a:spcPct val="100000"/>
              </a:lnSpc>
              <a:spcBef>
                <a:spcPct val="20000"/>
              </a:spcBef>
              <a:spcAft>
                <a:spcPct val="0"/>
              </a:spcAft>
              <a:buClrTx/>
              <a:buSzPct val="55000"/>
              <a:buFontTx/>
              <a:buBlip>
                <a:blip r:embed="rId3"/>
              </a:buBlip>
              <a:tabLst/>
              <a:defRPr/>
            </a:pPr>
            <a:endParaRPr kumimoji="0" lang="fr-FR" sz="2000" b="0" i="0" u="none" strike="noStrike" kern="0" cap="none" spc="0" normalizeH="0" baseline="0" noProof="0" dirty="0" smtClean="0">
              <a:ln>
                <a:noFill/>
              </a:ln>
              <a:solidFill>
                <a:srgbClr val="002395"/>
              </a:solidFill>
              <a:effectLst/>
              <a:uLnTx/>
              <a:uFillTx/>
            </a:endParaRPr>
          </a:p>
          <a:p>
            <a:pPr marL="2473325" marR="0" lvl="3" indent="0" algn="just" defTabSz="914400" rtl="0" eaLnBrk="0" fontAlgn="base" latinLnBrk="0" hangingPunct="0">
              <a:lnSpc>
                <a:spcPct val="100000"/>
              </a:lnSpc>
              <a:spcBef>
                <a:spcPct val="20000"/>
              </a:spcBef>
              <a:spcAft>
                <a:spcPct val="0"/>
              </a:spcAft>
              <a:buClrTx/>
              <a:buSzTx/>
              <a:buFontTx/>
              <a:buNone/>
              <a:tabLst/>
              <a:defRPr/>
            </a:pPr>
            <a:endParaRPr kumimoji="0" lang="fr-FR" sz="2800" b="0" i="0" u="none" strike="noStrike" kern="0" cap="none" spc="0" normalizeH="0" baseline="0" noProof="0" dirty="0" smtClean="0">
              <a:ln>
                <a:noFill/>
              </a:ln>
              <a:solidFill>
                <a:srgbClr val="000000"/>
              </a:solidFill>
              <a:effectLst/>
              <a:uLnTx/>
              <a:uFillTx/>
              <a:latin typeface="+mn-lt"/>
            </a:endParaRPr>
          </a:p>
          <a:p>
            <a:pPr marL="1522413" marR="0" lvl="2" indent="-90488" algn="just" defTabSz="914400" rtl="0" eaLnBrk="0" fontAlgn="base" latinLnBrk="0" hangingPunct="0">
              <a:lnSpc>
                <a:spcPct val="100000"/>
              </a:lnSpc>
              <a:spcBef>
                <a:spcPct val="20000"/>
              </a:spcBef>
              <a:spcAft>
                <a:spcPct val="0"/>
              </a:spcAft>
              <a:buClrTx/>
              <a:buSzTx/>
              <a:buFontTx/>
              <a:buChar char="-"/>
              <a:tabLst/>
              <a:defRPr/>
            </a:pPr>
            <a:endParaRPr kumimoji="0" lang="fr-FR" sz="1600" b="0" i="0" u="none" strike="noStrike" kern="0" cap="none" spc="0" normalizeH="0" baseline="0" noProof="0" dirty="0" smtClean="0">
              <a:ln>
                <a:noFill/>
              </a:ln>
              <a:solidFill>
                <a:srgbClr val="002395"/>
              </a:solidFill>
              <a:effectLst/>
              <a:uLnTx/>
              <a:uFillTx/>
            </a:endParaRPr>
          </a:p>
          <a:p>
            <a:pPr marL="1038225" marR="0" lvl="1" indent="0" algn="just" defTabSz="914400" rtl="0" eaLnBrk="0" fontAlgn="base" latinLnBrk="0" hangingPunct="0">
              <a:lnSpc>
                <a:spcPct val="100000"/>
              </a:lnSpc>
              <a:spcBef>
                <a:spcPct val="20000"/>
              </a:spcBef>
              <a:spcAft>
                <a:spcPct val="0"/>
              </a:spcAft>
              <a:buClrTx/>
              <a:buSzPct val="150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1038225" marR="0" lvl="1" indent="0" algn="just" defTabSz="914400" rtl="0" eaLnBrk="0" fontAlgn="base" latinLnBrk="0" hangingPunct="0">
              <a:lnSpc>
                <a:spcPct val="100000"/>
              </a:lnSpc>
              <a:spcBef>
                <a:spcPct val="20000"/>
              </a:spcBef>
              <a:spcAft>
                <a:spcPct val="0"/>
              </a:spcAft>
              <a:buClrTx/>
              <a:buSzPct val="150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20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2000" b="0" i="0" u="none" strike="noStrike" kern="0" cap="none" spc="0" normalizeH="0" baseline="0" noProof="0" dirty="0" smtClean="0">
              <a:ln>
                <a:noFill/>
              </a:ln>
              <a:solidFill>
                <a:srgbClr val="002395"/>
              </a:solidFill>
              <a:effectLst/>
              <a:uLnTx/>
              <a:uFillTx/>
            </a:endParaRPr>
          </a:p>
          <a:p>
            <a:pPr marL="1252538" marR="0" lvl="1" indent="-214313" algn="just" defTabSz="914400" rtl="0" eaLnBrk="0" fontAlgn="base" latinLnBrk="0" hangingPunct="0">
              <a:lnSpc>
                <a:spcPct val="100000"/>
              </a:lnSpc>
              <a:spcBef>
                <a:spcPct val="20000"/>
              </a:spcBef>
              <a:spcAft>
                <a:spcPct val="0"/>
              </a:spcAft>
              <a:buClrTx/>
              <a:buSzPct val="150000"/>
              <a:buFontTx/>
              <a:buChar char="-"/>
              <a:tabLst/>
              <a:defRPr/>
            </a:pPr>
            <a:endParaRPr kumimoji="0" lang="fr-FR" sz="1800" b="0" i="0" u="none" strike="noStrike" kern="0" cap="none" spc="0" normalizeH="0" baseline="0" noProof="0" dirty="0">
              <a:ln>
                <a:noFill/>
              </a:ln>
              <a:solidFill>
                <a:srgbClr val="002395"/>
              </a:solidFill>
              <a:effectLst/>
              <a:uLnTx/>
              <a:uFillTx/>
            </a:endParaRPr>
          </a:p>
        </p:txBody>
      </p:sp>
    </p:spTree>
    <p:extLst>
      <p:ext uri="{BB962C8B-B14F-4D97-AF65-F5344CB8AC3E}">
        <p14:creationId xmlns:p14="http://schemas.microsoft.com/office/powerpoint/2010/main" val="2568443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26720" y="-600000"/>
            <a:ext cx="11414760" cy="1600201"/>
          </a:xfrm>
        </p:spPr>
        <p:txBody>
          <a:bodyPr/>
          <a:lstStyle/>
          <a:p>
            <a:r>
              <a:rPr lang="fr-FR" altLang="fr-FR" dirty="0" smtClean="0"/>
              <a:t>Les services d’urgence (Activité 2014)</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9" t="7663" b="27243"/>
          <a:stretch/>
        </p:blipFill>
        <p:spPr bwMode="auto">
          <a:xfrm>
            <a:off x="93957" y="2689238"/>
            <a:ext cx="5903593" cy="557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929" t="67135" r="10650" b="18548"/>
          <a:stretch/>
        </p:blipFill>
        <p:spPr bwMode="auto">
          <a:xfrm>
            <a:off x="3174797" y="7757545"/>
            <a:ext cx="2743572" cy="148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495" y="3321792"/>
            <a:ext cx="6469687" cy="397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9341982"/>
            <a:ext cx="7812176" cy="283154"/>
          </a:xfrm>
          <a:prstGeom prst="rect">
            <a:avLst/>
          </a:prstGeom>
        </p:spPr>
        <p:txBody>
          <a:bodyPr wrap="square" lIns="128016" tIns="64008" rIns="128016" bIns="64008" anchor="b">
            <a:spAutoFit/>
          </a:bodyPr>
          <a:lstStyle/>
          <a:p>
            <a:r>
              <a:rPr lang="fr-FR" sz="1000" i="1" dirty="0"/>
              <a:t>Extraction du nombre de passages en SAU des établissements en date de soins via SAE 2014 (corrigée) </a:t>
            </a:r>
          </a:p>
        </p:txBody>
      </p:sp>
      <p:sp>
        <p:nvSpPr>
          <p:cNvPr id="7" name="Espace réservé du contenu 2"/>
          <p:cNvSpPr txBox="1">
            <a:spLocks/>
          </p:cNvSpPr>
          <p:nvPr/>
        </p:nvSpPr>
        <p:spPr bwMode="auto">
          <a:xfrm>
            <a:off x="496144" y="624136"/>
            <a:ext cx="11809312" cy="590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8838" indent="-858838" algn="l" rtl="0" eaLnBrk="0" fontAlgn="base" hangingPunct="0">
              <a:spcBef>
                <a:spcPct val="20000"/>
              </a:spcBef>
              <a:spcAft>
                <a:spcPct val="0"/>
              </a:spcAft>
              <a:buSzPct val="55000"/>
              <a:buBlip>
                <a:blip r:embed="rId4"/>
              </a:buBlip>
              <a:defRPr sz="1600">
                <a:solidFill>
                  <a:srgbClr val="002395"/>
                </a:solidFill>
                <a:latin typeface="+mn-lt"/>
                <a:ea typeface="+mn-ea"/>
                <a:cs typeface="+mn-cs"/>
              </a:defRPr>
            </a:lvl1pPr>
            <a:lvl2pPr marL="1252538" indent="-214313" algn="l" rtl="0" eaLnBrk="0" fontAlgn="base" hangingPunct="0">
              <a:spcBef>
                <a:spcPct val="20000"/>
              </a:spcBef>
              <a:spcAft>
                <a:spcPct val="0"/>
              </a:spcAft>
              <a:buSzPct val="150000"/>
              <a:buChar char="-"/>
              <a:defRPr sz="1400">
                <a:solidFill>
                  <a:srgbClr val="002395"/>
                </a:solidFill>
                <a:latin typeface="+mn-lt"/>
              </a:defRPr>
            </a:lvl2pPr>
            <a:lvl3pPr marL="1522413" indent="-90488" algn="l" rtl="0" eaLnBrk="0" fontAlgn="base" hangingPunct="0">
              <a:spcBef>
                <a:spcPct val="20000"/>
              </a:spcBef>
              <a:spcAft>
                <a:spcPct val="0"/>
              </a:spcAft>
              <a:buChar char="-"/>
              <a:defRPr sz="1200">
                <a:solidFill>
                  <a:srgbClr val="002395"/>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pitchFamily="18" charset="0"/>
              </a:defRPr>
            </a:lvl4pPr>
            <a:lvl5pPr marL="3121025" indent="-228600" algn="l" rtl="0" eaLnBrk="0" fontAlgn="base" hangingPunct="0">
              <a:spcBef>
                <a:spcPct val="20000"/>
              </a:spcBef>
              <a:spcAft>
                <a:spcPct val="0"/>
              </a:spcAft>
              <a:buChar char="»"/>
              <a:defRPr sz="2000">
                <a:solidFill>
                  <a:schemeClr val="tx1"/>
                </a:solidFill>
                <a:latin typeface="Times New Roman" pitchFamily="18" charset="0"/>
              </a:defRPr>
            </a:lvl5pPr>
            <a:lvl6pPr marL="3578225" indent="-228600" algn="l" rtl="0" fontAlgn="base">
              <a:spcBef>
                <a:spcPct val="20000"/>
              </a:spcBef>
              <a:spcAft>
                <a:spcPct val="0"/>
              </a:spcAft>
              <a:buChar char="»"/>
              <a:defRPr sz="2000">
                <a:solidFill>
                  <a:schemeClr val="tx1"/>
                </a:solidFill>
                <a:latin typeface="Times New Roman" pitchFamily="18" charset="0"/>
              </a:defRPr>
            </a:lvl6pPr>
            <a:lvl7pPr marL="4035425" indent="-228600" algn="l" rtl="0" fontAlgn="base">
              <a:spcBef>
                <a:spcPct val="20000"/>
              </a:spcBef>
              <a:spcAft>
                <a:spcPct val="0"/>
              </a:spcAft>
              <a:buChar char="»"/>
              <a:defRPr sz="2000">
                <a:solidFill>
                  <a:schemeClr val="tx1"/>
                </a:solidFill>
                <a:latin typeface="Times New Roman" pitchFamily="18" charset="0"/>
              </a:defRPr>
            </a:lvl7pPr>
            <a:lvl8pPr marL="4492625" indent="-228600" algn="l" rtl="0" fontAlgn="base">
              <a:spcBef>
                <a:spcPct val="20000"/>
              </a:spcBef>
              <a:spcAft>
                <a:spcPct val="0"/>
              </a:spcAft>
              <a:buChar char="»"/>
              <a:defRPr sz="2000">
                <a:solidFill>
                  <a:schemeClr val="tx1"/>
                </a:solidFill>
                <a:latin typeface="Times New Roman" pitchFamily="18" charset="0"/>
              </a:defRPr>
            </a:lvl8pPr>
            <a:lvl9pPr marL="4949825" indent="-228600" algn="l" rtl="0" fontAlgn="base">
              <a:spcBef>
                <a:spcPct val="20000"/>
              </a:spcBef>
              <a:spcAft>
                <a:spcPct val="0"/>
              </a:spcAft>
              <a:buChar char="»"/>
              <a:defRPr sz="2000">
                <a:solidFill>
                  <a:schemeClr val="tx1"/>
                </a:solidFill>
                <a:latin typeface="Times New Roman" pitchFamily="18" charset="0"/>
              </a:defRPr>
            </a:lvl9pPr>
          </a:lstStyle>
          <a:p>
            <a:pPr marL="0" lvl="0" indent="0" algn="just" defTabSz="914400">
              <a:buClr>
                <a:srgbClr val="92D050"/>
              </a:buClr>
              <a:buSzPct val="200000"/>
              <a:buNone/>
            </a:pPr>
            <a:r>
              <a:rPr kumimoji="0" lang="fr-FR" sz="2400" b="1" i="0" u="none" strike="noStrike" kern="0" cap="none" spc="0" normalizeH="0" baseline="0" noProof="0" dirty="0" smtClean="0">
                <a:ln>
                  <a:noFill/>
                </a:ln>
                <a:solidFill>
                  <a:srgbClr val="002395"/>
                </a:solidFill>
                <a:effectLst/>
                <a:uLnTx/>
                <a:uFillTx/>
              </a:rPr>
              <a:t>Diagnostic</a:t>
            </a:r>
            <a:r>
              <a:rPr kumimoji="0" lang="fr-FR" sz="2400" b="1" i="0" u="none" strike="noStrike" kern="0" cap="none" spc="0" normalizeH="0" noProof="0" dirty="0" smtClean="0">
                <a:ln>
                  <a:noFill/>
                </a:ln>
                <a:solidFill>
                  <a:srgbClr val="002395"/>
                </a:solidFill>
                <a:effectLst/>
                <a:uLnTx/>
                <a:uFillTx/>
              </a:rPr>
              <a:t> territorial :</a:t>
            </a:r>
            <a:endParaRPr kumimoji="0" lang="fr-FR" sz="2400" b="1" i="0" u="none" strike="noStrike" kern="0" cap="none" spc="0" normalizeH="0" baseline="0" noProof="0" dirty="0" smtClean="0">
              <a:ln>
                <a:noFill/>
              </a:ln>
              <a:solidFill>
                <a:srgbClr val="002395"/>
              </a:solidFill>
              <a:effectLst/>
              <a:uLnTx/>
              <a:uFillTx/>
            </a:endParaRPr>
          </a:p>
          <a:p>
            <a:pPr lvl="1" algn="just" defTabSz="914400">
              <a:buClr>
                <a:srgbClr val="92D050"/>
              </a:buClr>
              <a:buFont typeface="Arial" panose="020B0604020202020204" pitchFamily="34" charset="0"/>
              <a:buChar char="-"/>
            </a:pPr>
            <a:r>
              <a:rPr lang="fr-FR" sz="2400" dirty="0"/>
              <a:t>l</a:t>
            </a:r>
            <a:r>
              <a:rPr lang="fr-FR" sz="2400" dirty="0" smtClean="0"/>
              <a:t>e </a:t>
            </a:r>
            <a:r>
              <a:rPr lang="fr-FR" sz="2400" dirty="0"/>
              <a:t>CH4V a un site d’urgence </a:t>
            </a:r>
            <a:r>
              <a:rPr lang="fr-FR" sz="2400" dirty="0" smtClean="0"/>
              <a:t>avec un </a:t>
            </a:r>
            <a:r>
              <a:rPr lang="fr-FR" sz="2400" dirty="0"/>
              <a:t>scanner </a:t>
            </a:r>
            <a:r>
              <a:rPr lang="fr-FR" sz="2400" dirty="0" smtClean="0"/>
              <a:t>installé en </a:t>
            </a:r>
            <a:r>
              <a:rPr lang="fr-FR" sz="2400" i="1" dirty="0" smtClean="0"/>
              <a:t>mars </a:t>
            </a:r>
            <a:r>
              <a:rPr lang="fr-FR" sz="2400" i="1" dirty="0"/>
              <a:t>2016</a:t>
            </a:r>
            <a:r>
              <a:rPr lang="fr-FR" sz="2400" dirty="0"/>
              <a:t>. </a:t>
            </a:r>
            <a:endParaRPr kumimoji="0" lang="fr-FR" sz="2400" b="1" i="0" u="none" strike="noStrike" kern="0" cap="none" spc="0" normalizeH="0" noProof="0" dirty="0" smtClean="0">
              <a:ln>
                <a:noFill/>
              </a:ln>
              <a:solidFill>
                <a:srgbClr val="002395"/>
              </a:solidFill>
              <a:effectLst/>
              <a:uLnTx/>
              <a:uFillTx/>
            </a:endParaRPr>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sz="2400" b="1" kern="0" dirty="0"/>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kumimoji="0" lang="fr-FR" sz="2400" b="1" i="0" u="none" strike="noStrike" kern="0" cap="none" spc="0" normalizeH="0" noProof="0" dirty="0" smtClean="0">
              <a:ln>
                <a:noFill/>
              </a:ln>
              <a:solidFill>
                <a:srgbClr val="002395"/>
              </a:solidFill>
              <a:effectLst/>
              <a:uLnTx/>
              <a:uFillTx/>
            </a:endParaRPr>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sz="2400" b="1" kern="0" dirty="0"/>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2000" b="0" i="0" u="none" strike="noStrike" kern="0" cap="none" spc="0" normalizeH="0" baseline="0" noProof="0" dirty="0" smtClean="0">
              <a:ln>
                <a:noFill/>
              </a:ln>
              <a:solidFill>
                <a:srgbClr val="002395"/>
              </a:solidFill>
              <a:effectLst/>
              <a:uLnTx/>
              <a:uFillTx/>
            </a:endParaRPr>
          </a:p>
          <a:p>
            <a:pPr marL="858838" marR="0" lvl="0" indent="-858838" algn="just" defTabSz="914400" rtl="0" eaLnBrk="0" fontAlgn="base" latinLnBrk="0" hangingPunct="0">
              <a:lnSpc>
                <a:spcPct val="100000"/>
              </a:lnSpc>
              <a:spcBef>
                <a:spcPct val="20000"/>
              </a:spcBef>
              <a:spcAft>
                <a:spcPct val="0"/>
              </a:spcAft>
              <a:buClrTx/>
              <a:buSzPct val="55000"/>
              <a:buFontTx/>
              <a:buBlip>
                <a:blip r:embed="rId4"/>
              </a:buBlip>
              <a:tabLst/>
              <a:defRPr/>
            </a:pPr>
            <a:endParaRPr kumimoji="0" lang="fr-FR" sz="2000" b="0" i="0" u="none" strike="noStrike" kern="0" cap="none" spc="0" normalizeH="0" baseline="0" noProof="0" dirty="0" smtClean="0">
              <a:ln>
                <a:noFill/>
              </a:ln>
              <a:solidFill>
                <a:srgbClr val="002395"/>
              </a:solidFill>
              <a:effectLst/>
              <a:uLnTx/>
              <a:uFillTx/>
            </a:endParaRPr>
          </a:p>
          <a:p>
            <a:pPr marL="2473325" marR="0" lvl="3" indent="0" algn="just" defTabSz="914400" rtl="0" eaLnBrk="0" fontAlgn="base" latinLnBrk="0" hangingPunct="0">
              <a:lnSpc>
                <a:spcPct val="100000"/>
              </a:lnSpc>
              <a:spcBef>
                <a:spcPct val="20000"/>
              </a:spcBef>
              <a:spcAft>
                <a:spcPct val="0"/>
              </a:spcAft>
              <a:buClrTx/>
              <a:buSzTx/>
              <a:buFontTx/>
              <a:buNone/>
              <a:tabLst/>
              <a:defRPr/>
            </a:pPr>
            <a:endParaRPr kumimoji="0" lang="fr-FR" sz="2800" b="0" i="0" u="none" strike="noStrike" kern="0" cap="none" spc="0" normalizeH="0" baseline="0" noProof="0" dirty="0" smtClean="0">
              <a:ln>
                <a:noFill/>
              </a:ln>
              <a:solidFill>
                <a:srgbClr val="000000"/>
              </a:solidFill>
              <a:effectLst/>
              <a:uLnTx/>
              <a:uFillTx/>
              <a:latin typeface="+mn-lt"/>
            </a:endParaRPr>
          </a:p>
          <a:p>
            <a:pPr marL="1522413" marR="0" lvl="2" indent="-90488" algn="just" defTabSz="914400" rtl="0" eaLnBrk="0" fontAlgn="base" latinLnBrk="0" hangingPunct="0">
              <a:lnSpc>
                <a:spcPct val="100000"/>
              </a:lnSpc>
              <a:spcBef>
                <a:spcPct val="20000"/>
              </a:spcBef>
              <a:spcAft>
                <a:spcPct val="0"/>
              </a:spcAft>
              <a:buClrTx/>
              <a:buSzTx/>
              <a:buFontTx/>
              <a:buChar char="-"/>
              <a:tabLst/>
              <a:defRPr/>
            </a:pPr>
            <a:endParaRPr kumimoji="0" lang="fr-FR" sz="1600" b="0" i="0" u="none" strike="noStrike" kern="0" cap="none" spc="0" normalizeH="0" baseline="0" noProof="0" dirty="0" smtClean="0">
              <a:ln>
                <a:noFill/>
              </a:ln>
              <a:solidFill>
                <a:srgbClr val="002395"/>
              </a:solidFill>
              <a:effectLst/>
              <a:uLnTx/>
              <a:uFillTx/>
            </a:endParaRPr>
          </a:p>
          <a:p>
            <a:pPr marL="1038225" marR="0" lvl="1" indent="0" algn="just" defTabSz="914400" rtl="0" eaLnBrk="0" fontAlgn="base" latinLnBrk="0" hangingPunct="0">
              <a:lnSpc>
                <a:spcPct val="100000"/>
              </a:lnSpc>
              <a:spcBef>
                <a:spcPct val="20000"/>
              </a:spcBef>
              <a:spcAft>
                <a:spcPct val="0"/>
              </a:spcAft>
              <a:buClrTx/>
              <a:buSzPct val="150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1038225" marR="0" lvl="1" indent="0" algn="just" defTabSz="914400" rtl="0" eaLnBrk="0" fontAlgn="base" latinLnBrk="0" hangingPunct="0">
              <a:lnSpc>
                <a:spcPct val="100000"/>
              </a:lnSpc>
              <a:spcBef>
                <a:spcPct val="20000"/>
              </a:spcBef>
              <a:spcAft>
                <a:spcPct val="0"/>
              </a:spcAft>
              <a:buClrTx/>
              <a:buSzPct val="150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20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2000" b="0" i="0" u="none" strike="noStrike" kern="0" cap="none" spc="0" normalizeH="0" baseline="0" noProof="0" dirty="0" smtClean="0">
              <a:ln>
                <a:noFill/>
              </a:ln>
              <a:solidFill>
                <a:srgbClr val="002395"/>
              </a:solidFill>
              <a:effectLst/>
              <a:uLnTx/>
              <a:uFillTx/>
            </a:endParaRPr>
          </a:p>
          <a:p>
            <a:pPr marL="1252538" marR="0" lvl="1" indent="-214313" algn="just" defTabSz="914400" rtl="0" eaLnBrk="0" fontAlgn="base" latinLnBrk="0" hangingPunct="0">
              <a:lnSpc>
                <a:spcPct val="100000"/>
              </a:lnSpc>
              <a:spcBef>
                <a:spcPct val="20000"/>
              </a:spcBef>
              <a:spcAft>
                <a:spcPct val="0"/>
              </a:spcAft>
              <a:buClrTx/>
              <a:buSzPct val="150000"/>
              <a:buFontTx/>
              <a:buChar char="-"/>
              <a:tabLst/>
              <a:defRPr/>
            </a:pPr>
            <a:endParaRPr kumimoji="0" lang="fr-FR" sz="1800" b="0" i="0" u="none" strike="noStrike" kern="0" cap="none" spc="0" normalizeH="0" baseline="0" noProof="0" dirty="0">
              <a:ln>
                <a:noFill/>
              </a:ln>
              <a:solidFill>
                <a:srgbClr val="002395"/>
              </a:solidFill>
              <a:effectLst/>
              <a:uLnTx/>
              <a:uFillTx/>
            </a:endParaRPr>
          </a:p>
        </p:txBody>
      </p:sp>
    </p:spTree>
    <p:extLst>
      <p:ext uri="{BB962C8B-B14F-4D97-AF65-F5344CB8AC3E}">
        <p14:creationId xmlns:p14="http://schemas.microsoft.com/office/powerpoint/2010/main" val="1548458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26720" y="-544017"/>
            <a:ext cx="11414760" cy="1600201"/>
          </a:xfrm>
        </p:spPr>
        <p:txBody>
          <a:bodyPr/>
          <a:lstStyle/>
          <a:p>
            <a:r>
              <a:rPr lang="fr-FR" altLang="fr-FR" dirty="0" smtClean="0"/>
              <a:t>Les </a:t>
            </a:r>
            <a:r>
              <a:rPr lang="fr-FR" altLang="fr-FR" dirty="0"/>
              <a:t>sites PDSES (</a:t>
            </a:r>
            <a:r>
              <a:rPr lang="fr-FR" altLang="fr-FR" dirty="0" smtClean="0"/>
              <a:t>Activité 2014)</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469" t="61229" r="15842" b="3662"/>
          <a:stretch/>
        </p:blipFill>
        <p:spPr bwMode="auto">
          <a:xfrm>
            <a:off x="4113873" y="7021739"/>
            <a:ext cx="4573855" cy="14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26" y="3421739"/>
            <a:ext cx="599445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038" y="3421739"/>
            <a:ext cx="599445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90326" y="2640360"/>
            <a:ext cx="5994450" cy="744819"/>
          </a:xfrm>
          <a:prstGeom prst="rect">
            <a:avLst/>
          </a:prstGeom>
        </p:spPr>
        <p:txBody>
          <a:bodyPr wrap="square" lIns="128016" tIns="64008" rIns="128016" bIns="64008" anchor="b">
            <a:spAutoFit/>
          </a:bodyPr>
          <a:lstStyle/>
          <a:p>
            <a:pPr algn="ctr"/>
            <a:r>
              <a:rPr lang="fr-FR" sz="2000" b="1" dirty="0"/>
              <a:t>Données d'activité chirurgicale (ORTHOPEDIE) depuis </a:t>
            </a:r>
            <a:r>
              <a:rPr lang="fr-FR" sz="2000" b="1" dirty="0" smtClean="0"/>
              <a:t>avril 2013</a:t>
            </a:r>
            <a:endParaRPr lang="fr-FR" sz="2000" b="1" dirty="0"/>
          </a:p>
        </p:txBody>
      </p:sp>
      <p:sp>
        <p:nvSpPr>
          <p:cNvPr id="16" name="Rectangle 15"/>
          <p:cNvSpPr/>
          <p:nvPr/>
        </p:nvSpPr>
        <p:spPr>
          <a:xfrm>
            <a:off x="6599038" y="2640360"/>
            <a:ext cx="5994450" cy="744819"/>
          </a:xfrm>
          <a:prstGeom prst="rect">
            <a:avLst/>
          </a:prstGeom>
        </p:spPr>
        <p:txBody>
          <a:bodyPr wrap="square" lIns="128016" tIns="64008" rIns="128016" bIns="64008" anchor="b">
            <a:spAutoFit/>
          </a:bodyPr>
          <a:lstStyle/>
          <a:p>
            <a:pPr algn="ctr"/>
            <a:r>
              <a:rPr lang="fr-FR" sz="2000" b="1" dirty="0"/>
              <a:t>Données d'activité chirurgicale (VISCERALE) depuis </a:t>
            </a:r>
            <a:r>
              <a:rPr lang="fr-FR" sz="2000" b="1" dirty="0" smtClean="0"/>
              <a:t>avril 2013</a:t>
            </a:r>
            <a:endParaRPr lang="fr-FR" sz="2000" b="1" dirty="0"/>
          </a:p>
        </p:txBody>
      </p:sp>
      <p:sp>
        <p:nvSpPr>
          <p:cNvPr id="17" name="Espace réservé du contenu 2"/>
          <p:cNvSpPr txBox="1">
            <a:spLocks/>
          </p:cNvSpPr>
          <p:nvPr/>
        </p:nvSpPr>
        <p:spPr bwMode="auto">
          <a:xfrm>
            <a:off x="496144" y="624136"/>
            <a:ext cx="11809312" cy="590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8838" indent="-858838" algn="l" rtl="0" eaLnBrk="0" fontAlgn="base" hangingPunct="0">
              <a:spcBef>
                <a:spcPct val="20000"/>
              </a:spcBef>
              <a:spcAft>
                <a:spcPct val="0"/>
              </a:spcAft>
              <a:buSzPct val="55000"/>
              <a:buBlip>
                <a:blip r:embed="rId5"/>
              </a:buBlip>
              <a:defRPr sz="1600">
                <a:solidFill>
                  <a:srgbClr val="002395"/>
                </a:solidFill>
                <a:latin typeface="+mn-lt"/>
                <a:ea typeface="+mn-ea"/>
                <a:cs typeface="+mn-cs"/>
              </a:defRPr>
            </a:lvl1pPr>
            <a:lvl2pPr marL="1252538" indent="-214313" algn="l" rtl="0" eaLnBrk="0" fontAlgn="base" hangingPunct="0">
              <a:spcBef>
                <a:spcPct val="20000"/>
              </a:spcBef>
              <a:spcAft>
                <a:spcPct val="0"/>
              </a:spcAft>
              <a:buSzPct val="150000"/>
              <a:buChar char="-"/>
              <a:defRPr sz="1400">
                <a:solidFill>
                  <a:srgbClr val="002395"/>
                </a:solidFill>
                <a:latin typeface="+mn-lt"/>
              </a:defRPr>
            </a:lvl2pPr>
            <a:lvl3pPr marL="1522413" indent="-90488" algn="l" rtl="0" eaLnBrk="0" fontAlgn="base" hangingPunct="0">
              <a:spcBef>
                <a:spcPct val="20000"/>
              </a:spcBef>
              <a:spcAft>
                <a:spcPct val="0"/>
              </a:spcAft>
              <a:buChar char="-"/>
              <a:defRPr sz="1200">
                <a:solidFill>
                  <a:srgbClr val="002395"/>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pitchFamily="18" charset="0"/>
              </a:defRPr>
            </a:lvl4pPr>
            <a:lvl5pPr marL="3121025" indent="-228600" algn="l" rtl="0" eaLnBrk="0" fontAlgn="base" hangingPunct="0">
              <a:spcBef>
                <a:spcPct val="20000"/>
              </a:spcBef>
              <a:spcAft>
                <a:spcPct val="0"/>
              </a:spcAft>
              <a:buChar char="»"/>
              <a:defRPr sz="2000">
                <a:solidFill>
                  <a:schemeClr val="tx1"/>
                </a:solidFill>
                <a:latin typeface="Times New Roman" pitchFamily="18" charset="0"/>
              </a:defRPr>
            </a:lvl5pPr>
            <a:lvl6pPr marL="3578225" indent="-228600" algn="l" rtl="0" fontAlgn="base">
              <a:spcBef>
                <a:spcPct val="20000"/>
              </a:spcBef>
              <a:spcAft>
                <a:spcPct val="0"/>
              </a:spcAft>
              <a:buChar char="»"/>
              <a:defRPr sz="2000">
                <a:solidFill>
                  <a:schemeClr val="tx1"/>
                </a:solidFill>
                <a:latin typeface="Times New Roman" pitchFamily="18" charset="0"/>
              </a:defRPr>
            </a:lvl6pPr>
            <a:lvl7pPr marL="4035425" indent="-228600" algn="l" rtl="0" fontAlgn="base">
              <a:spcBef>
                <a:spcPct val="20000"/>
              </a:spcBef>
              <a:spcAft>
                <a:spcPct val="0"/>
              </a:spcAft>
              <a:buChar char="»"/>
              <a:defRPr sz="2000">
                <a:solidFill>
                  <a:schemeClr val="tx1"/>
                </a:solidFill>
                <a:latin typeface="Times New Roman" pitchFamily="18" charset="0"/>
              </a:defRPr>
            </a:lvl7pPr>
            <a:lvl8pPr marL="4492625" indent="-228600" algn="l" rtl="0" fontAlgn="base">
              <a:spcBef>
                <a:spcPct val="20000"/>
              </a:spcBef>
              <a:spcAft>
                <a:spcPct val="0"/>
              </a:spcAft>
              <a:buChar char="»"/>
              <a:defRPr sz="2000">
                <a:solidFill>
                  <a:schemeClr val="tx1"/>
                </a:solidFill>
                <a:latin typeface="Times New Roman" pitchFamily="18" charset="0"/>
              </a:defRPr>
            </a:lvl8pPr>
            <a:lvl9pPr marL="4949825" indent="-228600" algn="l" rtl="0" fontAlgn="base">
              <a:spcBef>
                <a:spcPct val="20000"/>
              </a:spcBef>
              <a:spcAft>
                <a:spcPct val="0"/>
              </a:spcAft>
              <a:buChar char="»"/>
              <a:defRPr sz="2000">
                <a:solidFill>
                  <a:schemeClr val="tx1"/>
                </a:solidFill>
                <a:latin typeface="Times New Roman" pitchFamily="18" charset="0"/>
              </a:defRPr>
            </a:lvl9pPr>
          </a:lstStyle>
          <a:p>
            <a:pPr marL="0" lvl="0" indent="0" algn="just" defTabSz="914400">
              <a:buClr>
                <a:srgbClr val="92D050"/>
              </a:buClr>
              <a:buSzPct val="200000"/>
              <a:buNone/>
            </a:pPr>
            <a:r>
              <a:rPr kumimoji="0" lang="fr-FR" sz="2400" b="1" i="0" u="none" strike="noStrike" kern="0" cap="none" spc="0" normalizeH="0" baseline="0" noProof="0" dirty="0" smtClean="0">
                <a:ln>
                  <a:noFill/>
                </a:ln>
                <a:solidFill>
                  <a:srgbClr val="002395"/>
                </a:solidFill>
                <a:effectLst/>
                <a:uLnTx/>
                <a:uFillTx/>
              </a:rPr>
              <a:t>Diagnostic</a:t>
            </a:r>
            <a:r>
              <a:rPr kumimoji="0" lang="fr-FR" sz="2400" b="1" i="0" u="none" strike="noStrike" kern="0" cap="none" spc="0" normalizeH="0" noProof="0" dirty="0" smtClean="0">
                <a:ln>
                  <a:noFill/>
                </a:ln>
                <a:solidFill>
                  <a:srgbClr val="002395"/>
                </a:solidFill>
                <a:effectLst/>
                <a:uLnTx/>
                <a:uFillTx/>
              </a:rPr>
              <a:t> territorial :</a:t>
            </a:r>
            <a:endParaRPr kumimoji="0" lang="fr-FR" sz="2400" b="1" i="0" u="none" strike="noStrike" kern="0" cap="none" spc="0" normalizeH="0" baseline="0" noProof="0" dirty="0" smtClean="0">
              <a:ln>
                <a:noFill/>
              </a:ln>
              <a:solidFill>
                <a:srgbClr val="002395"/>
              </a:solidFill>
              <a:effectLst/>
              <a:uLnTx/>
              <a:uFillTx/>
            </a:endParaRPr>
          </a:p>
          <a:p>
            <a:pPr lvl="1" algn="just" defTabSz="914400">
              <a:buClr>
                <a:srgbClr val="92D050"/>
              </a:buClr>
              <a:buFont typeface="Arial" panose="020B0604020202020204" pitchFamily="34" charset="0"/>
              <a:buChar char="-"/>
            </a:pPr>
            <a:r>
              <a:rPr lang="fr-FR" sz="2400" dirty="0" smtClean="0"/>
              <a:t>offre publique hors APHP  </a:t>
            </a:r>
            <a:r>
              <a:rPr lang="fr-FR" sz="2400" dirty="0"/>
              <a:t>fragilisée </a:t>
            </a:r>
            <a:r>
              <a:rPr lang="fr-FR" sz="2400" dirty="0" smtClean="0"/>
              <a:t>pour la PDSES, </a:t>
            </a:r>
          </a:p>
          <a:p>
            <a:pPr lvl="1" algn="just" defTabSz="914400">
              <a:buClr>
                <a:srgbClr val="92D050"/>
              </a:buClr>
              <a:buFont typeface="Arial" panose="020B0604020202020204" pitchFamily="34" charset="0"/>
              <a:buChar char="-"/>
            </a:pPr>
            <a:r>
              <a:rPr lang="fr-FR" sz="2400" dirty="0" smtClean="0"/>
              <a:t>Foch </a:t>
            </a:r>
            <a:r>
              <a:rPr lang="fr-FR" sz="2400" dirty="0"/>
              <a:t>sans </a:t>
            </a:r>
            <a:r>
              <a:rPr lang="fr-FR" sz="2400" dirty="0" smtClean="0"/>
              <a:t>orthopédie, pôle d’excellence sur l’APHP </a:t>
            </a:r>
            <a:endParaRPr lang="fr-FR" sz="2400" dirty="0"/>
          </a:p>
          <a:p>
            <a:pPr lvl="1" algn="just" defTabSz="914400">
              <a:buClr>
                <a:srgbClr val="92D050"/>
              </a:buClr>
              <a:buFont typeface="Arial" panose="020B0604020202020204" pitchFamily="34" charset="0"/>
              <a:buChar char="-"/>
            </a:pPr>
            <a:r>
              <a:rPr lang="fr-FR" sz="2400" dirty="0"/>
              <a:t>l</a:t>
            </a:r>
            <a:r>
              <a:rPr lang="fr-FR" sz="2400" dirty="0" smtClean="0"/>
              <a:t>’activité de nuit reste faible : possibilité d’évolution.</a:t>
            </a:r>
            <a:endParaRPr lang="fr-FR" sz="2400" b="1" kern="0" dirty="0" smtClean="0"/>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kumimoji="0" lang="fr-FR" sz="2400" b="1" i="0" u="none" strike="noStrike" kern="0" cap="none" spc="0" normalizeH="0" noProof="0" dirty="0" smtClean="0">
              <a:ln>
                <a:noFill/>
              </a:ln>
              <a:solidFill>
                <a:srgbClr val="002395"/>
              </a:solidFill>
              <a:effectLst/>
              <a:uLnTx/>
              <a:uFillTx/>
            </a:endParaRPr>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sz="2400" b="1" kern="0" dirty="0"/>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2000" b="0" i="0" u="none" strike="noStrike" kern="0" cap="none" spc="0" normalizeH="0" baseline="0" noProof="0" dirty="0" smtClean="0">
              <a:ln>
                <a:noFill/>
              </a:ln>
              <a:solidFill>
                <a:srgbClr val="002395"/>
              </a:solidFill>
              <a:effectLst/>
              <a:uLnTx/>
              <a:uFillTx/>
            </a:endParaRPr>
          </a:p>
          <a:p>
            <a:pPr marL="858838" marR="0" lvl="0" indent="-858838" algn="just" defTabSz="914400" rtl="0" eaLnBrk="0" fontAlgn="base" latinLnBrk="0" hangingPunct="0">
              <a:lnSpc>
                <a:spcPct val="100000"/>
              </a:lnSpc>
              <a:spcBef>
                <a:spcPct val="20000"/>
              </a:spcBef>
              <a:spcAft>
                <a:spcPct val="0"/>
              </a:spcAft>
              <a:buClrTx/>
              <a:buSzPct val="55000"/>
              <a:buFontTx/>
              <a:buBlip>
                <a:blip r:embed="rId5"/>
              </a:buBlip>
              <a:tabLst/>
              <a:defRPr/>
            </a:pPr>
            <a:endParaRPr kumimoji="0" lang="fr-FR" sz="2000" b="0" i="0" u="none" strike="noStrike" kern="0" cap="none" spc="0" normalizeH="0" baseline="0" noProof="0" dirty="0" smtClean="0">
              <a:ln>
                <a:noFill/>
              </a:ln>
              <a:solidFill>
                <a:srgbClr val="002395"/>
              </a:solidFill>
              <a:effectLst/>
              <a:uLnTx/>
              <a:uFillTx/>
            </a:endParaRPr>
          </a:p>
          <a:p>
            <a:pPr marL="2473325" marR="0" lvl="3" indent="0" algn="just" defTabSz="914400" rtl="0" eaLnBrk="0" fontAlgn="base" latinLnBrk="0" hangingPunct="0">
              <a:lnSpc>
                <a:spcPct val="100000"/>
              </a:lnSpc>
              <a:spcBef>
                <a:spcPct val="20000"/>
              </a:spcBef>
              <a:spcAft>
                <a:spcPct val="0"/>
              </a:spcAft>
              <a:buClrTx/>
              <a:buSzTx/>
              <a:buFontTx/>
              <a:buNone/>
              <a:tabLst/>
              <a:defRPr/>
            </a:pPr>
            <a:endParaRPr kumimoji="0" lang="fr-FR" sz="2800" b="0" i="0" u="none" strike="noStrike" kern="0" cap="none" spc="0" normalizeH="0" baseline="0" noProof="0" dirty="0" smtClean="0">
              <a:ln>
                <a:noFill/>
              </a:ln>
              <a:solidFill>
                <a:srgbClr val="000000"/>
              </a:solidFill>
              <a:effectLst/>
              <a:uLnTx/>
              <a:uFillTx/>
              <a:latin typeface="+mn-lt"/>
            </a:endParaRPr>
          </a:p>
          <a:p>
            <a:pPr marL="1522413" marR="0" lvl="2" indent="-90488" algn="just" defTabSz="914400" rtl="0" eaLnBrk="0" fontAlgn="base" latinLnBrk="0" hangingPunct="0">
              <a:lnSpc>
                <a:spcPct val="100000"/>
              </a:lnSpc>
              <a:spcBef>
                <a:spcPct val="20000"/>
              </a:spcBef>
              <a:spcAft>
                <a:spcPct val="0"/>
              </a:spcAft>
              <a:buClrTx/>
              <a:buSzTx/>
              <a:buFontTx/>
              <a:buChar char="-"/>
              <a:tabLst/>
              <a:defRPr/>
            </a:pPr>
            <a:endParaRPr kumimoji="0" lang="fr-FR" sz="1600" b="0" i="0" u="none" strike="noStrike" kern="0" cap="none" spc="0" normalizeH="0" baseline="0" noProof="0" dirty="0" smtClean="0">
              <a:ln>
                <a:noFill/>
              </a:ln>
              <a:solidFill>
                <a:srgbClr val="002395"/>
              </a:solidFill>
              <a:effectLst/>
              <a:uLnTx/>
              <a:uFillTx/>
            </a:endParaRPr>
          </a:p>
          <a:p>
            <a:pPr marL="1038225" marR="0" lvl="1" indent="0" algn="just" defTabSz="914400" rtl="0" eaLnBrk="0" fontAlgn="base" latinLnBrk="0" hangingPunct="0">
              <a:lnSpc>
                <a:spcPct val="100000"/>
              </a:lnSpc>
              <a:spcBef>
                <a:spcPct val="20000"/>
              </a:spcBef>
              <a:spcAft>
                <a:spcPct val="0"/>
              </a:spcAft>
              <a:buClrTx/>
              <a:buSzPct val="150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1038225" marR="0" lvl="1" indent="0" algn="just" defTabSz="914400" rtl="0" eaLnBrk="0" fontAlgn="base" latinLnBrk="0" hangingPunct="0">
              <a:lnSpc>
                <a:spcPct val="100000"/>
              </a:lnSpc>
              <a:spcBef>
                <a:spcPct val="20000"/>
              </a:spcBef>
              <a:spcAft>
                <a:spcPct val="0"/>
              </a:spcAft>
              <a:buClrTx/>
              <a:buSzPct val="150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20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2000" b="0" i="0" u="none" strike="noStrike" kern="0" cap="none" spc="0" normalizeH="0" baseline="0" noProof="0" dirty="0" smtClean="0">
              <a:ln>
                <a:noFill/>
              </a:ln>
              <a:solidFill>
                <a:srgbClr val="002395"/>
              </a:solidFill>
              <a:effectLst/>
              <a:uLnTx/>
              <a:uFillTx/>
            </a:endParaRPr>
          </a:p>
          <a:p>
            <a:pPr marL="1252538" marR="0" lvl="1" indent="-214313" algn="just" defTabSz="914400" rtl="0" eaLnBrk="0" fontAlgn="base" latinLnBrk="0" hangingPunct="0">
              <a:lnSpc>
                <a:spcPct val="100000"/>
              </a:lnSpc>
              <a:spcBef>
                <a:spcPct val="20000"/>
              </a:spcBef>
              <a:spcAft>
                <a:spcPct val="0"/>
              </a:spcAft>
              <a:buClrTx/>
              <a:buSzPct val="150000"/>
              <a:buFontTx/>
              <a:buChar char="-"/>
              <a:tabLst/>
              <a:defRPr/>
            </a:pPr>
            <a:endParaRPr kumimoji="0" lang="fr-FR" sz="1800" b="0" i="0" u="none" strike="noStrike" kern="0" cap="none" spc="0" normalizeH="0" baseline="0" noProof="0" dirty="0">
              <a:ln>
                <a:noFill/>
              </a:ln>
              <a:solidFill>
                <a:srgbClr val="002395"/>
              </a:solidFill>
              <a:effectLst/>
              <a:uLnTx/>
              <a:uFillTx/>
            </a:endParaRPr>
          </a:p>
        </p:txBody>
      </p:sp>
    </p:spTree>
    <p:extLst>
      <p:ext uri="{BB962C8B-B14F-4D97-AF65-F5344CB8AC3E}">
        <p14:creationId xmlns:p14="http://schemas.microsoft.com/office/powerpoint/2010/main" val="3132052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76" y="3217048"/>
            <a:ext cx="11285649" cy="56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contenu 2"/>
          <p:cNvSpPr txBox="1">
            <a:spLocks/>
          </p:cNvSpPr>
          <p:nvPr/>
        </p:nvSpPr>
        <p:spPr bwMode="auto">
          <a:xfrm>
            <a:off x="496144" y="480120"/>
            <a:ext cx="11809312" cy="590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8838" indent="-858838" algn="l" rtl="0" eaLnBrk="0" fontAlgn="base" hangingPunct="0">
              <a:spcBef>
                <a:spcPct val="20000"/>
              </a:spcBef>
              <a:spcAft>
                <a:spcPct val="0"/>
              </a:spcAft>
              <a:buSzPct val="55000"/>
              <a:buBlip>
                <a:blip r:embed="rId3"/>
              </a:buBlip>
              <a:defRPr sz="1600">
                <a:solidFill>
                  <a:srgbClr val="002395"/>
                </a:solidFill>
                <a:latin typeface="+mn-lt"/>
                <a:ea typeface="+mn-ea"/>
                <a:cs typeface="+mn-cs"/>
              </a:defRPr>
            </a:lvl1pPr>
            <a:lvl2pPr marL="1252538" indent="-214313" algn="l" rtl="0" eaLnBrk="0" fontAlgn="base" hangingPunct="0">
              <a:spcBef>
                <a:spcPct val="20000"/>
              </a:spcBef>
              <a:spcAft>
                <a:spcPct val="0"/>
              </a:spcAft>
              <a:buSzPct val="150000"/>
              <a:buChar char="-"/>
              <a:defRPr sz="1400">
                <a:solidFill>
                  <a:srgbClr val="002395"/>
                </a:solidFill>
                <a:latin typeface="+mn-lt"/>
              </a:defRPr>
            </a:lvl2pPr>
            <a:lvl3pPr marL="1522413" indent="-90488" algn="l" rtl="0" eaLnBrk="0" fontAlgn="base" hangingPunct="0">
              <a:spcBef>
                <a:spcPct val="20000"/>
              </a:spcBef>
              <a:spcAft>
                <a:spcPct val="0"/>
              </a:spcAft>
              <a:buChar char="-"/>
              <a:defRPr sz="1200">
                <a:solidFill>
                  <a:srgbClr val="002395"/>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pitchFamily="18" charset="0"/>
              </a:defRPr>
            </a:lvl4pPr>
            <a:lvl5pPr marL="3121025" indent="-228600" algn="l" rtl="0" eaLnBrk="0" fontAlgn="base" hangingPunct="0">
              <a:spcBef>
                <a:spcPct val="20000"/>
              </a:spcBef>
              <a:spcAft>
                <a:spcPct val="0"/>
              </a:spcAft>
              <a:buChar char="»"/>
              <a:defRPr sz="2000">
                <a:solidFill>
                  <a:schemeClr val="tx1"/>
                </a:solidFill>
                <a:latin typeface="Times New Roman" pitchFamily="18" charset="0"/>
              </a:defRPr>
            </a:lvl5pPr>
            <a:lvl6pPr marL="3578225" indent="-228600" algn="l" rtl="0" fontAlgn="base">
              <a:spcBef>
                <a:spcPct val="20000"/>
              </a:spcBef>
              <a:spcAft>
                <a:spcPct val="0"/>
              </a:spcAft>
              <a:buChar char="»"/>
              <a:defRPr sz="2000">
                <a:solidFill>
                  <a:schemeClr val="tx1"/>
                </a:solidFill>
                <a:latin typeface="Times New Roman" pitchFamily="18" charset="0"/>
              </a:defRPr>
            </a:lvl6pPr>
            <a:lvl7pPr marL="4035425" indent="-228600" algn="l" rtl="0" fontAlgn="base">
              <a:spcBef>
                <a:spcPct val="20000"/>
              </a:spcBef>
              <a:spcAft>
                <a:spcPct val="0"/>
              </a:spcAft>
              <a:buChar char="»"/>
              <a:defRPr sz="2000">
                <a:solidFill>
                  <a:schemeClr val="tx1"/>
                </a:solidFill>
                <a:latin typeface="Times New Roman" pitchFamily="18" charset="0"/>
              </a:defRPr>
            </a:lvl7pPr>
            <a:lvl8pPr marL="4492625" indent="-228600" algn="l" rtl="0" fontAlgn="base">
              <a:spcBef>
                <a:spcPct val="20000"/>
              </a:spcBef>
              <a:spcAft>
                <a:spcPct val="0"/>
              </a:spcAft>
              <a:buChar char="»"/>
              <a:defRPr sz="2000">
                <a:solidFill>
                  <a:schemeClr val="tx1"/>
                </a:solidFill>
                <a:latin typeface="Times New Roman" pitchFamily="18" charset="0"/>
              </a:defRPr>
            </a:lvl8pPr>
            <a:lvl9pPr marL="4949825" indent="-228600" algn="l" rtl="0" fontAlgn="base">
              <a:spcBef>
                <a:spcPct val="20000"/>
              </a:spcBef>
              <a:spcAft>
                <a:spcPct val="0"/>
              </a:spcAft>
              <a:buChar char="»"/>
              <a:defRPr sz="2000">
                <a:solidFill>
                  <a:schemeClr val="tx1"/>
                </a:solidFill>
                <a:latin typeface="Times New Roman" pitchFamily="18" charset="0"/>
              </a:defRPr>
            </a:lvl9pPr>
          </a:lstStyle>
          <a:p>
            <a:pPr marL="0" lvl="0" indent="0" algn="just" defTabSz="914400">
              <a:buClr>
                <a:srgbClr val="92D050"/>
              </a:buClr>
              <a:buSzPct val="200000"/>
              <a:buNone/>
            </a:pPr>
            <a:r>
              <a:rPr kumimoji="0" lang="fr-FR" sz="2000" b="1" i="0" u="none" strike="noStrike" kern="0" cap="none" spc="0" normalizeH="0" baseline="0" noProof="0" dirty="0" smtClean="0">
                <a:ln>
                  <a:noFill/>
                </a:ln>
                <a:solidFill>
                  <a:srgbClr val="002395"/>
                </a:solidFill>
                <a:effectLst/>
                <a:uLnTx/>
                <a:uFillTx/>
              </a:rPr>
              <a:t>Diagnostic</a:t>
            </a:r>
            <a:r>
              <a:rPr kumimoji="0" lang="fr-FR" sz="2000" b="1" i="0" u="none" strike="noStrike" kern="0" cap="none" spc="0" normalizeH="0" noProof="0" dirty="0" smtClean="0">
                <a:ln>
                  <a:noFill/>
                </a:ln>
                <a:solidFill>
                  <a:srgbClr val="002395"/>
                </a:solidFill>
                <a:effectLst/>
                <a:uLnTx/>
                <a:uFillTx/>
              </a:rPr>
              <a:t> territorial :</a:t>
            </a:r>
            <a:endParaRPr kumimoji="0" lang="fr-FR" sz="2000" b="1" i="0" u="none" strike="noStrike" kern="0" cap="none" spc="0" normalizeH="0" baseline="0" noProof="0" dirty="0" smtClean="0">
              <a:ln>
                <a:noFill/>
              </a:ln>
              <a:solidFill>
                <a:srgbClr val="002395"/>
              </a:solidFill>
              <a:effectLst/>
              <a:uLnTx/>
              <a:uFillTx/>
            </a:endParaRPr>
          </a:p>
          <a:p>
            <a:pPr lvl="1" algn="just" defTabSz="914400">
              <a:buClr>
                <a:srgbClr val="92D050"/>
              </a:buClr>
              <a:buFont typeface="Arial" panose="020B0604020202020204" pitchFamily="34" charset="0"/>
              <a:buChar char="-"/>
            </a:pPr>
            <a:r>
              <a:rPr lang="fr-FR" sz="2000" dirty="0"/>
              <a:t>p</a:t>
            </a:r>
            <a:r>
              <a:rPr lang="fr-FR" sz="2000" dirty="0" smtClean="0"/>
              <a:t>énurie </a:t>
            </a:r>
            <a:r>
              <a:rPr lang="fr-FR" sz="2000" dirty="0"/>
              <a:t>d’anesthésistes, </a:t>
            </a:r>
            <a:endParaRPr lang="fr-FR" sz="2000" dirty="0" smtClean="0"/>
          </a:p>
          <a:p>
            <a:pPr lvl="1" algn="just" defTabSz="914400">
              <a:buClr>
                <a:srgbClr val="92D050"/>
              </a:buClr>
              <a:buFont typeface="Arial" panose="020B0604020202020204" pitchFamily="34" charset="0"/>
              <a:buChar char="-"/>
            </a:pPr>
            <a:r>
              <a:rPr lang="fr-FR" sz="2000" dirty="0" smtClean="0"/>
              <a:t>faible </a:t>
            </a:r>
            <a:r>
              <a:rPr lang="fr-FR" sz="2000" dirty="0"/>
              <a:t>volume d’activité de chirurgie générale et </a:t>
            </a:r>
            <a:r>
              <a:rPr lang="fr-FR" sz="2000" dirty="0" smtClean="0"/>
              <a:t>orthopédique sur les sites publics hors APHP</a:t>
            </a:r>
          </a:p>
          <a:p>
            <a:pPr lvl="1" algn="just" defTabSz="914400">
              <a:buClr>
                <a:srgbClr val="92D050"/>
              </a:buClr>
              <a:buFont typeface="Arial" panose="020B0604020202020204" pitchFamily="34" charset="0"/>
              <a:buChar char="-"/>
            </a:pPr>
            <a:r>
              <a:rPr lang="fr-FR" sz="2000" dirty="0" smtClean="0"/>
              <a:t>réelle </a:t>
            </a:r>
            <a:r>
              <a:rPr lang="fr-FR" sz="2000" dirty="0"/>
              <a:t>fragilité sur certaines spécialités chirurgicales (la gynécologie obstétrique représente la plus grande partie de l’activité chirurgicale).</a:t>
            </a:r>
            <a:endParaRPr lang="fr-FR" sz="2000" b="1" kern="0" dirty="0" smtClean="0"/>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kumimoji="0" lang="fr-FR" sz="2000" b="1" i="0" u="none" strike="noStrike" kern="0" cap="none" spc="0" normalizeH="0" noProof="0" dirty="0" smtClean="0">
              <a:ln>
                <a:noFill/>
              </a:ln>
              <a:solidFill>
                <a:srgbClr val="002395"/>
              </a:solidFill>
              <a:effectLst/>
              <a:uLnTx/>
              <a:uFillTx/>
            </a:endParaRPr>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sz="2000" b="1" kern="0" dirty="0"/>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858838" marR="0" lvl="0" indent="-858838" algn="just" defTabSz="914400" rtl="0" eaLnBrk="0" fontAlgn="base" latinLnBrk="0" hangingPunct="0">
              <a:lnSpc>
                <a:spcPct val="100000"/>
              </a:lnSpc>
              <a:spcBef>
                <a:spcPct val="20000"/>
              </a:spcBef>
              <a:spcAft>
                <a:spcPct val="0"/>
              </a:spcAft>
              <a:buClrTx/>
              <a:buSzPct val="55000"/>
              <a:buFontTx/>
              <a:buBlip>
                <a:blip r:embed="rId3"/>
              </a:buBlip>
              <a:tabLst/>
              <a:defRPr/>
            </a:pPr>
            <a:endParaRPr kumimoji="0" lang="fr-FR" sz="1800" b="0" i="0" u="none" strike="noStrike" kern="0" cap="none" spc="0" normalizeH="0" baseline="0" noProof="0" dirty="0" smtClean="0">
              <a:ln>
                <a:noFill/>
              </a:ln>
              <a:solidFill>
                <a:srgbClr val="002395"/>
              </a:solidFill>
              <a:effectLst/>
              <a:uLnTx/>
              <a:uFillTx/>
            </a:endParaRPr>
          </a:p>
          <a:p>
            <a:pPr marL="2473325" marR="0" lvl="3" indent="0" algn="just" defTabSz="914400" rtl="0" eaLnBrk="0" fontAlgn="base" latinLnBrk="0" hangingPunct="0">
              <a:lnSpc>
                <a:spcPct val="100000"/>
              </a:lnSpc>
              <a:spcBef>
                <a:spcPct val="20000"/>
              </a:spcBef>
              <a:spcAft>
                <a:spcPct val="0"/>
              </a:spcAft>
              <a:buClrTx/>
              <a:buSzTx/>
              <a:buFontTx/>
              <a:buNone/>
              <a:tabLst/>
              <a:defRPr/>
            </a:pPr>
            <a:endParaRPr kumimoji="0" lang="fr-FR" sz="2400" b="0" i="0" u="none" strike="noStrike" kern="0" cap="none" spc="0" normalizeH="0" baseline="0" noProof="0" dirty="0" smtClean="0">
              <a:ln>
                <a:noFill/>
              </a:ln>
              <a:solidFill>
                <a:srgbClr val="000000"/>
              </a:solidFill>
              <a:effectLst/>
              <a:uLnTx/>
              <a:uFillTx/>
              <a:latin typeface="+mn-lt"/>
            </a:endParaRPr>
          </a:p>
          <a:p>
            <a:pPr marL="1522413" marR="0" lvl="2" indent="-90488" algn="just" defTabSz="914400" rtl="0" eaLnBrk="0" fontAlgn="base" latinLnBrk="0" hangingPunct="0">
              <a:lnSpc>
                <a:spcPct val="100000"/>
              </a:lnSpc>
              <a:spcBef>
                <a:spcPct val="20000"/>
              </a:spcBef>
              <a:spcAft>
                <a:spcPct val="0"/>
              </a:spcAft>
              <a:buClrTx/>
              <a:buSzTx/>
              <a:buFontTx/>
              <a:buChar char="-"/>
              <a:tabLst/>
              <a:defRPr/>
            </a:pPr>
            <a:endParaRPr kumimoji="0" lang="fr-FR" sz="1400" b="0" i="0" u="none" strike="noStrike" kern="0" cap="none" spc="0" normalizeH="0" baseline="0" noProof="0" dirty="0" smtClean="0">
              <a:ln>
                <a:noFill/>
              </a:ln>
              <a:solidFill>
                <a:srgbClr val="002395"/>
              </a:solidFill>
              <a:effectLst/>
              <a:uLnTx/>
              <a:uFillTx/>
            </a:endParaRPr>
          </a:p>
          <a:p>
            <a:pPr marL="1038225" marR="0" lvl="1" indent="0" algn="just" defTabSz="914400" rtl="0" eaLnBrk="0" fontAlgn="base" latinLnBrk="0" hangingPunct="0">
              <a:lnSpc>
                <a:spcPct val="100000"/>
              </a:lnSpc>
              <a:spcBef>
                <a:spcPct val="20000"/>
              </a:spcBef>
              <a:spcAft>
                <a:spcPct val="0"/>
              </a:spcAft>
              <a:buClrTx/>
              <a:buSzPct val="150000"/>
              <a:buFontTx/>
              <a:buNone/>
              <a:tabLst/>
              <a:defRPr/>
            </a:pPr>
            <a:endParaRPr kumimoji="0" lang="fr-FR" sz="1600" b="0" i="0" u="none" strike="noStrike" kern="0" cap="none" spc="0" normalizeH="0" baseline="0" noProof="0" dirty="0" smtClean="0">
              <a:ln>
                <a:noFill/>
              </a:ln>
              <a:solidFill>
                <a:srgbClr val="002395"/>
              </a:solidFill>
              <a:effectLst/>
              <a:uLnTx/>
              <a:uFillTx/>
            </a:endParaRPr>
          </a:p>
          <a:p>
            <a:pPr marL="1038225" marR="0" lvl="1" indent="0" algn="just" defTabSz="914400" rtl="0" eaLnBrk="0" fontAlgn="base" latinLnBrk="0" hangingPunct="0">
              <a:lnSpc>
                <a:spcPct val="100000"/>
              </a:lnSpc>
              <a:spcBef>
                <a:spcPct val="20000"/>
              </a:spcBef>
              <a:spcAft>
                <a:spcPct val="0"/>
              </a:spcAft>
              <a:buClrTx/>
              <a:buSzPct val="150000"/>
              <a:buFontTx/>
              <a:buNone/>
              <a:tabLst/>
              <a:defRPr/>
            </a:pPr>
            <a:endParaRPr kumimoji="0" lang="fr-FR" sz="16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1252538" marR="0" lvl="1" indent="-214313" algn="just" defTabSz="914400" rtl="0" eaLnBrk="0" fontAlgn="base" latinLnBrk="0" hangingPunct="0">
              <a:lnSpc>
                <a:spcPct val="100000"/>
              </a:lnSpc>
              <a:spcBef>
                <a:spcPct val="20000"/>
              </a:spcBef>
              <a:spcAft>
                <a:spcPct val="0"/>
              </a:spcAft>
              <a:buClrTx/>
              <a:buSzPct val="150000"/>
              <a:buFontTx/>
              <a:buChar char="-"/>
              <a:tabLst/>
              <a:defRPr/>
            </a:pPr>
            <a:endParaRPr kumimoji="0" lang="fr-FR" sz="1600" b="0" i="0" u="none" strike="noStrike" kern="0" cap="none" spc="0" normalizeH="0" baseline="0" noProof="0" dirty="0">
              <a:ln>
                <a:noFill/>
              </a:ln>
              <a:solidFill>
                <a:srgbClr val="002395"/>
              </a:solidFill>
              <a:effectLst/>
              <a:uLnTx/>
              <a:uFillTx/>
            </a:endParaRPr>
          </a:p>
        </p:txBody>
      </p:sp>
      <p:sp>
        <p:nvSpPr>
          <p:cNvPr id="4098" name="Titre 1"/>
          <p:cNvSpPr>
            <a:spLocks noGrp="1"/>
          </p:cNvSpPr>
          <p:nvPr>
            <p:ph type="title"/>
          </p:nvPr>
        </p:nvSpPr>
        <p:spPr>
          <a:xfrm>
            <a:off x="426720" y="-600000"/>
            <a:ext cx="11414760" cy="1600201"/>
          </a:xfrm>
        </p:spPr>
        <p:txBody>
          <a:bodyPr/>
          <a:lstStyle/>
          <a:p>
            <a:r>
              <a:rPr lang="fr-FR" altLang="fr-FR" dirty="0" smtClean="0"/>
              <a:t>La chirurgie (Activité 2014)</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810" y="8790998"/>
            <a:ext cx="9790112" cy="48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9188093"/>
            <a:ext cx="12651181" cy="437043"/>
          </a:xfrm>
          <a:prstGeom prst="rect">
            <a:avLst/>
          </a:prstGeom>
        </p:spPr>
        <p:txBody>
          <a:bodyPr wrap="square" lIns="128016" tIns="64008" rIns="128016" bIns="64008" anchor="b">
            <a:spAutoFit/>
          </a:bodyPr>
          <a:lstStyle/>
          <a:p>
            <a:r>
              <a:rPr lang="fr-FR" sz="1000" i="1" dirty="0"/>
              <a:t>Extraction des activités </a:t>
            </a:r>
            <a:r>
              <a:rPr lang="fr-FR" sz="1000" i="1" dirty="0" err="1"/>
              <a:t>pmsi</a:t>
            </a:r>
            <a:r>
              <a:rPr lang="fr-FR" sz="1000" i="1" dirty="0"/>
              <a:t> des établissements en date de soins via DIAMANT</a:t>
            </a:r>
          </a:p>
          <a:p>
            <a:r>
              <a:rPr lang="fr-FR" sz="1000" i="1" dirty="0"/>
              <a:t>Séjours de chirurgie classés en GHM C ET en CAS C (Hospitalisation Complète et Chirurgie Ambulatoire)</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7866" y="2208312"/>
            <a:ext cx="5677630" cy="36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982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26720" y="-600000"/>
            <a:ext cx="11414760" cy="1600201"/>
          </a:xfrm>
        </p:spPr>
        <p:txBody>
          <a:bodyPr/>
          <a:lstStyle/>
          <a:p>
            <a:r>
              <a:rPr lang="fr-FR" altLang="fr-FR" dirty="0" smtClean="0"/>
              <a:t>L’Anesthésie - réanimation</a:t>
            </a:r>
          </a:p>
        </p:txBody>
      </p:sp>
      <p:sp>
        <p:nvSpPr>
          <p:cNvPr id="2" name="Rectangle 1"/>
          <p:cNvSpPr/>
          <p:nvPr/>
        </p:nvSpPr>
        <p:spPr>
          <a:xfrm>
            <a:off x="0" y="8730031"/>
            <a:ext cx="6400800" cy="283154"/>
          </a:xfrm>
          <a:prstGeom prst="rect">
            <a:avLst/>
          </a:prstGeom>
        </p:spPr>
        <p:txBody>
          <a:bodyPr lIns="128016" tIns="64008" rIns="128016" bIns="64008" anchor="b">
            <a:spAutoFit/>
          </a:bodyPr>
          <a:lstStyle/>
          <a:p>
            <a:r>
              <a:rPr lang="fr-FR" sz="1000" i="1" dirty="0"/>
              <a:t>Extraction des postes via </a:t>
            </a:r>
            <a:r>
              <a:rPr lang="fr-FR" sz="1000" i="1" dirty="0" err="1"/>
              <a:t>Sigmed</a:t>
            </a:r>
            <a:r>
              <a:rPr lang="fr-FR" sz="1000" i="1" dirty="0"/>
              <a:t> 2015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575" y="969721"/>
            <a:ext cx="6652800" cy="401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575" y="5002225"/>
            <a:ext cx="6652800" cy="387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304456" y="1056184"/>
            <a:ext cx="6336704" cy="338554"/>
          </a:xfrm>
          <a:prstGeom prst="rect">
            <a:avLst/>
          </a:prstGeom>
          <a:solidFill>
            <a:schemeClr val="bg1"/>
          </a:solidFill>
        </p:spPr>
        <p:txBody>
          <a:bodyPr wrap="square" rtlCol="0">
            <a:spAutoFit/>
          </a:bodyPr>
          <a:lstStyle/>
          <a:p>
            <a:pPr algn="ctr"/>
            <a:r>
              <a:rPr lang="fr-FR" sz="1600" b="1" dirty="0" smtClean="0"/>
              <a:t>Postes en Anesthésie-réanimation (temps plein) – année 2015</a:t>
            </a:r>
            <a:endParaRPr lang="fr-FR" sz="1600" b="1" dirty="0"/>
          </a:p>
        </p:txBody>
      </p:sp>
      <p:sp>
        <p:nvSpPr>
          <p:cNvPr id="7" name="ZoneTexte 6"/>
          <p:cNvSpPr txBox="1"/>
          <p:nvPr/>
        </p:nvSpPr>
        <p:spPr>
          <a:xfrm>
            <a:off x="3345623" y="5088632"/>
            <a:ext cx="6336704" cy="338554"/>
          </a:xfrm>
          <a:prstGeom prst="rect">
            <a:avLst/>
          </a:prstGeom>
          <a:solidFill>
            <a:schemeClr val="bg1"/>
          </a:solidFill>
        </p:spPr>
        <p:txBody>
          <a:bodyPr wrap="square" rtlCol="0">
            <a:spAutoFit/>
          </a:bodyPr>
          <a:lstStyle/>
          <a:p>
            <a:pPr algn="ctr"/>
            <a:r>
              <a:rPr lang="fr-FR" sz="1600" b="1" dirty="0" smtClean="0"/>
              <a:t>Postes en Anesthésie-réanimation (temps partiel) – année 2015</a:t>
            </a:r>
            <a:endParaRPr lang="fr-FR" sz="1600" b="1" dirty="0"/>
          </a:p>
        </p:txBody>
      </p:sp>
    </p:spTree>
    <p:extLst>
      <p:ext uri="{BB962C8B-B14F-4D97-AF65-F5344CB8AC3E}">
        <p14:creationId xmlns:p14="http://schemas.microsoft.com/office/powerpoint/2010/main" val="2363137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19"/>
          <p:cNvSpPr>
            <a:spLocks noChangeArrowheads="1"/>
          </p:cNvSpPr>
          <p:nvPr/>
        </p:nvSpPr>
        <p:spPr bwMode="auto">
          <a:xfrm rot="5400000">
            <a:off x="4496234" y="-2007802"/>
            <a:ext cx="3737126" cy="12313370"/>
          </a:xfrm>
          <a:prstGeom prst="flowChartManualOperation">
            <a:avLst/>
          </a:prstGeom>
          <a:solidFill>
            <a:srgbClr val="F2F2F2"/>
          </a:solidFill>
          <a:ln w="12700" algn="ctr">
            <a:noFill/>
            <a:miter lim="800000"/>
            <a:headEnd/>
            <a:tailEnd/>
          </a:ln>
          <a:effectLst>
            <a:outerShdw dist="38100" dir="2700000" algn="tl" rotWithShape="0">
              <a:srgbClr val="000000">
                <a:alpha val="39998"/>
              </a:srgbClr>
            </a:outerShdw>
          </a:effectLst>
        </p:spPr>
        <p:txBody>
          <a:bodyPr wrap="none" lIns="126000" tIns="60480" rIns="126000" bIns="60480" anchor="ctr"/>
          <a:lstStyle/>
          <a:p>
            <a:pPr algn="ctr">
              <a:defRPr/>
            </a:pPr>
            <a:endParaRPr lang="fr-FR" sz="3400" dirty="0">
              <a:latin typeface="Calibri" pitchFamily="34" charset="0"/>
              <a:ea typeface="ＭＳ Ｐゴシック" pitchFamily="34" charset="-128"/>
              <a:cs typeface="Arial" charset="0"/>
            </a:endParaRPr>
          </a:p>
        </p:txBody>
      </p:sp>
      <p:sp>
        <p:nvSpPr>
          <p:cNvPr id="17" name="Rectangle 6"/>
          <p:cNvSpPr>
            <a:spLocks noGrp="1" noChangeArrowheads="1"/>
          </p:cNvSpPr>
          <p:nvPr>
            <p:ph type="title"/>
          </p:nvPr>
        </p:nvSpPr>
        <p:spPr>
          <a:xfrm>
            <a:off x="305146" y="46927"/>
            <a:ext cx="12252131" cy="421906"/>
          </a:xfrm>
        </p:spPr>
        <p:txBody>
          <a:bodyPr/>
          <a:lstStyle/>
          <a:p>
            <a:pPr marL="514350" indent="-514350" eaLnBrk="1" hangingPunct="1">
              <a:buFont typeface="+mj-lt"/>
              <a:buAutoNum type="arabicPeriod" startAt="5"/>
            </a:pPr>
            <a:r>
              <a:rPr lang="fr-FR" sz="2800" b="1" dirty="0" smtClean="0"/>
              <a:t>La procédure globale de création des GHT</a:t>
            </a:r>
          </a:p>
        </p:txBody>
      </p:sp>
      <p:sp>
        <p:nvSpPr>
          <p:cNvPr id="30" name="Text Box 25"/>
          <p:cNvSpPr txBox="1">
            <a:spLocks noChangeArrowheads="1"/>
          </p:cNvSpPr>
          <p:nvPr/>
        </p:nvSpPr>
        <p:spPr bwMode="auto">
          <a:xfrm>
            <a:off x="762162" y="6295792"/>
            <a:ext cx="1700460" cy="399140"/>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126000" tIns="60480" rIns="126000" bIns="60480">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800" b="1" dirty="0" smtClean="0">
                <a:latin typeface="+mn-lt"/>
                <a:ea typeface="MS PGothic" pitchFamily="34" charset="-128"/>
              </a:rPr>
              <a:t>mai 2016</a:t>
            </a:r>
            <a:endParaRPr lang="fr-FR" altLang="fr-FR" sz="1800" b="1" dirty="0">
              <a:latin typeface="+mn-lt"/>
              <a:ea typeface="MS PGothic" pitchFamily="34" charset="-128"/>
            </a:endParaRPr>
          </a:p>
        </p:txBody>
      </p:sp>
      <p:cxnSp>
        <p:nvCxnSpPr>
          <p:cNvPr id="33" name="Connecteur droit avec flèche 31"/>
          <p:cNvCxnSpPr/>
          <p:nvPr/>
        </p:nvCxnSpPr>
        <p:spPr bwMode="auto">
          <a:xfrm>
            <a:off x="208112" y="6240757"/>
            <a:ext cx="12313370" cy="0"/>
          </a:xfrm>
          <a:prstGeom prst="straightConnector1">
            <a:avLst/>
          </a:prstGeom>
          <a:solidFill>
            <a:schemeClr val="accent1"/>
          </a:solidFill>
          <a:ln w="28575" cap="flat" cmpd="sng" algn="ctr">
            <a:solidFill>
              <a:schemeClr val="bg1">
                <a:lumMod val="65000"/>
              </a:schemeClr>
            </a:solidFill>
            <a:prstDash val="dash"/>
            <a:round/>
            <a:headEnd type="none" w="med" len="med"/>
            <a:tailEnd type="triangle" w="med" len="med"/>
          </a:ln>
          <a:effectLst/>
        </p:spPr>
      </p:cxnSp>
      <p:sp>
        <p:nvSpPr>
          <p:cNvPr id="34" name="AutoShape 20"/>
          <p:cNvSpPr>
            <a:spLocks noChangeArrowheads="1"/>
          </p:cNvSpPr>
          <p:nvPr/>
        </p:nvSpPr>
        <p:spPr bwMode="auto">
          <a:xfrm>
            <a:off x="5320928" y="3126529"/>
            <a:ext cx="2232000" cy="2124000"/>
          </a:xfrm>
          <a:prstGeom prst="roundRect">
            <a:avLst>
              <a:gd name="adj" fmla="val 16667"/>
            </a:avLst>
          </a:prstGeom>
          <a:noFill/>
          <a:ln w="28575">
            <a:solidFill>
              <a:srgbClr val="00B050"/>
            </a:solidFill>
            <a:prstDash val="sysDash"/>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a:r>
              <a:rPr lang="fr-FR" altLang="fr-FR" sz="1800" dirty="0">
                <a:solidFill>
                  <a:srgbClr val="002395"/>
                </a:solidFill>
                <a:ea typeface="MS PGothic" pitchFamily="34" charset="-128"/>
              </a:rPr>
              <a:t>Transmission de la CC à </a:t>
            </a:r>
            <a:r>
              <a:rPr lang="fr-FR" altLang="fr-FR" sz="1800" dirty="0" smtClean="0">
                <a:solidFill>
                  <a:srgbClr val="002395"/>
                </a:solidFill>
                <a:ea typeface="MS PGothic" pitchFamily="34" charset="-128"/>
              </a:rPr>
              <a:t>l’ARS signée par les représentants légaux</a:t>
            </a:r>
            <a:endParaRPr lang="fr-FR" altLang="fr-FR" sz="1800" dirty="0">
              <a:solidFill>
                <a:srgbClr val="002395"/>
              </a:solidFill>
              <a:ea typeface="MS PGothic" pitchFamily="34" charset="-128"/>
            </a:endParaRPr>
          </a:p>
          <a:p>
            <a:pPr algn="ctr"/>
            <a:r>
              <a:rPr lang="fr-FR" altLang="fr-FR" sz="1800" dirty="0">
                <a:solidFill>
                  <a:srgbClr val="002395"/>
                </a:solidFill>
                <a:ea typeface="MS PGothic" pitchFamily="34" charset="-128"/>
              </a:rPr>
              <a:t>(dont objectifs médicaux du PMP + </a:t>
            </a:r>
            <a:r>
              <a:rPr lang="fr-FR" altLang="fr-FR" sz="1800" dirty="0" smtClean="0">
                <a:solidFill>
                  <a:srgbClr val="002395"/>
                </a:solidFill>
                <a:ea typeface="MS PGothic" pitchFamily="34" charset="-128"/>
              </a:rPr>
              <a:t>ES support)</a:t>
            </a:r>
            <a:endParaRPr lang="fr-FR" altLang="fr-FR" sz="1800" dirty="0">
              <a:solidFill>
                <a:srgbClr val="002395"/>
              </a:solidFill>
              <a:ea typeface="MS PGothic" pitchFamily="34" charset="-128"/>
            </a:endParaRPr>
          </a:p>
        </p:txBody>
      </p:sp>
      <p:sp>
        <p:nvSpPr>
          <p:cNvPr id="35" name="AutoShape 20"/>
          <p:cNvSpPr>
            <a:spLocks noChangeArrowheads="1"/>
          </p:cNvSpPr>
          <p:nvPr/>
        </p:nvSpPr>
        <p:spPr bwMode="auto">
          <a:xfrm>
            <a:off x="496392" y="3126529"/>
            <a:ext cx="2232000" cy="2124000"/>
          </a:xfrm>
          <a:prstGeom prst="roundRect">
            <a:avLst>
              <a:gd name="adj" fmla="val 16667"/>
            </a:avLst>
          </a:prstGeom>
          <a:noFill/>
          <a:ln w="28575">
            <a:solidFill>
              <a:srgbClr val="00B050"/>
            </a:solidFill>
            <a:prstDash val="sysDash"/>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800" dirty="0" smtClean="0">
                <a:latin typeface="+mn-lt"/>
                <a:ea typeface="MS PGothic" pitchFamily="34" charset="-128"/>
              </a:rPr>
              <a:t>Présentation </a:t>
            </a:r>
            <a:r>
              <a:rPr lang="fr-FR" altLang="fr-FR" sz="1800" dirty="0">
                <a:latin typeface="+mn-lt"/>
                <a:ea typeface="MS PGothic" pitchFamily="34" charset="-128"/>
              </a:rPr>
              <a:t>du projet CC en DT (dont objectifs médicaux du PMP + établissement support</a:t>
            </a:r>
            <a:r>
              <a:rPr lang="fr-FR" altLang="fr-FR" sz="1800" dirty="0" smtClean="0">
                <a:latin typeface="+mn-lt"/>
                <a:ea typeface="MS PGothic" pitchFamily="34" charset="-128"/>
              </a:rPr>
              <a:t>)</a:t>
            </a:r>
            <a:endParaRPr lang="fr-FR" altLang="fr-FR" sz="1800" dirty="0">
              <a:latin typeface="+mn-lt"/>
              <a:ea typeface="MS PGothic" pitchFamily="34" charset="-128"/>
            </a:endParaRPr>
          </a:p>
        </p:txBody>
      </p:sp>
      <p:sp>
        <p:nvSpPr>
          <p:cNvPr id="36" name="AutoShape 20"/>
          <p:cNvSpPr>
            <a:spLocks noChangeArrowheads="1"/>
          </p:cNvSpPr>
          <p:nvPr/>
        </p:nvSpPr>
        <p:spPr bwMode="auto">
          <a:xfrm>
            <a:off x="2908660" y="3126529"/>
            <a:ext cx="2232000" cy="2124000"/>
          </a:xfrm>
          <a:prstGeom prst="roundRect">
            <a:avLst>
              <a:gd name="adj" fmla="val 16667"/>
            </a:avLst>
          </a:prstGeom>
          <a:noFill/>
          <a:ln w="28575">
            <a:solidFill>
              <a:srgbClr val="00B050"/>
            </a:solidFill>
            <a:prstDash val="sysDash"/>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800" dirty="0">
                <a:latin typeface="+mn-lt"/>
                <a:ea typeface="MS PGothic" pitchFamily="34" charset="-128"/>
              </a:rPr>
              <a:t>Présentation de la CC aux </a:t>
            </a:r>
            <a:r>
              <a:rPr lang="fr-FR" altLang="fr-FR" sz="1800" dirty="0" smtClean="0">
                <a:latin typeface="+mn-lt"/>
                <a:ea typeface="MS PGothic" pitchFamily="34" charset="-128"/>
              </a:rPr>
              <a:t>instances pour avis </a:t>
            </a:r>
            <a:r>
              <a:rPr lang="fr-FR" altLang="fr-FR" sz="1800" dirty="0">
                <a:latin typeface="+mn-lt"/>
                <a:ea typeface="MS PGothic" pitchFamily="34" charset="-128"/>
              </a:rPr>
              <a:t>(dont objectifs médicaux du PMP + établissement support)</a:t>
            </a:r>
          </a:p>
        </p:txBody>
      </p:sp>
      <p:cxnSp>
        <p:nvCxnSpPr>
          <p:cNvPr id="37" name="Connecteur droit 41"/>
          <p:cNvCxnSpPr>
            <a:stCxn id="35" idx="2"/>
            <a:endCxn id="30" idx="0"/>
          </p:cNvCxnSpPr>
          <p:nvPr/>
        </p:nvCxnSpPr>
        <p:spPr bwMode="auto">
          <a:xfrm>
            <a:off x="1612392" y="5250529"/>
            <a:ext cx="0" cy="1045263"/>
          </a:xfrm>
          <a:prstGeom prst="line">
            <a:avLst/>
          </a:prstGeom>
          <a:solidFill>
            <a:schemeClr val="accent1"/>
          </a:solidFill>
          <a:ln w="28575" cap="flat" cmpd="sng" algn="ctr">
            <a:solidFill>
              <a:schemeClr val="bg1">
                <a:lumMod val="65000"/>
              </a:schemeClr>
            </a:solidFill>
            <a:prstDash val="sysDot"/>
            <a:round/>
            <a:headEnd type="none" w="med" len="med"/>
            <a:tailEnd type="none" w="med" len="med"/>
          </a:ln>
          <a:effectLst/>
        </p:spPr>
      </p:cxnSp>
      <p:sp>
        <p:nvSpPr>
          <p:cNvPr id="38" name="AutoShape 20"/>
          <p:cNvSpPr>
            <a:spLocks noChangeArrowheads="1"/>
          </p:cNvSpPr>
          <p:nvPr/>
        </p:nvSpPr>
        <p:spPr bwMode="auto">
          <a:xfrm>
            <a:off x="7733196" y="3126529"/>
            <a:ext cx="2232000" cy="2124000"/>
          </a:xfrm>
          <a:prstGeom prst="roundRect">
            <a:avLst>
              <a:gd name="adj" fmla="val 16667"/>
            </a:avLst>
          </a:prstGeom>
          <a:noFill/>
          <a:ln w="28575">
            <a:solidFill>
              <a:srgbClr val="00B050"/>
            </a:solidFill>
            <a:prstDash val="sysDash"/>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800" dirty="0">
                <a:latin typeface="+mn-lt"/>
                <a:ea typeface="MS PGothic" pitchFamily="34" charset="-128"/>
              </a:rPr>
              <a:t>Arrêté du DGARS fixant la liste des GHT et leur </a:t>
            </a:r>
            <a:r>
              <a:rPr lang="fr-FR" altLang="fr-FR" sz="1800" dirty="0" smtClean="0">
                <a:latin typeface="+mn-lt"/>
                <a:ea typeface="MS PGothic" pitchFamily="34" charset="-128"/>
              </a:rPr>
              <a:t>composition</a:t>
            </a:r>
            <a:endParaRPr lang="fr-FR" altLang="fr-FR" sz="1800" dirty="0">
              <a:latin typeface="+mn-lt"/>
              <a:ea typeface="MS PGothic" pitchFamily="34" charset="-128"/>
            </a:endParaRPr>
          </a:p>
        </p:txBody>
      </p:sp>
      <p:sp>
        <p:nvSpPr>
          <p:cNvPr id="39" name="AutoShape 20"/>
          <p:cNvSpPr>
            <a:spLocks noChangeArrowheads="1"/>
          </p:cNvSpPr>
          <p:nvPr/>
        </p:nvSpPr>
        <p:spPr bwMode="auto">
          <a:xfrm>
            <a:off x="10145464" y="2640357"/>
            <a:ext cx="2232000" cy="3096344"/>
          </a:xfrm>
          <a:prstGeom prst="roundRect">
            <a:avLst>
              <a:gd name="adj" fmla="val 16667"/>
            </a:avLst>
          </a:prstGeom>
          <a:noFill/>
          <a:ln w="28575">
            <a:solidFill>
              <a:srgbClr val="00B050"/>
            </a:solidFill>
            <a:prstDash val="sysDash"/>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800" dirty="0" smtClean="0">
                <a:latin typeface="+mn-lt"/>
                <a:ea typeface="MS PGothic" pitchFamily="34" charset="-128"/>
              </a:rPr>
              <a:t>De </a:t>
            </a:r>
            <a:r>
              <a:rPr lang="fr-FR" altLang="fr-FR" sz="1800" dirty="0">
                <a:latin typeface="+mn-lt"/>
                <a:ea typeface="MS PGothic" pitchFamily="34" charset="-128"/>
              </a:rPr>
              <a:t>l’arrêté du DGARS fixant la liste des GHT et leur </a:t>
            </a:r>
            <a:r>
              <a:rPr lang="fr-FR" altLang="fr-FR" sz="1800" dirty="0" smtClean="0">
                <a:latin typeface="+mn-lt"/>
                <a:ea typeface="MS PGothic" pitchFamily="34" charset="-128"/>
              </a:rPr>
              <a:t>composition</a:t>
            </a:r>
          </a:p>
          <a:p>
            <a:pPr algn="ctr" eaLnBrk="1" hangingPunct="1"/>
            <a:endParaRPr lang="fr-FR" altLang="fr-FR" sz="1800" dirty="0">
              <a:latin typeface="+mn-lt"/>
              <a:ea typeface="MS PGothic" pitchFamily="34" charset="-128"/>
            </a:endParaRPr>
          </a:p>
          <a:p>
            <a:pPr algn="ctr" eaLnBrk="1" hangingPunct="1"/>
            <a:endParaRPr lang="fr-FR" altLang="fr-FR" sz="1800" dirty="0">
              <a:latin typeface="+mn-lt"/>
              <a:ea typeface="MS PGothic" pitchFamily="34" charset="-128"/>
            </a:endParaRPr>
          </a:p>
          <a:p>
            <a:pPr algn="ctr" eaLnBrk="1" hangingPunct="1"/>
            <a:r>
              <a:rPr lang="fr-FR" altLang="fr-FR" sz="1800" dirty="0">
                <a:latin typeface="+mn-lt"/>
                <a:ea typeface="MS PGothic" pitchFamily="34" charset="-128"/>
              </a:rPr>
              <a:t>Création du comité territorial des élus locaux</a:t>
            </a:r>
          </a:p>
        </p:txBody>
      </p:sp>
      <p:sp>
        <p:nvSpPr>
          <p:cNvPr id="40" name="Flèche vers le bas 39"/>
          <p:cNvSpPr/>
          <p:nvPr/>
        </p:nvSpPr>
        <p:spPr bwMode="auto">
          <a:xfrm>
            <a:off x="11047170" y="4080517"/>
            <a:ext cx="428588" cy="576064"/>
          </a:xfrm>
          <a:prstGeom prst="downArrow">
            <a:avLst/>
          </a:prstGeom>
          <a:solidFill>
            <a:srgbClr val="00B050"/>
          </a:solidFill>
          <a:ln w="31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95363"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45" name="Text Box 25"/>
          <p:cNvSpPr txBox="1">
            <a:spLocks noChangeArrowheads="1"/>
          </p:cNvSpPr>
          <p:nvPr/>
        </p:nvSpPr>
        <p:spPr bwMode="auto">
          <a:xfrm>
            <a:off x="3174430" y="6295792"/>
            <a:ext cx="1700460" cy="676139"/>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126000" tIns="60480" rIns="126000" bIns="60480">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800" b="1" dirty="0" smtClean="0">
                <a:latin typeface="+mn-lt"/>
                <a:ea typeface="MS PGothic" pitchFamily="34" charset="-128"/>
              </a:rPr>
              <a:t>mai à juin  2016</a:t>
            </a:r>
            <a:endParaRPr lang="fr-FR" altLang="fr-FR" sz="1800" b="1" dirty="0">
              <a:latin typeface="+mn-lt"/>
              <a:ea typeface="MS PGothic" pitchFamily="34" charset="-128"/>
            </a:endParaRPr>
          </a:p>
        </p:txBody>
      </p:sp>
      <p:cxnSp>
        <p:nvCxnSpPr>
          <p:cNvPr id="46" name="Connecteur droit 41"/>
          <p:cNvCxnSpPr>
            <a:endCxn id="45" idx="0"/>
          </p:cNvCxnSpPr>
          <p:nvPr/>
        </p:nvCxnSpPr>
        <p:spPr bwMode="auto">
          <a:xfrm>
            <a:off x="4024660" y="5250529"/>
            <a:ext cx="0" cy="1045263"/>
          </a:xfrm>
          <a:prstGeom prst="line">
            <a:avLst/>
          </a:prstGeom>
          <a:solidFill>
            <a:schemeClr val="accent1"/>
          </a:solidFill>
          <a:ln w="28575" cap="flat" cmpd="sng" algn="ctr">
            <a:solidFill>
              <a:schemeClr val="bg1">
                <a:lumMod val="65000"/>
              </a:schemeClr>
            </a:solidFill>
            <a:prstDash val="sysDot"/>
            <a:round/>
            <a:headEnd type="none" w="med" len="med"/>
            <a:tailEnd type="none" w="med" len="med"/>
          </a:ln>
          <a:effectLst/>
        </p:spPr>
      </p:cxnSp>
      <p:sp>
        <p:nvSpPr>
          <p:cNvPr id="47" name="Text Box 25"/>
          <p:cNvSpPr txBox="1">
            <a:spLocks noChangeArrowheads="1"/>
          </p:cNvSpPr>
          <p:nvPr/>
        </p:nvSpPr>
        <p:spPr bwMode="auto">
          <a:xfrm>
            <a:off x="5586698" y="6295792"/>
            <a:ext cx="1700460" cy="399140"/>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126000" tIns="60480" rIns="126000" bIns="60480">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800" b="1" dirty="0">
                <a:latin typeface="+mn-lt"/>
                <a:ea typeface="MS PGothic" pitchFamily="34" charset="-128"/>
              </a:rPr>
              <a:t>f</a:t>
            </a:r>
            <a:r>
              <a:rPr lang="fr-FR" altLang="fr-FR" sz="1800" b="1" dirty="0" smtClean="0">
                <a:latin typeface="+mn-lt"/>
                <a:ea typeface="MS PGothic" pitchFamily="34" charset="-128"/>
              </a:rPr>
              <a:t>in juin 2016</a:t>
            </a:r>
            <a:endParaRPr lang="fr-FR" altLang="fr-FR" sz="1800" b="1" dirty="0">
              <a:latin typeface="+mn-lt"/>
              <a:ea typeface="MS PGothic" pitchFamily="34" charset="-128"/>
            </a:endParaRPr>
          </a:p>
        </p:txBody>
      </p:sp>
      <p:cxnSp>
        <p:nvCxnSpPr>
          <p:cNvPr id="48" name="Connecteur droit 41"/>
          <p:cNvCxnSpPr>
            <a:endCxn id="47" idx="0"/>
          </p:cNvCxnSpPr>
          <p:nvPr/>
        </p:nvCxnSpPr>
        <p:spPr bwMode="auto">
          <a:xfrm>
            <a:off x="6436928" y="5250529"/>
            <a:ext cx="0" cy="1045263"/>
          </a:xfrm>
          <a:prstGeom prst="line">
            <a:avLst/>
          </a:prstGeom>
          <a:solidFill>
            <a:schemeClr val="accent1"/>
          </a:solidFill>
          <a:ln w="28575" cap="flat" cmpd="sng" algn="ctr">
            <a:solidFill>
              <a:schemeClr val="bg1">
                <a:lumMod val="65000"/>
              </a:schemeClr>
            </a:solidFill>
            <a:prstDash val="sysDot"/>
            <a:round/>
            <a:headEnd type="none" w="med" len="med"/>
            <a:tailEnd type="none" w="med" len="med"/>
          </a:ln>
          <a:effectLst/>
        </p:spPr>
      </p:cxnSp>
      <p:sp>
        <p:nvSpPr>
          <p:cNvPr id="49" name="Text Box 25"/>
          <p:cNvSpPr txBox="1">
            <a:spLocks noChangeArrowheads="1"/>
          </p:cNvSpPr>
          <p:nvPr/>
        </p:nvSpPr>
        <p:spPr bwMode="auto">
          <a:xfrm>
            <a:off x="7998966" y="6295792"/>
            <a:ext cx="1700460" cy="676139"/>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126000" tIns="60480" rIns="126000" bIns="60480">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800" b="1" dirty="0">
                <a:latin typeface="+mn-lt"/>
                <a:ea typeface="MS PGothic" pitchFamily="34" charset="-128"/>
              </a:rPr>
              <a:t>1</a:t>
            </a:r>
            <a:r>
              <a:rPr lang="fr-FR" altLang="fr-FR" sz="1800" b="1" baseline="30000" dirty="0">
                <a:latin typeface="+mn-lt"/>
                <a:ea typeface="MS PGothic" pitchFamily="34" charset="-128"/>
              </a:rPr>
              <a:t>er</a:t>
            </a:r>
            <a:r>
              <a:rPr lang="fr-FR" altLang="fr-FR" sz="1800" b="1" dirty="0">
                <a:latin typeface="+mn-lt"/>
                <a:ea typeface="MS PGothic" pitchFamily="34" charset="-128"/>
              </a:rPr>
              <a:t> </a:t>
            </a:r>
            <a:r>
              <a:rPr lang="fr-FR" altLang="fr-FR" sz="1800" b="1" dirty="0" smtClean="0">
                <a:latin typeface="+mn-lt"/>
                <a:ea typeface="MS PGothic" pitchFamily="34" charset="-128"/>
              </a:rPr>
              <a:t>juillet 2016</a:t>
            </a:r>
            <a:endParaRPr lang="fr-FR" altLang="fr-FR" sz="1800" b="1" dirty="0">
              <a:latin typeface="+mn-lt"/>
              <a:ea typeface="MS PGothic" pitchFamily="34" charset="-128"/>
            </a:endParaRPr>
          </a:p>
        </p:txBody>
      </p:sp>
      <p:cxnSp>
        <p:nvCxnSpPr>
          <p:cNvPr id="50" name="Connecteur droit 41"/>
          <p:cNvCxnSpPr>
            <a:stCxn id="38" idx="2"/>
            <a:endCxn id="49" idx="0"/>
          </p:cNvCxnSpPr>
          <p:nvPr/>
        </p:nvCxnSpPr>
        <p:spPr bwMode="auto">
          <a:xfrm>
            <a:off x="8849196" y="5250529"/>
            <a:ext cx="0" cy="1045263"/>
          </a:xfrm>
          <a:prstGeom prst="line">
            <a:avLst/>
          </a:prstGeom>
          <a:solidFill>
            <a:schemeClr val="accent1"/>
          </a:solidFill>
          <a:ln w="28575" cap="flat" cmpd="sng" algn="ctr">
            <a:solidFill>
              <a:schemeClr val="bg1">
                <a:lumMod val="65000"/>
              </a:schemeClr>
            </a:solidFill>
            <a:prstDash val="sysDot"/>
            <a:round/>
            <a:headEnd type="none" w="med" len="med"/>
            <a:tailEnd type="none" w="med" len="med"/>
          </a:ln>
          <a:effectLst/>
        </p:spPr>
      </p:cxnSp>
      <p:sp>
        <p:nvSpPr>
          <p:cNvPr id="51" name="Text Box 25"/>
          <p:cNvSpPr txBox="1">
            <a:spLocks noChangeArrowheads="1"/>
          </p:cNvSpPr>
          <p:nvPr/>
        </p:nvSpPr>
        <p:spPr bwMode="auto">
          <a:xfrm>
            <a:off x="10311847" y="6295792"/>
            <a:ext cx="1899234" cy="399140"/>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126000" tIns="60480" rIns="126000" bIns="60480">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800" b="1" dirty="0" smtClean="0">
                <a:latin typeface="+mn-lt"/>
                <a:ea typeface="MS PGothic" pitchFamily="34" charset="-128"/>
              </a:rPr>
              <a:t>PUBLICATION</a:t>
            </a:r>
            <a:endParaRPr lang="fr-FR" altLang="fr-FR" sz="1800" b="1" dirty="0">
              <a:latin typeface="+mn-lt"/>
              <a:ea typeface="MS PGothic" pitchFamily="34" charset="-128"/>
            </a:endParaRPr>
          </a:p>
        </p:txBody>
      </p:sp>
      <p:cxnSp>
        <p:nvCxnSpPr>
          <p:cNvPr id="55" name="Connecteur droit 41"/>
          <p:cNvCxnSpPr>
            <a:stCxn id="39" idx="2"/>
            <a:endCxn id="51" idx="0"/>
          </p:cNvCxnSpPr>
          <p:nvPr/>
        </p:nvCxnSpPr>
        <p:spPr bwMode="auto">
          <a:xfrm>
            <a:off x="11261464" y="5736701"/>
            <a:ext cx="0" cy="559091"/>
          </a:xfrm>
          <a:prstGeom prst="line">
            <a:avLst/>
          </a:prstGeom>
          <a:solidFill>
            <a:schemeClr val="accent1"/>
          </a:solidFill>
          <a:ln w="28575" cap="flat" cmpd="sng" algn="ctr">
            <a:solidFill>
              <a:schemeClr val="bg1">
                <a:lumMod val="65000"/>
              </a:schemeClr>
            </a:solidFill>
            <a:prstDash val="sysDot"/>
            <a:round/>
            <a:headEnd type="none" w="med" len="med"/>
            <a:tailEnd type="none" w="med" len="med"/>
          </a:ln>
          <a:effectLst/>
        </p:spPr>
      </p:cxnSp>
    </p:spTree>
    <p:extLst>
      <p:ext uri="{BB962C8B-B14F-4D97-AF65-F5344CB8AC3E}">
        <p14:creationId xmlns:p14="http://schemas.microsoft.com/office/powerpoint/2010/main" val="253323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bwMode="auto">
          <a:xfrm>
            <a:off x="2231212" y="2323803"/>
            <a:ext cx="7308000" cy="1540693"/>
          </a:xfrm>
          <a:prstGeom prst="rightArrow">
            <a:avLst/>
          </a:prstGeom>
          <a:solidFill>
            <a:schemeClr val="bg1">
              <a:lumMod val="65000"/>
              <a:alpha val="42000"/>
            </a:schemeClr>
          </a:solidFill>
          <a:ln w="9525" cap="flat" cmpd="sng" algn="ctr">
            <a:noFill/>
            <a:prstDash val="solid"/>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algn="ctr" defTabSz="1280160" fontAlgn="base">
              <a:spcBef>
                <a:spcPct val="50000"/>
              </a:spcBef>
              <a:spcAft>
                <a:spcPct val="0"/>
              </a:spcAft>
            </a:pPr>
            <a:r>
              <a:rPr lang="fr-FR" sz="4200" dirty="0">
                <a:latin typeface="Arial" charset="0"/>
              </a:rPr>
              <a:t>2 mois</a:t>
            </a:r>
          </a:p>
        </p:txBody>
      </p:sp>
      <p:sp>
        <p:nvSpPr>
          <p:cNvPr id="4" name="Rectangle à coins arrondis 3"/>
          <p:cNvSpPr/>
          <p:nvPr/>
        </p:nvSpPr>
        <p:spPr bwMode="auto">
          <a:xfrm>
            <a:off x="136076" y="1441243"/>
            <a:ext cx="2016252" cy="4007429"/>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128016" tIns="64008" rIns="128016" bIns="64008" numCol="1" rtlCol="0" anchor="ctr" anchorCtr="0" compatLnSpc="1">
            <a:prstTxWarp prst="textNoShape">
              <a:avLst/>
            </a:prstTxWarp>
            <a:spAutoFit/>
          </a:bodyPr>
          <a:lstStyle/>
          <a:p>
            <a:pPr algn="ctr" defTabSz="1280160" fontAlgn="base">
              <a:spcBef>
                <a:spcPct val="50000"/>
              </a:spcBef>
              <a:spcAft>
                <a:spcPct val="0"/>
              </a:spcAft>
            </a:pPr>
            <a:endParaRPr lang="fr-FR" sz="2000" dirty="0">
              <a:solidFill>
                <a:schemeClr val="bg1"/>
              </a:solidFill>
            </a:endParaRPr>
          </a:p>
          <a:p>
            <a:pPr algn="ctr" defTabSz="1280160" fontAlgn="base">
              <a:spcBef>
                <a:spcPct val="50000"/>
              </a:spcBef>
              <a:spcAft>
                <a:spcPct val="0"/>
              </a:spcAft>
            </a:pPr>
            <a:endParaRPr lang="fr-FR" sz="2000" dirty="0">
              <a:solidFill>
                <a:schemeClr val="bg1"/>
              </a:solidFill>
            </a:endParaRPr>
          </a:p>
          <a:p>
            <a:pPr algn="ctr" defTabSz="1280160" fontAlgn="base">
              <a:spcBef>
                <a:spcPct val="50000"/>
              </a:spcBef>
              <a:spcAft>
                <a:spcPct val="0"/>
              </a:spcAft>
            </a:pPr>
            <a:r>
              <a:rPr lang="fr-FR" sz="2000" dirty="0" smtClean="0">
                <a:solidFill>
                  <a:schemeClr val="bg1"/>
                </a:solidFill>
              </a:rPr>
              <a:t>Transmission </a:t>
            </a:r>
            <a:r>
              <a:rPr lang="fr-FR" sz="2000" dirty="0">
                <a:solidFill>
                  <a:schemeClr val="bg1"/>
                </a:solidFill>
              </a:rPr>
              <a:t>de la convention signée </a:t>
            </a:r>
            <a:r>
              <a:rPr lang="fr-FR" sz="2000" b="1" dirty="0"/>
              <a:t>avant</a:t>
            </a:r>
            <a:r>
              <a:rPr lang="fr-FR" sz="2000" dirty="0">
                <a:solidFill>
                  <a:srgbClr val="034EA2"/>
                </a:solidFill>
              </a:rPr>
              <a:t> </a:t>
            </a:r>
            <a:r>
              <a:rPr lang="fr-FR" sz="2000" dirty="0">
                <a:solidFill>
                  <a:schemeClr val="bg1"/>
                </a:solidFill>
              </a:rPr>
              <a:t>le 1</a:t>
            </a:r>
            <a:r>
              <a:rPr lang="fr-FR" sz="2000" baseline="30000" dirty="0">
                <a:solidFill>
                  <a:schemeClr val="bg1"/>
                </a:solidFill>
              </a:rPr>
              <a:t>er</a:t>
            </a:r>
            <a:r>
              <a:rPr lang="fr-FR" sz="2000" dirty="0">
                <a:solidFill>
                  <a:schemeClr val="bg1"/>
                </a:solidFill>
              </a:rPr>
              <a:t> juillet 2016</a:t>
            </a:r>
          </a:p>
          <a:p>
            <a:pPr algn="ctr" defTabSz="1280160" fontAlgn="base">
              <a:spcBef>
                <a:spcPct val="50000"/>
              </a:spcBef>
              <a:spcAft>
                <a:spcPct val="0"/>
              </a:spcAft>
            </a:pPr>
            <a:endParaRPr lang="fr-FR" sz="2000" dirty="0">
              <a:solidFill>
                <a:schemeClr val="bg1"/>
              </a:solidFill>
            </a:endParaRPr>
          </a:p>
          <a:p>
            <a:pPr algn="ctr" defTabSz="1280160" fontAlgn="base">
              <a:spcBef>
                <a:spcPct val="50000"/>
              </a:spcBef>
              <a:spcAft>
                <a:spcPct val="0"/>
              </a:spcAft>
            </a:pPr>
            <a:endParaRPr lang="fr-FR" sz="2000" dirty="0">
              <a:solidFill>
                <a:schemeClr val="bg1"/>
              </a:solidFill>
            </a:endParaRPr>
          </a:p>
        </p:txBody>
      </p:sp>
      <p:sp>
        <p:nvSpPr>
          <p:cNvPr id="8" name="Rectangle à coins arrondis 7"/>
          <p:cNvSpPr/>
          <p:nvPr/>
        </p:nvSpPr>
        <p:spPr bwMode="auto">
          <a:xfrm>
            <a:off x="2231212" y="3994077"/>
            <a:ext cx="7308000" cy="1505093"/>
          </a:xfrm>
          <a:prstGeom prst="roundRect">
            <a:avLst/>
          </a:prstGeom>
          <a:noFill/>
          <a:ln w="38100" cap="flat" cmpd="sng" algn="ctr">
            <a:solidFill>
              <a:srgbClr val="C00000"/>
            </a:solidFill>
            <a:prstDash val="sysDash"/>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algn="ctr" defTabSz="1280160" fontAlgn="base">
              <a:spcBef>
                <a:spcPct val="50000"/>
              </a:spcBef>
              <a:spcAft>
                <a:spcPct val="0"/>
              </a:spcAft>
            </a:pPr>
            <a:r>
              <a:rPr lang="fr-FR" sz="2000" b="1" dirty="0"/>
              <a:t>Si </a:t>
            </a:r>
            <a:r>
              <a:rPr lang="fr-FR" sz="2000" b="1" dirty="0" smtClean="0"/>
              <a:t>non-conformité de </a:t>
            </a:r>
            <a:r>
              <a:rPr lang="fr-FR" sz="2000" b="1" dirty="0"/>
              <a:t>la </a:t>
            </a:r>
            <a:r>
              <a:rPr lang="fr-FR" sz="2000" b="1" dirty="0" smtClean="0"/>
              <a:t>convention constitutive </a:t>
            </a:r>
            <a:endParaRPr lang="fr-FR" sz="2000" b="1" dirty="0"/>
          </a:p>
          <a:p>
            <a:pPr algn="ctr" defTabSz="1280160" fontAlgn="base">
              <a:spcBef>
                <a:spcPct val="50000"/>
              </a:spcBef>
              <a:spcAft>
                <a:spcPct val="0"/>
              </a:spcAft>
            </a:pPr>
            <a:endParaRPr lang="fr-FR" sz="2000" b="1" dirty="0"/>
          </a:p>
          <a:p>
            <a:pPr algn="ctr" defTabSz="1280160" fontAlgn="base">
              <a:spcBef>
                <a:spcPct val="50000"/>
              </a:spcBef>
              <a:spcAft>
                <a:spcPct val="0"/>
              </a:spcAft>
            </a:pPr>
            <a:r>
              <a:rPr lang="fr-FR" sz="2000" b="1" dirty="0"/>
              <a:t>Injonction de mise en conformité</a:t>
            </a:r>
          </a:p>
        </p:txBody>
      </p:sp>
      <p:sp>
        <p:nvSpPr>
          <p:cNvPr id="16" name="Flèche vers le bas 15"/>
          <p:cNvSpPr/>
          <p:nvPr/>
        </p:nvSpPr>
        <p:spPr bwMode="auto">
          <a:xfrm>
            <a:off x="5677510" y="4598976"/>
            <a:ext cx="339242" cy="428054"/>
          </a:xfrm>
          <a:prstGeom prst="downArrow">
            <a:avLst/>
          </a:prstGeom>
          <a:solidFill>
            <a:srgbClr val="FF0000"/>
          </a:solidFill>
          <a:ln w="9525" cap="flat" cmpd="sng" algn="ctr">
            <a:noFill/>
            <a:prstDash val="solid"/>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defTabSz="1280160" fontAlgn="base">
              <a:spcBef>
                <a:spcPct val="50000"/>
              </a:spcBef>
              <a:spcAft>
                <a:spcPct val="0"/>
              </a:spcAft>
            </a:pPr>
            <a:endParaRPr lang="fr-FR" sz="1400">
              <a:solidFill>
                <a:srgbClr val="002395"/>
              </a:solidFill>
              <a:latin typeface="Arial" charset="0"/>
            </a:endParaRPr>
          </a:p>
        </p:txBody>
      </p:sp>
      <p:sp>
        <p:nvSpPr>
          <p:cNvPr id="17" name="Rectangle à coins arrondis 16"/>
          <p:cNvSpPr/>
          <p:nvPr/>
        </p:nvSpPr>
        <p:spPr bwMode="auto">
          <a:xfrm>
            <a:off x="10220627" y="6552268"/>
            <a:ext cx="2221741" cy="721900"/>
          </a:xfrm>
          <a:prstGeom prst="roundRect">
            <a:avLst/>
          </a:prstGeom>
          <a:noFill/>
          <a:ln w="38100" cap="flat" cmpd="sng" algn="ctr">
            <a:solidFill>
              <a:srgbClr val="C00000"/>
            </a:solidFill>
            <a:prstDash val="sysDash"/>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algn="ctr" defTabSz="1280160" fontAlgn="base">
              <a:spcBef>
                <a:spcPct val="50000"/>
              </a:spcBef>
              <a:spcAft>
                <a:spcPct val="0"/>
              </a:spcAft>
            </a:pPr>
            <a:r>
              <a:rPr lang="fr-FR" sz="1700" dirty="0">
                <a:latin typeface="Arial" charset="0"/>
              </a:rPr>
              <a:t>Si pas de mise en conformité</a:t>
            </a:r>
          </a:p>
        </p:txBody>
      </p:sp>
      <p:sp>
        <p:nvSpPr>
          <p:cNvPr id="19" name="Rectangle à coins arrondis 18"/>
          <p:cNvSpPr/>
          <p:nvPr/>
        </p:nvSpPr>
        <p:spPr bwMode="auto">
          <a:xfrm>
            <a:off x="10145216" y="2682122"/>
            <a:ext cx="2372563" cy="824055"/>
          </a:xfrm>
          <a:prstGeom prst="roundRect">
            <a:avLst/>
          </a:prstGeom>
          <a:solidFill>
            <a:srgbClr val="00B050"/>
          </a:solidFill>
          <a:ln w="9525" cap="flat" cmpd="sng" algn="ctr">
            <a:noFill/>
            <a:prstDash val="solid"/>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algn="ctr"/>
            <a:r>
              <a:rPr lang="fr-FR" sz="2000" dirty="0">
                <a:solidFill>
                  <a:schemeClr val="bg1"/>
                </a:solidFill>
                <a:latin typeface="Arial" charset="0"/>
              </a:rPr>
              <a:t>APPROBATION</a:t>
            </a:r>
          </a:p>
          <a:p>
            <a:pPr algn="ctr"/>
            <a:r>
              <a:rPr lang="fr-FR" sz="2000" dirty="0">
                <a:solidFill>
                  <a:schemeClr val="bg1"/>
                </a:solidFill>
              </a:rPr>
              <a:t>tacite</a:t>
            </a:r>
            <a:endParaRPr lang="fr-FR" sz="2000" dirty="0">
              <a:solidFill>
                <a:schemeClr val="bg1"/>
              </a:solidFill>
              <a:latin typeface="Arial" charset="0"/>
            </a:endParaRPr>
          </a:p>
        </p:txBody>
      </p:sp>
      <p:sp>
        <p:nvSpPr>
          <p:cNvPr id="21" name="Rectangle à coins arrondis 20"/>
          <p:cNvSpPr/>
          <p:nvPr/>
        </p:nvSpPr>
        <p:spPr bwMode="auto">
          <a:xfrm>
            <a:off x="2231212" y="1372972"/>
            <a:ext cx="7308000" cy="824055"/>
          </a:xfrm>
          <a:prstGeom prst="roundRect">
            <a:avLst/>
          </a:prstGeom>
          <a:noFill/>
          <a:ln w="38100" cap="flat" cmpd="sng" algn="ctr">
            <a:solidFill>
              <a:srgbClr val="00B050"/>
            </a:solidFill>
            <a:prstDash val="solid"/>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algn="ctr" defTabSz="1280160" fontAlgn="base">
              <a:spcBef>
                <a:spcPct val="50000"/>
              </a:spcBef>
              <a:spcAft>
                <a:spcPct val="0"/>
              </a:spcAft>
            </a:pPr>
            <a:r>
              <a:rPr lang="fr-FR" sz="2000" b="1" dirty="0">
                <a:latin typeface="Arial" charset="0"/>
              </a:rPr>
              <a:t>En cas de conformité : décision d’APPROBATION expresse de la convention constitutive</a:t>
            </a:r>
          </a:p>
        </p:txBody>
      </p:sp>
      <p:sp>
        <p:nvSpPr>
          <p:cNvPr id="24" name="ZoneTexte 23"/>
          <p:cNvSpPr txBox="1"/>
          <p:nvPr/>
        </p:nvSpPr>
        <p:spPr>
          <a:xfrm>
            <a:off x="6472808" y="6096744"/>
            <a:ext cx="2365096" cy="375487"/>
          </a:xfrm>
          <a:prstGeom prst="rect">
            <a:avLst/>
          </a:prstGeom>
          <a:noFill/>
        </p:spPr>
        <p:txBody>
          <a:bodyPr wrap="square" lIns="128016" tIns="64008" rIns="128016" bIns="64008" rtlCol="0" anchor="ctr">
            <a:spAutoFit/>
          </a:bodyPr>
          <a:lstStyle/>
          <a:p>
            <a:pPr algn="ctr"/>
            <a:r>
              <a:rPr lang="fr-FR" sz="1600" b="1" dirty="0"/>
              <a:t>1 mois minimum</a:t>
            </a:r>
          </a:p>
        </p:txBody>
      </p:sp>
      <p:cxnSp>
        <p:nvCxnSpPr>
          <p:cNvPr id="26" name="Connecteur droit 25"/>
          <p:cNvCxnSpPr/>
          <p:nvPr/>
        </p:nvCxnSpPr>
        <p:spPr bwMode="auto">
          <a:xfrm>
            <a:off x="9801647" y="1370395"/>
            <a:ext cx="0" cy="4150285"/>
          </a:xfrm>
          <a:prstGeom prst="line">
            <a:avLst/>
          </a:prstGeom>
          <a:noFill/>
          <a:ln w="9525" cap="flat" cmpd="sng" algn="ctr">
            <a:solidFill>
              <a:srgbClr val="00B050"/>
            </a:solidFill>
            <a:prstDash val="dash"/>
            <a:round/>
            <a:headEnd type="none" w="med" len="med"/>
            <a:tailEnd type="none" w="med" len="med"/>
          </a:ln>
          <a:effectLst/>
        </p:spPr>
      </p:cxnSp>
      <p:sp>
        <p:nvSpPr>
          <p:cNvPr id="28" name="Rectangle à coins arrondis 27"/>
          <p:cNvSpPr/>
          <p:nvPr/>
        </p:nvSpPr>
        <p:spPr bwMode="auto">
          <a:xfrm>
            <a:off x="10187705" y="7544639"/>
            <a:ext cx="2287585" cy="1590223"/>
          </a:xfrm>
          <a:prstGeom prst="roundRect">
            <a:avLst/>
          </a:prstGeom>
          <a:solidFill>
            <a:srgbClr val="00B050"/>
          </a:solidFill>
          <a:ln w="9525" cap="flat" cmpd="sng" algn="ctr">
            <a:noFill/>
            <a:prstDash val="solid"/>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algn="ctr"/>
            <a:r>
              <a:rPr lang="fr-FR" sz="1700" dirty="0">
                <a:solidFill>
                  <a:schemeClr val="bg1"/>
                </a:solidFill>
              </a:rPr>
              <a:t>L’ARS procède à la mise en conformité et arrête la convention constitutive</a:t>
            </a:r>
          </a:p>
        </p:txBody>
      </p:sp>
      <p:sp>
        <p:nvSpPr>
          <p:cNvPr id="32" name="Rectangle à coins arrondis 31"/>
          <p:cNvSpPr/>
          <p:nvPr/>
        </p:nvSpPr>
        <p:spPr bwMode="auto">
          <a:xfrm>
            <a:off x="10187705" y="5232648"/>
            <a:ext cx="2287585" cy="1062419"/>
          </a:xfrm>
          <a:prstGeom prst="roundRect">
            <a:avLst/>
          </a:prstGeom>
          <a:solidFill>
            <a:srgbClr val="00B050"/>
          </a:solidFill>
          <a:ln w="9525" cap="flat" cmpd="sng" algn="ctr">
            <a:noFill/>
            <a:prstDash val="solid"/>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algn="ctr"/>
            <a:r>
              <a:rPr lang="fr-FR" sz="2000" dirty="0">
                <a:solidFill>
                  <a:schemeClr val="bg1"/>
                </a:solidFill>
                <a:latin typeface="Arial" charset="0"/>
              </a:rPr>
              <a:t>APPROBATION </a:t>
            </a:r>
          </a:p>
          <a:p>
            <a:pPr algn="ctr"/>
            <a:r>
              <a:rPr lang="fr-FR" sz="1700" dirty="0">
                <a:solidFill>
                  <a:schemeClr val="bg1"/>
                </a:solidFill>
              </a:rPr>
              <a:t>(si convention conforme)</a:t>
            </a:r>
          </a:p>
        </p:txBody>
      </p:sp>
      <p:cxnSp>
        <p:nvCxnSpPr>
          <p:cNvPr id="10" name="Connecteur en angle 9"/>
          <p:cNvCxnSpPr>
            <a:stCxn id="8" idx="2"/>
          </p:cNvCxnSpPr>
          <p:nvPr/>
        </p:nvCxnSpPr>
        <p:spPr bwMode="auto">
          <a:xfrm rot="16200000" flipH="1">
            <a:off x="7386486" y="3997895"/>
            <a:ext cx="913886" cy="3916435"/>
          </a:xfrm>
          <a:prstGeom prst="bentConnector2">
            <a:avLst/>
          </a:prstGeom>
          <a:solidFill>
            <a:schemeClr val="accent1"/>
          </a:solidFill>
          <a:ln w="76200" cap="flat" cmpd="sng" algn="ctr">
            <a:solidFill>
              <a:srgbClr val="C00000"/>
            </a:solidFill>
            <a:prstDash val="solid"/>
            <a:round/>
            <a:headEnd type="none" w="med" len="med"/>
            <a:tailEnd type="arrow"/>
          </a:ln>
          <a:effectLst/>
        </p:spPr>
      </p:cxnSp>
      <p:cxnSp>
        <p:nvCxnSpPr>
          <p:cNvPr id="12" name="Connecteur droit avec flèche 11"/>
          <p:cNvCxnSpPr>
            <a:stCxn id="17" idx="2"/>
            <a:endCxn id="28" idx="0"/>
          </p:cNvCxnSpPr>
          <p:nvPr/>
        </p:nvCxnSpPr>
        <p:spPr bwMode="auto">
          <a:xfrm>
            <a:off x="11331498" y="7274168"/>
            <a:ext cx="0" cy="270471"/>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sp>
        <p:nvSpPr>
          <p:cNvPr id="25" name="Rectangle à coins arrondis 24"/>
          <p:cNvSpPr/>
          <p:nvPr/>
        </p:nvSpPr>
        <p:spPr bwMode="auto">
          <a:xfrm>
            <a:off x="214988" y="7968952"/>
            <a:ext cx="4032448" cy="1440160"/>
          </a:xfrm>
          <a:prstGeom prst="roundRect">
            <a:avLst/>
          </a:prstGeom>
          <a:solidFill>
            <a:schemeClr val="bg2">
              <a:lumMod val="75000"/>
            </a:schemeClr>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95363" fontAlgn="base">
              <a:spcBef>
                <a:spcPct val="0"/>
              </a:spcBef>
              <a:spcAft>
                <a:spcPct val="0"/>
              </a:spcAft>
            </a:pPr>
            <a:r>
              <a:rPr lang="fr-FR" sz="1600" i="1" dirty="0">
                <a:solidFill>
                  <a:schemeClr val="bg1"/>
                </a:solidFill>
              </a:rPr>
              <a:t>Art. R. </a:t>
            </a:r>
            <a:r>
              <a:rPr lang="fr-FR" sz="1600" i="1" dirty="0" smtClean="0">
                <a:solidFill>
                  <a:schemeClr val="bg1"/>
                </a:solidFill>
              </a:rPr>
              <a:t>6132-6 du décret 2016-524 </a:t>
            </a:r>
            <a:r>
              <a:rPr lang="fr-FR" sz="1600" i="1" dirty="0">
                <a:solidFill>
                  <a:schemeClr val="bg1"/>
                </a:solidFill>
              </a:rPr>
              <a:t>du 27 avril 2016 relatif aux groupements hospitaliers de territoire</a:t>
            </a:r>
            <a:endParaRPr kumimoji="0" lang="fr-FR" sz="1600" b="0" i="0" u="none" strike="noStrike" cap="none" normalizeH="0" baseline="0" dirty="0" smtClean="0">
              <a:ln>
                <a:noFill/>
              </a:ln>
              <a:solidFill>
                <a:schemeClr val="bg1"/>
              </a:solidFill>
              <a:effectLst/>
              <a:latin typeface="Arial" charset="0"/>
            </a:endParaRPr>
          </a:p>
        </p:txBody>
      </p:sp>
      <p:sp>
        <p:nvSpPr>
          <p:cNvPr id="29" name="Rectangle 6"/>
          <p:cNvSpPr>
            <a:spLocks noGrp="1" noChangeArrowheads="1"/>
          </p:cNvSpPr>
          <p:nvPr>
            <p:ph type="title"/>
          </p:nvPr>
        </p:nvSpPr>
        <p:spPr>
          <a:xfrm>
            <a:off x="305146" y="46927"/>
            <a:ext cx="12252131" cy="421906"/>
          </a:xfrm>
        </p:spPr>
        <p:txBody>
          <a:bodyPr/>
          <a:lstStyle/>
          <a:p>
            <a:pPr marL="514350" indent="-514350" eaLnBrk="1" hangingPunct="1">
              <a:buFont typeface="+mj-lt"/>
              <a:buAutoNum type="arabicPeriod" startAt="6"/>
            </a:pPr>
            <a:r>
              <a:rPr lang="fr-FR" sz="2800" b="1" dirty="0" smtClean="0"/>
              <a:t>La procédure d’approbation</a:t>
            </a:r>
          </a:p>
        </p:txBody>
      </p:sp>
      <p:cxnSp>
        <p:nvCxnSpPr>
          <p:cNvPr id="30" name="Connecteur droit 29"/>
          <p:cNvCxnSpPr/>
          <p:nvPr/>
        </p:nvCxnSpPr>
        <p:spPr bwMode="auto">
          <a:xfrm flipH="1">
            <a:off x="10145216" y="6384776"/>
            <a:ext cx="2297152" cy="0"/>
          </a:xfrm>
          <a:prstGeom prst="line">
            <a:avLst/>
          </a:prstGeom>
          <a:noFill/>
          <a:ln w="9525" cap="flat" cmpd="sng" algn="ctr">
            <a:solidFill>
              <a:srgbClr val="00B050"/>
            </a:solidFill>
            <a:prstDash val="dash"/>
            <a:round/>
            <a:headEnd type="none" w="med" len="med"/>
            <a:tailEnd type="none" w="med" len="med"/>
          </a:ln>
          <a:effectLst/>
        </p:spPr>
      </p:cxnSp>
      <p:sp>
        <p:nvSpPr>
          <p:cNvPr id="2" name="Rectangle 1"/>
          <p:cNvSpPr/>
          <p:nvPr/>
        </p:nvSpPr>
        <p:spPr bwMode="auto">
          <a:xfrm>
            <a:off x="10505256" y="768152"/>
            <a:ext cx="1584176" cy="673091"/>
          </a:xfrm>
          <a:prstGeom prst="rect">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95363"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charset="0"/>
              </a:rPr>
              <a:t>A faire valider</a:t>
            </a:r>
          </a:p>
        </p:txBody>
      </p:sp>
    </p:spTree>
    <p:extLst>
      <p:ext uri="{BB962C8B-B14F-4D97-AF65-F5344CB8AC3E}">
        <p14:creationId xmlns:p14="http://schemas.microsoft.com/office/powerpoint/2010/main" val="3513294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a:off x="6866570" y="1560240"/>
            <a:ext cx="1706255" cy="375487"/>
          </a:xfrm>
          <a:prstGeom prst="rect">
            <a:avLst/>
          </a:prstGeom>
          <a:noFill/>
        </p:spPr>
        <p:txBody>
          <a:bodyPr wrap="square" lIns="128016" tIns="64008" rIns="128016" bIns="64008" rtlCol="0" anchor="ctr">
            <a:spAutoFit/>
          </a:bodyPr>
          <a:lstStyle/>
          <a:p>
            <a:pPr algn="ctr"/>
            <a:r>
              <a:rPr lang="fr-FR" sz="1600" b="1" dirty="0" smtClean="0"/>
              <a:t>15 jours </a:t>
            </a:r>
            <a:endParaRPr lang="fr-FR" sz="1600" b="1" dirty="0"/>
          </a:p>
        </p:txBody>
      </p:sp>
      <p:sp>
        <p:nvSpPr>
          <p:cNvPr id="22" name="Rectangle à coins arrondis 21"/>
          <p:cNvSpPr/>
          <p:nvPr/>
        </p:nvSpPr>
        <p:spPr bwMode="auto">
          <a:xfrm>
            <a:off x="3012468" y="2294508"/>
            <a:ext cx="1882535" cy="3384000"/>
          </a:xfrm>
          <a:prstGeom prst="roundRect">
            <a:avLst/>
          </a:prstGeom>
          <a:solidFill>
            <a:srgbClr val="00B050">
              <a:alpha val="30196"/>
            </a:srgbClr>
          </a:solidFill>
          <a:ln w="38100" cap="flat" cmpd="sng" algn="ctr">
            <a:noFill/>
            <a:prstDash val="solid"/>
            <a:round/>
            <a:headEnd type="none" w="med" len="med"/>
            <a:tailEnd type="none" w="med" len="med"/>
          </a:ln>
          <a:effectLst/>
        </p:spPr>
        <p:txBody>
          <a:bodyPr vert="horz" wrap="square" lIns="128016" tIns="64008" rIns="128016" bIns="64008" numCol="1" rtlCol="0" anchor="ctr" anchorCtr="0" compatLnSpc="1">
            <a:prstTxWarp prst="textNoShape">
              <a:avLst/>
            </a:prstTxWarp>
            <a:spAutoFit/>
          </a:bodyPr>
          <a:lstStyle/>
          <a:p>
            <a:pPr algn="ctr" defTabSz="1280160" fontAlgn="base">
              <a:spcBef>
                <a:spcPct val="50000"/>
              </a:spcBef>
              <a:spcAft>
                <a:spcPct val="0"/>
              </a:spcAft>
            </a:pPr>
            <a:r>
              <a:rPr lang="fr-FR" sz="1800" b="1" dirty="0" smtClean="0">
                <a:latin typeface="Arial" charset="0"/>
              </a:rPr>
              <a:t>1</a:t>
            </a:r>
            <a:r>
              <a:rPr lang="fr-FR" sz="1800" b="1" baseline="30000" dirty="0" smtClean="0">
                <a:latin typeface="Arial" charset="0"/>
              </a:rPr>
              <a:t>er</a:t>
            </a:r>
            <a:r>
              <a:rPr lang="fr-FR" sz="1800" b="1" dirty="0" smtClean="0">
                <a:latin typeface="Arial" charset="0"/>
              </a:rPr>
              <a:t>  JUILLET</a:t>
            </a:r>
            <a:br>
              <a:rPr lang="fr-FR" sz="1800" b="1" dirty="0" smtClean="0">
                <a:latin typeface="Arial" charset="0"/>
              </a:rPr>
            </a:br>
            <a:r>
              <a:rPr lang="fr-FR" sz="1800" b="1" dirty="0" smtClean="0">
                <a:latin typeface="Arial" charset="0"/>
              </a:rPr>
              <a:t>2016</a:t>
            </a:r>
            <a:endParaRPr lang="fr-FR" sz="1800" b="1" dirty="0">
              <a:latin typeface="Arial" charset="0"/>
            </a:endParaRPr>
          </a:p>
          <a:p>
            <a:pPr algn="ctr" defTabSz="1280160" fontAlgn="base">
              <a:spcBef>
                <a:spcPct val="50000"/>
              </a:spcBef>
              <a:spcAft>
                <a:spcPct val="0"/>
              </a:spcAft>
            </a:pPr>
            <a:r>
              <a:rPr lang="fr-FR" sz="1600" dirty="0">
                <a:latin typeface="Arial" charset="0"/>
              </a:rPr>
              <a:t>Arrêté du DGARS fixant la liste et la composition des GHT</a:t>
            </a:r>
          </a:p>
        </p:txBody>
      </p:sp>
      <p:sp>
        <p:nvSpPr>
          <p:cNvPr id="4" name="Rectangle à coins arrondis 3"/>
          <p:cNvSpPr/>
          <p:nvPr/>
        </p:nvSpPr>
        <p:spPr bwMode="auto">
          <a:xfrm>
            <a:off x="810989" y="1988508"/>
            <a:ext cx="2052000" cy="3996000"/>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128016" tIns="64008" rIns="128016" bIns="64008" numCol="1" rtlCol="0" anchor="ctr" anchorCtr="0" compatLnSpc="1">
            <a:prstTxWarp prst="textNoShape">
              <a:avLst/>
            </a:prstTxWarp>
            <a:spAutoFit/>
          </a:bodyPr>
          <a:lstStyle/>
          <a:p>
            <a:pPr algn="ctr" defTabSz="1280160" fontAlgn="base">
              <a:spcBef>
                <a:spcPct val="50000"/>
              </a:spcBef>
              <a:spcAft>
                <a:spcPct val="0"/>
              </a:spcAft>
            </a:pPr>
            <a:r>
              <a:rPr lang="fr-FR" sz="2000" b="1" dirty="0" smtClean="0"/>
              <a:t>Défaut </a:t>
            </a:r>
            <a:r>
              <a:rPr lang="fr-FR" sz="2000" b="1" dirty="0"/>
              <a:t>de transmission </a:t>
            </a:r>
            <a:r>
              <a:rPr lang="fr-FR" sz="2000" dirty="0">
                <a:solidFill>
                  <a:schemeClr val="bg1"/>
                </a:solidFill>
              </a:rPr>
              <a:t>de la convention signée avant le 1er juillet 2016</a:t>
            </a:r>
          </a:p>
        </p:txBody>
      </p:sp>
      <p:sp>
        <p:nvSpPr>
          <p:cNvPr id="17" name="Rectangle à coins arrondis 16"/>
          <p:cNvSpPr/>
          <p:nvPr/>
        </p:nvSpPr>
        <p:spPr bwMode="auto">
          <a:xfrm>
            <a:off x="7518127" y="3144416"/>
            <a:ext cx="4456815" cy="1675352"/>
          </a:xfrm>
          <a:prstGeom prst="roundRect">
            <a:avLst/>
          </a:prstGeom>
          <a:noFill/>
          <a:ln w="38100" cap="flat" cmpd="sng" algn="ctr">
            <a:solidFill>
              <a:srgbClr val="C00000"/>
            </a:solidFill>
            <a:prstDash val="sysDash"/>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algn="ctr" defTabSz="1280160" fontAlgn="base">
              <a:spcBef>
                <a:spcPct val="50000"/>
              </a:spcBef>
              <a:spcAft>
                <a:spcPct val="0"/>
              </a:spcAft>
            </a:pPr>
            <a:r>
              <a:rPr lang="fr-FR" sz="2000" b="1" dirty="0">
                <a:latin typeface="Arial" charset="0"/>
              </a:rPr>
              <a:t>A défaut :</a:t>
            </a:r>
            <a:endParaRPr lang="fr-FR" sz="2000" b="1" dirty="0"/>
          </a:p>
          <a:p>
            <a:pPr algn="ctr" defTabSz="1280160" fontAlgn="base">
              <a:spcBef>
                <a:spcPct val="50000"/>
              </a:spcBef>
              <a:spcAft>
                <a:spcPct val="0"/>
              </a:spcAft>
            </a:pPr>
            <a:r>
              <a:rPr lang="fr-FR" sz="2000" dirty="0">
                <a:latin typeface="Arial" charset="0"/>
              </a:rPr>
              <a:t>Le DGARS désigne l’établissement support après avis du comité territoriale des élus locaux</a:t>
            </a:r>
          </a:p>
        </p:txBody>
      </p:sp>
      <p:sp>
        <p:nvSpPr>
          <p:cNvPr id="19" name="Rectangle à coins arrondis 18"/>
          <p:cNvSpPr/>
          <p:nvPr/>
        </p:nvSpPr>
        <p:spPr bwMode="auto">
          <a:xfrm>
            <a:off x="8560254" y="1056184"/>
            <a:ext cx="2372563" cy="1845612"/>
          </a:xfrm>
          <a:prstGeom prst="roundRect">
            <a:avLst/>
          </a:prstGeom>
          <a:noFill/>
          <a:ln w="38100" cap="flat" cmpd="sng" algn="ctr">
            <a:solidFill>
              <a:srgbClr val="00B050"/>
            </a:solidFill>
            <a:prstDash val="solid"/>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algn="ctr"/>
            <a:r>
              <a:rPr lang="fr-FR" sz="2000" dirty="0">
                <a:latin typeface="Arial" charset="0"/>
              </a:rPr>
              <a:t>Désignation de l’établissement support par les 2/3 des Conseils de surveillance</a:t>
            </a:r>
          </a:p>
        </p:txBody>
      </p:sp>
      <p:sp>
        <p:nvSpPr>
          <p:cNvPr id="32" name="Rectangle à coins arrondis 31"/>
          <p:cNvSpPr/>
          <p:nvPr/>
        </p:nvSpPr>
        <p:spPr bwMode="auto">
          <a:xfrm>
            <a:off x="8645232" y="5259244"/>
            <a:ext cx="2287585" cy="1845612"/>
          </a:xfrm>
          <a:prstGeom prst="roundRect">
            <a:avLst/>
          </a:prstGeom>
          <a:noFill/>
          <a:ln w="38100" cap="flat" cmpd="sng" algn="ctr">
            <a:solidFill>
              <a:srgbClr val="00B050"/>
            </a:solidFill>
            <a:prstDash val="solid"/>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algn="ctr"/>
            <a:r>
              <a:rPr lang="fr-FR" sz="2000" dirty="0">
                <a:latin typeface="Arial" charset="0"/>
              </a:rPr>
              <a:t>Transmission par les Directeurs de la convention signée</a:t>
            </a:r>
          </a:p>
        </p:txBody>
      </p:sp>
      <p:sp>
        <p:nvSpPr>
          <p:cNvPr id="31" name="Rectangle à coins arrondis 30"/>
          <p:cNvSpPr/>
          <p:nvPr/>
        </p:nvSpPr>
        <p:spPr bwMode="auto">
          <a:xfrm>
            <a:off x="7560624" y="7375072"/>
            <a:ext cx="4456800" cy="1674000"/>
          </a:xfrm>
          <a:prstGeom prst="roundRect">
            <a:avLst/>
          </a:prstGeom>
          <a:noFill/>
          <a:ln w="38100" cap="flat" cmpd="sng" algn="ctr">
            <a:solidFill>
              <a:srgbClr val="C00000"/>
            </a:solidFill>
            <a:prstDash val="sysDash"/>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algn="ctr" defTabSz="1280160" fontAlgn="base">
              <a:spcBef>
                <a:spcPct val="50000"/>
              </a:spcBef>
              <a:spcAft>
                <a:spcPct val="0"/>
              </a:spcAft>
            </a:pPr>
            <a:r>
              <a:rPr lang="fr-FR" sz="2000" b="1" dirty="0">
                <a:latin typeface="Arial" charset="0"/>
              </a:rPr>
              <a:t>A défaut :</a:t>
            </a:r>
          </a:p>
          <a:p>
            <a:pPr algn="ctr" defTabSz="1280160" fontAlgn="base">
              <a:spcBef>
                <a:spcPct val="50000"/>
              </a:spcBef>
              <a:spcAft>
                <a:spcPct val="0"/>
              </a:spcAft>
            </a:pPr>
            <a:r>
              <a:rPr lang="fr-FR" sz="2000" dirty="0">
                <a:latin typeface="Arial" charset="0"/>
              </a:rPr>
              <a:t>Le DGARS arrête la convention constitutive du GHT</a:t>
            </a:r>
          </a:p>
        </p:txBody>
      </p:sp>
      <p:sp>
        <p:nvSpPr>
          <p:cNvPr id="25" name="Rectangle à coins arrondis 24"/>
          <p:cNvSpPr/>
          <p:nvPr/>
        </p:nvSpPr>
        <p:spPr bwMode="auto">
          <a:xfrm>
            <a:off x="4648693" y="1592508"/>
            <a:ext cx="2217877" cy="4788000"/>
          </a:xfrm>
          <a:prstGeom prst="roundRect">
            <a:avLst/>
          </a:prstGeom>
          <a:solidFill>
            <a:schemeClr val="bg1"/>
          </a:solidFill>
          <a:ln w="38100" cap="flat" cmpd="sng" algn="ctr">
            <a:solidFill>
              <a:srgbClr val="C00000"/>
            </a:solidFill>
            <a:prstDash val="sysDash"/>
            <a:round/>
            <a:headEnd type="none" w="med" len="med"/>
            <a:tailEnd type="none" w="med" len="med"/>
          </a:ln>
          <a:effectLst/>
        </p:spPr>
        <p:txBody>
          <a:bodyPr vert="horz" wrap="square" lIns="128016" tIns="64008" rIns="128016" bIns="64008" numCol="1" rtlCol="0" anchor="t" anchorCtr="0" compatLnSpc="1">
            <a:prstTxWarp prst="textNoShape">
              <a:avLst/>
            </a:prstTxWarp>
            <a:spAutoFit/>
          </a:bodyPr>
          <a:lstStyle/>
          <a:p>
            <a:pPr algn="ctr" defTabSz="1280160" fontAlgn="base">
              <a:spcBef>
                <a:spcPct val="50000"/>
              </a:spcBef>
              <a:spcAft>
                <a:spcPct val="0"/>
              </a:spcAft>
            </a:pPr>
            <a:endParaRPr lang="fr-FR" sz="1600" b="1" dirty="0"/>
          </a:p>
          <a:p>
            <a:pPr algn="ctr" defTabSz="1280160" fontAlgn="base">
              <a:spcBef>
                <a:spcPct val="50000"/>
              </a:spcBef>
              <a:spcAft>
                <a:spcPct val="0"/>
              </a:spcAft>
            </a:pPr>
            <a:endParaRPr lang="fr-FR" sz="1600" b="1" dirty="0"/>
          </a:p>
          <a:p>
            <a:pPr algn="ctr" defTabSz="1280160" fontAlgn="base">
              <a:spcBef>
                <a:spcPct val="50000"/>
              </a:spcBef>
              <a:spcAft>
                <a:spcPct val="0"/>
              </a:spcAft>
            </a:pPr>
            <a:endParaRPr lang="fr-FR" sz="1600" b="1" dirty="0"/>
          </a:p>
          <a:p>
            <a:pPr algn="ctr" defTabSz="1280160" fontAlgn="base">
              <a:spcBef>
                <a:spcPct val="50000"/>
              </a:spcBef>
              <a:spcAft>
                <a:spcPct val="0"/>
              </a:spcAft>
            </a:pPr>
            <a:endParaRPr lang="fr-FR" sz="1600" b="1" dirty="0"/>
          </a:p>
          <a:p>
            <a:pPr algn="ctr" defTabSz="1280160" fontAlgn="base">
              <a:spcBef>
                <a:spcPct val="50000"/>
              </a:spcBef>
              <a:spcAft>
                <a:spcPct val="0"/>
              </a:spcAft>
            </a:pPr>
            <a:r>
              <a:rPr lang="fr-FR" sz="1600" b="1" dirty="0"/>
              <a:t>NOTIFICATION</a:t>
            </a:r>
          </a:p>
          <a:p>
            <a:pPr algn="ctr" defTabSz="1280160" fontAlgn="base">
              <a:spcBef>
                <a:spcPct val="50000"/>
              </a:spcBef>
              <a:spcAft>
                <a:spcPct val="0"/>
              </a:spcAft>
            </a:pPr>
            <a:endParaRPr lang="fr-FR" sz="1600" b="1" dirty="0"/>
          </a:p>
          <a:p>
            <a:pPr algn="ctr" defTabSz="1280160" fontAlgn="base">
              <a:spcBef>
                <a:spcPct val="50000"/>
              </a:spcBef>
              <a:spcAft>
                <a:spcPct val="0"/>
              </a:spcAft>
            </a:pPr>
            <a:r>
              <a:rPr lang="fr-FR" sz="1600" b="1" dirty="0"/>
              <a:t>de l’arrêté aux établissements concernés</a:t>
            </a:r>
          </a:p>
          <a:p>
            <a:pPr algn="ctr" defTabSz="1280160" fontAlgn="base">
              <a:spcBef>
                <a:spcPct val="50000"/>
              </a:spcBef>
              <a:spcAft>
                <a:spcPct val="0"/>
              </a:spcAft>
            </a:pPr>
            <a:endParaRPr lang="fr-FR" sz="1600" b="1" dirty="0"/>
          </a:p>
          <a:p>
            <a:pPr algn="ctr" defTabSz="1280160" fontAlgn="base">
              <a:spcBef>
                <a:spcPct val="50000"/>
              </a:spcBef>
              <a:spcAft>
                <a:spcPct val="0"/>
              </a:spcAft>
            </a:pPr>
            <a:endParaRPr lang="fr-FR" sz="1600" b="1" dirty="0"/>
          </a:p>
          <a:p>
            <a:pPr algn="ctr" defTabSz="1280160" fontAlgn="base">
              <a:spcBef>
                <a:spcPct val="50000"/>
              </a:spcBef>
              <a:spcAft>
                <a:spcPct val="0"/>
              </a:spcAft>
            </a:pPr>
            <a:endParaRPr lang="fr-FR" sz="1600" b="1" dirty="0"/>
          </a:p>
        </p:txBody>
      </p:sp>
      <p:cxnSp>
        <p:nvCxnSpPr>
          <p:cNvPr id="15" name="Connecteur droit avec flèche 14"/>
          <p:cNvCxnSpPr/>
          <p:nvPr/>
        </p:nvCxnSpPr>
        <p:spPr bwMode="auto">
          <a:xfrm>
            <a:off x="6866571" y="1920280"/>
            <a:ext cx="1693683" cy="0"/>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cxnSp>
        <p:nvCxnSpPr>
          <p:cNvPr id="21" name="Connecteur droit avec flèche 20"/>
          <p:cNvCxnSpPr/>
          <p:nvPr/>
        </p:nvCxnSpPr>
        <p:spPr bwMode="auto">
          <a:xfrm>
            <a:off x="6879142" y="6096744"/>
            <a:ext cx="1693683" cy="0"/>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sp>
        <p:nvSpPr>
          <p:cNvPr id="23" name="ZoneTexte 22"/>
          <p:cNvSpPr txBox="1"/>
          <p:nvPr/>
        </p:nvSpPr>
        <p:spPr>
          <a:xfrm>
            <a:off x="6853999" y="5736704"/>
            <a:ext cx="1706255" cy="375487"/>
          </a:xfrm>
          <a:prstGeom prst="rect">
            <a:avLst/>
          </a:prstGeom>
          <a:noFill/>
        </p:spPr>
        <p:txBody>
          <a:bodyPr wrap="square" lIns="128016" tIns="64008" rIns="128016" bIns="64008" rtlCol="0" anchor="ctr">
            <a:spAutoFit/>
          </a:bodyPr>
          <a:lstStyle/>
          <a:p>
            <a:pPr algn="ctr"/>
            <a:r>
              <a:rPr lang="fr-FR" sz="1600" b="1" dirty="0" smtClean="0"/>
              <a:t>2 mois</a:t>
            </a:r>
            <a:endParaRPr lang="fr-FR" sz="1600" b="1" dirty="0"/>
          </a:p>
        </p:txBody>
      </p:sp>
      <p:cxnSp>
        <p:nvCxnSpPr>
          <p:cNvPr id="24" name="Connecteur droit avec flèche 23"/>
          <p:cNvCxnSpPr/>
          <p:nvPr/>
        </p:nvCxnSpPr>
        <p:spPr bwMode="auto">
          <a:xfrm>
            <a:off x="9746535" y="2901796"/>
            <a:ext cx="0" cy="270471"/>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cxnSp>
        <p:nvCxnSpPr>
          <p:cNvPr id="26" name="Connecteur droit avec flèche 25"/>
          <p:cNvCxnSpPr/>
          <p:nvPr/>
        </p:nvCxnSpPr>
        <p:spPr bwMode="auto">
          <a:xfrm>
            <a:off x="9789024" y="7104856"/>
            <a:ext cx="0" cy="270471"/>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sp>
        <p:nvSpPr>
          <p:cNvPr id="27" name="Rectangle à coins arrondis 26"/>
          <p:cNvSpPr/>
          <p:nvPr/>
        </p:nvSpPr>
        <p:spPr bwMode="auto">
          <a:xfrm>
            <a:off x="214988" y="7968952"/>
            <a:ext cx="4032448" cy="1440160"/>
          </a:xfrm>
          <a:prstGeom prst="roundRect">
            <a:avLst/>
          </a:prstGeom>
          <a:solidFill>
            <a:schemeClr val="bg2">
              <a:lumMod val="75000"/>
            </a:schemeClr>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95363" fontAlgn="base">
              <a:spcBef>
                <a:spcPct val="0"/>
              </a:spcBef>
              <a:spcAft>
                <a:spcPct val="0"/>
              </a:spcAft>
            </a:pPr>
            <a:r>
              <a:rPr lang="fr-FR" sz="1600" i="1" dirty="0">
                <a:solidFill>
                  <a:schemeClr val="bg1"/>
                </a:solidFill>
              </a:rPr>
              <a:t>Art. 5. – </a:t>
            </a:r>
            <a:r>
              <a:rPr lang="fr-FR" sz="1600" i="1" dirty="0" smtClean="0">
                <a:solidFill>
                  <a:schemeClr val="bg1"/>
                </a:solidFill>
              </a:rPr>
              <a:t>II. du décret 2016-524 </a:t>
            </a:r>
            <a:r>
              <a:rPr lang="fr-FR" sz="1600" i="1" dirty="0">
                <a:solidFill>
                  <a:schemeClr val="bg1"/>
                </a:solidFill>
              </a:rPr>
              <a:t>du 27 avril 2016 relatif aux groupements hospitaliers de territoire</a:t>
            </a:r>
            <a:endParaRPr kumimoji="0" lang="fr-FR" sz="1600" b="0" i="0" u="none" strike="noStrike" cap="none" normalizeH="0" baseline="0" dirty="0" smtClean="0">
              <a:ln>
                <a:noFill/>
              </a:ln>
              <a:solidFill>
                <a:schemeClr val="bg1"/>
              </a:solidFill>
              <a:effectLst/>
              <a:latin typeface="Arial" charset="0"/>
            </a:endParaRPr>
          </a:p>
        </p:txBody>
      </p:sp>
      <p:sp>
        <p:nvSpPr>
          <p:cNvPr id="28" name="Rectangle 6"/>
          <p:cNvSpPr>
            <a:spLocks noGrp="1" noChangeArrowheads="1"/>
          </p:cNvSpPr>
          <p:nvPr>
            <p:ph type="title"/>
          </p:nvPr>
        </p:nvSpPr>
        <p:spPr>
          <a:xfrm>
            <a:off x="305146" y="46927"/>
            <a:ext cx="12252131" cy="421906"/>
          </a:xfrm>
        </p:spPr>
        <p:txBody>
          <a:bodyPr/>
          <a:lstStyle/>
          <a:p>
            <a:pPr marL="514350" indent="-514350" eaLnBrk="1" hangingPunct="1">
              <a:buFont typeface="+mj-lt"/>
              <a:buAutoNum type="arabicPeriod" startAt="6"/>
            </a:pPr>
            <a:r>
              <a:rPr lang="fr-FR" sz="2800" b="1" dirty="0" smtClean="0"/>
              <a:t>La procédure d’approbation : cas de défaut de transmission</a:t>
            </a:r>
          </a:p>
        </p:txBody>
      </p:sp>
    </p:spTree>
    <p:extLst>
      <p:ext uri="{BB962C8B-B14F-4D97-AF65-F5344CB8AC3E}">
        <p14:creationId xmlns:p14="http://schemas.microsoft.com/office/powerpoint/2010/main" val="2650258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6"/>
          <p:cNvSpPr>
            <a:spLocks noChangeArrowheads="1"/>
          </p:cNvSpPr>
          <p:nvPr/>
        </p:nvSpPr>
        <p:spPr bwMode="auto">
          <a:xfrm>
            <a:off x="11188969" y="9502854"/>
            <a:ext cx="1612631" cy="98349"/>
          </a:xfrm>
          <a:prstGeom prst="rect">
            <a:avLst/>
          </a:prstGeom>
          <a:solidFill>
            <a:srgbClr val="80808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pPr algn="ctr" defTabSz="914400" fontAlgn="base">
              <a:spcBef>
                <a:spcPct val="0"/>
              </a:spcBef>
              <a:spcAft>
                <a:spcPct val="0"/>
              </a:spcAft>
            </a:pPr>
            <a:endParaRPr lang="fr-FR" sz="2000">
              <a:solidFill>
                <a:srgbClr val="000000"/>
              </a:solidFill>
              <a:cs typeface="Arial" charset="0"/>
            </a:endParaRPr>
          </a:p>
        </p:txBody>
      </p:sp>
      <p:sp>
        <p:nvSpPr>
          <p:cNvPr id="6146" name="Rectangle 6"/>
          <p:cNvSpPr>
            <a:spLocks noGrp="1" noChangeArrowheads="1"/>
          </p:cNvSpPr>
          <p:nvPr>
            <p:ph type="title"/>
          </p:nvPr>
        </p:nvSpPr>
        <p:spPr>
          <a:xfrm>
            <a:off x="305146" y="46927"/>
            <a:ext cx="12252131" cy="421906"/>
          </a:xfrm>
        </p:spPr>
        <p:txBody>
          <a:bodyPr/>
          <a:lstStyle/>
          <a:p>
            <a:pPr marL="457200" indent="-457200" eaLnBrk="1" hangingPunct="1">
              <a:buFont typeface="+mj-lt"/>
              <a:buAutoNum type="arabicPeriod"/>
            </a:pPr>
            <a:r>
              <a:rPr lang="fr-FR" sz="2800" b="1" dirty="0" smtClean="0"/>
              <a:t>Le contenu global de la convention constitutive du GHT</a:t>
            </a:r>
          </a:p>
        </p:txBody>
      </p:sp>
      <p:sp>
        <p:nvSpPr>
          <p:cNvPr id="4" name="Rectangle 3"/>
          <p:cNvSpPr/>
          <p:nvPr/>
        </p:nvSpPr>
        <p:spPr>
          <a:xfrm>
            <a:off x="305144" y="662791"/>
            <a:ext cx="12252131" cy="707886"/>
          </a:xfrm>
          <a:prstGeom prst="rect">
            <a:avLst/>
          </a:prstGeom>
        </p:spPr>
        <p:txBody>
          <a:bodyPr wrap="square">
            <a:spAutoFit/>
          </a:bodyPr>
          <a:lstStyle/>
          <a:p>
            <a:pPr algn="ctr" defTabSz="914400" fontAlgn="base">
              <a:spcBef>
                <a:spcPct val="0"/>
              </a:spcBef>
              <a:spcAft>
                <a:spcPct val="0"/>
              </a:spcAft>
            </a:pPr>
            <a:r>
              <a:rPr lang="fr-FR" sz="2000" b="1" dirty="0">
                <a:solidFill>
                  <a:srgbClr val="002395"/>
                </a:solidFill>
                <a:cs typeface="Arial" charset="0"/>
              </a:rPr>
              <a:t>La convention constitutive constitue le socle juridique</a:t>
            </a:r>
          </a:p>
          <a:p>
            <a:pPr algn="ctr" defTabSz="914400" fontAlgn="base">
              <a:spcBef>
                <a:spcPct val="0"/>
              </a:spcBef>
              <a:spcAft>
                <a:spcPct val="0"/>
              </a:spcAft>
            </a:pPr>
            <a:r>
              <a:rPr lang="fr-FR" sz="2000" b="1" dirty="0">
                <a:solidFill>
                  <a:srgbClr val="002395"/>
                </a:solidFill>
                <a:cs typeface="Arial" charset="0"/>
              </a:rPr>
              <a:t>du GHT</a:t>
            </a:r>
          </a:p>
        </p:txBody>
      </p:sp>
      <p:sp>
        <p:nvSpPr>
          <p:cNvPr id="11" name="Rectangle à coins arrondis 10"/>
          <p:cNvSpPr/>
          <p:nvPr/>
        </p:nvSpPr>
        <p:spPr bwMode="auto">
          <a:xfrm>
            <a:off x="738598" y="1416224"/>
            <a:ext cx="11324405" cy="8064221"/>
          </a:xfrm>
          <a:prstGeom prst="roundRect">
            <a:avLst/>
          </a:prstGeom>
          <a:no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0" rIns="91440" bIns="45720" numCol="1" rtlCol="0" anchor="t" anchorCtr="1" compatLnSpc="1">
            <a:prstTxWarp prst="textNoShape">
              <a:avLst/>
            </a:prstTxWarp>
          </a:bodyPr>
          <a:lstStyle/>
          <a:p>
            <a:pPr algn="ctr" defTabSz="995363" fontAlgn="base">
              <a:spcBef>
                <a:spcPct val="0"/>
              </a:spcBef>
              <a:spcAft>
                <a:spcPct val="0"/>
              </a:spcAft>
            </a:pPr>
            <a:r>
              <a:rPr lang="fr-FR" sz="2000" b="1" dirty="0" smtClean="0">
                <a:solidFill>
                  <a:srgbClr val="034EA2"/>
                </a:solidFill>
              </a:rPr>
              <a:t>Convention constitutive du GHT</a:t>
            </a:r>
          </a:p>
          <a:p>
            <a:pPr algn="ctr" defTabSz="995363" fontAlgn="base">
              <a:spcBef>
                <a:spcPct val="0"/>
              </a:spcBef>
              <a:spcAft>
                <a:spcPct val="0"/>
              </a:spcAft>
            </a:pPr>
            <a:r>
              <a:rPr lang="fr-FR" sz="2000" dirty="0">
                <a:solidFill>
                  <a:srgbClr val="034EA2"/>
                </a:solidFill>
              </a:rPr>
              <a:t>(durée de 10 ans</a:t>
            </a:r>
            <a:r>
              <a:rPr lang="fr-FR" sz="2000" dirty="0" smtClean="0">
                <a:solidFill>
                  <a:srgbClr val="034EA2"/>
                </a:solidFill>
              </a:rPr>
              <a:t>)</a:t>
            </a:r>
            <a:endParaRPr lang="fr-FR" sz="2000" dirty="0">
              <a:solidFill>
                <a:srgbClr val="034EA2"/>
              </a:solidFill>
            </a:endParaRPr>
          </a:p>
          <a:p>
            <a:pPr marL="285750" indent="-285750" defTabSz="995363" fontAlgn="base">
              <a:spcBef>
                <a:spcPct val="0"/>
              </a:spcBef>
              <a:spcAft>
                <a:spcPct val="0"/>
              </a:spcAft>
              <a:buSzPct val="162000"/>
              <a:buFont typeface="Arial" panose="020B0604020202020204" pitchFamily="34" charset="0"/>
              <a:buChar char="•"/>
            </a:pPr>
            <a:r>
              <a:rPr lang="fr-FR" sz="1600" dirty="0">
                <a:solidFill>
                  <a:srgbClr val="034EA2"/>
                </a:solidFill>
              </a:rPr>
              <a:t>Elaborée par les directeurs / PCME / PCSIRMT </a:t>
            </a:r>
            <a:r>
              <a:rPr lang="fr-FR" sz="1600" dirty="0" smtClean="0">
                <a:solidFill>
                  <a:srgbClr val="034EA2"/>
                </a:solidFill>
              </a:rPr>
              <a:t>parties </a:t>
            </a:r>
            <a:r>
              <a:rPr lang="fr-FR" sz="1600" dirty="0">
                <a:solidFill>
                  <a:srgbClr val="034EA2"/>
                </a:solidFill>
              </a:rPr>
              <a:t>au groupement</a:t>
            </a:r>
          </a:p>
          <a:p>
            <a:pPr marL="285750" indent="-285750" defTabSz="995363" fontAlgn="base">
              <a:spcBef>
                <a:spcPct val="0"/>
              </a:spcBef>
              <a:spcAft>
                <a:spcPct val="0"/>
              </a:spcAft>
              <a:buSzPct val="162000"/>
              <a:buFont typeface="Arial" panose="020B0604020202020204" pitchFamily="34" charset="0"/>
              <a:buChar char="•"/>
            </a:pPr>
            <a:r>
              <a:rPr lang="fr-FR" sz="1600" dirty="0">
                <a:solidFill>
                  <a:srgbClr val="034EA2"/>
                </a:solidFill>
              </a:rPr>
              <a:t>Signée par les Directeurs </a:t>
            </a:r>
            <a:r>
              <a:rPr lang="fr-FR" sz="1600" dirty="0" smtClean="0">
                <a:solidFill>
                  <a:srgbClr val="034EA2"/>
                </a:solidFill>
              </a:rPr>
              <a:t>après :</a:t>
            </a:r>
            <a:endParaRPr lang="fr-FR" sz="1600" dirty="0">
              <a:solidFill>
                <a:srgbClr val="034EA2"/>
              </a:solidFill>
            </a:endParaRPr>
          </a:p>
          <a:p>
            <a:pPr marL="742950" lvl="1" indent="-285750" defTabSz="995363" fontAlgn="base">
              <a:spcBef>
                <a:spcPct val="0"/>
              </a:spcBef>
              <a:spcAft>
                <a:spcPct val="0"/>
              </a:spcAft>
              <a:buFont typeface="Wingdings" panose="05000000000000000000" pitchFamily="2" charset="2"/>
              <a:buChar char="ü"/>
            </a:pPr>
            <a:r>
              <a:rPr lang="fr-FR" sz="1600" dirty="0" smtClean="0">
                <a:solidFill>
                  <a:srgbClr val="034EA2"/>
                </a:solidFill>
              </a:rPr>
              <a:t>Concertation des </a:t>
            </a:r>
            <a:r>
              <a:rPr lang="fr-FR" sz="1600" dirty="0">
                <a:solidFill>
                  <a:srgbClr val="034EA2"/>
                </a:solidFill>
              </a:rPr>
              <a:t>directoires, </a:t>
            </a:r>
            <a:r>
              <a:rPr lang="fr-FR" sz="1600" dirty="0" smtClean="0">
                <a:solidFill>
                  <a:srgbClr val="034EA2"/>
                </a:solidFill>
              </a:rPr>
              <a:t>avis des </a:t>
            </a:r>
            <a:r>
              <a:rPr lang="fr-FR" sz="1600" dirty="0">
                <a:solidFill>
                  <a:srgbClr val="034EA2"/>
                </a:solidFill>
              </a:rPr>
              <a:t>CTE, des CME et des CSIRMT et conseils de surveillance des établissements de santé </a:t>
            </a:r>
            <a:r>
              <a:rPr lang="fr-FR" sz="1600" dirty="0" smtClean="0">
                <a:solidFill>
                  <a:srgbClr val="034EA2"/>
                </a:solidFill>
              </a:rPr>
              <a:t>parties</a:t>
            </a:r>
            <a:endParaRPr lang="fr-FR" sz="1600" dirty="0">
              <a:solidFill>
                <a:srgbClr val="034EA2"/>
              </a:solidFill>
            </a:endParaRPr>
          </a:p>
          <a:p>
            <a:pPr marL="742950" lvl="1" indent="-285750" defTabSz="995363" fontAlgn="base">
              <a:spcBef>
                <a:spcPct val="0"/>
              </a:spcBef>
              <a:spcAft>
                <a:spcPct val="0"/>
              </a:spcAft>
              <a:buFont typeface="Wingdings" panose="05000000000000000000" pitchFamily="2" charset="2"/>
              <a:buChar char="ü"/>
            </a:pPr>
            <a:r>
              <a:rPr lang="fr-FR" sz="1600" dirty="0">
                <a:solidFill>
                  <a:srgbClr val="034EA2"/>
                </a:solidFill>
              </a:rPr>
              <a:t>avis des CTE et conseils d’administration des établissements médico-sociaux partis</a:t>
            </a:r>
          </a:p>
          <a:p>
            <a:pPr algn="ctr" defTabSz="995363" fontAlgn="base">
              <a:spcBef>
                <a:spcPct val="0"/>
              </a:spcBef>
              <a:spcAft>
                <a:spcPct val="0"/>
              </a:spcAft>
            </a:pPr>
            <a:endParaRPr lang="fr-FR" sz="2000" dirty="0" smtClean="0">
              <a:solidFill>
                <a:srgbClr val="034EA2"/>
              </a:solidFill>
            </a:endParaRPr>
          </a:p>
        </p:txBody>
      </p:sp>
      <p:sp>
        <p:nvSpPr>
          <p:cNvPr id="19" name="Rectangle à coins arrondis 18"/>
          <p:cNvSpPr/>
          <p:nvPr/>
        </p:nvSpPr>
        <p:spPr bwMode="auto">
          <a:xfrm>
            <a:off x="1067690" y="3842087"/>
            <a:ext cx="10666218" cy="1685568"/>
          </a:xfrm>
          <a:prstGeom prst="roundRect">
            <a:avLst/>
          </a:prstGeom>
          <a:solidFill>
            <a:srgbClr val="00B050"/>
          </a:solidFill>
          <a:ln w="28575">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defTabSz="914400" fontAlgn="base">
              <a:spcAft>
                <a:spcPct val="0"/>
              </a:spcAft>
            </a:pPr>
            <a:r>
              <a:rPr lang="fr-FR" sz="1600" b="1" dirty="0" smtClean="0">
                <a:solidFill>
                  <a:schemeClr val="bg1"/>
                </a:solidFill>
              </a:rPr>
              <a:t>VOLET RELATIF AU PMP </a:t>
            </a:r>
          </a:p>
          <a:p>
            <a:pPr algn="ctr" defTabSz="914400" fontAlgn="base">
              <a:spcAft>
                <a:spcPct val="0"/>
              </a:spcAft>
            </a:pPr>
            <a:r>
              <a:rPr lang="fr-FR" sz="1400" b="1" dirty="0" smtClean="0">
                <a:solidFill>
                  <a:schemeClr val="bg1"/>
                </a:solidFill>
              </a:rPr>
              <a:t>(durée de 5 ans)</a:t>
            </a:r>
          </a:p>
          <a:p>
            <a:pPr marL="171450" indent="-171450" algn="just" defTabSz="914400" fontAlgn="base">
              <a:spcBef>
                <a:spcPct val="50000"/>
              </a:spcBef>
              <a:spcAft>
                <a:spcPct val="0"/>
              </a:spcAft>
              <a:buFont typeface="Arial" panose="020B0604020202020204" pitchFamily="34" charset="0"/>
              <a:buChar char="•"/>
            </a:pPr>
            <a:r>
              <a:rPr lang="fr-FR" sz="1400" dirty="0" smtClean="0">
                <a:solidFill>
                  <a:schemeClr val="bg1"/>
                </a:solidFill>
              </a:rPr>
              <a:t>1</a:t>
            </a:r>
            <a:r>
              <a:rPr lang="fr-FR" sz="1400" baseline="30000" dirty="0" smtClean="0">
                <a:solidFill>
                  <a:schemeClr val="bg1"/>
                </a:solidFill>
              </a:rPr>
              <a:t>er</a:t>
            </a:r>
            <a:r>
              <a:rPr lang="fr-FR" sz="1400" dirty="0" smtClean="0">
                <a:solidFill>
                  <a:schemeClr val="bg1"/>
                </a:solidFill>
              </a:rPr>
              <a:t> juillet 2016 : Objectifs médicaux</a:t>
            </a:r>
          </a:p>
          <a:p>
            <a:pPr marL="171450" indent="-171450" algn="just" defTabSz="914400" fontAlgn="base">
              <a:spcBef>
                <a:spcPct val="50000"/>
              </a:spcBef>
              <a:spcAft>
                <a:spcPct val="0"/>
              </a:spcAft>
              <a:buFont typeface="Arial" panose="020B0604020202020204" pitchFamily="34" charset="0"/>
              <a:buChar char="•"/>
            </a:pPr>
            <a:r>
              <a:rPr lang="fr-FR" sz="1400" dirty="0" smtClean="0">
                <a:solidFill>
                  <a:schemeClr val="bg1"/>
                </a:solidFill>
              </a:rPr>
              <a:t>1</a:t>
            </a:r>
            <a:r>
              <a:rPr lang="fr-FR" sz="1400" baseline="30000" dirty="0" smtClean="0">
                <a:solidFill>
                  <a:schemeClr val="bg1"/>
                </a:solidFill>
              </a:rPr>
              <a:t>er</a:t>
            </a:r>
            <a:r>
              <a:rPr lang="fr-FR" sz="1400" dirty="0" smtClean="0">
                <a:solidFill>
                  <a:schemeClr val="bg1"/>
                </a:solidFill>
              </a:rPr>
              <a:t> janvier 2017 : objectifs médicaux et organisation par filière d’une offre de soins graduée</a:t>
            </a:r>
          </a:p>
          <a:p>
            <a:pPr marL="171450" indent="-171450" algn="just" defTabSz="914400" fontAlgn="base">
              <a:spcBef>
                <a:spcPct val="50000"/>
              </a:spcBef>
              <a:spcAft>
                <a:spcPct val="0"/>
              </a:spcAft>
              <a:buFont typeface="Arial" panose="020B0604020202020204" pitchFamily="34" charset="0"/>
              <a:buChar char="•"/>
            </a:pPr>
            <a:r>
              <a:rPr lang="fr-FR" sz="1400" dirty="0" smtClean="0">
                <a:solidFill>
                  <a:schemeClr val="bg1"/>
                </a:solidFill>
              </a:rPr>
              <a:t>1</a:t>
            </a:r>
            <a:r>
              <a:rPr lang="fr-FR" sz="1400" baseline="30000" dirty="0" smtClean="0">
                <a:solidFill>
                  <a:schemeClr val="bg1"/>
                </a:solidFill>
              </a:rPr>
              <a:t>er</a:t>
            </a:r>
            <a:r>
              <a:rPr lang="fr-FR" sz="1400" dirty="0" smtClean="0">
                <a:solidFill>
                  <a:schemeClr val="bg1"/>
                </a:solidFill>
              </a:rPr>
              <a:t> juillet 2017 : PMP conforme à l’article R. 6132-3 du Code de la santé publique + projet de soins</a:t>
            </a:r>
          </a:p>
        </p:txBody>
      </p:sp>
      <p:sp>
        <p:nvSpPr>
          <p:cNvPr id="23" name="Rectangle à coins arrondis 22"/>
          <p:cNvSpPr/>
          <p:nvPr/>
        </p:nvSpPr>
        <p:spPr bwMode="auto">
          <a:xfrm>
            <a:off x="1067690" y="5726300"/>
            <a:ext cx="10666218" cy="3384000"/>
          </a:xfrm>
          <a:prstGeom prst="roundRect">
            <a:avLst/>
          </a:prstGeom>
          <a:solidFill>
            <a:srgbClr val="8CD200"/>
          </a:solidFill>
          <a:ln w="9525" cap="flat" cmpd="sng" algn="ctr">
            <a:solidFill>
              <a:srgbClr val="FFFFFF">
                <a:lumMod val="50000"/>
                <a:alpha val="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a:spcBef>
                <a:spcPct val="50000"/>
              </a:spcBef>
              <a:defRPr/>
            </a:pPr>
            <a:r>
              <a:rPr lang="fr-FR" sz="1400" b="1" kern="0" dirty="0" smtClean="0">
                <a:solidFill>
                  <a:srgbClr val="034EA2"/>
                </a:solidFill>
                <a:cs typeface="Arial" charset="0"/>
              </a:rPr>
              <a:t>VOLET RELATIF AUX MODALITES D’ORGANISATION ET DE FONCTIONNEMENT</a:t>
            </a:r>
          </a:p>
          <a:p>
            <a:pPr algn="ctr" defTabSz="914400">
              <a:spcBef>
                <a:spcPct val="50000"/>
              </a:spcBef>
              <a:defRPr/>
            </a:pPr>
            <a:endParaRPr lang="fr-FR" sz="1200" b="1" kern="0" dirty="0" smtClean="0">
              <a:solidFill>
                <a:srgbClr val="034EA2"/>
              </a:solidFill>
              <a:cs typeface="Arial" charset="0"/>
            </a:endParaRPr>
          </a:p>
          <a:p>
            <a:pPr algn="ctr" defTabSz="914400">
              <a:spcBef>
                <a:spcPct val="50000"/>
              </a:spcBef>
              <a:defRPr/>
            </a:pPr>
            <a:endParaRPr lang="fr-FR" sz="1200" b="1" kern="0" dirty="0" smtClean="0">
              <a:solidFill>
                <a:srgbClr val="034EA2"/>
              </a:solidFill>
              <a:cs typeface="Arial" charset="0"/>
            </a:endParaRPr>
          </a:p>
          <a:p>
            <a:pPr algn="ctr" defTabSz="914400">
              <a:spcBef>
                <a:spcPct val="50000"/>
              </a:spcBef>
              <a:defRPr/>
            </a:pPr>
            <a:endParaRPr lang="fr-FR" sz="1200" b="1" kern="0" dirty="0" smtClean="0">
              <a:solidFill>
                <a:srgbClr val="034EA2"/>
              </a:solidFill>
              <a:cs typeface="Arial" charset="0"/>
            </a:endParaRPr>
          </a:p>
          <a:p>
            <a:pPr algn="ctr" defTabSz="914400">
              <a:spcBef>
                <a:spcPct val="50000"/>
              </a:spcBef>
              <a:defRPr/>
            </a:pPr>
            <a:endParaRPr lang="fr-FR" sz="1200" b="1" kern="0" dirty="0" smtClean="0">
              <a:solidFill>
                <a:srgbClr val="034EA2"/>
              </a:solidFill>
              <a:cs typeface="Arial" charset="0"/>
            </a:endParaRPr>
          </a:p>
          <a:p>
            <a:pPr algn="ctr" defTabSz="914400">
              <a:spcBef>
                <a:spcPct val="50000"/>
              </a:spcBef>
              <a:defRPr/>
            </a:pPr>
            <a:endParaRPr lang="fr-FR" sz="1200" b="1" kern="0" dirty="0" smtClean="0">
              <a:solidFill>
                <a:srgbClr val="034EA2"/>
              </a:solidFill>
              <a:cs typeface="Arial" charset="0"/>
            </a:endParaRPr>
          </a:p>
          <a:p>
            <a:pPr algn="ctr" defTabSz="914400">
              <a:spcBef>
                <a:spcPct val="50000"/>
              </a:spcBef>
              <a:defRPr/>
            </a:pPr>
            <a:endParaRPr lang="fr-FR" sz="1200" b="1" kern="0" dirty="0" smtClean="0">
              <a:solidFill>
                <a:srgbClr val="034EA2"/>
              </a:solidFill>
              <a:cs typeface="Arial" charset="0"/>
            </a:endParaRPr>
          </a:p>
          <a:p>
            <a:pPr algn="ctr" defTabSz="914400">
              <a:spcBef>
                <a:spcPct val="50000"/>
              </a:spcBef>
              <a:defRPr/>
            </a:pPr>
            <a:endParaRPr lang="fr-FR" sz="1200" b="1" kern="0" dirty="0" smtClean="0">
              <a:solidFill>
                <a:srgbClr val="034EA2"/>
              </a:solidFill>
              <a:cs typeface="Arial" charset="0"/>
            </a:endParaRPr>
          </a:p>
          <a:p>
            <a:pPr algn="ctr" defTabSz="914400">
              <a:spcBef>
                <a:spcPct val="50000"/>
              </a:spcBef>
              <a:defRPr/>
            </a:pPr>
            <a:endParaRPr lang="fr-FR" sz="1200" b="1" kern="0" dirty="0" smtClean="0">
              <a:solidFill>
                <a:srgbClr val="034EA2"/>
              </a:solidFill>
              <a:cs typeface="Arial" charset="0"/>
            </a:endParaRPr>
          </a:p>
        </p:txBody>
      </p:sp>
      <p:sp>
        <p:nvSpPr>
          <p:cNvPr id="24" name="Rectangle à coins arrondis 23"/>
          <p:cNvSpPr/>
          <p:nvPr/>
        </p:nvSpPr>
        <p:spPr bwMode="auto">
          <a:xfrm>
            <a:off x="1402359" y="6372835"/>
            <a:ext cx="4875985" cy="2621994"/>
          </a:xfrm>
          <a:prstGeom prst="roundRect">
            <a:avLst/>
          </a:prstGeom>
          <a:solidFill>
            <a:srgbClr val="CC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a:spcBef>
                <a:spcPct val="50000"/>
              </a:spcBef>
              <a:defRPr/>
            </a:pPr>
            <a:r>
              <a:rPr lang="fr-FR" sz="1600" b="1" kern="0" dirty="0" smtClean="0">
                <a:solidFill>
                  <a:srgbClr val="034EA2"/>
                </a:solidFill>
                <a:cs typeface="Arial" charset="0"/>
              </a:rPr>
              <a:t>INSTANCES GHT</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Collège médical/ Commission médicale de groupement</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Comité Stratégique</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Comité/ Commission des usagers</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CSIRTM</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Comité territorial des élus locaux</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Conférence territoriale de dialogue social</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Etablissement support (désigné par les 2/3 des CS)</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Compétences déléguées à l’établissement support</a:t>
            </a:r>
          </a:p>
        </p:txBody>
      </p:sp>
      <p:sp>
        <p:nvSpPr>
          <p:cNvPr id="25" name="Rectangle à coins arrondis 24"/>
          <p:cNvSpPr/>
          <p:nvPr/>
        </p:nvSpPr>
        <p:spPr bwMode="auto">
          <a:xfrm>
            <a:off x="6443168" y="6372831"/>
            <a:ext cx="4875985" cy="2621994"/>
          </a:xfrm>
          <a:prstGeom prst="roundRect">
            <a:avLst/>
          </a:prstGeom>
          <a:solidFill>
            <a:srgbClr val="CC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defTabSz="914400">
              <a:spcBef>
                <a:spcPct val="50000"/>
              </a:spcBef>
              <a:defRPr/>
            </a:pPr>
            <a:r>
              <a:rPr lang="fr-FR" sz="1600" b="1" kern="0" dirty="0" smtClean="0">
                <a:solidFill>
                  <a:srgbClr val="034EA2"/>
                </a:solidFill>
                <a:cs typeface="Arial" charset="0"/>
              </a:rPr>
              <a:t>FONCTIONS SUPPORTS</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Système d’information convergent (</a:t>
            </a:r>
            <a:r>
              <a:rPr lang="fr-FR" sz="1100" dirty="0">
                <a:solidFill>
                  <a:srgbClr val="034EA2"/>
                </a:solidFill>
                <a:cs typeface="Arial" charset="0"/>
              </a:rPr>
              <a:t>1</a:t>
            </a:r>
            <a:r>
              <a:rPr lang="fr-FR" sz="1100" baseline="30000" dirty="0">
                <a:solidFill>
                  <a:srgbClr val="034EA2"/>
                </a:solidFill>
                <a:cs typeface="Arial" charset="0"/>
              </a:rPr>
              <a:t>er</a:t>
            </a:r>
            <a:r>
              <a:rPr lang="fr-FR" sz="1100" dirty="0">
                <a:solidFill>
                  <a:srgbClr val="034EA2"/>
                </a:solidFill>
                <a:cs typeface="Arial" charset="0"/>
              </a:rPr>
              <a:t> janvier </a:t>
            </a:r>
            <a:r>
              <a:rPr lang="fr-FR" sz="1100" dirty="0" smtClean="0">
                <a:solidFill>
                  <a:srgbClr val="034EA2"/>
                </a:solidFill>
                <a:cs typeface="Arial" charset="0"/>
              </a:rPr>
              <a:t>2018</a:t>
            </a:r>
            <a:r>
              <a:rPr lang="fr-FR" sz="1100" kern="0" dirty="0" smtClean="0">
                <a:solidFill>
                  <a:srgbClr val="034EA2"/>
                </a:solidFill>
                <a:cs typeface="Arial" charset="0"/>
              </a:rPr>
              <a:t>)</a:t>
            </a:r>
          </a:p>
          <a:p>
            <a:pPr marL="171450" indent="-171450" defTabSz="914400">
              <a:spcBef>
                <a:spcPct val="50000"/>
              </a:spcBef>
              <a:buFont typeface="Arial" panose="020B0604020202020204" pitchFamily="34" charset="0"/>
              <a:buChar char="•"/>
              <a:defRPr/>
            </a:pPr>
            <a:r>
              <a:rPr lang="fr-FR" sz="1100" kern="0" dirty="0">
                <a:solidFill>
                  <a:srgbClr val="034EA2"/>
                </a:solidFill>
                <a:cs typeface="Arial" charset="0"/>
              </a:rPr>
              <a:t>Fonction achats </a:t>
            </a:r>
            <a:r>
              <a:rPr lang="fr-FR" sz="1100" kern="0" dirty="0" smtClean="0">
                <a:solidFill>
                  <a:srgbClr val="034EA2"/>
                </a:solidFill>
                <a:cs typeface="Arial" charset="0"/>
              </a:rPr>
              <a:t>(</a:t>
            </a:r>
            <a:r>
              <a:rPr lang="fr-FR" sz="1100" dirty="0">
                <a:solidFill>
                  <a:srgbClr val="034EA2"/>
                </a:solidFill>
                <a:cs typeface="Arial" charset="0"/>
              </a:rPr>
              <a:t>1</a:t>
            </a:r>
            <a:r>
              <a:rPr lang="fr-FR" sz="1100" baseline="30000" dirty="0">
                <a:solidFill>
                  <a:srgbClr val="034EA2"/>
                </a:solidFill>
                <a:cs typeface="Arial" charset="0"/>
              </a:rPr>
              <a:t>er</a:t>
            </a:r>
            <a:r>
              <a:rPr lang="fr-FR" sz="1100" dirty="0">
                <a:solidFill>
                  <a:srgbClr val="034EA2"/>
                </a:solidFill>
                <a:cs typeface="Arial" charset="0"/>
              </a:rPr>
              <a:t> janvier </a:t>
            </a:r>
            <a:r>
              <a:rPr lang="fr-FR" sz="1100" dirty="0" smtClean="0">
                <a:solidFill>
                  <a:srgbClr val="034EA2"/>
                </a:solidFill>
                <a:cs typeface="Arial" charset="0"/>
              </a:rPr>
              <a:t>2017</a:t>
            </a:r>
            <a:r>
              <a:rPr lang="fr-FR" sz="1100" kern="0" dirty="0" smtClean="0">
                <a:solidFill>
                  <a:srgbClr val="034EA2"/>
                </a:solidFill>
                <a:cs typeface="Arial" charset="0"/>
              </a:rPr>
              <a:t>)</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Instituts et écoles de formation </a:t>
            </a:r>
            <a:r>
              <a:rPr lang="fr-FR" sz="1100" kern="0" dirty="0">
                <a:solidFill>
                  <a:srgbClr val="034EA2"/>
                </a:solidFill>
                <a:cs typeface="Arial" charset="0"/>
              </a:rPr>
              <a:t>paramédicale </a:t>
            </a:r>
            <a:r>
              <a:rPr lang="fr-FR" sz="1100" kern="0" dirty="0" smtClean="0">
                <a:solidFill>
                  <a:srgbClr val="034EA2"/>
                </a:solidFill>
                <a:cs typeface="Arial" charset="0"/>
              </a:rPr>
              <a:t>(1</a:t>
            </a:r>
            <a:r>
              <a:rPr lang="fr-FR" sz="1100" kern="0" baseline="30000" dirty="0" smtClean="0">
                <a:solidFill>
                  <a:srgbClr val="034EA2"/>
                </a:solidFill>
                <a:cs typeface="Arial" charset="0"/>
              </a:rPr>
              <a:t>er</a:t>
            </a:r>
            <a:r>
              <a:rPr lang="fr-FR" sz="1100" kern="0" dirty="0" smtClean="0">
                <a:solidFill>
                  <a:srgbClr val="034EA2"/>
                </a:solidFill>
                <a:cs typeface="Arial" charset="0"/>
              </a:rPr>
              <a:t>  </a:t>
            </a:r>
            <a:r>
              <a:rPr lang="fr-FR" sz="1100" kern="0" dirty="0">
                <a:solidFill>
                  <a:srgbClr val="034EA2"/>
                </a:solidFill>
                <a:cs typeface="Arial" charset="0"/>
              </a:rPr>
              <a:t>juillet </a:t>
            </a:r>
            <a:r>
              <a:rPr lang="fr-FR" sz="1100" kern="0" dirty="0" smtClean="0">
                <a:solidFill>
                  <a:srgbClr val="034EA2"/>
                </a:solidFill>
                <a:cs typeface="Arial" charset="0"/>
              </a:rPr>
              <a:t>2016)</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Plan de formation continue et DPC (1</a:t>
            </a:r>
            <a:r>
              <a:rPr lang="fr-FR" sz="1100" kern="0" baseline="30000" dirty="0" smtClean="0">
                <a:solidFill>
                  <a:srgbClr val="034EA2"/>
                </a:solidFill>
                <a:cs typeface="Arial" charset="0"/>
              </a:rPr>
              <a:t>er</a:t>
            </a:r>
            <a:r>
              <a:rPr lang="fr-FR" sz="1100" kern="0" dirty="0" smtClean="0">
                <a:solidFill>
                  <a:srgbClr val="034EA2"/>
                </a:solidFill>
                <a:cs typeface="Arial" charset="0"/>
              </a:rPr>
              <a:t>  </a:t>
            </a:r>
            <a:r>
              <a:rPr lang="fr-FR" sz="1100" kern="0" dirty="0">
                <a:solidFill>
                  <a:srgbClr val="034EA2"/>
                </a:solidFill>
                <a:cs typeface="Arial" charset="0"/>
              </a:rPr>
              <a:t>juillet </a:t>
            </a:r>
            <a:r>
              <a:rPr lang="fr-FR" sz="1100" kern="0" dirty="0" smtClean="0">
                <a:solidFill>
                  <a:srgbClr val="034EA2"/>
                </a:solidFill>
                <a:cs typeface="Arial" charset="0"/>
              </a:rPr>
              <a:t>2016)</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DIM de territoire</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Certification </a:t>
            </a:r>
            <a:r>
              <a:rPr lang="fr-FR" sz="1100" kern="0" dirty="0">
                <a:solidFill>
                  <a:srgbClr val="034EA2"/>
                </a:solidFill>
                <a:cs typeface="Arial" charset="0"/>
              </a:rPr>
              <a:t>(</a:t>
            </a:r>
            <a:r>
              <a:rPr lang="fr-FR" sz="1100" dirty="0">
                <a:solidFill>
                  <a:srgbClr val="034EA2"/>
                </a:solidFill>
                <a:cs typeface="Arial" charset="0"/>
              </a:rPr>
              <a:t>1</a:t>
            </a:r>
            <a:r>
              <a:rPr lang="fr-FR" sz="1100" baseline="30000" dirty="0">
                <a:solidFill>
                  <a:srgbClr val="034EA2"/>
                </a:solidFill>
                <a:cs typeface="Arial" charset="0"/>
              </a:rPr>
              <a:t>er</a:t>
            </a:r>
            <a:r>
              <a:rPr lang="fr-FR" sz="1100" dirty="0">
                <a:solidFill>
                  <a:srgbClr val="034EA2"/>
                </a:solidFill>
                <a:cs typeface="Arial" charset="0"/>
              </a:rPr>
              <a:t> janvier </a:t>
            </a:r>
            <a:r>
              <a:rPr lang="fr-FR" sz="1100" dirty="0" smtClean="0">
                <a:solidFill>
                  <a:srgbClr val="034EA2"/>
                </a:solidFill>
                <a:cs typeface="Arial" charset="0"/>
              </a:rPr>
              <a:t>2020</a:t>
            </a:r>
            <a:r>
              <a:rPr lang="fr-FR" sz="1100" kern="0" dirty="0" smtClean="0">
                <a:solidFill>
                  <a:srgbClr val="034EA2"/>
                </a:solidFill>
                <a:cs typeface="Arial" charset="0"/>
              </a:rPr>
              <a:t>)</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EPRD</a:t>
            </a:r>
          </a:p>
          <a:p>
            <a:pPr marL="171450" indent="-171450" defTabSz="914400">
              <a:spcBef>
                <a:spcPct val="50000"/>
              </a:spcBef>
              <a:buFont typeface="Arial" panose="020B0604020202020204" pitchFamily="34" charset="0"/>
              <a:buChar char="•"/>
              <a:defRPr/>
            </a:pPr>
            <a:r>
              <a:rPr lang="fr-FR" sz="1100" kern="0" dirty="0" smtClean="0">
                <a:solidFill>
                  <a:srgbClr val="034EA2"/>
                </a:solidFill>
                <a:cs typeface="Arial" charset="0"/>
              </a:rPr>
              <a:t>Pôle </a:t>
            </a:r>
            <a:r>
              <a:rPr lang="fr-FR" sz="1100" kern="0" dirty="0" err="1" smtClean="0">
                <a:solidFill>
                  <a:srgbClr val="034EA2"/>
                </a:solidFill>
                <a:cs typeface="Arial" charset="0"/>
              </a:rPr>
              <a:t>interétablissement</a:t>
            </a:r>
            <a:r>
              <a:rPr lang="fr-FR" sz="1100" kern="0" dirty="0" smtClean="0">
                <a:solidFill>
                  <a:srgbClr val="034EA2"/>
                </a:solidFill>
                <a:cs typeface="Arial" charset="0"/>
              </a:rPr>
              <a:t> (facultatif)</a:t>
            </a:r>
          </a:p>
        </p:txBody>
      </p:sp>
    </p:spTree>
    <p:extLst>
      <p:ext uri="{BB962C8B-B14F-4D97-AF65-F5344CB8AC3E}">
        <p14:creationId xmlns:p14="http://schemas.microsoft.com/office/powerpoint/2010/main" val="3340645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6"/>
          <p:cNvSpPr>
            <a:spLocks noChangeArrowheads="1"/>
          </p:cNvSpPr>
          <p:nvPr/>
        </p:nvSpPr>
        <p:spPr bwMode="auto">
          <a:xfrm>
            <a:off x="11188969" y="9502854"/>
            <a:ext cx="1612631" cy="98349"/>
          </a:xfrm>
          <a:prstGeom prst="rect">
            <a:avLst/>
          </a:prstGeom>
          <a:solidFill>
            <a:srgbClr val="80808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pPr algn="ctr" defTabSz="914400" fontAlgn="base">
              <a:spcBef>
                <a:spcPct val="0"/>
              </a:spcBef>
              <a:spcAft>
                <a:spcPct val="0"/>
              </a:spcAft>
            </a:pPr>
            <a:endParaRPr lang="fr-FR" sz="2000">
              <a:solidFill>
                <a:srgbClr val="000000"/>
              </a:solidFill>
              <a:cs typeface="Arial" charset="0"/>
            </a:endParaRPr>
          </a:p>
        </p:txBody>
      </p:sp>
      <p:sp>
        <p:nvSpPr>
          <p:cNvPr id="5" name="Rectangle 6"/>
          <p:cNvSpPr>
            <a:spLocks noGrp="1" noChangeArrowheads="1"/>
          </p:cNvSpPr>
          <p:nvPr>
            <p:ph type="title"/>
          </p:nvPr>
        </p:nvSpPr>
        <p:spPr>
          <a:xfrm>
            <a:off x="305146" y="46927"/>
            <a:ext cx="12252131" cy="421906"/>
          </a:xfrm>
        </p:spPr>
        <p:txBody>
          <a:bodyPr/>
          <a:lstStyle/>
          <a:p>
            <a:pPr marL="457200" indent="-457200">
              <a:buFont typeface="+mj-lt"/>
              <a:buAutoNum type="arabicPeriod" startAt="2"/>
            </a:pPr>
            <a:r>
              <a:rPr lang="fr-FR" sz="2800" b="1" dirty="0" smtClean="0"/>
              <a:t>La gouvernance du GHT </a:t>
            </a:r>
            <a:r>
              <a:rPr lang="fr-FR" sz="2800" b="1" dirty="0"/>
              <a:t>– </a:t>
            </a:r>
            <a:r>
              <a:rPr lang="fr-FR" sz="2800" b="1" dirty="0" smtClean="0"/>
              <a:t>synthèse </a:t>
            </a:r>
          </a:p>
        </p:txBody>
      </p:sp>
      <p:sp>
        <p:nvSpPr>
          <p:cNvPr id="46" name="Rectangle à coins arrondis 45"/>
          <p:cNvSpPr/>
          <p:nvPr/>
        </p:nvSpPr>
        <p:spPr>
          <a:xfrm>
            <a:off x="4638506" y="552128"/>
            <a:ext cx="3420000" cy="2520000"/>
          </a:xfrm>
          <a:prstGeom prst="roundRect">
            <a:avLst/>
          </a:prstGeom>
          <a:solidFill>
            <a:sysClr val="window" lastClr="FFFFFF"/>
          </a:solidFill>
          <a:ln w="25400" cap="flat" cmpd="sng" algn="ctr">
            <a:solidFill>
              <a:srgbClr val="8064A2">
                <a:lumMod val="75000"/>
              </a:srgbClr>
            </a:solidFill>
            <a:prstDash val="solid"/>
          </a:ln>
          <a:effectLst/>
        </p:spPr>
        <p:txBody>
          <a:bodyPr tIns="0" rtlCol="0" anchor="t"/>
          <a:lstStyle/>
          <a:p>
            <a:pPr marL="0" marR="0" lvl="0" indent="0" algn="ctr" defTabSz="127993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smtClean="0">
                <a:ln>
                  <a:noFill/>
                </a:ln>
                <a:solidFill>
                  <a:srgbClr val="7030A0"/>
                </a:solidFill>
                <a:effectLst/>
                <a:uLnTx/>
                <a:uFillTx/>
                <a:latin typeface="+mn-lt"/>
                <a:ea typeface="+mn-ea"/>
                <a:cs typeface="+mn-cs"/>
              </a:rPr>
              <a:t>Comité territorial des élus locaux</a:t>
            </a:r>
          </a:p>
        </p:txBody>
      </p:sp>
      <p:pic>
        <p:nvPicPr>
          <p:cNvPr id="47"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546" y="1158156"/>
            <a:ext cx="401304"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947" y="1698220"/>
            <a:ext cx="408502" cy="43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8417" y="2364828"/>
            <a:ext cx="361565"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ZoneTexte 49"/>
          <p:cNvSpPr txBox="1"/>
          <p:nvPr/>
        </p:nvSpPr>
        <p:spPr>
          <a:xfrm>
            <a:off x="5324330" y="2273219"/>
            <a:ext cx="2576059" cy="587612"/>
          </a:xfrm>
          <a:prstGeom prst="rect">
            <a:avLst/>
          </a:prstGeom>
          <a:noFill/>
        </p:spPr>
        <p:txBody>
          <a:bodyPr wrap="square" rtlCol="0">
            <a:spAutoFit/>
          </a:bodyPr>
          <a:lstStyle/>
          <a:p>
            <a:pPr defTabSz="1279930" fontAlgn="auto">
              <a:spcBef>
                <a:spcPts val="0"/>
              </a:spcBef>
              <a:spcAft>
                <a:spcPts val="0"/>
              </a:spcAft>
            </a:pPr>
            <a:r>
              <a:rPr lang="fr-FR" sz="1050" b="1" dirty="0" smtClean="0">
                <a:solidFill>
                  <a:prstClr val="black"/>
                </a:solidFill>
                <a:latin typeface="+mn-lt"/>
                <a:cs typeface="+mn-cs"/>
              </a:rPr>
              <a:t>Evaluer les actions du GHT pour garantir l’égalité d’accès à des soins sécurisés et de qualité</a:t>
            </a:r>
            <a:endParaRPr lang="fr-FR" sz="1050" b="1" dirty="0">
              <a:solidFill>
                <a:prstClr val="black"/>
              </a:solidFill>
              <a:latin typeface="+mn-lt"/>
              <a:cs typeface="+mn-cs"/>
            </a:endParaRPr>
          </a:p>
        </p:txBody>
      </p:sp>
      <p:sp>
        <p:nvSpPr>
          <p:cNvPr id="51" name="ZoneTexte 50"/>
          <p:cNvSpPr txBox="1"/>
          <p:nvPr/>
        </p:nvSpPr>
        <p:spPr>
          <a:xfrm>
            <a:off x="5333556" y="1626165"/>
            <a:ext cx="2690848" cy="587612"/>
          </a:xfrm>
          <a:prstGeom prst="rect">
            <a:avLst/>
          </a:prstGeom>
          <a:noFill/>
        </p:spPr>
        <p:txBody>
          <a:bodyPr wrap="square" rtlCol="0">
            <a:spAutoFit/>
          </a:bodyPr>
          <a:lstStyle/>
          <a:p>
            <a:pPr defTabSz="1279930" fontAlgn="auto">
              <a:spcBef>
                <a:spcPts val="0"/>
              </a:spcBef>
              <a:spcAft>
                <a:spcPts val="0"/>
              </a:spcAft>
            </a:pPr>
            <a:r>
              <a:rPr lang="fr-FR" sz="1050" b="1" dirty="0" smtClean="0">
                <a:solidFill>
                  <a:prstClr val="black"/>
                </a:solidFill>
                <a:latin typeface="+mn-lt"/>
                <a:cs typeface="+mn-cs"/>
              </a:rPr>
              <a:t>Maires et autres élus | Directeurs | Pdt du Comité stratégique </a:t>
            </a:r>
            <a:r>
              <a:rPr lang="fr-FR" sz="1050" b="1" dirty="0">
                <a:solidFill>
                  <a:prstClr val="black"/>
                </a:solidFill>
                <a:latin typeface="+mn-lt"/>
                <a:cs typeface="+mn-cs"/>
              </a:rPr>
              <a:t>| </a:t>
            </a:r>
            <a:r>
              <a:rPr lang="fr-FR" sz="1050" b="1" dirty="0" smtClean="0">
                <a:solidFill>
                  <a:prstClr val="black"/>
                </a:solidFill>
                <a:latin typeface="+mn-lt"/>
                <a:cs typeface="+mn-cs"/>
              </a:rPr>
              <a:t>Pdt de la CME du GHT </a:t>
            </a:r>
            <a:endParaRPr lang="fr-FR" sz="1050" b="1" dirty="0">
              <a:solidFill>
                <a:prstClr val="black"/>
              </a:solidFill>
              <a:latin typeface="+mn-lt"/>
              <a:cs typeface="+mn-cs"/>
            </a:endParaRPr>
          </a:p>
        </p:txBody>
      </p:sp>
      <p:sp>
        <p:nvSpPr>
          <p:cNvPr id="52" name="ZoneTexte 51"/>
          <p:cNvSpPr txBox="1"/>
          <p:nvPr/>
        </p:nvSpPr>
        <p:spPr>
          <a:xfrm>
            <a:off x="5353336" y="1202268"/>
            <a:ext cx="2331006" cy="415498"/>
          </a:xfrm>
          <a:prstGeom prst="rect">
            <a:avLst/>
          </a:prstGeom>
          <a:noFill/>
        </p:spPr>
        <p:txBody>
          <a:bodyPr wrap="square" rtlCol="0">
            <a:spAutoFit/>
          </a:bodyPr>
          <a:lstStyle/>
          <a:p>
            <a:pPr defTabSz="1279930" fontAlgn="auto">
              <a:spcBef>
                <a:spcPts val="0"/>
              </a:spcBef>
              <a:spcAft>
                <a:spcPts val="0"/>
              </a:spcAft>
            </a:pPr>
            <a:r>
              <a:rPr lang="fr-FR" sz="1050" b="1" dirty="0" smtClean="0">
                <a:solidFill>
                  <a:prstClr val="black"/>
                </a:solidFill>
              </a:rPr>
              <a:t>Prévu par la convention constitutive</a:t>
            </a:r>
            <a:endParaRPr lang="fr-FR" sz="1050" b="1" dirty="0">
              <a:solidFill>
                <a:prstClr val="black"/>
              </a:solidFill>
              <a:latin typeface="+mn-lt"/>
              <a:cs typeface="+mn-cs"/>
            </a:endParaRPr>
          </a:p>
        </p:txBody>
      </p:sp>
      <p:sp>
        <p:nvSpPr>
          <p:cNvPr id="53" name="Rectangle à coins arrondis 52"/>
          <p:cNvSpPr/>
          <p:nvPr/>
        </p:nvSpPr>
        <p:spPr>
          <a:xfrm>
            <a:off x="5052217" y="3432448"/>
            <a:ext cx="2632125" cy="46800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grpSp>
        <p:nvGrpSpPr>
          <p:cNvPr id="62" name="Groupe 61"/>
          <p:cNvGrpSpPr/>
          <p:nvPr/>
        </p:nvGrpSpPr>
        <p:grpSpPr>
          <a:xfrm>
            <a:off x="5176664" y="3473670"/>
            <a:ext cx="2470342" cy="396000"/>
            <a:chOff x="4841995" y="893330"/>
            <a:chExt cx="2470342" cy="396000"/>
          </a:xfrm>
        </p:grpSpPr>
        <p:pic>
          <p:nvPicPr>
            <p:cNvPr id="6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41995" y="893330"/>
              <a:ext cx="457562"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ZoneTexte 63"/>
            <p:cNvSpPr txBox="1"/>
            <p:nvPr/>
          </p:nvSpPr>
          <p:spPr>
            <a:xfrm>
              <a:off x="5303771" y="968211"/>
              <a:ext cx="2008566" cy="253916"/>
            </a:xfrm>
            <a:prstGeom prst="rect">
              <a:avLst/>
            </a:prstGeom>
            <a:noFill/>
          </p:spPr>
          <p:txBody>
            <a:bodyPr wrap="square" rtlCol="0">
              <a:spAutoFit/>
            </a:bodyPr>
            <a:lstStyle/>
            <a:p>
              <a:r>
                <a:rPr lang="fr-FR" sz="1050" b="1" dirty="0" smtClean="0"/>
                <a:t>Directeur de l’EPS support</a:t>
              </a:r>
              <a:endParaRPr lang="fr-FR" sz="1050" b="1" dirty="0"/>
            </a:p>
          </p:txBody>
        </p:sp>
      </p:grpSp>
      <p:grpSp>
        <p:nvGrpSpPr>
          <p:cNvPr id="65" name="Groupe 64"/>
          <p:cNvGrpSpPr/>
          <p:nvPr/>
        </p:nvGrpSpPr>
        <p:grpSpPr>
          <a:xfrm>
            <a:off x="9029472" y="2136304"/>
            <a:ext cx="3420000" cy="2520000"/>
            <a:chOff x="8642919" y="2208631"/>
            <a:chExt cx="3240000" cy="2520000"/>
          </a:xfrm>
        </p:grpSpPr>
        <p:sp>
          <p:nvSpPr>
            <p:cNvPr id="66" name="Rectangle à coins arrondis 65"/>
            <p:cNvSpPr/>
            <p:nvPr/>
          </p:nvSpPr>
          <p:spPr>
            <a:xfrm>
              <a:off x="8642919" y="2208631"/>
              <a:ext cx="3240000" cy="2520000"/>
            </a:xfrm>
            <a:prstGeom prst="roundRect">
              <a:avLst/>
            </a:prstGeom>
            <a:solidFill>
              <a:sysClr val="window" lastClr="FFFFFF"/>
            </a:solidFill>
            <a:ln w="25400" cap="flat" cmpd="sng" algn="ctr">
              <a:solidFill>
                <a:srgbClr val="00B050"/>
              </a:solidFill>
              <a:prstDash val="solid"/>
            </a:ln>
            <a:effectLst/>
          </p:spPr>
          <p:txBody>
            <a:bodyPr rtlCol="0" anchor="t"/>
            <a:lstStyle/>
            <a:p>
              <a:pPr marL="0" marR="0" lvl="0" indent="0" algn="ctr" defTabSz="127993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smtClean="0">
                  <a:ln>
                    <a:noFill/>
                  </a:ln>
                  <a:solidFill>
                    <a:srgbClr val="00B050"/>
                  </a:solidFill>
                  <a:effectLst/>
                  <a:uLnTx/>
                  <a:uFillTx/>
                  <a:latin typeface="+mn-lt"/>
                  <a:ea typeface="+mn-ea"/>
                  <a:cs typeface="+mn-cs"/>
                </a:rPr>
                <a:t>Représentation des usagers</a:t>
              </a:r>
            </a:p>
            <a:p>
              <a:pPr marL="0" marR="0" lvl="0" indent="0" algn="ctr" defTabSz="127993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dirty="0" smtClean="0">
                <a:ln>
                  <a:noFill/>
                </a:ln>
                <a:solidFill>
                  <a:prstClr val="black"/>
                </a:solidFill>
                <a:effectLst/>
                <a:uLnTx/>
                <a:uFillTx/>
                <a:latin typeface="+mn-lt"/>
                <a:ea typeface="+mn-ea"/>
                <a:cs typeface="+mn-cs"/>
              </a:endParaRPr>
            </a:p>
            <a:p>
              <a:pPr marL="0" marR="0" lvl="0" indent="0" algn="ctr" defTabSz="127993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mn-lt"/>
                  <a:ea typeface="+mn-ea"/>
                  <a:cs typeface="+mn-cs"/>
                </a:rPr>
                <a:t>au choix</a:t>
              </a:r>
            </a:p>
            <a:p>
              <a:pPr marL="0" marR="0" lvl="0" indent="0" algn="ctr" defTabSz="1279930" eaLnBrk="1" fontAlgn="auto" latinLnBrk="0" hangingPunct="1">
                <a:lnSpc>
                  <a:spcPct val="100000"/>
                </a:lnSpc>
                <a:spcBef>
                  <a:spcPts val="0"/>
                </a:spcBef>
                <a:spcAft>
                  <a:spcPts val="0"/>
                </a:spcAft>
                <a:buClrTx/>
                <a:buSzTx/>
                <a:buFontTx/>
                <a:buNone/>
                <a:tabLst/>
                <a:defRPr/>
              </a:pPr>
              <a:endParaRPr kumimoji="0" lang="fr-FR" sz="1050" b="1" i="0" u="none" strike="noStrike" kern="0" cap="none" spc="0" normalizeH="0" baseline="0" noProof="0" dirty="0" smtClean="0">
                <a:ln>
                  <a:noFill/>
                </a:ln>
                <a:solidFill>
                  <a:prstClr val="black"/>
                </a:solidFill>
                <a:effectLst/>
                <a:uLnTx/>
                <a:uFillTx/>
                <a:latin typeface="+mn-lt"/>
                <a:ea typeface="+mn-ea"/>
                <a:cs typeface="+mn-cs"/>
              </a:endParaRPr>
            </a:p>
            <a:p>
              <a:pPr marL="0" marR="0" lvl="0" indent="0" algn="ctr" defTabSz="127993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mn-lt"/>
                  <a:ea typeface="+mn-ea"/>
                  <a:cs typeface="+mn-cs"/>
                </a:rPr>
                <a:t>        Comité                      Commission</a:t>
              </a:r>
            </a:p>
          </p:txBody>
        </p:sp>
        <p:pic>
          <p:nvPicPr>
            <p:cNvPr id="6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2511" y="3173623"/>
              <a:ext cx="426600"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ZoneTexte 67"/>
            <p:cNvSpPr txBox="1"/>
            <p:nvPr/>
          </p:nvSpPr>
          <p:spPr>
            <a:xfrm>
              <a:off x="9262030" y="3245631"/>
              <a:ext cx="1209272" cy="253916"/>
            </a:xfrm>
            <a:prstGeom prst="rect">
              <a:avLst/>
            </a:prstGeom>
            <a:noFill/>
          </p:spPr>
          <p:txBody>
            <a:bodyPr wrap="square" rtlCol="0">
              <a:spAutoFit/>
            </a:bodyPr>
            <a:lstStyle/>
            <a:p>
              <a:pPr marL="0" marR="0" lvl="0" indent="0" defTabSz="127993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mn-lt"/>
                  <a:cs typeface="+mn-cs"/>
                </a:rPr>
                <a:t>DH support</a:t>
              </a:r>
            </a:p>
          </p:txBody>
        </p:sp>
        <p:sp>
          <p:nvSpPr>
            <p:cNvPr id="69" name="ZoneTexte 68"/>
            <p:cNvSpPr txBox="1"/>
            <p:nvPr/>
          </p:nvSpPr>
          <p:spPr>
            <a:xfrm>
              <a:off x="10530134" y="3128037"/>
              <a:ext cx="1008111" cy="253916"/>
            </a:xfrm>
            <a:prstGeom prst="rect">
              <a:avLst/>
            </a:prstGeom>
            <a:noFill/>
          </p:spPr>
          <p:txBody>
            <a:bodyPr wrap="square" rtlCol="0">
              <a:spAutoFit/>
            </a:bodyPr>
            <a:lstStyle/>
            <a:p>
              <a:pPr marL="0" marR="0" lvl="0" indent="0" algn="ctr" defTabSz="127993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smtClean="0">
                  <a:ln>
                    <a:noFill/>
                  </a:ln>
                  <a:solidFill>
                    <a:prstClr val="black"/>
                  </a:solidFill>
                  <a:effectLst/>
                  <a:uLnTx/>
                  <a:uFillTx/>
                  <a:latin typeface="+mn-lt"/>
                  <a:cs typeface="+mn-cs"/>
                </a:rPr>
                <a:t>(délégation)</a:t>
              </a:r>
            </a:p>
          </p:txBody>
        </p:sp>
        <p:sp>
          <p:nvSpPr>
            <p:cNvPr id="78" name="Flèche à angle droit 77"/>
            <p:cNvSpPr/>
            <p:nvPr/>
          </p:nvSpPr>
          <p:spPr>
            <a:xfrm flipV="1">
              <a:off x="10723211" y="2741575"/>
              <a:ext cx="288000" cy="288000"/>
            </a:xfrm>
            <a:prstGeom prst="bentUpArrow">
              <a:avLst/>
            </a:prstGeom>
            <a:solidFill>
              <a:srgbClr val="00B050"/>
            </a:solidFill>
            <a:ln w="25400" cap="flat" cmpd="sng" algn="ctr">
              <a:noFill/>
              <a:prstDash val="solid"/>
            </a:ln>
            <a:effectLst/>
          </p:spPr>
          <p:txBody>
            <a:bodyPr rtlCol="0" anchor="ctr"/>
            <a:lstStyle/>
            <a:p>
              <a:pPr marL="0" marR="0" lvl="0" indent="0" algn="ctr" defTabSz="127993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smtClean="0">
                <a:ln>
                  <a:noFill/>
                </a:ln>
                <a:solidFill>
                  <a:prstClr val="white"/>
                </a:solidFill>
                <a:effectLst/>
                <a:uLnTx/>
                <a:uFillTx/>
                <a:latin typeface="+mn-lt"/>
                <a:ea typeface="+mn-ea"/>
                <a:cs typeface="+mn-cs"/>
              </a:endParaRPr>
            </a:p>
          </p:txBody>
        </p:sp>
        <p:sp>
          <p:nvSpPr>
            <p:cNvPr id="79" name="Flèche à angle droit 78"/>
            <p:cNvSpPr/>
            <p:nvPr/>
          </p:nvSpPr>
          <p:spPr>
            <a:xfrm flipH="1" flipV="1">
              <a:off x="9522022" y="2741575"/>
              <a:ext cx="288000" cy="288000"/>
            </a:xfrm>
            <a:prstGeom prst="bentUpArrow">
              <a:avLst/>
            </a:prstGeom>
            <a:solidFill>
              <a:srgbClr val="00B050"/>
            </a:solidFill>
            <a:ln w="25400" cap="flat" cmpd="sng" algn="ctr">
              <a:noFill/>
              <a:prstDash val="solid"/>
            </a:ln>
            <a:effectLst/>
          </p:spPr>
          <p:txBody>
            <a:bodyPr rtlCol="0" anchor="ctr"/>
            <a:lstStyle/>
            <a:p>
              <a:pPr marL="0" marR="0" lvl="0" indent="0" algn="ctr" defTabSz="127993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smtClean="0">
                <a:ln>
                  <a:noFill/>
                </a:ln>
                <a:solidFill>
                  <a:prstClr val="white"/>
                </a:solidFill>
                <a:effectLst/>
                <a:uLnTx/>
                <a:uFillTx/>
                <a:latin typeface="+mn-lt"/>
                <a:ea typeface="+mn-ea"/>
                <a:cs typeface="+mn-cs"/>
              </a:endParaRPr>
            </a:p>
          </p:txBody>
        </p:sp>
        <p:pic>
          <p:nvPicPr>
            <p:cNvPr id="8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6751" y="3659679"/>
              <a:ext cx="418120"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ZoneTexte 80"/>
            <p:cNvSpPr txBox="1"/>
            <p:nvPr/>
          </p:nvSpPr>
          <p:spPr>
            <a:xfrm>
              <a:off x="9269831" y="3631670"/>
              <a:ext cx="2027513" cy="415498"/>
            </a:xfrm>
            <a:prstGeom prst="rect">
              <a:avLst/>
            </a:prstGeom>
            <a:noFill/>
          </p:spPr>
          <p:txBody>
            <a:bodyPr wrap="square" rtlCol="0">
              <a:spAutoFit/>
            </a:bodyPr>
            <a:lstStyle/>
            <a:p>
              <a:pPr marL="0" marR="0" lvl="0" indent="0" defTabSz="127993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mn-lt"/>
                  <a:cs typeface="+mn-cs"/>
                </a:rPr>
                <a:t>Composition définie par la convention</a:t>
              </a:r>
            </a:p>
          </p:txBody>
        </p:sp>
        <p:pic>
          <p:nvPicPr>
            <p:cNvPr id="8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09126" y="4181735"/>
              <a:ext cx="37337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ZoneTexte 82"/>
            <p:cNvSpPr txBox="1"/>
            <p:nvPr/>
          </p:nvSpPr>
          <p:spPr>
            <a:xfrm>
              <a:off x="9265556" y="4158396"/>
              <a:ext cx="2175803" cy="415498"/>
            </a:xfrm>
            <a:prstGeom prst="rect">
              <a:avLst/>
            </a:prstGeom>
            <a:noFill/>
          </p:spPr>
          <p:txBody>
            <a:bodyPr wrap="square" rtlCol="0">
              <a:spAutoFit/>
            </a:bodyPr>
            <a:lstStyle/>
            <a:p>
              <a:pPr marL="0" marR="0" lvl="0" indent="0" defTabSz="127993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mn-lt"/>
                  <a:cs typeface="+mn-cs"/>
                </a:rPr>
                <a:t>Missions définies par la convention</a:t>
              </a:r>
            </a:p>
          </p:txBody>
        </p:sp>
      </p:grpSp>
      <p:grpSp>
        <p:nvGrpSpPr>
          <p:cNvPr id="84" name="Groupe 83"/>
          <p:cNvGrpSpPr/>
          <p:nvPr/>
        </p:nvGrpSpPr>
        <p:grpSpPr>
          <a:xfrm>
            <a:off x="280120" y="2136304"/>
            <a:ext cx="3420000" cy="2520000"/>
            <a:chOff x="439127" y="2206053"/>
            <a:chExt cx="3611363" cy="2715517"/>
          </a:xfrm>
        </p:grpSpPr>
        <p:sp>
          <p:nvSpPr>
            <p:cNvPr id="85" name="Rectangle 54"/>
            <p:cNvSpPr/>
            <p:nvPr/>
          </p:nvSpPr>
          <p:spPr>
            <a:xfrm>
              <a:off x="439127" y="2206053"/>
              <a:ext cx="3611361" cy="2688000"/>
            </a:xfrm>
            <a:prstGeom prst="roundRect">
              <a:avLst/>
            </a:prstGeom>
            <a:solidFill>
              <a:sysClr val="window" lastClr="FFFFFF"/>
            </a:solidFill>
            <a:ln w="25400" cap="flat" cmpd="sng" algn="ctr">
              <a:solidFill>
                <a:srgbClr val="FFCC00"/>
              </a:solidFill>
              <a:prstDash val="solid"/>
            </a:ln>
            <a:effectLst/>
          </p:spPr>
          <p:txBody>
            <a:bodyPr rtlCol="0" anchor="t"/>
            <a:lstStyle/>
            <a:p>
              <a:pPr marL="0" marR="0" lvl="0" indent="0" algn="ctr" defTabSz="127993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smtClean="0">
                  <a:ln>
                    <a:noFill/>
                  </a:ln>
                  <a:solidFill>
                    <a:srgbClr val="FFC000"/>
                  </a:solidFill>
                  <a:effectLst/>
                  <a:uLnTx/>
                  <a:uFillTx/>
                  <a:latin typeface="+mn-lt"/>
                  <a:ea typeface="+mn-ea"/>
                  <a:cs typeface="+mn-cs"/>
                </a:rPr>
                <a:t>Conférence territoriale de dialogue social</a:t>
              </a:r>
            </a:p>
          </p:txBody>
        </p:sp>
        <p:pic>
          <p:nvPicPr>
            <p:cNvPr id="86"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8152" y="2907810"/>
              <a:ext cx="425470" cy="3960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ZoneTexte 86"/>
            <p:cNvSpPr txBox="1"/>
            <p:nvPr/>
          </p:nvSpPr>
          <p:spPr>
            <a:xfrm>
              <a:off x="1054806" y="2951920"/>
              <a:ext cx="1209272" cy="299655"/>
            </a:xfrm>
            <a:prstGeom prst="roundRect">
              <a:avLst/>
            </a:prstGeom>
            <a:noFill/>
          </p:spPr>
          <p:txBody>
            <a:bodyPr wrap="square" rtlCol="0">
              <a:spAutoFit/>
            </a:bodyPr>
            <a:lstStyle/>
            <a:p>
              <a:pPr marL="0" marR="0" lvl="0" indent="0" defTabSz="127993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mn-lt"/>
                  <a:cs typeface="+mn-cs"/>
                </a:rPr>
                <a:t>DH support</a:t>
              </a:r>
            </a:p>
          </p:txBody>
        </p:sp>
        <p:pic>
          <p:nvPicPr>
            <p:cNvPr id="88"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4624" y="3491200"/>
              <a:ext cx="412525" cy="4320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 name="ZoneTexte 88"/>
            <p:cNvSpPr txBox="1"/>
            <p:nvPr/>
          </p:nvSpPr>
          <p:spPr>
            <a:xfrm>
              <a:off x="1054806" y="3345541"/>
              <a:ext cx="2995684" cy="693465"/>
            </a:xfrm>
            <a:prstGeom prst="roundRect">
              <a:avLst/>
            </a:prstGeom>
            <a:noFill/>
          </p:spPr>
          <p:txBody>
            <a:bodyPr wrap="square" rtlCol="0">
              <a:spAutoFit/>
            </a:bodyPr>
            <a:lstStyle/>
            <a:p>
              <a:pPr marL="0" marR="0" lvl="0" indent="0" defTabSz="127993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mn-lt"/>
                  <a:cs typeface="+mn-cs"/>
                </a:rPr>
                <a:t>Représentants syndicaux | Pdt CME GHT | Pdt CSIRMT GHT | divers membres du Comité stratégique</a:t>
              </a:r>
            </a:p>
          </p:txBody>
        </p:sp>
        <p:pic>
          <p:nvPicPr>
            <p:cNvPr id="90"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0191" y="4202170"/>
              <a:ext cx="366545" cy="3960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1" name="ZoneTexte 90"/>
            <p:cNvSpPr txBox="1"/>
            <p:nvPr/>
          </p:nvSpPr>
          <p:spPr>
            <a:xfrm>
              <a:off x="1054806" y="4049842"/>
              <a:ext cx="2995684" cy="871728"/>
            </a:xfrm>
            <a:prstGeom prst="roundRect">
              <a:avLst/>
            </a:prstGeom>
            <a:noFill/>
          </p:spPr>
          <p:txBody>
            <a:bodyPr wrap="square" rtlCol="0">
              <a:spAutoFit/>
            </a:bodyPr>
            <a:lstStyle/>
            <a:p>
              <a:pPr marL="0" marR="0" lvl="0" indent="0" defTabSz="127993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mn-lt"/>
                  <a:cs typeface="+mn-cs"/>
                </a:rPr>
                <a:t>Organise le processus de dialogue social sur les sujets de mutualisation : GPEC ; conditions de travail ; formation…</a:t>
              </a:r>
            </a:p>
          </p:txBody>
        </p:sp>
      </p:grpSp>
      <p:grpSp>
        <p:nvGrpSpPr>
          <p:cNvPr id="92" name="Groupe 91"/>
          <p:cNvGrpSpPr/>
          <p:nvPr/>
        </p:nvGrpSpPr>
        <p:grpSpPr>
          <a:xfrm>
            <a:off x="4638506" y="4584576"/>
            <a:ext cx="3420000" cy="2520000"/>
            <a:chOff x="4690668" y="2737296"/>
            <a:chExt cx="3952441" cy="2700000"/>
          </a:xfrm>
        </p:grpSpPr>
        <p:sp>
          <p:nvSpPr>
            <p:cNvPr id="93" name="Rectangle 70"/>
            <p:cNvSpPr/>
            <p:nvPr/>
          </p:nvSpPr>
          <p:spPr>
            <a:xfrm>
              <a:off x="4690668" y="2737296"/>
              <a:ext cx="3952441" cy="2700000"/>
            </a:xfrm>
            <a:prstGeom prst="roundRect">
              <a:avLst/>
            </a:prstGeom>
            <a:solidFill>
              <a:sysClr val="window" lastClr="FFFFFF"/>
            </a:solidFill>
            <a:ln w="25400" cap="flat" cmpd="sng" algn="ctr">
              <a:solidFill>
                <a:srgbClr val="1F497D">
                  <a:lumMod val="60000"/>
                  <a:lumOff val="40000"/>
                </a:srgbClr>
              </a:solidFill>
              <a:prstDash val="solid"/>
            </a:ln>
            <a:effectLst/>
          </p:spPr>
          <p:txBody>
            <a:bodyPr rtlCol="0" anchor="t"/>
            <a:lstStyle/>
            <a:p>
              <a:pPr marL="0" marR="0" lvl="0" indent="0" algn="ctr" defTabSz="127993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smtClean="0">
                  <a:ln>
                    <a:noFill/>
                  </a:ln>
                  <a:solidFill>
                    <a:srgbClr val="0070C0"/>
                  </a:solidFill>
                  <a:effectLst/>
                  <a:uLnTx/>
                  <a:uFillTx/>
                  <a:ea typeface="+mn-ea"/>
                  <a:cs typeface="+mn-cs"/>
                </a:rPr>
                <a:t>Comité stratégique</a:t>
              </a:r>
            </a:p>
          </p:txBody>
        </p:sp>
        <p:pic>
          <p:nvPicPr>
            <p:cNvPr id="94"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96436" y="4594549"/>
              <a:ext cx="370139" cy="3960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40987" y="3982462"/>
              <a:ext cx="407009" cy="4320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44859" y="3406374"/>
              <a:ext cx="403135" cy="3960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ZoneTexte 96"/>
            <p:cNvSpPr txBox="1"/>
            <p:nvPr/>
          </p:nvSpPr>
          <p:spPr>
            <a:xfrm>
              <a:off x="5303086" y="3453309"/>
              <a:ext cx="2409440" cy="310115"/>
            </a:xfrm>
            <a:prstGeom prst="roundRect">
              <a:avLst/>
            </a:prstGeom>
            <a:noFill/>
          </p:spPr>
          <p:txBody>
            <a:bodyPr wrap="square" rtlCol="0">
              <a:spAutoFit/>
            </a:bodyPr>
            <a:lstStyle/>
            <a:p>
              <a:pPr marL="0" marR="0" lvl="0" indent="0" defTabSz="127993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mn-lt"/>
                  <a:cs typeface="+mn-cs"/>
                </a:rPr>
                <a:t>DH support</a:t>
              </a:r>
            </a:p>
          </p:txBody>
        </p:sp>
        <p:sp>
          <p:nvSpPr>
            <p:cNvPr id="98" name="ZoneTexte 97"/>
            <p:cNvSpPr txBox="1"/>
            <p:nvPr/>
          </p:nvSpPr>
          <p:spPr>
            <a:xfrm>
              <a:off x="5293428" y="3874419"/>
              <a:ext cx="2874116" cy="510778"/>
            </a:xfrm>
            <a:prstGeom prst="roundRect">
              <a:avLst/>
            </a:prstGeom>
            <a:noFill/>
          </p:spPr>
          <p:txBody>
            <a:bodyPr wrap="square" rtlCol="0">
              <a:spAutoFit/>
            </a:bodyPr>
            <a:lstStyle/>
            <a:p>
              <a:pPr marL="0" marR="0" lvl="0" indent="0" defTabSz="127993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mn-lt"/>
                  <a:cs typeface="+mn-cs"/>
                </a:rPr>
                <a:t>Directeurs, Pdts des CME, Pdts des CSIRMT</a:t>
              </a:r>
            </a:p>
          </p:txBody>
        </p:sp>
        <p:sp>
          <p:nvSpPr>
            <p:cNvPr id="99" name="ZoneTexte 98"/>
            <p:cNvSpPr txBox="1"/>
            <p:nvPr/>
          </p:nvSpPr>
          <p:spPr>
            <a:xfrm>
              <a:off x="5303086" y="4417549"/>
              <a:ext cx="3340023" cy="711441"/>
            </a:xfrm>
            <a:prstGeom prst="roundRect">
              <a:avLst/>
            </a:prstGeom>
            <a:noFill/>
          </p:spPr>
          <p:txBody>
            <a:bodyPr wrap="square" rtlCol="0">
              <a:spAutoFit/>
            </a:bodyPr>
            <a:lstStyle/>
            <a:p>
              <a:pPr marL="0" marR="0" lvl="0" indent="0" defTabSz="127993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mn-lt"/>
                  <a:cs typeface="+mn-cs"/>
                </a:rPr>
                <a:t>Propose les orientations dans la gestion et la conduite de la mutualisation des fonctions et du PMP</a:t>
              </a:r>
            </a:p>
          </p:txBody>
        </p:sp>
      </p:grpSp>
      <p:grpSp>
        <p:nvGrpSpPr>
          <p:cNvPr id="150" name="Groupe 149"/>
          <p:cNvGrpSpPr/>
          <p:nvPr/>
        </p:nvGrpSpPr>
        <p:grpSpPr>
          <a:xfrm>
            <a:off x="8993088" y="5952728"/>
            <a:ext cx="3420000" cy="2700000"/>
            <a:chOff x="8754847" y="5727684"/>
            <a:chExt cx="3636313" cy="2556000"/>
          </a:xfrm>
        </p:grpSpPr>
        <p:sp>
          <p:nvSpPr>
            <p:cNvPr id="151" name="Rectangle 150"/>
            <p:cNvSpPr/>
            <p:nvPr/>
          </p:nvSpPr>
          <p:spPr>
            <a:xfrm>
              <a:off x="8754847" y="5727684"/>
              <a:ext cx="3636313" cy="2556000"/>
            </a:xfrm>
            <a:prstGeom prst="roundRect">
              <a:avLst/>
            </a:prstGeom>
            <a:solidFill>
              <a:sysClr val="window" lastClr="FFFFFF"/>
            </a:solidFill>
            <a:ln w="25400" cap="flat" cmpd="sng" algn="ctr">
              <a:solidFill>
                <a:srgbClr val="C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smtClean="0">
                  <a:ln>
                    <a:noFill/>
                  </a:ln>
                  <a:solidFill>
                    <a:srgbClr val="C00000"/>
                  </a:solidFill>
                  <a:effectLst/>
                  <a:uLnTx/>
                  <a:uFillTx/>
                  <a:ea typeface="+mn-ea"/>
                  <a:cs typeface="+mn-cs"/>
                </a:rPr>
                <a:t>Commission des soins infirmiers, de rééducation et médicotechniques</a:t>
              </a:r>
            </a:p>
          </p:txBody>
        </p:sp>
        <p:pic>
          <p:nvPicPr>
            <p:cNvPr id="152"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72876" y="6622401"/>
              <a:ext cx="412274" cy="3960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71250" y="7187688"/>
              <a:ext cx="415525" cy="4320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 name="Picture 1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990280" y="7726088"/>
              <a:ext cx="377464" cy="3960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5" name="ZoneTexte 154"/>
            <p:cNvSpPr txBox="1"/>
            <p:nvPr/>
          </p:nvSpPr>
          <p:spPr>
            <a:xfrm>
              <a:off x="9455721" y="6539144"/>
              <a:ext cx="2711020" cy="628598"/>
            </a:xfrm>
            <a:prstGeom prst="round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rPr>
                <a:t>Pdt désigné par le DH support, il joue le rôle de coordonnateur général des soins</a:t>
              </a:r>
            </a:p>
          </p:txBody>
        </p:sp>
        <p:sp>
          <p:nvSpPr>
            <p:cNvPr id="156" name="ZoneTexte 155"/>
            <p:cNvSpPr txBox="1"/>
            <p:nvPr/>
          </p:nvSpPr>
          <p:spPr>
            <a:xfrm>
              <a:off x="9497144" y="7193614"/>
              <a:ext cx="2669598" cy="451301"/>
            </a:xfrm>
            <a:prstGeom prst="round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rPr>
                <a:t>Pdts et représentants des CSIRMT des EPS et EPSMS du GHT</a:t>
              </a:r>
            </a:p>
          </p:txBody>
        </p:sp>
        <p:sp>
          <p:nvSpPr>
            <p:cNvPr id="157" name="ZoneTexte 156"/>
            <p:cNvSpPr txBox="1"/>
            <p:nvPr/>
          </p:nvSpPr>
          <p:spPr>
            <a:xfrm>
              <a:off x="9497144" y="7725366"/>
              <a:ext cx="2894016" cy="451301"/>
            </a:xfrm>
            <a:prstGeom prst="round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rPr>
                <a:t>Ses missions sont déléguées par les CSIRMT des EPS et EPSMS du GHT</a:t>
              </a:r>
            </a:p>
          </p:txBody>
        </p:sp>
      </p:grpSp>
      <p:grpSp>
        <p:nvGrpSpPr>
          <p:cNvPr id="158" name="Groupe 157"/>
          <p:cNvGrpSpPr/>
          <p:nvPr/>
        </p:nvGrpSpPr>
        <p:grpSpPr>
          <a:xfrm>
            <a:off x="136102" y="5953040"/>
            <a:ext cx="4193115" cy="2808000"/>
            <a:chOff x="136102" y="5665008"/>
            <a:chExt cx="4193115" cy="2808000"/>
          </a:xfrm>
        </p:grpSpPr>
        <p:sp>
          <p:nvSpPr>
            <p:cNvPr id="159" name="Rectangle à coins arrondis 158"/>
            <p:cNvSpPr/>
            <p:nvPr/>
          </p:nvSpPr>
          <p:spPr>
            <a:xfrm>
              <a:off x="136102" y="5665008"/>
              <a:ext cx="3960000" cy="2808000"/>
            </a:xfrm>
            <a:prstGeom prst="roundRect">
              <a:avLst/>
            </a:prstGeom>
            <a:solidFill>
              <a:sysClr val="window" lastClr="FFFFFF"/>
            </a:solidFill>
            <a:ln w="25400" cap="flat" cmpd="sng" algn="ctr">
              <a:solidFill>
                <a:srgbClr val="F79646">
                  <a:lumMod val="75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smtClean="0">
                  <a:ln>
                    <a:noFill/>
                  </a:ln>
                  <a:solidFill>
                    <a:srgbClr val="E66C0A"/>
                  </a:solidFill>
                  <a:effectLst/>
                  <a:uLnTx/>
                  <a:uFillTx/>
                  <a:ea typeface="+mn-ea"/>
                  <a:cs typeface="+mn-cs"/>
                </a:rPr>
                <a:t>Gouvernance médicale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sng" strike="noStrike" kern="0" cap="none" spc="0" normalizeH="0" baseline="0" noProof="0" dirty="0" smtClean="0">
                <a:ln>
                  <a:noFill/>
                </a:ln>
                <a:solidFill>
                  <a:srgbClr val="FF6600"/>
                </a:solidFill>
                <a:effectLst/>
                <a:uLnTx/>
                <a:uFillTx/>
                <a:latin typeface="Calibri"/>
                <a:ea typeface="+mn-ea"/>
                <a:cs typeface="+mn-cs"/>
              </a:endParaRPr>
            </a:p>
          </p:txBody>
        </p:sp>
        <p:sp>
          <p:nvSpPr>
            <p:cNvPr id="160" name="Rectangle 159"/>
            <p:cNvSpPr/>
            <p:nvPr/>
          </p:nvSpPr>
          <p:spPr>
            <a:xfrm>
              <a:off x="424136" y="6430332"/>
              <a:ext cx="3905081" cy="25391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Calibri"/>
                </a:rPr>
                <a:t>                 Collège médical               CM de groupement</a:t>
              </a:r>
            </a:p>
          </p:txBody>
        </p:sp>
        <p:sp>
          <p:nvSpPr>
            <p:cNvPr id="161" name="Rectangle 160"/>
            <p:cNvSpPr/>
            <p:nvPr/>
          </p:nvSpPr>
          <p:spPr>
            <a:xfrm>
              <a:off x="1796891" y="6025136"/>
              <a:ext cx="670376" cy="2616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latin typeface="Calibri"/>
                </a:rPr>
                <a:t>au choix</a:t>
              </a:r>
            </a:p>
          </p:txBody>
        </p:sp>
        <p:sp>
          <p:nvSpPr>
            <p:cNvPr id="162" name="Flèche à angle droit 161"/>
            <p:cNvSpPr/>
            <p:nvPr/>
          </p:nvSpPr>
          <p:spPr>
            <a:xfrm flipH="1" flipV="1">
              <a:off x="1386955" y="6157264"/>
              <a:ext cx="288000" cy="288000"/>
            </a:xfrm>
            <a:prstGeom prst="bentUpArrow">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3" name="Flèche à angle droit 162"/>
            <p:cNvSpPr/>
            <p:nvPr/>
          </p:nvSpPr>
          <p:spPr>
            <a:xfrm flipV="1">
              <a:off x="2588737" y="6170244"/>
              <a:ext cx="288000" cy="288000"/>
            </a:xfrm>
            <a:prstGeom prst="bentUpArrow">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64" name="Picture 1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1956" y="7841752"/>
              <a:ext cx="368745"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5" name="Picture 1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1606" y="7326967"/>
              <a:ext cx="409445"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6" name="Picture 1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3889" y="6811934"/>
              <a:ext cx="404879"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 name="Picture 1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52328" y="7275580"/>
              <a:ext cx="409445"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8" name="Picture 1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92868" y="7841752"/>
              <a:ext cx="368745"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9" name="ZoneTexte 168"/>
            <p:cNvSpPr txBox="1"/>
            <p:nvPr/>
          </p:nvSpPr>
          <p:spPr>
            <a:xfrm>
              <a:off x="682221" y="6789356"/>
              <a:ext cx="3342315"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rPr>
                <a:t>Président et vice-président élus parmi les praticiens titulaires qui en sont membres</a:t>
              </a:r>
            </a:p>
          </p:txBody>
        </p:sp>
        <p:sp>
          <p:nvSpPr>
            <p:cNvPr id="170" name="ZoneTexte 169"/>
            <p:cNvSpPr txBox="1"/>
            <p:nvPr/>
          </p:nvSpPr>
          <p:spPr>
            <a:xfrm>
              <a:off x="682914" y="7249483"/>
              <a:ext cx="146919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rPr>
                <a:t>Composition définie par la convention</a:t>
              </a:r>
            </a:p>
          </p:txBody>
        </p:sp>
        <p:sp>
          <p:nvSpPr>
            <p:cNvPr id="171" name="ZoneTexte 170"/>
            <p:cNvSpPr txBox="1"/>
            <p:nvPr/>
          </p:nvSpPr>
          <p:spPr>
            <a:xfrm>
              <a:off x="683380" y="7792914"/>
              <a:ext cx="1468724"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rPr>
                <a:t>Missions définies par la convention</a:t>
              </a:r>
            </a:p>
          </p:txBody>
        </p:sp>
        <p:sp>
          <p:nvSpPr>
            <p:cNvPr id="172" name="ZoneTexte 171"/>
            <p:cNvSpPr txBox="1"/>
            <p:nvPr/>
          </p:nvSpPr>
          <p:spPr>
            <a:xfrm>
              <a:off x="2570367" y="7220387"/>
              <a:ext cx="1598185" cy="5770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rPr>
                <a:t>Pdts et représentants des CME des EPS du GHT</a:t>
              </a:r>
            </a:p>
          </p:txBody>
        </p:sp>
        <p:sp>
          <p:nvSpPr>
            <p:cNvPr id="173" name="ZoneTexte 172"/>
            <p:cNvSpPr txBox="1"/>
            <p:nvPr/>
          </p:nvSpPr>
          <p:spPr>
            <a:xfrm>
              <a:off x="2584376" y="7798629"/>
              <a:ext cx="1679629"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prstClr val="black"/>
                  </a:solidFill>
                  <a:effectLst/>
                  <a:uLnTx/>
                  <a:uFillTx/>
                </a:rPr>
                <a:t>Missions déléguées par les CME du GHT</a:t>
              </a:r>
            </a:p>
          </p:txBody>
        </p:sp>
        <p:sp>
          <p:nvSpPr>
            <p:cNvPr id="174" name="ZoneTexte 173"/>
            <p:cNvSpPr txBox="1"/>
            <p:nvPr/>
          </p:nvSpPr>
          <p:spPr>
            <a:xfrm>
              <a:off x="2440361" y="6600800"/>
              <a:ext cx="100811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smtClean="0">
                  <a:ln>
                    <a:noFill/>
                  </a:ln>
                  <a:solidFill>
                    <a:prstClr val="black"/>
                  </a:solidFill>
                  <a:effectLst/>
                  <a:uLnTx/>
                  <a:uFillTx/>
                  <a:latin typeface="Calibri"/>
                </a:rPr>
                <a:t>(délégation)</a:t>
              </a:r>
            </a:p>
          </p:txBody>
        </p:sp>
      </p:grpSp>
      <p:sp>
        <p:nvSpPr>
          <p:cNvPr id="180" name="Ellipse 179"/>
          <p:cNvSpPr/>
          <p:nvPr/>
        </p:nvSpPr>
        <p:spPr>
          <a:xfrm>
            <a:off x="1020448" y="9183796"/>
            <a:ext cx="700479" cy="369332"/>
          </a:xfrm>
          <a:prstGeom prst="ellipse">
            <a:avLst/>
          </a:prstGeom>
          <a:solidFill>
            <a:sysClr val="window" lastClr="FFFFFF"/>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smtClean="0">
                <a:ln>
                  <a:noFill/>
                </a:ln>
                <a:solidFill>
                  <a:prstClr val="black"/>
                </a:solidFill>
                <a:effectLst/>
                <a:uLnTx/>
                <a:uFillTx/>
                <a:latin typeface="Calibri"/>
                <a:ea typeface="+mn-ea"/>
                <a:cs typeface="+mn-cs"/>
              </a:rPr>
              <a:t>CME EPS</a:t>
            </a:r>
          </a:p>
        </p:txBody>
      </p:sp>
      <p:sp>
        <p:nvSpPr>
          <p:cNvPr id="181" name="Ellipse 180"/>
          <p:cNvSpPr/>
          <p:nvPr/>
        </p:nvSpPr>
        <p:spPr>
          <a:xfrm>
            <a:off x="1776965" y="9183796"/>
            <a:ext cx="700479" cy="369332"/>
          </a:xfrm>
          <a:prstGeom prst="ellipse">
            <a:avLst/>
          </a:prstGeom>
          <a:solidFill>
            <a:sysClr val="window" lastClr="FFFFFF"/>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smtClean="0">
                <a:ln>
                  <a:noFill/>
                </a:ln>
                <a:solidFill>
                  <a:prstClr val="black"/>
                </a:solidFill>
                <a:effectLst/>
                <a:uLnTx/>
                <a:uFillTx/>
                <a:latin typeface="Calibri"/>
                <a:ea typeface="+mn-ea"/>
                <a:cs typeface="+mn-cs"/>
              </a:rPr>
              <a:t>CME EPS</a:t>
            </a:r>
          </a:p>
        </p:txBody>
      </p:sp>
      <p:sp>
        <p:nvSpPr>
          <p:cNvPr id="182" name="Ellipse 181"/>
          <p:cNvSpPr/>
          <p:nvPr/>
        </p:nvSpPr>
        <p:spPr>
          <a:xfrm>
            <a:off x="2531969" y="9183796"/>
            <a:ext cx="700479" cy="369332"/>
          </a:xfrm>
          <a:prstGeom prst="ellipse">
            <a:avLst/>
          </a:prstGeom>
          <a:solidFill>
            <a:sysClr val="window" lastClr="FFFFFF"/>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smtClean="0">
                <a:ln>
                  <a:noFill/>
                </a:ln>
                <a:solidFill>
                  <a:prstClr val="black"/>
                </a:solidFill>
                <a:effectLst/>
                <a:uLnTx/>
                <a:uFillTx/>
                <a:latin typeface="Calibri"/>
                <a:ea typeface="+mn-ea"/>
                <a:cs typeface="+mn-cs"/>
              </a:rPr>
              <a:t>CME EPS</a:t>
            </a:r>
          </a:p>
        </p:txBody>
      </p:sp>
      <p:sp>
        <p:nvSpPr>
          <p:cNvPr id="184" name="ZoneTexte 183"/>
          <p:cNvSpPr txBox="1"/>
          <p:nvPr/>
        </p:nvSpPr>
        <p:spPr>
          <a:xfrm>
            <a:off x="1576264" y="8700065"/>
            <a:ext cx="1156009" cy="276999"/>
          </a:xfrm>
          <a:prstGeom prst="rect">
            <a:avLst/>
          </a:prstGeom>
          <a:noFill/>
        </p:spPr>
        <p:txBody>
          <a:bodyPr wrap="square" rtlCol="0">
            <a:spAutoFit/>
          </a:bodyPr>
          <a:lstStyle/>
          <a:p>
            <a:pPr algn="ctr"/>
            <a:r>
              <a:rPr lang="fr-FR" sz="1200" b="1" i="1" dirty="0" smtClean="0">
                <a:solidFill>
                  <a:prstClr val="black"/>
                </a:solidFill>
              </a:rPr>
              <a:t>informe</a:t>
            </a:r>
            <a:endParaRPr lang="fr-FR" sz="1200" b="1" i="1" dirty="0">
              <a:solidFill>
                <a:prstClr val="black"/>
              </a:solidFill>
            </a:endParaRPr>
          </a:p>
        </p:txBody>
      </p:sp>
      <p:cxnSp>
        <p:nvCxnSpPr>
          <p:cNvPr id="8" name="Connecteur en angle 7"/>
          <p:cNvCxnSpPr>
            <a:stCxn id="159" idx="0"/>
            <a:endCxn id="93" idx="1"/>
          </p:cNvCxnSpPr>
          <p:nvPr/>
        </p:nvCxnSpPr>
        <p:spPr bwMode="auto">
          <a:xfrm rot="5400000" flipH="1" flipV="1">
            <a:off x="3323072" y="4637606"/>
            <a:ext cx="108464" cy="2522404"/>
          </a:xfrm>
          <a:prstGeom prst="bentConnector2">
            <a:avLst/>
          </a:prstGeom>
          <a:solidFill>
            <a:schemeClr val="accent1"/>
          </a:solidFill>
          <a:ln w="19050" cap="flat" cmpd="sng" algn="ctr">
            <a:solidFill>
              <a:srgbClr val="E46C0A"/>
            </a:solidFill>
            <a:prstDash val="solid"/>
            <a:round/>
            <a:headEnd type="none" w="med" len="med"/>
            <a:tailEnd type="arrow"/>
          </a:ln>
          <a:effectLst/>
        </p:spPr>
      </p:cxnSp>
      <p:cxnSp>
        <p:nvCxnSpPr>
          <p:cNvPr id="187" name="Connecteur en angle 186"/>
          <p:cNvCxnSpPr>
            <a:endCxn id="182" idx="0"/>
          </p:cNvCxnSpPr>
          <p:nvPr/>
        </p:nvCxnSpPr>
        <p:spPr bwMode="auto">
          <a:xfrm rot="16200000" flipH="1">
            <a:off x="2365336" y="8666923"/>
            <a:ext cx="278740" cy="755005"/>
          </a:xfrm>
          <a:prstGeom prst="bentConnector3">
            <a:avLst>
              <a:gd name="adj1" fmla="val 50000"/>
            </a:avLst>
          </a:prstGeom>
          <a:solidFill>
            <a:schemeClr val="accent1"/>
          </a:solidFill>
          <a:ln w="19050" cap="flat" cmpd="sng" algn="ctr">
            <a:solidFill>
              <a:srgbClr val="E66C0A"/>
            </a:solidFill>
            <a:prstDash val="solid"/>
            <a:round/>
            <a:headEnd type="none" w="med" len="med"/>
            <a:tailEnd type="arrow"/>
          </a:ln>
          <a:effectLst/>
        </p:spPr>
      </p:cxnSp>
      <p:cxnSp>
        <p:nvCxnSpPr>
          <p:cNvPr id="188" name="Connecteur en angle 187"/>
          <p:cNvCxnSpPr>
            <a:endCxn id="180" idx="0"/>
          </p:cNvCxnSpPr>
          <p:nvPr/>
        </p:nvCxnSpPr>
        <p:spPr bwMode="auto">
          <a:xfrm rot="5400000">
            <a:off x="1609576" y="8666168"/>
            <a:ext cx="278740" cy="756516"/>
          </a:xfrm>
          <a:prstGeom prst="bentConnector3">
            <a:avLst>
              <a:gd name="adj1" fmla="val 50000"/>
            </a:avLst>
          </a:prstGeom>
          <a:solidFill>
            <a:schemeClr val="accent1"/>
          </a:solidFill>
          <a:ln w="19050" cap="flat" cmpd="sng" algn="ctr">
            <a:solidFill>
              <a:srgbClr val="E66C0A"/>
            </a:solidFill>
            <a:prstDash val="solid"/>
            <a:round/>
            <a:headEnd type="none" w="med" len="med"/>
            <a:tailEnd type="arrow"/>
          </a:ln>
          <a:effectLst/>
        </p:spPr>
      </p:cxnSp>
      <p:cxnSp>
        <p:nvCxnSpPr>
          <p:cNvPr id="189" name="Connecteur en angle 188"/>
          <p:cNvCxnSpPr>
            <a:endCxn id="181" idx="0"/>
          </p:cNvCxnSpPr>
          <p:nvPr/>
        </p:nvCxnSpPr>
        <p:spPr bwMode="auto">
          <a:xfrm rot="16200000" flipH="1">
            <a:off x="1987834" y="9044425"/>
            <a:ext cx="278740" cy="1"/>
          </a:xfrm>
          <a:prstGeom prst="bentConnector3">
            <a:avLst>
              <a:gd name="adj1" fmla="val 50000"/>
            </a:avLst>
          </a:prstGeom>
          <a:solidFill>
            <a:schemeClr val="accent1"/>
          </a:solidFill>
          <a:ln w="19050" cap="flat" cmpd="sng" algn="ctr">
            <a:solidFill>
              <a:srgbClr val="E66C0A"/>
            </a:solidFill>
            <a:prstDash val="solid"/>
            <a:round/>
            <a:headEnd type="none" w="med" len="med"/>
            <a:tailEnd type="arrow"/>
          </a:ln>
          <a:effectLst/>
        </p:spPr>
      </p:cxnSp>
      <p:sp>
        <p:nvSpPr>
          <p:cNvPr id="191" name="ZoneTexte 190"/>
          <p:cNvSpPr txBox="1"/>
          <p:nvPr/>
        </p:nvSpPr>
        <p:spPr>
          <a:xfrm>
            <a:off x="3084551" y="5603721"/>
            <a:ext cx="1156009" cy="276999"/>
          </a:xfrm>
          <a:prstGeom prst="rect">
            <a:avLst/>
          </a:prstGeom>
          <a:noFill/>
        </p:spPr>
        <p:txBody>
          <a:bodyPr wrap="square" rtlCol="0">
            <a:spAutoFit/>
          </a:bodyPr>
          <a:lstStyle/>
          <a:p>
            <a:pPr algn="ctr"/>
            <a:r>
              <a:rPr lang="fr-FR" sz="1200" b="1" i="1" dirty="0"/>
              <a:t>i</a:t>
            </a:r>
            <a:r>
              <a:rPr lang="fr-FR" sz="1200" b="1" i="1" dirty="0" smtClean="0"/>
              <a:t>nforme/avis</a:t>
            </a:r>
            <a:endParaRPr lang="fr-FR" sz="1200" b="1" i="1" dirty="0"/>
          </a:p>
        </p:txBody>
      </p:sp>
      <p:sp>
        <p:nvSpPr>
          <p:cNvPr id="194" name="ZoneTexte 193"/>
          <p:cNvSpPr txBox="1"/>
          <p:nvPr/>
        </p:nvSpPr>
        <p:spPr>
          <a:xfrm>
            <a:off x="3868900" y="3155449"/>
            <a:ext cx="875716" cy="276999"/>
          </a:xfrm>
          <a:prstGeom prst="rect">
            <a:avLst/>
          </a:prstGeom>
          <a:noFill/>
        </p:spPr>
        <p:txBody>
          <a:bodyPr wrap="square" rtlCol="0">
            <a:spAutoFit/>
          </a:bodyPr>
          <a:lstStyle/>
          <a:p>
            <a:pPr algn="ctr"/>
            <a:r>
              <a:rPr lang="fr-FR" sz="1200" b="1" i="1" dirty="0"/>
              <a:t>p</a:t>
            </a:r>
            <a:r>
              <a:rPr lang="fr-FR" sz="1200" b="1" i="1" dirty="0" smtClean="0"/>
              <a:t>réside</a:t>
            </a:r>
            <a:endParaRPr lang="fr-FR" sz="1200" b="1" i="1" dirty="0"/>
          </a:p>
        </p:txBody>
      </p:sp>
      <p:sp>
        <p:nvSpPr>
          <p:cNvPr id="195" name="Ellipse 194"/>
          <p:cNvSpPr/>
          <p:nvPr/>
        </p:nvSpPr>
        <p:spPr>
          <a:xfrm>
            <a:off x="9641160" y="9121080"/>
            <a:ext cx="700479" cy="36933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CSI </a:t>
            </a:r>
            <a:r>
              <a:rPr lang="fr-FR" sz="900" b="1" dirty="0">
                <a:solidFill>
                  <a:schemeClr val="tx1"/>
                </a:solidFill>
              </a:rPr>
              <a:t>EPS</a:t>
            </a:r>
          </a:p>
        </p:txBody>
      </p:sp>
      <p:sp>
        <p:nvSpPr>
          <p:cNvPr id="196" name="Ellipse 195"/>
          <p:cNvSpPr/>
          <p:nvPr/>
        </p:nvSpPr>
        <p:spPr>
          <a:xfrm>
            <a:off x="10397677" y="9121080"/>
            <a:ext cx="700479" cy="36933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tx1"/>
                </a:solidFill>
              </a:rPr>
              <a:t>CSI EPS</a:t>
            </a:r>
          </a:p>
        </p:txBody>
      </p:sp>
      <p:sp>
        <p:nvSpPr>
          <p:cNvPr id="197" name="Ellipse 196"/>
          <p:cNvSpPr/>
          <p:nvPr/>
        </p:nvSpPr>
        <p:spPr>
          <a:xfrm>
            <a:off x="11152681" y="9121080"/>
            <a:ext cx="700479" cy="36933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tx1"/>
                </a:solidFill>
              </a:rPr>
              <a:t>CSI EPS</a:t>
            </a:r>
          </a:p>
        </p:txBody>
      </p:sp>
      <p:sp>
        <p:nvSpPr>
          <p:cNvPr id="198" name="ZoneTexte 197"/>
          <p:cNvSpPr txBox="1"/>
          <p:nvPr/>
        </p:nvSpPr>
        <p:spPr>
          <a:xfrm>
            <a:off x="10169911" y="8634416"/>
            <a:ext cx="1156009" cy="276999"/>
          </a:xfrm>
          <a:prstGeom prst="rect">
            <a:avLst/>
          </a:prstGeom>
          <a:noFill/>
        </p:spPr>
        <p:txBody>
          <a:bodyPr wrap="square" rtlCol="0">
            <a:spAutoFit/>
          </a:bodyPr>
          <a:lstStyle/>
          <a:p>
            <a:pPr algn="ctr"/>
            <a:r>
              <a:rPr lang="fr-FR" sz="1200" b="1" i="1" dirty="0"/>
              <a:t>i</a:t>
            </a:r>
            <a:r>
              <a:rPr lang="fr-FR" sz="1200" b="1" i="1" dirty="0" smtClean="0"/>
              <a:t>nforme</a:t>
            </a:r>
            <a:endParaRPr lang="fr-FR" sz="1200" b="1" i="1" dirty="0"/>
          </a:p>
        </p:txBody>
      </p:sp>
      <p:cxnSp>
        <p:nvCxnSpPr>
          <p:cNvPr id="199" name="Connecteur en angle 198"/>
          <p:cNvCxnSpPr/>
          <p:nvPr/>
        </p:nvCxnSpPr>
        <p:spPr bwMode="auto">
          <a:xfrm rot="16200000" flipH="1">
            <a:off x="11013311" y="8594916"/>
            <a:ext cx="278740" cy="755005"/>
          </a:xfrm>
          <a:prstGeom prst="bentConnector3">
            <a:avLst>
              <a:gd name="adj1" fmla="val 50000"/>
            </a:avLst>
          </a:prstGeom>
          <a:solidFill>
            <a:schemeClr val="accent1"/>
          </a:solidFill>
          <a:ln w="19050" cap="flat" cmpd="sng" algn="ctr">
            <a:solidFill>
              <a:srgbClr val="C00000"/>
            </a:solidFill>
            <a:prstDash val="solid"/>
            <a:round/>
            <a:headEnd type="none" w="med" len="med"/>
            <a:tailEnd type="arrow"/>
          </a:ln>
          <a:effectLst/>
        </p:spPr>
      </p:cxnSp>
      <p:cxnSp>
        <p:nvCxnSpPr>
          <p:cNvPr id="200" name="Connecteur en angle 199"/>
          <p:cNvCxnSpPr/>
          <p:nvPr/>
        </p:nvCxnSpPr>
        <p:spPr bwMode="auto">
          <a:xfrm rot="5400000">
            <a:off x="10257551" y="8594161"/>
            <a:ext cx="278740" cy="756516"/>
          </a:xfrm>
          <a:prstGeom prst="bentConnector3">
            <a:avLst>
              <a:gd name="adj1" fmla="val 50000"/>
            </a:avLst>
          </a:prstGeom>
          <a:solidFill>
            <a:schemeClr val="accent1"/>
          </a:solidFill>
          <a:ln w="19050" cap="flat" cmpd="sng" algn="ctr">
            <a:solidFill>
              <a:srgbClr val="C00000"/>
            </a:solidFill>
            <a:prstDash val="solid"/>
            <a:round/>
            <a:headEnd type="none" w="med" len="med"/>
            <a:tailEnd type="arrow"/>
          </a:ln>
          <a:effectLst/>
        </p:spPr>
      </p:cxnSp>
      <p:cxnSp>
        <p:nvCxnSpPr>
          <p:cNvPr id="201" name="Connecteur en angle 200"/>
          <p:cNvCxnSpPr/>
          <p:nvPr/>
        </p:nvCxnSpPr>
        <p:spPr bwMode="auto">
          <a:xfrm rot="16200000" flipH="1">
            <a:off x="10635809" y="8972418"/>
            <a:ext cx="278740" cy="1"/>
          </a:xfrm>
          <a:prstGeom prst="bentConnector3">
            <a:avLst>
              <a:gd name="adj1" fmla="val 50000"/>
            </a:avLst>
          </a:prstGeom>
          <a:solidFill>
            <a:schemeClr val="accent1"/>
          </a:solidFill>
          <a:ln w="19050" cap="flat" cmpd="sng" algn="ctr">
            <a:solidFill>
              <a:srgbClr val="C00000"/>
            </a:solidFill>
            <a:prstDash val="solid"/>
            <a:round/>
            <a:headEnd type="none" w="med" len="med"/>
            <a:tailEnd type="arrow"/>
          </a:ln>
          <a:effectLst/>
        </p:spPr>
      </p:cxnSp>
      <p:sp>
        <p:nvSpPr>
          <p:cNvPr id="202" name="Ellipse 201"/>
          <p:cNvSpPr/>
          <p:nvPr/>
        </p:nvSpPr>
        <p:spPr>
          <a:xfrm>
            <a:off x="9641160" y="5079340"/>
            <a:ext cx="700479" cy="36933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solidFill>
              </a:rPr>
              <a:t>CDU</a:t>
            </a:r>
          </a:p>
          <a:p>
            <a:pPr algn="ctr"/>
            <a:r>
              <a:rPr lang="fr-FR" sz="900" b="1" dirty="0" smtClean="0">
                <a:solidFill>
                  <a:schemeClr val="tx1"/>
                </a:solidFill>
              </a:rPr>
              <a:t>EPS</a:t>
            </a:r>
            <a:endParaRPr lang="fr-FR" sz="900" b="1" dirty="0">
              <a:solidFill>
                <a:schemeClr val="tx1"/>
              </a:solidFill>
            </a:endParaRPr>
          </a:p>
        </p:txBody>
      </p:sp>
      <p:sp>
        <p:nvSpPr>
          <p:cNvPr id="203" name="Ellipse 202"/>
          <p:cNvSpPr/>
          <p:nvPr/>
        </p:nvSpPr>
        <p:spPr>
          <a:xfrm>
            <a:off x="10397677" y="5079340"/>
            <a:ext cx="700479" cy="36933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tx1"/>
                </a:solidFill>
              </a:rPr>
              <a:t>CDU</a:t>
            </a:r>
          </a:p>
          <a:p>
            <a:pPr algn="ctr"/>
            <a:r>
              <a:rPr lang="fr-FR" sz="900" b="1" dirty="0">
                <a:solidFill>
                  <a:schemeClr val="tx1"/>
                </a:solidFill>
              </a:rPr>
              <a:t>EPS</a:t>
            </a:r>
          </a:p>
        </p:txBody>
      </p:sp>
      <p:sp>
        <p:nvSpPr>
          <p:cNvPr id="204" name="Ellipse 203"/>
          <p:cNvSpPr/>
          <p:nvPr/>
        </p:nvSpPr>
        <p:spPr>
          <a:xfrm>
            <a:off x="11152681" y="5079340"/>
            <a:ext cx="700479" cy="36933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tx1"/>
                </a:solidFill>
              </a:rPr>
              <a:t>CDU</a:t>
            </a:r>
          </a:p>
          <a:p>
            <a:pPr algn="ctr"/>
            <a:r>
              <a:rPr lang="fr-FR" sz="900" b="1" dirty="0">
                <a:solidFill>
                  <a:schemeClr val="tx1"/>
                </a:solidFill>
              </a:rPr>
              <a:t>EPS</a:t>
            </a:r>
          </a:p>
        </p:txBody>
      </p:sp>
      <p:sp>
        <p:nvSpPr>
          <p:cNvPr id="205" name="ZoneTexte 204"/>
          <p:cNvSpPr txBox="1"/>
          <p:nvPr/>
        </p:nvSpPr>
        <p:spPr>
          <a:xfrm>
            <a:off x="10193095" y="4584576"/>
            <a:ext cx="1156009" cy="276999"/>
          </a:xfrm>
          <a:prstGeom prst="rect">
            <a:avLst/>
          </a:prstGeom>
          <a:noFill/>
        </p:spPr>
        <p:txBody>
          <a:bodyPr wrap="square" rtlCol="0">
            <a:spAutoFit/>
          </a:bodyPr>
          <a:lstStyle/>
          <a:p>
            <a:pPr algn="ctr"/>
            <a:r>
              <a:rPr lang="fr-FR" sz="1200" b="1" i="1" dirty="0"/>
              <a:t>i</a:t>
            </a:r>
            <a:r>
              <a:rPr lang="fr-FR" sz="1200" b="1" i="1" dirty="0" smtClean="0"/>
              <a:t>nforme</a:t>
            </a:r>
            <a:endParaRPr lang="fr-FR" sz="1200" b="1" i="1" dirty="0"/>
          </a:p>
        </p:txBody>
      </p:sp>
      <p:cxnSp>
        <p:nvCxnSpPr>
          <p:cNvPr id="206" name="Connecteur en angle 205"/>
          <p:cNvCxnSpPr/>
          <p:nvPr/>
        </p:nvCxnSpPr>
        <p:spPr bwMode="auto">
          <a:xfrm rot="16200000" flipH="1">
            <a:off x="11009232" y="4554440"/>
            <a:ext cx="278740" cy="755005"/>
          </a:xfrm>
          <a:prstGeom prst="bentConnector3">
            <a:avLst>
              <a:gd name="adj1" fmla="val 50000"/>
            </a:avLst>
          </a:prstGeom>
          <a:solidFill>
            <a:schemeClr val="accent1"/>
          </a:solidFill>
          <a:ln w="19050" cap="flat" cmpd="sng" algn="ctr">
            <a:solidFill>
              <a:srgbClr val="00B050"/>
            </a:solidFill>
            <a:prstDash val="solid"/>
            <a:round/>
            <a:headEnd type="none" w="med" len="med"/>
            <a:tailEnd type="arrow"/>
          </a:ln>
          <a:effectLst/>
        </p:spPr>
      </p:cxnSp>
      <p:cxnSp>
        <p:nvCxnSpPr>
          <p:cNvPr id="207" name="Connecteur en angle 206"/>
          <p:cNvCxnSpPr/>
          <p:nvPr/>
        </p:nvCxnSpPr>
        <p:spPr bwMode="auto">
          <a:xfrm rot="5400000">
            <a:off x="10253472" y="4553685"/>
            <a:ext cx="278740" cy="756516"/>
          </a:xfrm>
          <a:prstGeom prst="bentConnector3">
            <a:avLst>
              <a:gd name="adj1" fmla="val 50000"/>
            </a:avLst>
          </a:prstGeom>
          <a:solidFill>
            <a:schemeClr val="accent1"/>
          </a:solidFill>
          <a:ln w="19050" cap="flat" cmpd="sng" algn="ctr">
            <a:solidFill>
              <a:srgbClr val="00B050"/>
            </a:solidFill>
            <a:prstDash val="solid"/>
            <a:round/>
            <a:headEnd type="none" w="med" len="med"/>
            <a:tailEnd type="arrow"/>
          </a:ln>
          <a:effectLst/>
        </p:spPr>
      </p:cxnSp>
      <p:cxnSp>
        <p:nvCxnSpPr>
          <p:cNvPr id="208" name="Connecteur en angle 207"/>
          <p:cNvCxnSpPr/>
          <p:nvPr/>
        </p:nvCxnSpPr>
        <p:spPr bwMode="auto">
          <a:xfrm rot="16200000" flipH="1">
            <a:off x="10631730" y="4931942"/>
            <a:ext cx="278740" cy="1"/>
          </a:xfrm>
          <a:prstGeom prst="bentConnector3">
            <a:avLst>
              <a:gd name="adj1" fmla="val 50000"/>
            </a:avLst>
          </a:prstGeom>
          <a:solidFill>
            <a:schemeClr val="accent1"/>
          </a:solidFill>
          <a:ln w="19050" cap="flat" cmpd="sng" algn="ctr">
            <a:solidFill>
              <a:srgbClr val="00B050"/>
            </a:solidFill>
            <a:prstDash val="solid"/>
            <a:round/>
            <a:headEnd type="none" w="med" len="med"/>
            <a:tailEnd type="arrow"/>
          </a:ln>
          <a:effectLst/>
        </p:spPr>
      </p:cxnSp>
      <p:sp>
        <p:nvSpPr>
          <p:cNvPr id="213" name="ZoneTexte 212"/>
          <p:cNvSpPr txBox="1"/>
          <p:nvPr/>
        </p:nvSpPr>
        <p:spPr>
          <a:xfrm>
            <a:off x="8056984" y="3155449"/>
            <a:ext cx="875716" cy="276999"/>
          </a:xfrm>
          <a:prstGeom prst="rect">
            <a:avLst/>
          </a:prstGeom>
          <a:noFill/>
        </p:spPr>
        <p:txBody>
          <a:bodyPr wrap="square" rtlCol="0">
            <a:spAutoFit/>
          </a:bodyPr>
          <a:lstStyle/>
          <a:p>
            <a:pPr algn="ctr"/>
            <a:r>
              <a:rPr lang="fr-FR" sz="1200" b="1" i="1" dirty="0"/>
              <a:t>p</a:t>
            </a:r>
            <a:r>
              <a:rPr lang="fr-FR" sz="1200" b="1" i="1" dirty="0" smtClean="0"/>
              <a:t>réside</a:t>
            </a:r>
            <a:endParaRPr lang="fr-FR" sz="1200" b="1" i="1" dirty="0"/>
          </a:p>
        </p:txBody>
      </p:sp>
      <p:cxnSp>
        <p:nvCxnSpPr>
          <p:cNvPr id="214" name="Connecteur en angle 213"/>
          <p:cNvCxnSpPr>
            <a:stCxn id="151" idx="0"/>
            <a:endCxn id="93" idx="3"/>
          </p:cNvCxnSpPr>
          <p:nvPr/>
        </p:nvCxnSpPr>
        <p:spPr bwMode="auto">
          <a:xfrm rot="16200000" flipV="1">
            <a:off x="9326721" y="4576361"/>
            <a:ext cx="108152" cy="2644582"/>
          </a:xfrm>
          <a:prstGeom prst="bentConnector2">
            <a:avLst/>
          </a:prstGeom>
          <a:solidFill>
            <a:schemeClr val="accent1"/>
          </a:solidFill>
          <a:ln w="19050" cap="flat" cmpd="sng" algn="ctr">
            <a:solidFill>
              <a:srgbClr val="C00000"/>
            </a:solidFill>
            <a:prstDash val="solid"/>
            <a:round/>
            <a:headEnd type="none" w="med" len="med"/>
            <a:tailEnd type="arrow"/>
          </a:ln>
          <a:effectLst/>
        </p:spPr>
      </p:cxnSp>
      <p:sp>
        <p:nvSpPr>
          <p:cNvPr id="221" name="ZoneTexte 220"/>
          <p:cNvSpPr txBox="1"/>
          <p:nvPr/>
        </p:nvSpPr>
        <p:spPr>
          <a:xfrm>
            <a:off x="8561040" y="5603721"/>
            <a:ext cx="1156009" cy="276999"/>
          </a:xfrm>
          <a:prstGeom prst="rect">
            <a:avLst/>
          </a:prstGeom>
          <a:noFill/>
        </p:spPr>
        <p:txBody>
          <a:bodyPr wrap="square" rtlCol="0">
            <a:spAutoFit/>
          </a:bodyPr>
          <a:lstStyle/>
          <a:p>
            <a:pPr algn="ctr"/>
            <a:r>
              <a:rPr lang="fr-FR" sz="1200" b="1" i="1" dirty="0"/>
              <a:t>i</a:t>
            </a:r>
            <a:r>
              <a:rPr lang="fr-FR" sz="1200" b="1" i="1" dirty="0" smtClean="0"/>
              <a:t>nforme/avis</a:t>
            </a:r>
            <a:endParaRPr lang="fr-FR" sz="1200" b="1" i="1" dirty="0"/>
          </a:p>
        </p:txBody>
      </p:sp>
      <p:cxnSp>
        <p:nvCxnSpPr>
          <p:cNvPr id="222" name="Connecteur en angle 221"/>
          <p:cNvCxnSpPr>
            <a:stCxn id="53" idx="3"/>
            <a:endCxn id="66" idx="1"/>
          </p:cNvCxnSpPr>
          <p:nvPr/>
        </p:nvCxnSpPr>
        <p:spPr bwMode="auto">
          <a:xfrm flipV="1">
            <a:off x="7684342" y="3396304"/>
            <a:ext cx="1345130" cy="270144"/>
          </a:xfrm>
          <a:prstGeom prst="bentConnector3">
            <a:avLst>
              <a:gd name="adj1" fmla="val 21676"/>
            </a:avLst>
          </a:prstGeom>
          <a:solidFill>
            <a:schemeClr val="accent1"/>
          </a:solidFill>
          <a:ln w="19050" cap="flat" cmpd="sng" algn="ctr">
            <a:solidFill>
              <a:schemeClr val="bg1">
                <a:lumMod val="50000"/>
              </a:schemeClr>
            </a:solidFill>
            <a:prstDash val="solid"/>
            <a:round/>
            <a:headEnd type="none" w="med" len="med"/>
            <a:tailEnd type="arrow"/>
          </a:ln>
          <a:effectLst/>
        </p:spPr>
      </p:cxnSp>
      <p:cxnSp>
        <p:nvCxnSpPr>
          <p:cNvPr id="228" name="Connecteur en angle 227"/>
          <p:cNvCxnSpPr>
            <a:stCxn id="53" idx="1"/>
            <a:endCxn id="85" idx="3"/>
          </p:cNvCxnSpPr>
          <p:nvPr/>
        </p:nvCxnSpPr>
        <p:spPr bwMode="auto">
          <a:xfrm rot="10800000">
            <a:off x="3700119" y="3383536"/>
            <a:ext cx="1352099" cy="282912"/>
          </a:xfrm>
          <a:prstGeom prst="bentConnector3">
            <a:avLst>
              <a:gd name="adj1" fmla="val 21822"/>
            </a:avLst>
          </a:prstGeom>
          <a:solidFill>
            <a:schemeClr val="accent1"/>
          </a:solidFill>
          <a:ln w="19050" cap="flat" cmpd="sng" algn="ctr">
            <a:solidFill>
              <a:schemeClr val="bg1">
                <a:lumMod val="50000"/>
              </a:schemeClr>
            </a:solidFill>
            <a:prstDash val="solid"/>
            <a:round/>
            <a:headEnd type="none" w="med" len="med"/>
            <a:tailEnd type="arrow"/>
          </a:ln>
          <a:effectLst/>
        </p:spPr>
      </p:cxnSp>
      <p:cxnSp>
        <p:nvCxnSpPr>
          <p:cNvPr id="237" name="Connecteur en angle 236"/>
          <p:cNvCxnSpPr>
            <a:stCxn id="93" idx="2"/>
            <a:endCxn id="151" idx="1"/>
          </p:cNvCxnSpPr>
          <p:nvPr/>
        </p:nvCxnSpPr>
        <p:spPr bwMode="auto">
          <a:xfrm rot="16200000" flipH="1">
            <a:off x="7571721" y="5881361"/>
            <a:ext cx="198152" cy="2644582"/>
          </a:xfrm>
          <a:prstGeom prst="bentConnector2">
            <a:avLst/>
          </a:prstGeom>
          <a:solidFill>
            <a:schemeClr val="accent1"/>
          </a:solidFill>
          <a:ln w="19050" cap="flat" cmpd="sng" algn="ctr">
            <a:solidFill>
              <a:srgbClr val="0070C0"/>
            </a:solidFill>
            <a:prstDash val="solid"/>
            <a:round/>
            <a:headEnd type="none" w="med" len="med"/>
            <a:tailEnd type="arrow"/>
          </a:ln>
          <a:effectLst/>
        </p:spPr>
      </p:cxnSp>
      <p:sp>
        <p:nvSpPr>
          <p:cNvPr id="240" name="ZoneTexte 239"/>
          <p:cNvSpPr txBox="1"/>
          <p:nvPr/>
        </p:nvSpPr>
        <p:spPr>
          <a:xfrm>
            <a:off x="7552928" y="7248872"/>
            <a:ext cx="1100500" cy="276999"/>
          </a:xfrm>
          <a:prstGeom prst="rect">
            <a:avLst/>
          </a:prstGeom>
          <a:noFill/>
        </p:spPr>
        <p:txBody>
          <a:bodyPr wrap="square" rtlCol="0">
            <a:spAutoFit/>
          </a:bodyPr>
          <a:lstStyle/>
          <a:p>
            <a:pPr algn="ctr"/>
            <a:r>
              <a:rPr lang="fr-FR" sz="1200" b="1" i="1" dirty="0" smtClean="0"/>
              <a:t>désigne</a:t>
            </a:r>
            <a:endParaRPr lang="fr-FR" sz="1200" b="1" i="1" dirty="0"/>
          </a:p>
        </p:txBody>
      </p:sp>
      <p:cxnSp>
        <p:nvCxnSpPr>
          <p:cNvPr id="6170" name="Connecteur droit avec flèche 6169"/>
          <p:cNvCxnSpPr/>
          <p:nvPr/>
        </p:nvCxnSpPr>
        <p:spPr bwMode="auto">
          <a:xfrm flipV="1">
            <a:off x="6688832" y="3900448"/>
            <a:ext cx="0" cy="675552"/>
          </a:xfrm>
          <a:prstGeom prst="straightConnector1">
            <a:avLst/>
          </a:prstGeom>
          <a:solidFill>
            <a:schemeClr val="accent1"/>
          </a:solidFill>
          <a:ln w="19050" cap="flat" cmpd="sng" algn="ctr">
            <a:solidFill>
              <a:srgbClr val="0070C0"/>
            </a:solidFill>
            <a:prstDash val="solid"/>
            <a:round/>
            <a:headEnd type="none" w="med" len="med"/>
            <a:tailEnd type="arrow"/>
          </a:ln>
          <a:effectLst/>
        </p:spPr>
      </p:cxnSp>
      <p:cxnSp>
        <p:nvCxnSpPr>
          <p:cNvPr id="6173" name="Connecteur droit avec flèche 6172"/>
          <p:cNvCxnSpPr/>
          <p:nvPr/>
        </p:nvCxnSpPr>
        <p:spPr bwMode="auto">
          <a:xfrm>
            <a:off x="6112768" y="3900448"/>
            <a:ext cx="0" cy="676800"/>
          </a:xfrm>
          <a:prstGeom prst="straightConnector1">
            <a:avLst/>
          </a:prstGeom>
          <a:solidFill>
            <a:schemeClr val="accent1"/>
          </a:solidFill>
          <a:ln w="19050" cap="flat" cmpd="sng" algn="ctr">
            <a:solidFill>
              <a:schemeClr val="bg1">
                <a:lumMod val="50000"/>
              </a:schemeClr>
            </a:solidFill>
            <a:prstDash val="solid"/>
            <a:round/>
            <a:headEnd type="none" w="med" len="med"/>
            <a:tailEnd type="arrow"/>
          </a:ln>
          <a:effectLst/>
        </p:spPr>
      </p:cxnSp>
      <p:sp>
        <p:nvSpPr>
          <p:cNvPr id="249" name="ZoneTexte 248"/>
          <p:cNvSpPr txBox="1"/>
          <p:nvPr/>
        </p:nvSpPr>
        <p:spPr>
          <a:xfrm>
            <a:off x="5248672" y="4072888"/>
            <a:ext cx="875716" cy="276999"/>
          </a:xfrm>
          <a:prstGeom prst="rect">
            <a:avLst/>
          </a:prstGeom>
          <a:noFill/>
        </p:spPr>
        <p:txBody>
          <a:bodyPr wrap="square" rtlCol="0">
            <a:spAutoFit/>
          </a:bodyPr>
          <a:lstStyle/>
          <a:p>
            <a:pPr algn="r"/>
            <a:r>
              <a:rPr lang="fr-FR" sz="1200" b="1" i="1" dirty="0"/>
              <a:t>p</a:t>
            </a:r>
            <a:r>
              <a:rPr lang="fr-FR" sz="1200" b="1" i="1" dirty="0" smtClean="0"/>
              <a:t>réside</a:t>
            </a:r>
            <a:endParaRPr lang="fr-FR" sz="1200" b="1" i="1" dirty="0"/>
          </a:p>
        </p:txBody>
      </p:sp>
      <p:sp>
        <p:nvSpPr>
          <p:cNvPr id="250" name="ZoneTexte 249"/>
          <p:cNvSpPr txBox="1"/>
          <p:nvPr/>
        </p:nvSpPr>
        <p:spPr>
          <a:xfrm>
            <a:off x="6688832" y="4072888"/>
            <a:ext cx="958173" cy="276999"/>
          </a:xfrm>
          <a:prstGeom prst="rect">
            <a:avLst/>
          </a:prstGeom>
          <a:noFill/>
        </p:spPr>
        <p:txBody>
          <a:bodyPr wrap="square" rtlCol="0">
            <a:spAutoFit/>
          </a:bodyPr>
          <a:lstStyle/>
          <a:p>
            <a:r>
              <a:rPr lang="fr-FR" sz="1200" b="1" i="1" dirty="0" smtClean="0"/>
              <a:t>propose</a:t>
            </a:r>
            <a:endParaRPr lang="fr-FR" sz="1200" b="1" i="1" dirty="0"/>
          </a:p>
        </p:txBody>
      </p:sp>
      <p:cxnSp>
        <p:nvCxnSpPr>
          <p:cNvPr id="251" name="Connecteur en angle 250"/>
          <p:cNvCxnSpPr/>
          <p:nvPr/>
        </p:nvCxnSpPr>
        <p:spPr bwMode="auto">
          <a:xfrm rot="10800000" flipV="1">
            <a:off x="8058506" y="4080520"/>
            <a:ext cx="970966" cy="1080000"/>
          </a:xfrm>
          <a:prstGeom prst="bentConnector3">
            <a:avLst>
              <a:gd name="adj1" fmla="val 32343"/>
            </a:avLst>
          </a:prstGeom>
          <a:solidFill>
            <a:schemeClr val="accent1"/>
          </a:solidFill>
          <a:ln w="19050" cap="flat" cmpd="sng" algn="ctr">
            <a:solidFill>
              <a:srgbClr val="00B050"/>
            </a:solidFill>
            <a:prstDash val="solid"/>
            <a:round/>
            <a:headEnd type="none" w="med" len="med"/>
            <a:tailEnd type="arrow"/>
          </a:ln>
          <a:effectLst/>
        </p:spPr>
      </p:cxnSp>
      <p:sp>
        <p:nvSpPr>
          <p:cNvPr id="255" name="ZoneTexte 254"/>
          <p:cNvSpPr txBox="1"/>
          <p:nvPr/>
        </p:nvSpPr>
        <p:spPr>
          <a:xfrm>
            <a:off x="8128992" y="4728592"/>
            <a:ext cx="1156009" cy="276999"/>
          </a:xfrm>
          <a:prstGeom prst="rect">
            <a:avLst/>
          </a:prstGeom>
          <a:noFill/>
        </p:spPr>
        <p:txBody>
          <a:bodyPr wrap="square" rtlCol="0">
            <a:spAutoFit/>
          </a:bodyPr>
          <a:lstStyle/>
          <a:p>
            <a:pPr algn="ctr"/>
            <a:r>
              <a:rPr lang="fr-FR" sz="1200" b="1" i="1" dirty="0"/>
              <a:t>i</a:t>
            </a:r>
            <a:r>
              <a:rPr lang="fr-FR" sz="1200" b="1" i="1" dirty="0" smtClean="0"/>
              <a:t>nforme/avis</a:t>
            </a:r>
            <a:endParaRPr lang="fr-FR" sz="1200" b="1" i="1" dirty="0"/>
          </a:p>
        </p:txBody>
      </p:sp>
      <p:sp>
        <p:nvSpPr>
          <p:cNvPr id="107" name="Rectangle à coins arrondis 106"/>
          <p:cNvSpPr/>
          <p:nvPr/>
        </p:nvSpPr>
        <p:spPr>
          <a:xfrm>
            <a:off x="4418407" y="7608912"/>
            <a:ext cx="3964786" cy="1818928"/>
          </a:xfrm>
          <a:prstGeom prst="roundRect">
            <a:avLst/>
          </a:prstGeom>
          <a:solidFill>
            <a:sysClr val="window" lastClr="FFFFFF"/>
          </a:solidFill>
          <a:ln w="25400" cap="flat" cmpd="sng" algn="ctr">
            <a:solidFill>
              <a:schemeClr val="bg1">
                <a:lumMod val="50000"/>
              </a:schemeClr>
            </a:solidFill>
            <a:prstDash val="sysDot"/>
          </a:ln>
          <a:effectLst/>
        </p:spPr>
        <p:txBody>
          <a:bodyPr rtlCol="0" anchor="t"/>
          <a:lstStyle/>
          <a:p>
            <a:pPr lvl="0" algn="ctr"/>
            <a:r>
              <a:rPr lang="fr-FR" sz="1200" b="1" i="1" u="sng" dirty="0">
                <a:solidFill>
                  <a:srgbClr val="000000"/>
                </a:solidFill>
              </a:rPr>
              <a:t>Directeur de l’EPS support</a:t>
            </a:r>
          </a:p>
          <a:p>
            <a:pPr marL="0" marR="0" lvl="0" indent="0" algn="ctr" defTabSz="1279930" eaLnBrk="1" fontAlgn="auto" latinLnBrk="0" hangingPunct="1">
              <a:lnSpc>
                <a:spcPct val="100000"/>
              </a:lnSpc>
              <a:spcBef>
                <a:spcPts val="0"/>
              </a:spcBef>
              <a:spcAft>
                <a:spcPts val="0"/>
              </a:spcAft>
              <a:buClrTx/>
              <a:buSzTx/>
              <a:buFontTx/>
              <a:buNone/>
              <a:tabLst/>
              <a:defRPr/>
            </a:pPr>
            <a:endParaRPr kumimoji="0" lang="fr-FR" sz="1400" b="1" i="1" u="sng" strike="noStrike" kern="0" cap="none" spc="0" normalizeH="0" baseline="0" noProof="0" dirty="0" smtClean="0">
              <a:ln>
                <a:noFill/>
              </a:ln>
              <a:solidFill>
                <a:srgbClr val="C00000"/>
              </a:solidFill>
              <a:effectLst/>
              <a:uLnTx/>
              <a:uFillTx/>
            </a:endParaRPr>
          </a:p>
          <a:p>
            <a:pPr marL="569710" indent="-171450" defTabSz="914400" eaLnBrk="0" fontAlgn="base" hangingPunct="0">
              <a:spcBef>
                <a:spcPct val="20000"/>
              </a:spcBef>
              <a:spcAft>
                <a:spcPct val="0"/>
              </a:spcAft>
              <a:buSzPct val="150000"/>
              <a:buFont typeface="Arial" panose="020B0604020202020204" pitchFamily="34" charset="0"/>
              <a:buChar char="•"/>
            </a:pPr>
            <a:r>
              <a:rPr lang="fr-FR" sz="1000" i="1" kern="0" dirty="0"/>
              <a:t>P</a:t>
            </a:r>
            <a:r>
              <a:rPr lang="fr-FR" sz="1000" i="1" kern="0" dirty="0" smtClean="0"/>
              <a:t>réside </a:t>
            </a:r>
            <a:r>
              <a:rPr lang="fr-FR" sz="1000" i="1" kern="0" dirty="0"/>
              <a:t>le comité stratégique, le comité ou commission des usagers, la conférence territoriale de dialogue social</a:t>
            </a:r>
            <a:r>
              <a:rPr lang="fr-FR" sz="1000" i="1" kern="0" dirty="0" smtClean="0"/>
              <a:t>,</a:t>
            </a:r>
          </a:p>
          <a:p>
            <a:pPr marL="569710" indent="-171450" defTabSz="914400" eaLnBrk="0" fontAlgn="base" hangingPunct="0">
              <a:spcBef>
                <a:spcPct val="20000"/>
              </a:spcBef>
              <a:spcAft>
                <a:spcPct val="0"/>
              </a:spcAft>
              <a:buSzPct val="150000"/>
              <a:buFont typeface="Arial" panose="020B0604020202020204" pitchFamily="34" charset="0"/>
              <a:buChar char="•"/>
            </a:pPr>
            <a:endParaRPr lang="fr-FR" sz="1000" i="1" kern="0" dirty="0"/>
          </a:p>
          <a:p>
            <a:pPr marL="569710" indent="-171450" defTabSz="914400" eaLnBrk="0" fontAlgn="base" hangingPunct="0">
              <a:spcBef>
                <a:spcPct val="20000"/>
              </a:spcBef>
              <a:spcAft>
                <a:spcPct val="0"/>
              </a:spcAft>
              <a:buSzPct val="150000"/>
              <a:buFont typeface="Arial" panose="020B0604020202020204" pitchFamily="34" charset="0"/>
              <a:buChar char="•"/>
            </a:pPr>
            <a:r>
              <a:rPr lang="fr-FR" sz="1000" i="1" kern="0" dirty="0"/>
              <a:t>D</a:t>
            </a:r>
            <a:r>
              <a:rPr lang="fr-FR" sz="1000" i="1" kern="0" dirty="0" smtClean="0"/>
              <a:t>ésigne </a:t>
            </a:r>
            <a:r>
              <a:rPr lang="fr-FR" sz="1000" i="1" kern="0" dirty="0"/>
              <a:t>le Président de la CSIRMT du GHT, le médecin responsable DIM, le chef de pôle </a:t>
            </a:r>
            <a:r>
              <a:rPr lang="fr-FR" sz="1000" i="1" kern="0" dirty="0" smtClean="0"/>
              <a:t>inter-établissement.</a:t>
            </a:r>
            <a:endParaRPr lang="fr-FR" sz="1000" i="1" kern="0" dirty="0"/>
          </a:p>
          <a:p>
            <a:pPr lvl="0" defTabSz="914400" eaLnBrk="0" fontAlgn="base" hangingPunct="0">
              <a:spcBef>
                <a:spcPct val="20000"/>
              </a:spcBef>
              <a:spcAft>
                <a:spcPct val="0"/>
              </a:spcAft>
              <a:buSzPct val="55000"/>
            </a:pPr>
            <a:endParaRPr lang="fr-FR" sz="1050" b="1" i="1" kern="0" dirty="0">
              <a:solidFill>
                <a:srgbClr val="002395"/>
              </a:solidFill>
            </a:endParaRPr>
          </a:p>
          <a:p>
            <a:pPr lvl="0" defTabSz="914400" eaLnBrk="0" fontAlgn="base" hangingPunct="0">
              <a:spcBef>
                <a:spcPct val="20000"/>
              </a:spcBef>
              <a:spcAft>
                <a:spcPct val="0"/>
              </a:spcAft>
              <a:buSzPct val="55000"/>
            </a:pPr>
            <a:endParaRPr lang="fr-FR" sz="1050" b="1" i="1" kern="0" dirty="0">
              <a:solidFill>
                <a:srgbClr val="C00000"/>
              </a:solidFill>
            </a:endParaRPr>
          </a:p>
          <a:p>
            <a:pPr marL="0" marR="0" lvl="0" indent="0" algn="ctr" defTabSz="1279930" eaLnBrk="1" fontAlgn="auto" latinLnBrk="0" hangingPunct="1">
              <a:lnSpc>
                <a:spcPct val="100000"/>
              </a:lnSpc>
              <a:spcBef>
                <a:spcPts val="0"/>
              </a:spcBef>
              <a:spcAft>
                <a:spcPts val="0"/>
              </a:spcAft>
              <a:buClrTx/>
              <a:buSzTx/>
              <a:buFontTx/>
              <a:buNone/>
              <a:tabLst/>
              <a:defRPr/>
            </a:pPr>
            <a:endParaRPr kumimoji="0" lang="fr-FR" sz="1400" b="1" i="1" u="sng" strike="noStrike" kern="0" cap="none" spc="0" normalizeH="0" baseline="0" noProof="0" dirty="0" smtClean="0">
              <a:ln>
                <a:noFill/>
              </a:ln>
              <a:solidFill>
                <a:srgbClr val="C00000"/>
              </a:solidFill>
              <a:effectLst/>
              <a:uLnTx/>
              <a:uFillTx/>
            </a:endParaRPr>
          </a:p>
          <a:p>
            <a:pPr marL="0" marR="0" lvl="0" indent="0" algn="ctr" defTabSz="1279930" eaLnBrk="1" fontAlgn="auto" latinLnBrk="0" hangingPunct="1">
              <a:lnSpc>
                <a:spcPct val="100000"/>
              </a:lnSpc>
              <a:spcBef>
                <a:spcPts val="0"/>
              </a:spcBef>
              <a:spcAft>
                <a:spcPts val="0"/>
              </a:spcAft>
              <a:buClrTx/>
              <a:buSzTx/>
              <a:buFontTx/>
              <a:buNone/>
              <a:tabLst/>
              <a:defRPr/>
            </a:pPr>
            <a:endParaRPr kumimoji="0" lang="fr-FR" sz="1400" b="1" i="1" u="sng" strike="noStrike" kern="0" cap="none" spc="0" normalizeH="0" baseline="0" noProof="0" dirty="0" smtClean="0">
              <a:ln>
                <a:noFill/>
              </a:ln>
              <a:solidFill>
                <a:srgbClr val="C00000"/>
              </a:solidFill>
              <a:effectLst/>
              <a:uLnTx/>
              <a:uFillTx/>
            </a:endParaRPr>
          </a:p>
        </p:txBody>
      </p:sp>
      <p:pic>
        <p:nvPicPr>
          <p:cNvPr id="108" name="Picture 10"/>
          <p:cNvPicPr>
            <a:picLocks noChangeAspect="1" noChangeArrowheads="1"/>
          </p:cNvPicPr>
          <p:nvPr/>
        </p:nvPicPr>
        <p:blipFill>
          <a:blip r:embed="rId21" cstate="print">
            <a:duotone>
              <a:schemeClr val="accent4">
                <a:shade val="45000"/>
                <a:satMod val="135000"/>
              </a:schemeClr>
              <a:prstClr val="white"/>
            </a:duotone>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00403" y="7680920"/>
            <a:ext cx="320277" cy="3696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919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05144" y="624136"/>
            <a:ext cx="12252131" cy="400110"/>
          </a:xfrm>
          <a:prstGeom prst="rect">
            <a:avLst/>
          </a:prstGeom>
        </p:spPr>
        <p:txBody>
          <a:bodyPr wrap="square">
            <a:spAutoFit/>
          </a:bodyPr>
          <a:lstStyle/>
          <a:p>
            <a:pPr algn="ctr" defTabSz="914400" fontAlgn="base">
              <a:spcBef>
                <a:spcPct val="0"/>
              </a:spcBef>
              <a:spcAft>
                <a:spcPct val="0"/>
              </a:spcAft>
            </a:pPr>
            <a:r>
              <a:rPr lang="fr-FR" sz="2000" b="1" dirty="0">
                <a:solidFill>
                  <a:srgbClr val="002395"/>
                </a:solidFill>
                <a:cs typeface="Arial" charset="0"/>
              </a:rPr>
              <a:t>Le projet médical partagé définit la stratégie médicale </a:t>
            </a:r>
            <a:r>
              <a:rPr lang="fr-FR" sz="2000" b="1" dirty="0" smtClean="0">
                <a:solidFill>
                  <a:srgbClr val="002395"/>
                </a:solidFill>
                <a:cs typeface="Arial" charset="0"/>
              </a:rPr>
              <a:t>du GHT</a:t>
            </a:r>
            <a:endParaRPr lang="fr-FR" sz="2000" b="1" dirty="0">
              <a:solidFill>
                <a:srgbClr val="002395"/>
              </a:solidFill>
              <a:cs typeface="Arial" charset="0"/>
            </a:endParaRPr>
          </a:p>
        </p:txBody>
      </p:sp>
      <p:sp>
        <p:nvSpPr>
          <p:cNvPr id="3" name="ZoneTexte 2"/>
          <p:cNvSpPr txBox="1"/>
          <p:nvPr/>
        </p:nvSpPr>
        <p:spPr>
          <a:xfrm>
            <a:off x="1307442" y="1128096"/>
            <a:ext cx="10216177" cy="437043"/>
          </a:xfrm>
          <a:prstGeom prst="rect">
            <a:avLst/>
          </a:prstGeom>
          <a:noFill/>
        </p:spPr>
        <p:txBody>
          <a:bodyPr wrap="square" lIns="128016" tIns="64008" rIns="128016" bIns="64008" rtlCol="0">
            <a:spAutoFit/>
          </a:bodyPr>
          <a:lstStyle/>
          <a:p>
            <a:pPr algn="ctr"/>
            <a:r>
              <a:rPr lang="fr-FR" sz="2000" cap="all" dirty="0" smtClean="0">
                <a:ln w="9000" cmpd="sng">
                  <a:solidFill>
                    <a:srgbClr val="92D050"/>
                  </a:solidFill>
                  <a:prstDash val="solid"/>
                </a:ln>
                <a:solidFill>
                  <a:srgbClr val="92D050"/>
                </a:solidFill>
                <a:effectLst>
                  <a:reflection blurRad="12700" stA="28000" endPos="45000" dist="1000" dir="5400000" sy="-100000" algn="bl" rotWithShape="0"/>
                </a:effectLst>
              </a:rPr>
              <a:t>LE CONTENU </a:t>
            </a:r>
            <a:r>
              <a:rPr lang="fr-FR" sz="2000" cap="all" dirty="0">
                <a:ln w="9000" cmpd="sng">
                  <a:solidFill>
                    <a:srgbClr val="92D050"/>
                  </a:solidFill>
                  <a:prstDash val="solid"/>
                </a:ln>
                <a:solidFill>
                  <a:srgbClr val="92D050"/>
                </a:solidFill>
                <a:effectLst>
                  <a:reflection blurRad="12700" stA="28000" endPos="45000" dist="1000" dir="5400000" sy="-100000" algn="bl" rotWithShape="0"/>
                </a:effectLst>
              </a:rPr>
              <a:t>DU </a:t>
            </a:r>
            <a:r>
              <a:rPr lang="fr-FR" sz="2000" cap="all" dirty="0" smtClean="0">
                <a:ln w="9000" cmpd="sng">
                  <a:solidFill>
                    <a:srgbClr val="92D050"/>
                  </a:solidFill>
                  <a:prstDash val="solid"/>
                </a:ln>
                <a:solidFill>
                  <a:srgbClr val="92D050"/>
                </a:solidFill>
                <a:effectLst>
                  <a:reflection blurRad="12700" stA="28000" endPos="45000" dist="1000" dir="5400000" sy="-100000" algn="bl" rotWithShape="0"/>
                </a:effectLst>
              </a:rPr>
              <a:t>PMP : 9 items</a:t>
            </a:r>
            <a:endParaRPr lang="fr-FR" sz="2000" cap="all" dirty="0">
              <a:ln w="9000" cmpd="sng">
                <a:solidFill>
                  <a:srgbClr val="92D050"/>
                </a:solidFill>
                <a:prstDash val="solid"/>
              </a:ln>
              <a:solidFill>
                <a:srgbClr val="92D050"/>
              </a:solidFill>
              <a:effectLst>
                <a:reflection blurRad="12700" stA="28000" endPos="45000" dist="1000" dir="5400000" sy="-100000" algn="bl" rotWithShape="0"/>
              </a:effectLst>
            </a:endParaRPr>
          </a:p>
        </p:txBody>
      </p:sp>
      <p:sp>
        <p:nvSpPr>
          <p:cNvPr id="33" name="ZoneTexte 32"/>
          <p:cNvSpPr txBox="1"/>
          <p:nvPr/>
        </p:nvSpPr>
        <p:spPr>
          <a:xfrm>
            <a:off x="-1260958" y="6091653"/>
            <a:ext cx="15352974" cy="437043"/>
          </a:xfrm>
          <a:prstGeom prst="rect">
            <a:avLst/>
          </a:prstGeom>
          <a:noFill/>
        </p:spPr>
        <p:txBody>
          <a:bodyPr wrap="square" lIns="128016" tIns="64008" rIns="128016" bIns="64008" rtlCol="0">
            <a:spAutoFit/>
          </a:bodyPr>
          <a:lstStyle/>
          <a:p>
            <a:pPr algn="ctr"/>
            <a:r>
              <a:rPr lang="fr-FR" sz="2000" cap="all" dirty="0">
                <a:ln w="9000" cmpd="sng">
                  <a:solidFill>
                    <a:srgbClr val="92D050"/>
                  </a:solidFill>
                  <a:prstDash val="solid"/>
                </a:ln>
                <a:solidFill>
                  <a:srgbClr val="92D050"/>
                </a:solidFill>
                <a:effectLst>
                  <a:reflection blurRad="12700" stA="28000" endPos="45000" dist="1000" dir="5400000" sy="-100000" algn="bl" rotWithShape="0"/>
                </a:effectLst>
              </a:rPr>
              <a:t>LE calendrier DU PMP</a:t>
            </a:r>
          </a:p>
        </p:txBody>
      </p:sp>
      <p:sp>
        <p:nvSpPr>
          <p:cNvPr id="34" name="Text Box 25"/>
          <p:cNvSpPr txBox="1">
            <a:spLocks noChangeArrowheads="1"/>
          </p:cNvSpPr>
          <p:nvPr/>
        </p:nvSpPr>
        <p:spPr bwMode="auto">
          <a:xfrm>
            <a:off x="2141290" y="9193903"/>
            <a:ext cx="1663764" cy="359129"/>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126000" tIns="60480" rIns="126000" bIns="60480">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500" b="1" dirty="0">
                <a:latin typeface="+mn-lt"/>
                <a:ea typeface="MS PGothic" pitchFamily="34" charset="-128"/>
              </a:rPr>
              <a:t>1</a:t>
            </a:r>
            <a:r>
              <a:rPr lang="fr-FR" altLang="fr-FR" sz="1500" b="1" baseline="30000" dirty="0">
                <a:latin typeface="+mn-lt"/>
                <a:ea typeface="MS PGothic" pitchFamily="34" charset="-128"/>
              </a:rPr>
              <a:t>er</a:t>
            </a:r>
            <a:r>
              <a:rPr lang="fr-FR" altLang="fr-FR" sz="1500" b="1" dirty="0">
                <a:latin typeface="+mn-lt"/>
                <a:ea typeface="MS PGothic" pitchFamily="34" charset="-128"/>
              </a:rPr>
              <a:t>  juillet 2016</a:t>
            </a:r>
          </a:p>
        </p:txBody>
      </p:sp>
      <p:sp>
        <p:nvSpPr>
          <p:cNvPr id="35" name="AutoShape 19"/>
          <p:cNvSpPr>
            <a:spLocks noChangeArrowheads="1"/>
          </p:cNvSpPr>
          <p:nvPr/>
        </p:nvSpPr>
        <p:spPr bwMode="auto">
          <a:xfrm rot="5400000">
            <a:off x="5043453" y="2273926"/>
            <a:ext cx="2512990" cy="11089459"/>
          </a:xfrm>
          <a:prstGeom prst="flowChartManualOperation">
            <a:avLst/>
          </a:prstGeom>
          <a:solidFill>
            <a:srgbClr val="F2F2F2"/>
          </a:solidFill>
          <a:ln w="12700" algn="ctr">
            <a:noFill/>
            <a:miter lim="800000"/>
            <a:headEnd/>
            <a:tailEnd/>
          </a:ln>
          <a:effectLst>
            <a:outerShdw dist="38100" dir="2700000" algn="tl" rotWithShape="0">
              <a:srgbClr val="000000">
                <a:alpha val="39998"/>
              </a:srgbClr>
            </a:outerShdw>
          </a:effectLst>
        </p:spPr>
        <p:txBody>
          <a:bodyPr wrap="none" lIns="126000" tIns="60480" rIns="126000" bIns="60480" anchor="ctr"/>
          <a:lstStyle/>
          <a:p>
            <a:pPr algn="ctr">
              <a:defRPr/>
            </a:pPr>
            <a:endParaRPr lang="fr-FR" sz="3400" dirty="0">
              <a:latin typeface="Calibri" pitchFamily="34" charset="0"/>
              <a:ea typeface="ＭＳ Ｐゴシック" pitchFamily="34" charset="-128"/>
              <a:cs typeface="Arial" charset="0"/>
            </a:endParaRPr>
          </a:p>
        </p:txBody>
      </p:sp>
      <p:cxnSp>
        <p:nvCxnSpPr>
          <p:cNvPr id="36" name="Connecteur droit 41"/>
          <p:cNvCxnSpPr/>
          <p:nvPr/>
        </p:nvCxnSpPr>
        <p:spPr bwMode="auto">
          <a:xfrm>
            <a:off x="2973170" y="8444736"/>
            <a:ext cx="0" cy="692468"/>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37" name="ZoneTexte 11"/>
          <p:cNvSpPr txBox="1">
            <a:spLocks noChangeArrowheads="1"/>
          </p:cNvSpPr>
          <p:nvPr/>
        </p:nvSpPr>
        <p:spPr bwMode="auto">
          <a:xfrm rot="21425594">
            <a:off x="633900" y="6418964"/>
            <a:ext cx="11205970"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eaLnBrk="1" hangingPunct="1"/>
            <a:r>
              <a:rPr lang="fr-FR" altLang="fr-FR" sz="2200" b="1" i="1" dirty="0">
                <a:gradFill flip="none" rotWithShape="1">
                  <a:gsLst>
                    <a:gs pos="29000">
                      <a:srgbClr val="002395">
                        <a:tint val="66000"/>
                        <a:satMod val="160000"/>
                      </a:srgbClr>
                    </a:gs>
                    <a:gs pos="50000">
                      <a:srgbClr val="002395">
                        <a:tint val="44500"/>
                        <a:satMod val="160000"/>
                      </a:srgbClr>
                    </a:gs>
                    <a:gs pos="100000">
                      <a:srgbClr val="002395">
                        <a:tint val="23500"/>
                        <a:satMod val="160000"/>
                      </a:srgbClr>
                    </a:gs>
                  </a:gsLst>
                  <a:lin ang="2700000" scaled="1"/>
                  <a:tileRect/>
                </a:gradFill>
              </a:rPr>
              <a:t>Elaboration du Projet Médical Partagé</a:t>
            </a:r>
          </a:p>
        </p:txBody>
      </p:sp>
      <p:sp>
        <p:nvSpPr>
          <p:cNvPr id="38" name="Text Box 25"/>
          <p:cNvSpPr txBox="1">
            <a:spLocks noChangeArrowheads="1"/>
          </p:cNvSpPr>
          <p:nvPr/>
        </p:nvSpPr>
        <p:spPr bwMode="auto">
          <a:xfrm>
            <a:off x="5483919" y="9193903"/>
            <a:ext cx="1700460" cy="359129"/>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126000" tIns="60480" rIns="126000" bIns="60480">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500" b="1" dirty="0">
                <a:latin typeface="+mn-lt"/>
                <a:ea typeface="MS PGothic" pitchFamily="34" charset="-128"/>
              </a:rPr>
              <a:t>1</a:t>
            </a:r>
            <a:r>
              <a:rPr lang="fr-FR" altLang="fr-FR" sz="1500" b="1" baseline="30000" dirty="0">
                <a:latin typeface="+mn-lt"/>
                <a:ea typeface="MS PGothic" pitchFamily="34" charset="-128"/>
              </a:rPr>
              <a:t>er</a:t>
            </a:r>
            <a:r>
              <a:rPr lang="fr-FR" altLang="fr-FR" sz="1500" b="1" dirty="0">
                <a:latin typeface="+mn-lt"/>
                <a:ea typeface="MS PGothic" pitchFamily="34" charset="-128"/>
              </a:rPr>
              <a:t> janvier 2017</a:t>
            </a:r>
          </a:p>
        </p:txBody>
      </p:sp>
      <p:sp>
        <p:nvSpPr>
          <p:cNvPr id="39" name="Text Box 25"/>
          <p:cNvSpPr txBox="1">
            <a:spLocks noChangeArrowheads="1"/>
          </p:cNvSpPr>
          <p:nvPr/>
        </p:nvSpPr>
        <p:spPr bwMode="auto">
          <a:xfrm>
            <a:off x="8888361" y="9190765"/>
            <a:ext cx="1613535" cy="362267"/>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126000" tIns="60480" rIns="126000" bIns="60480">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500" b="1" dirty="0">
                <a:latin typeface="+mn-lt"/>
                <a:ea typeface="MS PGothic" pitchFamily="34" charset="-128"/>
              </a:rPr>
              <a:t>1</a:t>
            </a:r>
            <a:r>
              <a:rPr lang="fr-FR" altLang="fr-FR" sz="1500" b="1" baseline="30000" dirty="0">
                <a:latin typeface="+mn-lt"/>
                <a:ea typeface="MS PGothic" pitchFamily="34" charset="-128"/>
              </a:rPr>
              <a:t>er</a:t>
            </a:r>
            <a:r>
              <a:rPr lang="fr-FR" altLang="fr-FR" sz="1500" b="1" dirty="0">
                <a:latin typeface="+mn-lt"/>
                <a:ea typeface="MS PGothic" pitchFamily="34" charset="-128"/>
              </a:rPr>
              <a:t> juillet 2017</a:t>
            </a:r>
          </a:p>
        </p:txBody>
      </p:sp>
      <p:cxnSp>
        <p:nvCxnSpPr>
          <p:cNvPr id="41" name="Connecteur droit 41"/>
          <p:cNvCxnSpPr>
            <a:stCxn id="45" idx="2"/>
          </p:cNvCxnSpPr>
          <p:nvPr/>
        </p:nvCxnSpPr>
        <p:spPr bwMode="auto">
          <a:xfrm flipH="1">
            <a:off x="9695130" y="8444735"/>
            <a:ext cx="1" cy="73345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cxnSp>
        <p:nvCxnSpPr>
          <p:cNvPr id="43" name="Connecteur droit avec flèche 31"/>
          <p:cNvCxnSpPr/>
          <p:nvPr/>
        </p:nvCxnSpPr>
        <p:spPr bwMode="auto">
          <a:xfrm>
            <a:off x="755217" y="9166453"/>
            <a:ext cx="11089462" cy="16668"/>
          </a:xfrm>
          <a:prstGeom prst="straightConnector1">
            <a:avLst/>
          </a:prstGeom>
          <a:solidFill>
            <a:schemeClr val="accent1"/>
          </a:solidFill>
          <a:ln w="28575" cap="flat" cmpd="sng" algn="ctr">
            <a:solidFill>
              <a:schemeClr val="bg1">
                <a:lumMod val="65000"/>
              </a:schemeClr>
            </a:solidFill>
            <a:prstDash val="dash"/>
            <a:round/>
            <a:headEnd type="none" w="med" len="med"/>
            <a:tailEnd type="triangle" w="med" len="med"/>
          </a:ln>
          <a:effectLst/>
        </p:spPr>
      </p:cxnSp>
      <p:sp>
        <p:nvSpPr>
          <p:cNvPr id="45" name="AutoShape 20"/>
          <p:cNvSpPr>
            <a:spLocks noChangeArrowheads="1"/>
          </p:cNvSpPr>
          <p:nvPr/>
        </p:nvSpPr>
        <p:spPr bwMode="auto">
          <a:xfrm>
            <a:off x="8687005" y="7133529"/>
            <a:ext cx="2016251" cy="1311206"/>
          </a:xfrm>
          <a:prstGeom prst="roundRect">
            <a:avLst>
              <a:gd name="adj" fmla="val 16667"/>
            </a:avLst>
          </a:prstGeom>
          <a:noFill/>
          <a:ln>
            <a:solidFill>
              <a:srgbClr val="7AB800"/>
            </a:solid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2000" dirty="0">
                <a:latin typeface="+mn-lt"/>
                <a:ea typeface="MS PGothic" pitchFamily="34" charset="-128"/>
              </a:rPr>
              <a:t>PMP complet </a:t>
            </a:r>
          </a:p>
          <a:p>
            <a:pPr algn="ctr" eaLnBrk="1" hangingPunct="1"/>
            <a:r>
              <a:rPr lang="fr-FR" altLang="fr-FR" sz="2000" dirty="0">
                <a:latin typeface="+mn-lt"/>
                <a:ea typeface="MS PGothic" pitchFamily="34" charset="-128"/>
              </a:rPr>
              <a:t>+ </a:t>
            </a:r>
          </a:p>
          <a:p>
            <a:pPr algn="ctr" eaLnBrk="1" hangingPunct="1"/>
            <a:r>
              <a:rPr lang="fr-FR" altLang="fr-FR" sz="2000" dirty="0">
                <a:latin typeface="+mn-lt"/>
                <a:ea typeface="MS PGothic" pitchFamily="34" charset="-128"/>
              </a:rPr>
              <a:t>Projet de soins</a:t>
            </a:r>
          </a:p>
        </p:txBody>
      </p:sp>
      <p:sp>
        <p:nvSpPr>
          <p:cNvPr id="42" name="AutoShape 20"/>
          <p:cNvSpPr>
            <a:spLocks noChangeArrowheads="1"/>
          </p:cNvSpPr>
          <p:nvPr/>
        </p:nvSpPr>
        <p:spPr bwMode="auto">
          <a:xfrm>
            <a:off x="1965046" y="7133529"/>
            <a:ext cx="2016251" cy="1311206"/>
          </a:xfrm>
          <a:prstGeom prst="roundRect">
            <a:avLst>
              <a:gd name="adj" fmla="val 16667"/>
            </a:avLst>
          </a:prstGeom>
          <a:noFill/>
          <a:ln>
            <a:solidFill>
              <a:srgbClr val="7AB800"/>
            </a:solid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2000" dirty="0" smtClean="0">
                <a:latin typeface="+mn-lt"/>
                <a:ea typeface="MS PGothic" pitchFamily="34" charset="-128"/>
              </a:rPr>
              <a:t>Item 1 : Objectifs </a:t>
            </a:r>
            <a:r>
              <a:rPr lang="fr-FR" altLang="fr-FR" sz="2000" dirty="0">
                <a:latin typeface="+mn-lt"/>
                <a:ea typeface="MS PGothic" pitchFamily="34" charset="-128"/>
              </a:rPr>
              <a:t>médicaux</a:t>
            </a:r>
          </a:p>
        </p:txBody>
      </p:sp>
      <p:sp>
        <p:nvSpPr>
          <p:cNvPr id="44" name="AutoShape 20"/>
          <p:cNvSpPr>
            <a:spLocks noChangeArrowheads="1"/>
          </p:cNvSpPr>
          <p:nvPr/>
        </p:nvSpPr>
        <p:spPr bwMode="auto">
          <a:xfrm>
            <a:off x="5326025" y="7133529"/>
            <a:ext cx="2016251" cy="1311206"/>
          </a:xfrm>
          <a:prstGeom prst="roundRect">
            <a:avLst>
              <a:gd name="adj" fmla="val 16667"/>
            </a:avLst>
          </a:prstGeom>
          <a:noFill/>
          <a:ln>
            <a:solidFill>
              <a:srgbClr val="7AB800"/>
            </a:solid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700" dirty="0" smtClean="0">
                <a:latin typeface="+mn-lt"/>
                <a:ea typeface="MS PGothic" pitchFamily="34" charset="-128"/>
              </a:rPr>
              <a:t>Items 1 et 3 : Objectifs </a:t>
            </a:r>
            <a:r>
              <a:rPr lang="fr-FR" altLang="fr-FR" sz="1700" dirty="0">
                <a:latin typeface="+mn-lt"/>
                <a:ea typeface="MS PGothic" pitchFamily="34" charset="-128"/>
              </a:rPr>
              <a:t>médicaux et organisation par filière d’une offre de soin graduée</a:t>
            </a:r>
          </a:p>
        </p:txBody>
      </p:sp>
      <p:cxnSp>
        <p:nvCxnSpPr>
          <p:cNvPr id="54" name="Connecteur droit 41"/>
          <p:cNvCxnSpPr>
            <a:stCxn id="44" idx="2"/>
            <a:endCxn id="38" idx="0"/>
          </p:cNvCxnSpPr>
          <p:nvPr/>
        </p:nvCxnSpPr>
        <p:spPr bwMode="auto">
          <a:xfrm flipH="1">
            <a:off x="6334149" y="8444735"/>
            <a:ext cx="2" cy="749168"/>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17" name="Rectangle 6"/>
          <p:cNvSpPr>
            <a:spLocks noGrp="1" noChangeArrowheads="1"/>
          </p:cNvSpPr>
          <p:nvPr>
            <p:ph type="title"/>
          </p:nvPr>
        </p:nvSpPr>
        <p:spPr>
          <a:xfrm>
            <a:off x="305146" y="46927"/>
            <a:ext cx="12252131" cy="421906"/>
          </a:xfrm>
        </p:spPr>
        <p:txBody>
          <a:bodyPr/>
          <a:lstStyle/>
          <a:p>
            <a:pPr marL="514350" indent="-514350" eaLnBrk="1" hangingPunct="1">
              <a:buFont typeface="+mj-lt"/>
              <a:buAutoNum type="arabicPeriod" startAt="3"/>
            </a:pPr>
            <a:r>
              <a:rPr lang="fr-FR" sz="2800" b="1" dirty="0" smtClean="0"/>
              <a:t>Le projet médical partagé – calendrier </a:t>
            </a:r>
          </a:p>
        </p:txBody>
      </p:sp>
      <p:sp>
        <p:nvSpPr>
          <p:cNvPr id="2" name="Rectangle 1"/>
          <p:cNvSpPr/>
          <p:nvPr/>
        </p:nvSpPr>
        <p:spPr>
          <a:xfrm>
            <a:off x="755296" y="5520584"/>
            <a:ext cx="11089382" cy="583806"/>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126000" tIns="60480" rIns="126000" bIns="60480">
            <a:spAutoFit/>
          </a:bodyPr>
          <a:lstStyle/>
          <a:p>
            <a:pPr algn="ctr"/>
            <a:r>
              <a:rPr lang="fr-FR" sz="1500" b="1" dirty="0">
                <a:solidFill>
                  <a:srgbClr val="002395"/>
                </a:solidFill>
                <a:ea typeface="MS PGothic" pitchFamily="34" charset="-128"/>
              </a:rPr>
              <a:t>La mise en œuvre du PMP s’appuie, le cas échéant, sur les communautés psychiatriques de territoire afin d’associer les établissements publics de santé autorisés en psychiatrie qui ne sont pas parties au groupement. </a:t>
            </a:r>
          </a:p>
        </p:txBody>
      </p:sp>
      <p:sp>
        <p:nvSpPr>
          <p:cNvPr id="56" name="TextBox 61"/>
          <p:cNvSpPr txBox="1">
            <a:spLocks noChangeArrowheads="1"/>
          </p:cNvSpPr>
          <p:nvPr>
            <p:custDataLst>
              <p:tags r:id="rId1"/>
            </p:custDataLst>
          </p:nvPr>
        </p:nvSpPr>
        <p:spPr bwMode="auto">
          <a:xfrm>
            <a:off x="755295" y="1560144"/>
            <a:ext cx="11089382" cy="4004865"/>
          </a:xfrm>
          <a:prstGeom prst="roundRect">
            <a:avLst/>
          </a:prstGeom>
          <a:noFill/>
          <a:ln w="19050">
            <a:solidFill>
              <a:srgbClr val="92D050"/>
            </a:solidFill>
            <a:miter lim="800000"/>
            <a:headEnd/>
            <a:tailEnd/>
          </a:ln>
          <a:extLst/>
        </p:spPr>
        <p:txBody>
          <a:bodyPr lIns="50400" tIns="50400" rIns="50400" bIns="50400" anchor="t"/>
          <a:lstStyle>
            <a:lvl1pPr marL="106363" indent="-106363" defTabSz="933450" eaLnBrk="0" hangingPunct="0">
              <a:defRPr>
                <a:solidFill>
                  <a:schemeClr val="tx1"/>
                </a:solidFill>
                <a:latin typeface="Arial" charset="0"/>
                <a:cs typeface="Arial" charset="0"/>
              </a:defRPr>
            </a:lvl1pPr>
            <a:lvl2pPr marL="563563" indent="-106363"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40"/>
              </a:spcBef>
              <a:buClr>
                <a:srgbClr val="002395"/>
              </a:buClr>
              <a:buSzPct val="157000"/>
              <a:defRPr/>
            </a:pPr>
            <a:r>
              <a:rPr lang="fr-FR" altLang="fr-FR" sz="1800" dirty="0">
                <a:solidFill>
                  <a:srgbClr val="002395"/>
                </a:solidFill>
                <a:latin typeface="+mn-lt"/>
              </a:rPr>
              <a:t>Item 1 : Les objectifs médicaux ;</a:t>
            </a:r>
          </a:p>
          <a:p>
            <a:pPr marL="0" indent="0" eaLnBrk="1" hangingPunct="1">
              <a:spcBef>
                <a:spcPts val="840"/>
              </a:spcBef>
              <a:buClr>
                <a:srgbClr val="002395"/>
              </a:buClr>
              <a:buSzPct val="157000"/>
              <a:defRPr/>
            </a:pPr>
            <a:r>
              <a:rPr lang="fr-FR" altLang="fr-FR" sz="1800" dirty="0">
                <a:solidFill>
                  <a:srgbClr val="002395"/>
                </a:solidFill>
                <a:latin typeface="+mn-lt"/>
              </a:rPr>
              <a:t>Item 2 : Les objectifs en matière d'amélioration de la qualité et de la sécurité des soins ;</a:t>
            </a:r>
          </a:p>
          <a:p>
            <a:pPr marL="0" indent="0" eaLnBrk="1" hangingPunct="1">
              <a:spcBef>
                <a:spcPts val="840"/>
              </a:spcBef>
              <a:buClr>
                <a:srgbClr val="002395"/>
              </a:buClr>
              <a:buSzPct val="157000"/>
              <a:defRPr/>
            </a:pPr>
            <a:r>
              <a:rPr lang="fr-FR" altLang="fr-FR" sz="1800" dirty="0">
                <a:solidFill>
                  <a:srgbClr val="002395"/>
                </a:solidFill>
                <a:latin typeface="+mn-lt"/>
              </a:rPr>
              <a:t>Item 3 : L'organisation par filière d’une offre de soins graduée ;</a:t>
            </a:r>
          </a:p>
          <a:p>
            <a:pPr marL="0" indent="0" eaLnBrk="1" hangingPunct="1">
              <a:spcBef>
                <a:spcPts val="840"/>
              </a:spcBef>
              <a:buClr>
                <a:srgbClr val="002395"/>
              </a:buClr>
              <a:buSzPct val="157000"/>
              <a:defRPr/>
            </a:pPr>
            <a:r>
              <a:rPr lang="fr-FR" altLang="fr-FR" sz="1800" dirty="0">
                <a:solidFill>
                  <a:srgbClr val="002395"/>
                </a:solidFill>
                <a:latin typeface="+mn-lt"/>
              </a:rPr>
              <a:t>Item 4 :Les principes d’organisation des activités au sein de chacune des filière / établissement, le cas échéant par </a:t>
            </a:r>
            <a:r>
              <a:rPr lang="fr-FR" altLang="fr-FR" sz="1800" dirty="0" smtClean="0">
                <a:solidFill>
                  <a:srgbClr val="002395"/>
                </a:solidFill>
                <a:latin typeface="+mn-lt"/>
              </a:rPr>
              <a:t>télémédecine ;</a:t>
            </a:r>
            <a:endParaRPr lang="fr-FR" altLang="fr-FR" sz="1800" dirty="0">
              <a:solidFill>
                <a:srgbClr val="002395"/>
              </a:solidFill>
              <a:latin typeface="+mn-lt"/>
            </a:endParaRPr>
          </a:p>
          <a:p>
            <a:pPr marL="0" indent="0" eaLnBrk="1" hangingPunct="1">
              <a:spcBef>
                <a:spcPts val="840"/>
              </a:spcBef>
              <a:buClr>
                <a:srgbClr val="002395"/>
              </a:buClr>
              <a:buSzPct val="157000"/>
              <a:defRPr/>
            </a:pPr>
            <a:r>
              <a:rPr lang="fr-FR" altLang="fr-FR" sz="1800" dirty="0">
                <a:solidFill>
                  <a:srgbClr val="002395"/>
                </a:solidFill>
                <a:latin typeface="+mn-lt"/>
              </a:rPr>
              <a:t>Item 5 :Les conditions de mise en œuvre de l’association au CHU pour les activités HU </a:t>
            </a:r>
            <a:r>
              <a:rPr lang="fr-FR" altLang="fr-FR" sz="1800" dirty="0" smtClean="0">
                <a:solidFill>
                  <a:srgbClr val="002395"/>
                </a:solidFill>
                <a:latin typeface="+mn-lt"/>
              </a:rPr>
              <a:t>;</a:t>
            </a:r>
            <a:endParaRPr lang="fr-FR" altLang="fr-FR" sz="1800" dirty="0">
              <a:solidFill>
                <a:srgbClr val="002395"/>
              </a:solidFill>
              <a:latin typeface="+mn-lt"/>
            </a:endParaRPr>
          </a:p>
          <a:p>
            <a:pPr marL="0" indent="0" eaLnBrk="1" hangingPunct="1">
              <a:spcBef>
                <a:spcPts val="840"/>
              </a:spcBef>
              <a:buClr>
                <a:srgbClr val="002395"/>
              </a:buClr>
              <a:buSzPct val="157000"/>
              <a:defRPr/>
            </a:pPr>
            <a:r>
              <a:rPr lang="fr-FR" altLang="fr-FR" sz="1800" dirty="0">
                <a:solidFill>
                  <a:srgbClr val="002395"/>
                </a:solidFill>
                <a:latin typeface="+mn-lt"/>
              </a:rPr>
              <a:t>Item 6 : La répartition des emplois médicaux et pharmaceutiques ;</a:t>
            </a:r>
          </a:p>
          <a:p>
            <a:pPr marL="0" indent="0" eaLnBrk="1" hangingPunct="1">
              <a:spcBef>
                <a:spcPts val="840"/>
              </a:spcBef>
              <a:buClr>
                <a:srgbClr val="002395"/>
              </a:buClr>
              <a:buSzPct val="157000"/>
              <a:defRPr/>
            </a:pPr>
            <a:r>
              <a:rPr lang="fr-FR" altLang="fr-FR" sz="1800" dirty="0">
                <a:solidFill>
                  <a:srgbClr val="002395"/>
                </a:solidFill>
                <a:latin typeface="+mn-lt"/>
              </a:rPr>
              <a:t>Item 7 : L’organisation territoriale des équipes médicales communes ;</a:t>
            </a:r>
          </a:p>
          <a:p>
            <a:pPr marL="0" indent="0" eaLnBrk="1" hangingPunct="1">
              <a:spcBef>
                <a:spcPts val="840"/>
              </a:spcBef>
              <a:buClr>
                <a:srgbClr val="002395"/>
              </a:buClr>
              <a:buSzPct val="157000"/>
              <a:defRPr/>
            </a:pPr>
            <a:r>
              <a:rPr lang="fr-FR" altLang="fr-FR" sz="1800" dirty="0">
                <a:solidFill>
                  <a:srgbClr val="002395"/>
                </a:solidFill>
                <a:latin typeface="+mn-lt"/>
              </a:rPr>
              <a:t>Item 8 : Les modalités de suivi et d’évaluation ;</a:t>
            </a:r>
          </a:p>
          <a:p>
            <a:pPr marL="0" indent="0" eaLnBrk="1" hangingPunct="1">
              <a:spcBef>
                <a:spcPts val="840"/>
              </a:spcBef>
              <a:buClr>
                <a:srgbClr val="002395"/>
              </a:buClr>
              <a:buSzPct val="157000"/>
              <a:defRPr/>
            </a:pPr>
            <a:r>
              <a:rPr lang="fr-FR" altLang="fr-FR" sz="1800" dirty="0">
                <a:solidFill>
                  <a:srgbClr val="002395"/>
                </a:solidFill>
                <a:latin typeface="+mn-lt"/>
              </a:rPr>
              <a:t>Item 9 : Les projets de biologie médicale, d’imagerie médicale / interventionnelle et de pharmacie. </a:t>
            </a:r>
          </a:p>
        </p:txBody>
      </p:sp>
      <p:sp>
        <p:nvSpPr>
          <p:cNvPr id="21" name="Rectangle à coins arrondis 20"/>
          <p:cNvSpPr/>
          <p:nvPr/>
        </p:nvSpPr>
        <p:spPr bwMode="auto">
          <a:xfrm>
            <a:off x="8993088" y="6096744"/>
            <a:ext cx="3672408" cy="864000"/>
          </a:xfrm>
          <a:prstGeom prst="round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95363" fontAlgn="base">
              <a:spcBef>
                <a:spcPct val="0"/>
              </a:spcBef>
              <a:spcAft>
                <a:spcPct val="0"/>
              </a:spcAft>
            </a:pPr>
            <a:r>
              <a:rPr lang="fr-FR" sz="1600" i="1" dirty="0">
                <a:solidFill>
                  <a:schemeClr val="bg1"/>
                </a:solidFill>
              </a:rPr>
              <a:t>Art. 5. – </a:t>
            </a:r>
            <a:r>
              <a:rPr lang="fr-FR" sz="1600" i="1" dirty="0" smtClean="0">
                <a:solidFill>
                  <a:schemeClr val="bg1"/>
                </a:solidFill>
              </a:rPr>
              <a:t>I du décret 2016-524 </a:t>
            </a:r>
            <a:r>
              <a:rPr lang="fr-FR" sz="1600" i="1" dirty="0">
                <a:solidFill>
                  <a:schemeClr val="bg1"/>
                </a:solidFill>
              </a:rPr>
              <a:t>du 27 avril 2016 relatif aux groupements hospitaliers de territoire</a:t>
            </a:r>
            <a:endParaRPr kumimoji="0" lang="fr-FR" sz="1600" b="0" i="0" u="none" strike="noStrike" cap="none" normalizeH="0" baseline="0" dirty="0" smtClean="0">
              <a:ln>
                <a:noFill/>
              </a:ln>
              <a:solidFill>
                <a:schemeClr val="bg1"/>
              </a:solidFill>
              <a:effectLst/>
              <a:latin typeface="Arial" charset="0"/>
            </a:endParaRPr>
          </a:p>
        </p:txBody>
      </p:sp>
      <p:sp>
        <p:nvSpPr>
          <p:cNvPr id="18" name="Rectangle à coins arrondis 17"/>
          <p:cNvSpPr/>
          <p:nvPr/>
        </p:nvSpPr>
        <p:spPr bwMode="auto">
          <a:xfrm>
            <a:off x="8993088" y="1056184"/>
            <a:ext cx="3672408" cy="864000"/>
          </a:xfrm>
          <a:prstGeom prst="round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95363" fontAlgn="base">
              <a:spcBef>
                <a:spcPct val="0"/>
              </a:spcBef>
              <a:spcAft>
                <a:spcPct val="0"/>
              </a:spcAft>
            </a:pPr>
            <a:r>
              <a:rPr lang="fr-FR" sz="1600" i="1" dirty="0">
                <a:solidFill>
                  <a:schemeClr val="bg1"/>
                </a:solidFill>
              </a:rPr>
              <a:t>Art. R. </a:t>
            </a:r>
            <a:r>
              <a:rPr lang="fr-FR" sz="1600" i="1" dirty="0" smtClean="0">
                <a:solidFill>
                  <a:schemeClr val="bg1"/>
                </a:solidFill>
              </a:rPr>
              <a:t>6132-3 du décret 2016-524 </a:t>
            </a:r>
            <a:r>
              <a:rPr lang="fr-FR" sz="1600" i="1" dirty="0">
                <a:solidFill>
                  <a:schemeClr val="bg1"/>
                </a:solidFill>
              </a:rPr>
              <a:t>du 27 avril 2016 relatif aux groupements hospitaliers de territoire</a:t>
            </a:r>
            <a:endParaRPr kumimoji="0" lang="fr-FR" sz="16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00990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title"/>
          </p:nvPr>
        </p:nvSpPr>
        <p:spPr>
          <a:xfrm>
            <a:off x="305146" y="46927"/>
            <a:ext cx="12252131" cy="421906"/>
          </a:xfrm>
        </p:spPr>
        <p:txBody>
          <a:bodyPr/>
          <a:lstStyle/>
          <a:p>
            <a:pPr marL="514350" indent="-514350" eaLnBrk="1" hangingPunct="1">
              <a:buFont typeface="+mj-lt"/>
              <a:buAutoNum type="arabicPeriod" startAt="3"/>
            </a:pPr>
            <a:r>
              <a:rPr lang="fr-FR" sz="2800" b="1" dirty="0" smtClean="0"/>
              <a:t>Le projet médical partagé</a:t>
            </a:r>
          </a:p>
        </p:txBody>
      </p:sp>
      <p:sp>
        <p:nvSpPr>
          <p:cNvPr id="19" name="Espace réservé du contenu 2"/>
          <p:cNvSpPr txBox="1">
            <a:spLocks/>
          </p:cNvSpPr>
          <p:nvPr/>
        </p:nvSpPr>
        <p:spPr bwMode="auto">
          <a:xfrm>
            <a:off x="496144" y="624136"/>
            <a:ext cx="11809312" cy="590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8838" indent="-858838" algn="l" rtl="0" eaLnBrk="0" fontAlgn="base" hangingPunct="0">
              <a:spcBef>
                <a:spcPct val="20000"/>
              </a:spcBef>
              <a:spcAft>
                <a:spcPct val="0"/>
              </a:spcAft>
              <a:buSzPct val="55000"/>
              <a:buBlip>
                <a:blip r:embed="rId2"/>
              </a:buBlip>
              <a:defRPr sz="1600">
                <a:solidFill>
                  <a:srgbClr val="002395"/>
                </a:solidFill>
                <a:latin typeface="+mn-lt"/>
                <a:ea typeface="+mn-ea"/>
                <a:cs typeface="+mn-cs"/>
              </a:defRPr>
            </a:lvl1pPr>
            <a:lvl2pPr marL="1252538" indent="-214313" algn="l" rtl="0" eaLnBrk="0" fontAlgn="base" hangingPunct="0">
              <a:spcBef>
                <a:spcPct val="20000"/>
              </a:spcBef>
              <a:spcAft>
                <a:spcPct val="0"/>
              </a:spcAft>
              <a:buSzPct val="150000"/>
              <a:buChar char="-"/>
              <a:defRPr sz="1400">
                <a:solidFill>
                  <a:srgbClr val="002395"/>
                </a:solidFill>
                <a:latin typeface="+mn-lt"/>
              </a:defRPr>
            </a:lvl2pPr>
            <a:lvl3pPr marL="1522413" indent="-90488" algn="l" rtl="0" eaLnBrk="0" fontAlgn="base" hangingPunct="0">
              <a:spcBef>
                <a:spcPct val="20000"/>
              </a:spcBef>
              <a:spcAft>
                <a:spcPct val="0"/>
              </a:spcAft>
              <a:buChar char="-"/>
              <a:defRPr sz="1200">
                <a:solidFill>
                  <a:srgbClr val="002395"/>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pitchFamily="18" charset="0"/>
              </a:defRPr>
            </a:lvl4pPr>
            <a:lvl5pPr marL="3121025" indent="-228600" algn="l" rtl="0" eaLnBrk="0" fontAlgn="base" hangingPunct="0">
              <a:spcBef>
                <a:spcPct val="20000"/>
              </a:spcBef>
              <a:spcAft>
                <a:spcPct val="0"/>
              </a:spcAft>
              <a:buChar char="»"/>
              <a:defRPr sz="2000">
                <a:solidFill>
                  <a:schemeClr val="tx1"/>
                </a:solidFill>
                <a:latin typeface="Times New Roman" pitchFamily="18" charset="0"/>
              </a:defRPr>
            </a:lvl5pPr>
            <a:lvl6pPr marL="3578225" indent="-228600" algn="l" rtl="0" fontAlgn="base">
              <a:spcBef>
                <a:spcPct val="20000"/>
              </a:spcBef>
              <a:spcAft>
                <a:spcPct val="0"/>
              </a:spcAft>
              <a:buChar char="»"/>
              <a:defRPr sz="2000">
                <a:solidFill>
                  <a:schemeClr val="tx1"/>
                </a:solidFill>
                <a:latin typeface="Times New Roman" pitchFamily="18" charset="0"/>
              </a:defRPr>
            </a:lvl6pPr>
            <a:lvl7pPr marL="4035425" indent="-228600" algn="l" rtl="0" fontAlgn="base">
              <a:spcBef>
                <a:spcPct val="20000"/>
              </a:spcBef>
              <a:spcAft>
                <a:spcPct val="0"/>
              </a:spcAft>
              <a:buChar char="»"/>
              <a:defRPr sz="2000">
                <a:solidFill>
                  <a:schemeClr val="tx1"/>
                </a:solidFill>
                <a:latin typeface="Times New Roman" pitchFamily="18" charset="0"/>
              </a:defRPr>
            </a:lvl7pPr>
            <a:lvl8pPr marL="4492625" indent="-228600" algn="l" rtl="0" fontAlgn="base">
              <a:spcBef>
                <a:spcPct val="20000"/>
              </a:spcBef>
              <a:spcAft>
                <a:spcPct val="0"/>
              </a:spcAft>
              <a:buChar char="»"/>
              <a:defRPr sz="2000">
                <a:solidFill>
                  <a:schemeClr val="tx1"/>
                </a:solidFill>
                <a:latin typeface="Times New Roman" pitchFamily="18" charset="0"/>
              </a:defRPr>
            </a:lvl8pPr>
            <a:lvl9pPr marL="4949825" indent="-228600" algn="l" rtl="0" fontAlgn="base">
              <a:spcBef>
                <a:spcPct val="20000"/>
              </a:spcBef>
              <a:spcAft>
                <a:spcPct val="0"/>
              </a:spcAft>
              <a:buChar char="»"/>
              <a:defRPr sz="2000">
                <a:solidFill>
                  <a:schemeClr val="tx1"/>
                </a:solidFill>
                <a:latin typeface="Times New Roman" pitchFamily="18" charset="0"/>
              </a:defRPr>
            </a:lvl9pPr>
          </a:lstStyle>
          <a:p>
            <a:pPr lvl="0" algn="just" defTabSz="914400">
              <a:buClr>
                <a:srgbClr val="92D050"/>
              </a:buClr>
              <a:buSzPct val="200000"/>
              <a:buFont typeface="Arial" panose="020B0604020202020204" pitchFamily="34" charset="0"/>
              <a:buChar char="●"/>
            </a:pPr>
            <a:r>
              <a:rPr kumimoji="0" lang="fr-FR" sz="2000" b="1" i="0" u="none" strike="noStrike" kern="0" cap="none" spc="0" normalizeH="0" baseline="0" noProof="0" dirty="0" smtClean="0">
                <a:ln>
                  <a:noFill/>
                </a:ln>
                <a:solidFill>
                  <a:srgbClr val="002395"/>
                </a:solidFill>
                <a:effectLst/>
                <a:uLnTx/>
                <a:uFillTx/>
              </a:rPr>
              <a:t>En IDF,</a:t>
            </a:r>
            <a:r>
              <a:rPr kumimoji="0" lang="fr-FR" sz="2000" b="1" i="0" u="none" strike="noStrike" kern="0" cap="none" spc="0" normalizeH="0" noProof="0" dirty="0" smtClean="0">
                <a:ln>
                  <a:noFill/>
                </a:ln>
                <a:solidFill>
                  <a:srgbClr val="002395"/>
                </a:solidFill>
                <a:effectLst/>
                <a:uLnTx/>
                <a:uFillTx/>
              </a:rPr>
              <a:t> les thématiques identifiées sur </a:t>
            </a:r>
            <a:r>
              <a:rPr lang="fr-FR" sz="2000" b="1" kern="0" dirty="0"/>
              <a:t>le fondement de 3 </a:t>
            </a:r>
            <a:r>
              <a:rPr lang="fr-FR" sz="2000" b="1" kern="0" dirty="0" smtClean="0"/>
              <a:t>enjeux : fluidifier </a:t>
            </a:r>
            <a:r>
              <a:rPr lang="fr-FR" sz="2000" b="1" kern="0" dirty="0"/>
              <a:t>les parcours des patients, organiser la gradation des soins répondre aux enjeux de démographie médicale</a:t>
            </a:r>
            <a:endParaRPr kumimoji="0" lang="fr-FR" sz="2000" b="1" i="0" u="none" strike="noStrike" kern="0" cap="none" spc="0" normalizeH="0" noProof="0" dirty="0" smtClean="0">
              <a:ln>
                <a:noFill/>
              </a:ln>
              <a:solidFill>
                <a:srgbClr val="002395"/>
              </a:solidFill>
              <a:effectLst/>
              <a:uLnTx/>
              <a:uFillTx/>
            </a:endParaRPr>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sz="2000" b="1" kern="0" dirty="0"/>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kumimoji="0" lang="fr-FR" sz="2000" b="1" i="0" u="none" strike="noStrike" kern="0" cap="none" spc="0" normalizeH="0" noProof="0" dirty="0" smtClean="0">
              <a:ln>
                <a:noFill/>
              </a:ln>
              <a:solidFill>
                <a:srgbClr val="002395"/>
              </a:solidFill>
              <a:effectLst/>
              <a:uLnTx/>
              <a:uFillTx/>
            </a:endParaRPr>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sz="2000" b="1" kern="0" dirty="0"/>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kumimoji="0" lang="fr-FR" sz="2000" b="1" i="0" u="none" strike="noStrike" kern="0" cap="none" spc="0" normalizeH="0" noProof="0" dirty="0" smtClean="0">
              <a:ln>
                <a:noFill/>
              </a:ln>
              <a:solidFill>
                <a:srgbClr val="002395"/>
              </a:solidFill>
              <a:effectLst/>
              <a:uLnTx/>
              <a:uFillTx/>
            </a:endParaRPr>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sz="2000" b="1" kern="0" dirty="0"/>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kumimoji="0" lang="fr-FR" sz="2000" b="1" i="0" u="none" strike="noStrike" kern="0" cap="none" spc="0" normalizeH="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
                <a:srgbClr val="92D050"/>
              </a:buClr>
              <a:buSzPct val="200000"/>
              <a:buNone/>
              <a:tabLst/>
              <a:defRPr/>
            </a:pPr>
            <a:endParaRPr kumimoji="0" lang="fr-FR" sz="2000" b="1" i="0" u="none" strike="noStrike" kern="0" cap="none" spc="0" normalizeH="0" noProof="0" dirty="0" smtClean="0">
              <a:ln>
                <a:noFill/>
              </a:ln>
              <a:solidFill>
                <a:srgbClr val="002395"/>
              </a:solidFill>
              <a:effectLst/>
              <a:uLnTx/>
              <a:uFillTx/>
            </a:endParaRPr>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sz="2000" b="1" kern="0" dirty="0"/>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b="1" kern="0" dirty="0" smtClean="0"/>
          </a:p>
          <a:p>
            <a:pPr marL="1038225" marR="0" lvl="1" indent="0" algn="just" defTabSz="914400" rtl="0" eaLnBrk="0" fontAlgn="base" latinLnBrk="0" hangingPunct="0">
              <a:lnSpc>
                <a:spcPct val="100000"/>
              </a:lnSpc>
              <a:spcBef>
                <a:spcPct val="20000"/>
              </a:spcBef>
              <a:spcAft>
                <a:spcPct val="0"/>
              </a:spcAft>
              <a:buClrTx/>
              <a:buSzPct val="150000"/>
              <a:buNone/>
              <a:tabLst/>
              <a:defRPr/>
            </a:pPr>
            <a:r>
              <a:rPr kumimoji="0" lang="fr-FR" sz="2800" b="1" i="0" u="none" strike="noStrike" kern="0" cap="none" spc="0" normalizeH="0" baseline="0" noProof="0" dirty="0" smtClean="0">
                <a:ln>
                  <a:noFill/>
                </a:ln>
                <a:solidFill>
                  <a:srgbClr val="002395"/>
                </a:solidFill>
                <a:effectLst/>
                <a:uLnTx/>
                <a:uFillTx/>
              </a:rPr>
              <a:t>+</a:t>
            </a:r>
            <a:r>
              <a:rPr kumimoji="0" lang="fr-FR" sz="2000" b="0" i="0" u="none" strike="noStrike" kern="0" cap="none" spc="0" normalizeH="0" baseline="0" noProof="0" dirty="0" smtClean="0">
                <a:ln>
                  <a:noFill/>
                </a:ln>
                <a:solidFill>
                  <a:srgbClr val="002395"/>
                </a:solidFill>
                <a:effectLst/>
                <a:uLnTx/>
                <a:uFillTx/>
              </a:rPr>
              <a:t> des objectifs complémentaires et supra GHT en fonction des enjeux des membres des GHT ou des axes médicaux partagés déjà engagés. </a:t>
            </a:r>
          </a:p>
          <a:p>
            <a:pPr marL="1038225" marR="0" lvl="1" indent="0" algn="just" defTabSz="914400" rtl="0" eaLnBrk="0" fontAlgn="base" latinLnBrk="0" hangingPunct="0">
              <a:lnSpc>
                <a:spcPct val="100000"/>
              </a:lnSpc>
              <a:spcBef>
                <a:spcPct val="20000"/>
              </a:spcBef>
              <a:spcAft>
                <a:spcPct val="0"/>
              </a:spcAft>
              <a:buClrTx/>
              <a:buSzPct val="150000"/>
              <a:buNone/>
              <a:tabLst/>
              <a:defRPr/>
            </a:pPr>
            <a:endParaRPr kumimoji="0" lang="fr-FR" sz="2000" b="0" i="0" u="none" strike="noStrike" kern="0" cap="none" spc="0" normalizeH="0" baseline="0" noProof="0" dirty="0" smtClean="0">
              <a:ln>
                <a:noFill/>
              </a:ln>
              <a:solidFill>
                <a:srgbClr val="002395"/>
              </a:solidFill>
              <a:effectLst/>
              <a:uLnTx/>
              <a:uFillTx/>
            </a:endParaRPr>
          </a:p>
          <a:p>
            <a:pPr algn="just" defTabSz="914400">
              <a:buClr>
                <a:srgbClr val="92D050"/>
              </a:buClr>
              <a:buSzPct val="200000"/>
              <a:buFont typeface="Arial" panose="020B0604020202020204" pitchFamily="34" charset="0"/>
              <a:buChar char="●"/>
            </a:pPr>
            <a:r>
              <a:rPr lang="fr-FR" sz="2000" b="1" kern="0" dirty="0" smtClean="0"/>
              <a:t>Elaboration </a:t>
            </a:r>
            <a:r>
              <a:rPr lang="fr-FR" sz="2000" b="1" kern="0" dirty="0"/>
              <a:t>du PMP jusqu’au 1er juillet 2017 </a:t>
            </a:r>
            <a:r>
              <a:rPr lang="fr-FR" sz="2000" b="1" kern="0" dirty="0" smtClean="0"/>
              <a:t>avec</a:t>
            </a:r>
            <a:r>
              <a:rPr lang="fr-FR" sz="2000" b="1" kern="0" dirty="0"/>
              <a:t> </a:t>
            </a:r>
            <a:r>
              <a:rPr lang="fr-FR" sz="2000" b="1" kern="0" dirty="0" smtClean="0"/>
              <a:t>l’ensemble des acteurs </a:t>
            </a:r>
            <a:r>
              <a:rPr lang="fr-FR" sz="2000" b="1" kern="0" dirty="0"/>
              <a:t>de santé du territoire :</a:t>
            </a:r>
          </a:p>
          <a:p>
            <a:pPr lvl="1" algn="just" defTabSz="914400">
              <a:buClr>
                <a:srgbClr val="92D050"/>
              </a:buClr>
              <a:buFont typeface="Arial" panose="020B0604020202020204" pitchFamily="34" charset="0"/>
              <a:buChar char="-"/>
            </a:pPr>
            <a:r>
              <a:rPr lang="fr-FR" sz="2000" kern="0" dirty="0"/>
              <a:t>les usagers ;</a:t>
            </a:r>
          </a:p>
          <a:p>
            <a:pPr lvl="1" algn="just" defTabSz="914400">
              <a:buClr>
                <a:srgbClr val="92D050"/>
              </a:buClr>
              <a:buFont typeface="Arial" panose="020B0604020202020204" pitchFamily="34" charset="0"/>
              <a:buChar char="-"/>
            </a:pPr>
            <a:r>
              <a:rPr lang="fr-FR" sz="2000" kern="0" dirty="0"/>
              <a:t>les établissements de santé privés ;</a:t>
            </a:r>
          </a:p>
          <a:p>
            <a:pPr lvl="1" algn="just" defTabSz="914400">
              <a:buClr>
                <a:srgbClr val="92D050"/>
              </a:buClr>
              <a:buFont typeface="Arial" panose="020B0604020202020204" pitchFamily="34" charset="0"/>
              <a:buChar char="-"/>
            </a:pPr>
            <a:r>
              <a:rPr lang="fr-FR" sz="2000" kern="0" dirty="0"/>
              <a:t>les HAD ;</a:t>
            </a:r>
          </a:p>
          <a:p>
            <a:pPr lvl="1" algn="just" defTabSz="914400">
              <a:buClr>
                <a:srgbClr val="92D050"/>
              </a:buClr>
              <a:buFont typeface="Arial" panose="020B0604020202020204" pitchFamily="34" charset="0"/>
              <a:buChar char="-"/>
            </a:pPr>
            <a:r>
              <a:rPr lang="fr-FR" sz="2000" kern="0" dirty="0"/>
              <a:t>le Service de </a:t>
            </a:r>
            <a:r>
              <a:rPr lang="fr-FR" sz="2000" kern="0" dirty="0" smtClean="0"/>
              <a:t>Santé </a:t>
            </a:r>
            <a:r>
              <a:rPr lang="fr-FR" sz="2000" kern="0" dirty="0"/>
              <a:t>des </a:t>
            </a:r>
            <a:r>
              <a:rPr lang="fr-FR" sz="2000" kern="0" dirty="0" smtClean="0"/>
              <a:t>Armées </a:t>
            </a:r>
            <a:r>
              <a:rPr lang="fr-FR" sz="2000" kern="0" dirty="0"/>
              <a:t>;</a:t>
            </a:r>
          </a:p>
          <a:p>
            <a:pPr lvl="1" algn="just" defTabSz="914400">
              <a:buClr>
                <a:srgbClr val="92D050"/>
              </a:buClr>
              <a:buFont typeface="Arial" panose="020B0604020202020204" pitchFamily="34" charset="0"/>
              <a:buChar char="-"/>
            </a:pPr>
            <a:r>
              <a:rPr lang="fr-FR" sz="2000" kern="0" dirty="0"/>
              <a:t>les établissements et services du champ médico-social non membres (les constituants des filières amont et aval dans cette articulation) ; </a:t>
            </a:r>
          </a:p>
          <a:p>
            <a:pPr lvl="1" algn="just" defTabSz="914400">
              <a:buClr>
                <a:srgbClr val="92D050"/>
              </a:buClr>
              <a:buFont typeface="Arial" panose="020B0604020202020204" pitchFamily="34" charset="0"/>
              <a:buChar char="-"/>
            </a:pPr>
            <a:r>
              <a:rPr lang="fr-FR" sz="2000" kern="0" dirty="0"/>
              <a:t>les professionnels de ville ;</a:t>
            </a:r>
          </a:p>
          <a:p>
            <a:pPr lvl="1" algn="just" defTabSz="914400">
              <a:buClr>
                <a:srgbClr val="92D050"/>
              </a:buClr>
              <a:buFont typeface="Arial" panose="020B0604020202020204" pitchFamily="34" charset="0"/>
              <a:buChar char="-"/>
            </a:pPr>
            <a:r>
              <a:rPr lang="fr-FR" sz="2000" kern="0" dirty="0"/>
              <a:t>…</a:t>
            </a:r>
          </a:p>
          <a:p>
            <a:pPr indent="-214313" algn="just" defTabSz="914400">
              <a:buSzPct val="150000"/>
              <a:buFontTx/>
              <a:buChar char="-"/>
            </a:pPr>
            <a:endParaRPr kumimoji="0" lang="fr-FR" sz="24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858838" marR="0" lvl="0" indent="-858838" algn="just" defTabSz="914400" rtl="0" eaLnBrk="0" fontAlgn="base" latinLnBrk="0" hangingPunct="0">
              <a:lnSpc>
                <a:spcPct val="100000"/>
              </a:lnSpc>
              <a:spcBef>
                <a:spcPct val="20000"/>
              </a:spcBef>
              <a:spcAft>
                <a:spcPct val="0"/>
              </a:spcAft>
              <a:buClrTx/>
              <a:buSzPct val="55000"/>
              <a:buFontTx/>
              <a:buBlip>
                <a:blip r:embed="rId2"/>
              </a:buBlip>
              <a:tabLst/>
              <a:defRPr/>
            </a:pPr>
            <a:endParaRPr kumimoji="0" lang="fr-FR" sz="1800" b="0" i="0" u="none" strike="noStrike" kern="0" cap="none" spc="0" normalizeH="0" baseline="0" noProof="0" dirty="0" smtClean="0">
              <a:ln>
                <a:noFill/>
              </a:ln>
              <a:solidFill>
                <a:srgbClr val="002395"/>
              </a:solidFill>
              <a:effectLst/>
              <a:uLnTx/>
              <a:uFillTx/>
            </a:endParaRPr>
          </a:p>
          <a:p>
            <a:pPr marL="2473325" marR="0" lvl="3" indent="0" algn="just" defTabSz="914400" rtl="0" eaLnBrk="0" fontAlgn="base" latinLnBrk="0" hangingPunct="0">
              <a:lnSpc>
                <a:spcPct val="100000"/>
              </a:lnSpc>
              <a:spcBef>
                <a:spcPct val="20000"/>
              </a:spcBef>
              <a:spcAft>
                <a:spcPct val="0"/>
              </a:spcAft>
              <a:buClrTx/>
              <a:buSzTx/>
              <a:buFontTx/>
              <a:buNone/>
              <a:tabLst/>
              <a:defRPr/>
            </a:pPr>
            <a:endParaRPr kumimoji="0" lang="fr-FR" sz="2400" b="0" i="0" u="none" strike="noStrike" kern="0" cap="none" spc="0" normalizeH="0" baseline="0" noProof="0" dirty="0" smtClean="0">
              <a:ln>
                <a:noFill/>
              </a:ln>
              <a:solidFill>
                <a:srgbClr val="000000"/>
              </a:solidFill>
              <a:effectLst/>
              <a:uLnTx/>
              <a:uFillTx/>
              <a:latin typeface="+mn-lt"/>
            </a:endParaRPr>
          </a:p>
          <a:p>
            <a:pPr marL="1522413" marR="0" lvl="2" indent="-90488" algn="just" defTabSz="914400" rtl="0" eaLnBrk="0" fontAlgn="base" latinLnBrk="0" hangingPunct="0">
              <a:lnSpc>
                <a:spcPct val="100000"/>
              </a:lnSpc>
              <a:spcBef>
                <a:spcPct val="20000"/>
              </a:spcBef>
              <a:spcAft>
                <a:spcPct val="0"/>
              </a:spcAft>
              <a:buClrTx/>
              <a:buSzTx/>
              <a:buFontTx/>
              <a:buChar char="-"/>
              <a:tabLst/>
              <a:defRPr/>
            </a:pPr>
            <a:endParaRPr kumimoji="0" lang="fr-FR" sz="1400" b="0" i="0" u="none" strike="noStrike" kern="0" cap="none" spc="0" normalizeH="0" baseline="0" noProof="0" dirty="0" smtClean="0">
              <a:ln>
                <a:noFill/>
              </a:ln>
              <a:solidFill>
                <a:srgbClr val="002395"/>
              </a:solidFill>
              <a:effectLst/>
              <a:uLnTx/>
              <a:uFillTx/>
            </a:endParaRPr>
          </a:p>
          <a:p>
            <a:pPr marL="1038225" marR="0" lvl="1" indent="0" algn="just" defTabSz="914400" rtl="0" eaLnBrk="0" fontAlgn="base" latinLnBrk="0" hangingPunct="0">
              <a:lnSpc>
                <a:spcPct val="100000"/>
              </a:lnSpc>
              <a:spcBef>
                <a:spcPct val="20000"/>
              </a:spcBef>
              <a:spcAft>
                <a:spcPct val="0"/>
              </a:spcAft>
              <a:buClrTx/>
              <a:buSzPct val="150000"/>
              <a:buFontTx/>
              <a:buNone/>
              <a:tabLst/>
              <a:defRPr/>
            </a:pPr>
            <a:endParaRPr kumimoji="0" lang="fr-FR" sz="1600" b="0" i="0" u="none" strike="noStrike" kern="0" cap="none" spc="0" normalizeH="0" baseline="0" noProof="0" dirty="0" smtClean="0">
              <a:ln>
                <a:noFill/>
              </a:ln>
              <a:solidFill>
                <a:srgbClr val="002395"/>
              </a:solidFill>
              <a:effectLst/>
              <a:uLnTx/>
              <a:uFillTx/>
            </a:endParaRPr>
          </a:p>
          <a:p>
            <a:pPr marL="1038225" marR="0" lvl="1" indent="0" algn="just" defTabSz="914400" rtl="0" eaLnBrk="0" fontAlgn="base" latinLnBrk="0" hangingPunct="0">
              <a:lnSpc>
                <a:spcPct val="100000"/>
              </a:lnSpc>
              <a:spcBef>
                <a:spcPct val="20000"/>
              </a:spcBef>
              <a:spcAft>
                <a:spcPct val="0"/>
              </a:spcAft>
              <a:buClrTx/>
              <a:buSzPct val="150000"/>
              <a:buFontTx/>
              <a:buNone/>
              <a:tabLst/>
              <a:defRPr/>
            </a:pPr>
            <a:endParaRPr kumimoji="0" lang="fr-FR" sz="16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1252538" marR="0" lvl="1" indent="-214313" algn="just" defTabSz="914400" rtl="0" eaLnBrk="0" fontAlgn="base" latinLnBrk="0" hangingPunct="0">
              <a:lnSpc>
                <a:spcPct val="100000"/>
              </a:lnSpc>
              <a:spcBef>
                <a:spcPct val="20000"/>
              </a:spcBef>
              <a:spcAft>
                <a:spcPct val="0"/>
              </a:spcAft>
              <a:buClrTx/>
              <a:buSzPct val="150000"/>
              <a:buFontTx/>
              <a:buChar char="-"/>
              <a:tabLst/>
              <a:defRPr/>
            </a:pPr>
            <a:endParaRPr kumimoji="0" lang="fr-FR" sz="1600" b="0" i="0" u="none" strike="noStrike" kern="0" cap="none" spc="0" normalizeH="0" baseline="0" noProof="0" dirty="0">
              <a:ln>
                <a:noFill/>
              </a:ln>
              <a:solidFill>
                <a:srgbClr val="002395"/>
              </a:solidFill>
              <a:effectLst/>
              <a:uLnTx/>
              <a:uFillTx/>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120" y="1704256"/>
            <a:ext cx="12601400" cy="307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53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3"/>
          <p:cNvSpPr txBox="1">
            <a:spLocks/>
          </p:cNvSpPr>
          <p:nvPr>
            <p:custDataLst>
              <p:tags r:id="rId1"/>
            </p:custDataLst>
          </p:nvPr>
        </p:nvSpPr>
        <p:spPr bwMode="auto">
          <a:xfrm>
            <a:off x="12598554" y="8580747"/>
            <a:ext cx="153352" cy="4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fr-FR" altLang="fr-FR" sz="1500" b="1" dirty="0">
              <a:solidFill>
                <a:srgbClr val="000000"/>
              </a:solidFill>
              <a:latin typeface="Calibri" panose="020F0502020204030204" pitchFamily="34" charset="0"/>
              <a:ea typeface="MS PGothic" pitchFamily="34" charset="-128"/>
            </a:endParaRPr>
          </a:p>
        </p:txBody>
      </p:sp>
      <p:sp>
        <p:nvSpPr>
          <p:cNvPr id="52" name="Slide Number Placeholder 3"/>
          <p:cNvSpPr txBox="1">
            <a:spLocks/>
          </p:cNvSpPr>
          <p:nvPr>
            <p:custDataLst>
              <p:tags r:id="rId2"/>
            </p:custDataLst>
          </p:nvPr>
        </p:nvSpPr>
        <p:spPr bwMode="auto">
          <a:xfrm>
            <a:off x="12598554" y="8580747"/>
            <a:ext cx="153352" cy="4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fr-FR" altLang="fr-FR" sz="1500" b="1" dirty="0">
              <a:solidFill>
                <a:srgbClr val="000000"/>
              </a:solidFill>
              <a:latin typeface="Calibri" panose="020F0502020204030204" pitchFamily="34" charset="0"/>
              <a:ea typeface="MS PGothic" pitchFamily="34" charset="-128"/>
            </a:endParaRPr>
          </a:p>
        </p:txBody>
      </p:sp>
      <p:sp>
        <p:nvSpPr>
          <p:cNvPr id="31" name="ZoneTexte 30"/>
          <p:cNvSpPr txBox="1"/>
          <p:nvPr/>
        </p:nvSpPr>
        <p:spPr>
          <a:xfrm>
            <a:off x="2557161" y="691149"/>
            <a:ext cx="7687278" cy="437043"/>
          </a:xfrm>
          <a:prstGeom prst="rect">
            <a:avLst/>
          </a:prstGeom>
          <a:noFill/>
        </p:spPr>
        <p:txBody>
          <a:bodyPr wrap="square" lIns="128016" tIns="64008" rIns="128016" bIns="64008" rtlCol="0">
            <a:spAutoFit/>
          </a:bodyPr>
          <a:lstStyle/>
          <a:p>
            <a:pPr algn="ctr"/>
            <a:r>
              <a:rPr lang="fr-FR" sz="2000" cap="all" dirty="0">
                <a:ln w="9000" cmpd="sng">
                  <a:solidFill>
                    <a:srgbClr val="0070C0"/>
                  </a:solidFill>
                  <a:prstDash val="solid"/>
                </a:ln>
                <a:solidFill>
                  <a:schemeClr val="accent2"/>
                </a:solidFill>
                <a:effectLst>
                  <a:reflection blurRad="12700" stA="28000" endPos="45000" dist="1000" dir="5400000" sy="-100000" algn="bl" rotWithShape="0"/>
                </a:effectLst>
              </a:rPr>
              <a:t>Proposition ARS pour y parvenir – 1</a:t>
            </a:r>
            <a:r>
              <a:rPr lang="fr-FR" sz="2000" cap="all" baseline="30000" dirty="0">
                <a:ln w="9000" cmpd="sng">
                  <a:solidFill>
                    <a:srgbClr val="0070C0"/>
                  </a:solidFill>
                  <a:prstDash val="solid"/>
                </a:ln>
                <a:solidFill>
                  <a:schemeClr val="accent2"/>
                </a:solidFill>
                <a:effectLst>
                  <a:reflection blurRad="12700" stA="28000" endPos="45000" dist="1000" dir="5400000" sy="-100000" algn="bl" rotWithShape="0"/>
                </a:effectLst>
              </a:rPr>
              <a:t>er</a:t>
            </a:r>
            <a:r>
              <a:rPr lang="fr-FR" sz="2000" cap="all" dirty="0">
                <a:ln w="9000" cmpd="sng">
                  <a:solidFill>
                    <a:srgbClr val="0070C0"/>
                  </a:solidFill>
                  <a:prstDash val="solid"/>
                </a:ln>
                <a:solidFill>
                  <a:schemeClr val="accent2"/>
                </a:solidFill>
                <a:effectLst>
                  <a:reflection blurRad="12700" stA="28000" endPos="45000" dist="1000" dir="5400000" sy="-100000" algn="bl" rotWithShape="0"/>
                </a:effectLst>
              </a:rPr>
              <a:t> juillet 2016</a:t>
            </a:r>
          </a:p>
        </p:txBody>
      </p:sp>
      <p:sp>
        <p:nvSpPr>
          <p:cNvPr id="7" name="Rectangle 11"/>
          <p:cNvSpPr>
            <a:spLocks noChangeArrowheads="1"/>
          </p:cNvSpPr>
          <p:nvPr>
            <p:custDataLst>
              <p:tags r:id="rId3"/>
            </p:custDataLst>
          </p:nvPr>
        </p:nvSpPr>
        <p:spPr bwMode="gray">
          <a:xfrm>
            <a:off x="755294" y="3489973"/>
            <a:ext cx="11340000" cy="5847131"/>
          </a:xfrm>
          <a:prstGeom prst="round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50400" tIns="50400" rIns="50400" bIns="50400" anchor="ctr"/>
          <a:lstStyle/>
          <a:p>
            <a:pPr marL="240030" indent="-240030" defTabSz="1306830">
              <a:buClr>
                <a:srgbClr val="0070C0"/>
              </a:buClr>
              <a:buSzPct val="150000"/>
              <a:buFont typeface="Arial" panose="020B0604020202020204" pitchFamily="34" charset="0"/>
              <a:buChar char="•"/>
            </a:pPr>
            <a:r>
              <a:rPr lang="fr-FR" altLang="fr-FR" sz="2000" dirty="0"/>
              <a:t>Un </a:t>
            </a:r>
            <a:r>
              <a:rPr lang="fr-FR" sz="2000" b="1" dirty="0"/>
              <a:t>diagnostic stratégique</a:t>
            </a:r>
            <a:r>
              <a:rPr lang="fr-FR" sz="2000" dirty="0"/>
              <a:t> de GHT (territorial et organisationnel) ;</a:t>
            </a:r>
          </a:p>
          <a:p>
            <a:pPr marL="240030" indent="-240030" defTabSz="1306830">
              <a:buClr>
                <a:srgbClr val="0070C0"/>
              </a:buClr>
              <a:buSzPct val="150000"/>
              <a:buFont typeface="Arial" panose="020B0604020202020204" pitchFamily="34" charset="0"/>
              <a:buChar char="•"/>
            </a:pPr>
            <a:r>
              <a:rPr lang="fr-FR" altLang="fr-FR" sz="2000" dirty="0"/>
              <a:t>Une définition des </a:t>
            </a:r>
            <a:r>
              <a:rPr lang="fr-FR" altLang="fr-FR" sz="2000" b="1" dirty="0"/>
              <a:t>objectifs médicaux </a:t>
            </a:r>
            <a:r>
              <a:rPr lang="fr-FR" altLang="fr-FR" sz="2000" dirty="0"/>
              <a:t>du GHT, perspectives de développement du GHT en matière de :</a:t>
            </a:r>
          </a:p>
          <a:p>
            <a:pPr marL="1040130" lvl="1" indent="-400050" defTabSz="1306830">
              <a:buClr>
                <a:srgbClr val="0070C0"/>
              </a:buClr>
              <a:buSzPct val="150000"/>
              <a:buFont typeface="Arial" panose="020B0604020202020204" pitchFamily="34" charset="0"/>
              <a:buChar char="−"/>
            </a:pPr>
            <a:r>
              <a:rPr lang="fr-FR" altLang="fr-FR" sz="2000" dirty="0"/>
              <a:t>gradation des soins, </a:t>
            </a:r>
          </a:p>
          <a:p>
            <a:pPr marL="1040130" lvl="1" indent="-400050" defTabSz="1306830">
              <a:buClr>
                <a:srgbClr val="0070C0"/>
              </a:buClr>
              <a:buSzPct val="150000"/>
              <a:buFont typeface="Arial" panose="020B0604020202020204" pitchFamily="34" charset="0"/>
              <a:buChar char="−"/>
            </a:pPr>
            <a:r>
              <a:rPr lang="fr-FR" altLang="fr-FR" sz="2000" dirty="0"/>
              <a:t>attractivité et démographie médicale (organisation des équipes médicales communes), </a:t>
            </a:r>
          </a:p>
          <a:p>
            <a:pPr marL="1040130" lvl="1" indent="-400050" defTabSz="1306830">
              <a:buClr>
                <a:srgbClr val="0070C0"/>
              </a:buClr>
              <a:buSzPct val="150000"/>
              <a:buFont typeface="Arial" panose="020B0604020202020204" pitchFamily="34" charset="0"/>
              <a:buChar char="−"/>
            </a:pPr>
            <a:r>
              <a:rPr lang="fr-FR" altLang="fr-FR" sz="2000" dirty="0"/>
              <a:t>qualité et sécurité des soins et des prises en charge,</a:t>
            </a:r>
          </a:p>
          <a:p>
            <a:pPr marL="1040130" lvl="1" indent="-400050" defTabSz="1306830">
              <a:buClr>
                <a:srgbClr val="0070C0"/>
              </a:buClr>
              <a:buSzPct val="150000"/>
              <a:buFont typeface="Arial" panose="020B0604020202020204" pitchFamily="34" charset="0"/>
              <a:buChar char="−"/>
            </a:pPr>
            <a:r>
              <a:rPr lang="fr-FR" altLang="fr-FR" sz="2000" dirty="0"/>
              <a:t>coopérations existantes / à développer, </a:t>
            </a:r>
          </a:p>
          <a:p>
            <a:pPr marL="1040130" lvl="1" indent="-400050" defTabSz="1306830">
              <a:buClr>
                <a:srgbClr val="0070C0"/>
              </a:buClr>
              <a:buSzPct val="150000"/>
              <a:buFont typeface="Arial" panose="020B0604020202020204" pitchFamily="34" charset="0"/>
              <a:buChar char="−"/>
            </a:pPr>
            <a:r>
              <a:rPr lang="fr-FR" altLang="fr-FR" sz="2000" dirty="0"/>
              <a:t>association au CHU : </a:t>
            </a:r>
            <a:r>
              <a:rPr lang="fr-FR" sz="2000" dirty="0"/>
              <a:t>enseignement de formation initiale des PM, recherche, filières de référence et de recours) et gestion commune des métiers et des compétences,</a:t>
            </a:r>
          </a:p>
          <a:p>
            <a:pPr marL="1040130" lvl="1" indent="-400050" defTabSz="1306830">
              <a:buClr>
                <a:srgbClr val="0070C0"/>
              </a:buClr>
              <a:buSzPct val="150000"/>
              <a:buFont typeface="Arial" panose="020B0604020202020204" pitchFamily="34" charset="0"/>
              <a:buChar char="−"/>
            </a:pPr>
            <a:r>
              <a:rPr lang="fr-FR" sz="2000" dirty="0"/>
              <a:t>fonctions </a:t>
            </a:r>
            <a:r>
              <a:rPr lang="fr-FR" sz="2000" dirty="0" err="1"/>
              <a:t>médico-techniques</a:t>
            </a:r>
            <a:r>
              <a:rPr lang="fr-FR" sz="2000" dirty="0"/>
              <a:t> : biologie, imagerie, PUI,</a:t>
            </a:r>
          </a:p>
          <a:p>
            <a:pPr marL="1040130" lvl="1" indent="-400050" defTabSz="1306830">
              <a:buClr>
                <a:srgbClr val="0070C0"/>
              </a:buClr>
              <a:buSzPct val="150000"/>
              <a:buFont typeface="Arial" panose="020B0604020202020204" pitchFamily="34" charset="0"/>
              <a:buChar char="−"/>
            </a:pPr>
            <a:r>
              <a:rPr lang="fr-FR" altLang="fr-FR" sz="2000" dirty="0"/>
              <a:t>alternatives à l’hospitalisation et virage ambulatoire,</a:t>
            </a:r>
          </a:p>
          <a:p>
            <a:pPr marL="1040130" lvl="1" indent="-400050" defTabSz="1306830">
              <a:buClr>
                <a:srgbClr val="0070C0"/>
              </a:buClr>
              <a:buSzPct val="150000"/>
              <a:buFont typeface="Arial" panose="020B0604020202020204" pitchFamily="34" charset="0"/>
              <a:buChar char="−"/>
            </a:pPr>
            <a:r>
              <a:rPr lang="fr-FR" altLang="fr-FR" sz="2000" dirty="0"/>
              <a:t>aval à l’hospitalisation et médico-social,</a:t>
            </a:r>
          </a:p>
          <a:p>
            <a:pPr marL="1040130" lvl="1" indent="-400050" defTabSz="1306830">
              <a:buClr>
                <a:srgbClr val="0070C0"/>
              </a:buClr>
              <a:buSzPct val="150000"/>
              <a:buFont typeface="Arial" panose="020B0604020202020204" pitchFamily="34" charset="0"/>
              <a:buChar char="−"/>
            </a:pPr>
            <a:r>
              <a:rPr lang="fr-FR" altLang="fr-FR" sz="2000" dirty="0"/>
              <a:t>organisation de l’activité externe et des consultations avancées.</a:t>
            </a:r>
          </a:p>
          <a:p>
            <a:pPr marL="1040130" lvl="1" indent="-400050" defTabSz="1306830">
              <a:buClr>
                <a:srgbClr val="0070C0"/>
              </a:buClr>
              <a:buSzPct val="150000"/>
              <a:buFont typeface="Arial" panose="020B0604020202020204" pitchFamily="34" charset="0"/>
              <a:buChar char="−"/>
            </a:pPr>
            <a:r>
              <a:rPr lang="fr-FR" altLang="fr-FR" sz="2000" dirty="0"/>
              <a:t>(…).</a:t>
            </a:r>
          </a:p>
          <a:p>
            <a:pPr marL="240030" indent="-240030" defTabSz="1306830">
              <a:buClr>
                <a:srgbClr val="0070C0"/>
              </a:buClr>
              <a:buSzPct val="150000"/>
              <a:buFont typeface="Arial" panose="020B0604020202020204" pitchFamily="34" charset="0"/>
              <a:buChar char="•"/>
            </a:pPr>
            <a:r>
              <a:rPr lang="fr-FR" altLang="fr-FR" sz="2000" dirty="0"/>
              <a:t>Le cas échéant, une première liste des </a:t>
            </a:r>
            <a:r>
              <a:rPr lang="fr-FR" altLang="fr-FR" sz="2000" b="1" dirty="0"/>
              <a:t>filières prioritaires</a:t>
            </a:r>
            <a:r>
              <a:rPr lang="fr-FR" altLang="fr-FR" sz="2000" dirty="0"/>
              <a:t> retenues</a:t>
            </a:r>
            <a:r>
              <a:rPr lang="fr-FR" sz="2000" dirty="0"/>
              <a:t>.</a:t>
            </a:r>
          </a:p>
        </p:txBody>
      </p:sp>
      <p:sp>
        <p:nvSpPr>
          <p:cNvPr id="8" name="Rectangle 6"/>
          <p:cNvSpPr>
            <a:spLocks noGrp="1" noChangeArrowheads="1"/>
          </p:cNvSpPr>
          <p:nvPr>
            <p:ph type="title"/>
          </p:nvPr>
        </p:nvSpPr>
        <p:spPr>
          <a:xfrm>
            <a:off x="305146" y="46927"/>
            <a:ext cx="12252131" cy="421906"/>
          </a:xfrm>
        </p:spPr>
        <p:txBody>
          <a:bodyPr/>
          <a:lstStyle/>
          <a:p>
            <a:pPr marL="514350" indent="-514350" eaLnBrk="1" hangingPunct="1">
              <a:buFont typeface="+mj-lt"/>
              <a:buAutoNum type="arabicPeriod" startAt="3"/>
            </a:pPr>
            <a:r>
              <a:rPr lang="fr-FR" sz="2800" b="1" dirty="0" smtClean="0"/>
              <a:t>Le projet médical partagé – au 1</a:t>
            </a:r>
            <a:r>
              <a:rPr lang="fr-FR" sz="2800" b="1" baseline="30000" dirty="0" smtClean="0"/>
              <a:t>er</a:t>
            </a:r>
            <a:r>
              <a:rPr lang="fr-FR" sz="2800" b="1" dirty="0" smtClean="0"/>
              <a:t> juillet 2016</a:t>
            </a:r>
          </a:p>
        </p:txBody>
      </p:sp>
      <p:sp>
        <p:nvSpPr>
          <p:cNvPr id="9" name="Rectangle 8"/>
          <p:cNvSpPr/>
          <p:nvPr/>
        </p:nvSpPr>
        <p:spPr>
          <a:xfrm>
            <a:off x="1360240" y="1560240"/>
            <a:ext cx="7317361" cy="1631216"/>
          </a:xfrm>
          <a:prstGeom prst="rect">
            <a:avLst/>
          </a:prstGeom>
        </p:spPr>
        <p:txBody>
          <a:bodyPr wrap="square">
            <a:spAutoFit/>
          </a:bodyPr>
          <a:lstStyle/>
          <a:p>
            <a:pPr algn="just" defTabSz="914400" fontAlgn="base">
              <a:spcBef>
                <a:spcPct val="0"/>
              </a:spcBef>
              <a:spcAft>
                <a:spcPct val="0"/>
              </a:spcAft>
            </a:pPr>
            <a:r>
              <a:rPr lang="fr-FR" sz="2000" b="1" dirty="0" smtClean="0">
                <a:solidFill>
                  <a:srgbClr val="002395"/>
                </a:solidFill>
                <a:cs typeface="Arial" charset="0"/>
              </a:rPr>
              <a:t>Diffusion d’une </a:t>
            </a:r>
            <a:r>
              <a:rPr lang="fr-FR" sz="2000" b="1" dirty="0">
                <a:solidFill>
                  <a:srgbClr val="002395"/>
                </a:solidFill>
                <a:cs typeface="Arial" charset="0"/>
              </a:rPr>
              <a:t>trame type de PMP proposée par l’ARS </a:t>
            </a:r>
            <a:endParaRPr lang="fr-FR" sz="2000" b="1" dirty="0" smtClean="0">
              <a:solidFill>
                <a:srgbClr val="002395"/>
              </a:solidFill>
              <a:cs typeface="Arial" charset="0"/>
            </a:endParaRPr>
          </a:p>
          <a:p>
            <a:pPr algn="just" defTabSz="914400" fontAlgn="base">
              <a:spcBef>
                <a:spcPct val="0"/>
              </a:spcBef>
              <a:spcAft>
                <a:spcPct val="0"/>
              </a:spcAft>
            </a:pPr>
            <a:r>
              <a:rPr lang="fr-FR" sz="2000" b="1" dirty="0" smtClean="0">
                <a:solidFill>
                  <a:srgbClr val="002395"/>
                </a:solidFill>
                <a:cs typeface="Arial" charset="0"/>
              </a:rPr>
              <a:t>Ile de-France</a:t>
            </a:r>
            <a:r>
              <a:rPr lang="fr-FR" sz="2000" b="1" dirty="0">
                <a:solidFill>
                  <a:srgbClr val="002395"/>
                </a:solidFill>
                <a:cs typeface="Arial" charset="0"/>
              </a:rPr>
              <a:t>. </a:t>
            </a:r>
          </a:p>
          <a:p>
            <a:pPr algn="just" defTabSz="914400" fontAlgn="base">
              <a:spcBef>
                <a:spcPct val="0"/>
              </a:spcBef>
              <a:spcAft>
                <a:spcPct val="0"/>
              </a:spcAft>
            </a:pPr>
            <a:r>
              <a:rPr lang="fr-FR" sz="2000" b="1" dirty="0">
                <a:solidFill>
                  <a:srgbClr val="002395"/>
                </a:solidFill>
                <a:cs typeface="Arial" charset="0"/>
              </a:rPr>
              <a:t>Cette trame de PMP tient notamment compte de l’avancement d</a:t>
            </a:r>
            <a:r>
              <a:rPr lang="fr-FR" sz="2000" b="1" dirty="0" smtClean="0">
                <a:solidFill>
                  <a:srgbClr val="002395"/>
                </a:solidFill>
                <a:cs typeface="Arial" charset="0"/>
              </a:rPr>
              <a:t>es </a:t>
            </a:r>
            <a:r>
              <a:rPr lang="fr-FR" sz="2000" b="1" dirty="0">
                <a:solidFill>
                  <a:srgbClr val="002395"/>
                </a:solidFill>
                <a:cs typeface="Arial" charset="0"/>
              </a:rPr>
              <a:t>travaux des établissements de la région relatifs aux </a:t>
            </a:r>
            <a:r>
              <a:rPr lang="fr-FR" sz="2000" b="1" dirty="0" smtClean="0">
                <a:solidFill>
                  <a:srgbClr val="002395"/>
                </a:solidFill>
                <a:cs typeface="Arial" charset="0"/>
              </a:rPr>
              <a:t>PMP. </a:t>
            </a:r>
            <a:endParaRPr lang="fr-FR" sz="2000" b="1" dirty="0">
              <a:solidFill>
                <a:srgbClr val="002395"/>
              </a:solidFill>
              <a:cs typeface="Arial" charset="0"/>
            </a:endParaRPr>
          </a:p>
        </p:txBody>
      </p:sp>
      <p:grpSp>
        <p:nvGrpSpPr>
          <p:cNvPr id="2" name="Groupe 1"/>
          <p:cNvGrpSpPr/>
          <p:nvPr/>
        </p:nvGrpSpPr>
        <p:grpSpPr>
          <a:xfrm>
            <a:off x="8921080" y="1272208"/>
            <a:ext cx="2887606" cy="2402438"/>
            <a:chOff x="8971936" y="1029633"/>
            <a:chExt cx="2887606" cy="2402438"/>
          </a:xfrm>
        </p:grpSpPr>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4509" t="32084" r="33649" b="11459"/>
            <a:stretch/>
          </p:blipFill>
          <p:spPr bwMode="auto">
            <a:xfrm rot="667510">
              <a:off x="10244440" y="1029633"/>
              <a:ext cx="1615102" cy="234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1266" t="22714" r="56662" b="20573"/>
            <a:stretch/>
          </p:blipFill>
          <p:spPr bwMode="auto">
            <a:xfrm rot="20554700">
              <a:off x="8971936" y="1085233"/>
              <a:ext cx="1624531" cy="2346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7360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pPr algn="ctr"/>
            <a:endParaRPr lang="fr-FR" sz="3200" dirty="0" smtClean="0">
              <a:solidFill>
                <a:srgbClr val="002060"/>
              </a:solidFill>
            </a:endParaRPr>
          </a:p>
          <a:p>
            <a:pPr algn="ctr"/>
            <a:r>
              <a:rPr lang="fr-FR" sz="3200" b="1" dirty="0" smtClean="0">
                <a:solidFill>
                  <a:srgbClr val="002060"/>
                </a:solidFill>
              </a:rPr>
              <a:t>DIAGNOSTIC TERRITORIAL </a:t>
            </a:r>
          </a:p>
          <a:p>
            <a:pPr algn="ctr"/>
            <a:r>
              <a:rPr lang="fr-FR" sz="3200" b="1" dirty="0" smtClean="0">
                <a:solidFill>
                  <a:srgbClr val="002060"/>
                </a:solidFill>
              </a:rPr>
              <a:t>Exemple du GHT Centre </a:t>
            </a:r>
          </a:p>
        </p:txBody>
      </p:sp>
    </p:spTree>
    <p:extLst>
      <p:ext uri="{BB962C8B-B14F-4D97-AF65-F5344CB8AC3E}">
        <p14:creationId xmlns:p14="http://schemas.microsoft.com/office/powerpoint/2010/main" val="2131485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altLang="fr-FR" dirty="0" smtClean="0">
                <a:latin typeface="Arial" charset="0"/>
                <a:cs typeface="Arial" charset="0"/>
              </a:rPr>
              <a:t>Diagnostic GHT centre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70875317"/>
              </p:ext>
            </p:extLst>
          </p:nvPr>
        </p:nvGraphicFramePr>
        <p:xfrm>
          <a:off x="352128" y="1056184"/>
          <a:ext cx="12449473" cy="8474063"/>
        </p:xfrm>
        <a:graphic>
          <a:graphicData uri="http://schemas.openxmlformats.org/drawingml/2006/table">
            <a:tbl>
              <a:tblPr firstRow="1" bandRow="1">
                <a:tableStyleId>{5C22544A-7EE6-4342-B048-85BDC9FD1C3A}</a:tableStyleId>
              </a:tblPr>
              <a:tblGrid>
                <a:gridCol w="5982123"/>
                <a:gridCol w="6467350"/>
              </a:tblGrid>
              <a:tr h="5191919">
                <a:tc>
                  <a:txBody>
                    <a:bodyPr/>
                    <a:lstStyle/>
                    <a:p>
                      <a:r>
                        <a:rPr lang="fr-FR" sz="3000" dirty="0" smtClean="0"/>
                        <a:t>Forces</a:t>
                      </a:r>
                    </a:p>
                    <a:p>
                      <a:r>
                        <a:rPr lang="fr-FR" sz="3000" baseline="0" dirty="0" smtClean="0"/>
                        <a:t> </a:t>
                      </a:r>
                      <a:r>
                        <a:rPr lang="fr-FR" sz="2400" b="0" baseline="0" dirty="0" smtClean="0"/>
                        <a:t>une offre complète  de soins adultes et enfants PDSES </a:t>
                      </a:r>
                    </a:p>
                    <a:p>
                      <a:r>
                        <a:rPr lang="fr-FR" sz="2400" b="0" baseline="0" dirty="0" smtClean="0"/>
                        <a:t>Des  pôles  d’excellence  chirurgie -greffes( ESPIC FOCH</a:t>
                      </a:r>
                    </a:p>
                    <a:p>
                      <a:r>
                        <a:rPr lang="fr-FR" sz="2400" b="0" baseline="0" dirty="0" smtClean="0"/>
                        <a:t>Parcours cancer (FOCH curie Huguenin et Ambroise Paré</a:t>
                      </a:r>
                    </a:p>
                    <a:p>
                      <a:r>
                        <a:rPr lang="fr-FR" sz="2400" b="0" baseline="0" dirty="0" smtClean="0"/>
                        <a:t>Offre de périnatalité complète  avec 2 centres de PMA</a:t>
                      </a:r>
                    </a:p>
                    <a:p>
                      <a:endParaRPr lang="fr-FR" sz="2400" b="0" baseline="0" dirty="0" smtClean="0"/>
                    </a:p>
                    <a:p>
                      <a:r>
                        <a:rPr lang="fr-FR" sz="2400" b="0" baseline="0" dirty="0" smtClean="0"/>
                        <a:t>Filières de gériatrie complètes </a:t>
                      </a:r>
                    </a:p>
                    <a:p>
                      <a:r>
                        <a:rPr lang="fr-FR" sz="2400" dirty="0" smtClean="0">
                          <a:solidFill>
                            <a:srgbClr val="1F497D"/>
                          </a:solidFill>
                          <a:effectLst/>
                          <a:latin typeface="Calibri"/>
                          <a:ea typeface="Calibri"/>
                          <a:cs typeface="Times New Roman"/>
                        </a:rPr>
                        <a:t>4 CLSM fonctionnels : </a:t>
                      </a:r>
                      <a:r>
                        <a:rPr lang="fr-FR" sz="2400" dirty="0" err="1" smtClean="0">
                          <a:solidFill>
                            <a:srgbClr val="1F497D"/>
                          </a:solidFill>
                          <a:effectLst/>
                          <a:latin typeface="Calibri"/>
                          <a:ea typeface="Calibri"/>
                          <a:cs typeface="Times New Roman"/>
                        </a:rPr>
                        <a:t>Rueil,Suresnes</a:t>
                      </a:r>
                      <a:r>
                        <a:rPr lang="fr-FR" sz="2400" dirty="0" smtClean="0">
                          <a:solidFill>
                            <a:srgbClr val="1F497D"/>
                          </a:solidFill>
                          <a:effectLst/>
                          <a:latin typeface="Calibri"/>
                          <a:ea typeface="Calibri"/>
                          <a:cs typeface="Times New Roman"/>
                        </a:rPr>
                        <a:t>, Neuilly, Chaville</a:t>
                      </a:r>
                      <a:endParaRPr lang="fr-FR" sz="2400" b="0" baseline="0" dirty="0" smtClean="0"/>
                    </a:p>
                    <a:p>
                      <a:endParaRPr lang="fr-FR" sz="2400" baseline="0" dirty="0" smtClean="0"/>
                    </a:p>
                  </a:txBody>
                  <a:tcPr marL="127999" marR="127999" marT="76775" marB="76775"/>
                </a:tc>
                <a:tc>
                  <a:txBody>
                    <a:bodyPr/>
                    <a:lstStyle/>
                    <a:p>
                      <a:r>
                        <a:rPr lang="fr-FR" sz="3000" dirty="0" smtClean="0"/>
                        <a:t>Faiblesses</a:t>
                      </a:r>
                    </a:p>
                    <a:p>
                      <a:r>
                        <a:rPr lang="fr-FR" sz="3000" dirty="0" smtClean="0"/>
                        <a:t> </a:t>
                      </a:r>
                      <a:r>
                        <a:rPr lang="fr-FR" sz="2400" b="0" dirty="0" smtClean="0"/>
                        <a:t>une offre</a:t>
                      </a:r>
                      <a:r>
                        <a:rPr lang="fr-FR" sz="2400" b="0" baseline="0" dirty="0" smtClean="0"/>
                        <a:t> publique fragilisée en chirurgie et PDSES  et en imagerie ( </a:t>
                      </a:r>
                      <a:r>
                        <a:rPr lang="fr-FR" sz="2400" b="0" baseline="0" dirty="0" err="1" smtClean="0"/>
                        <a:t>Ch</a:t>
                      </a:r>
                      <a:r>
                        <a:rPr lang="fr-FR" sz="2400" b="0" baseline="0" dirty="0" smtClean="0"/>
                        <a:t> 4 villes et CHCNP)</a:t>
                      </a:r>
                    </a:p>
                    <a:p>
                      <a:r>
                        <a:rPr lang="fr-FR" sz="2400" b="0" baseline="0" dirty="0" smtClean="0"/>
                        <a:t>Foch sans orthopédie </a:t>
                      </a:r>
                    </a:p>
                    <a:p>
                      <a:r>
                        <a:rPr lang="fr-FR" sz="2400" b="0" baseline="0" dirty="0" smtClean="0"/>
                        <a:t>Filière AVC  ( un seul site UNV)</a:t>
                      </a:r>
                    </a:p>
                    <a:p>
                      <a:r>
                        <a:rPr lang="fr-FR" sz="2400" b="0" baseline="0" dirty="0" smtClean="0"/>
                        <a:t>Parcours de soins de psy non optimisé ( éloignement du domicile des patients du lieu d’hospitalisation)</a:t>
                      </a:r>
                      <a:endParaRPr lang="fr-FR" sz="2400" b="0" dirty="0"/>
                    </a:p>
                  </a:txBody>
                  <a:tcPr marL="127999" marR="127999" marT="76775" marB="76775"/>
                </a:tc>
              </a:tr>
              <a:tr h="3016993">
                <a:tc>
                  <a:txBody>
                    <a:bodyPr/>
                    <a:lstStyle/>
                    <a:p>
                      <a:r>
                        <a:rPr lang="fr-FR" sz="3000" dirty="0" smtClean="0"/>
                        <a:t>Menaces </a:t>
                      </a:r>
                    </a:p>
                    <a:p>
                      <a:r>
                        <a:rPr lang="fr-FR" sz="2400" b="0" dirty="0" smtClean="0"/>
                        <a:t>Démographie médicale, recrutement</a:t>
                      </a:r>
                      <a:r>
                        <a:rPr lang="fr-FR" sz="2400" b="0" baseline="0" dirty="0" smtClean="0"/>
                        <a:t> difficile en chirurgie et anesthésie et radiologues, renouvellement des équipes</a:t>
                      </a:r>
                    </a:p>
                    <a:p>
                      <a:r>
                        <a:rPr lang="fr-FR" sz="2400" b="0" baseline="0" dirty="0" smtClean="0"/>
                        <a:t>Consolidation des maternités type 2( </a:t>
                      </a:r>
                      <a:r>
                        <a:rPr lang="fr-FR" sz="2400" b="0" baseline="0" dirty="0" err="1" smtClean="0"/>
                        <a:t>Ch</a:t>
                      </a:r>
                      <a:r>
                        <a:rPr lang="fr-FR" sz="2400" b="0" baseline="0" dirty="0" smtClean="0"/>
                        <a:t> 4villes et CHCNP)</a:t>
                      </a:r>
                      <a:endParaRPr lang="fr-FR" sz="2400" b="0" dirty="0" smtClean="0"/>
                    </a:p>
                    <a:p>
                      <a:endParaRPr lang="fr-FR" sz="2400" b="0" dirty="0"/>
                    </a:p>
                  </a:txBody>
                  <a:tcPr marL="127999" marR="127999" marT="76775" marB="76775"/>
                </a:tc>
                <a:tc>
                  <a:txBody>
                    <a:bodyPr/>
                    <a:lstStyle/>
                    <a:p>
                      <a:r>
                        <a:rPr lang="fr-FR" sz="3000" dirty="0" smtClean="0"/>
                        <a:t>Opportunités</a:t>
                      </a:r>
                    </a:p>
                    <a:p>
                      <a:r>
                        <a:rPr lang="fr-FR" sz="2400" dirty="0" smtClean="0"/>
                        <a:t>Coopérations à construire ( PUI…)</a:t>
                      </a:r>
                    </a:p>
                    <a:p>
                      <a:r>
                        <a:rPr lang="fr-FR" sz="2400" dirty="0" smtClean="0"/>
                        <a:t>Gradation</a:t>
                      </a:r>
                      <a:r>
                        <a:rPr lang="fr-FR" sz="2400" baseline="0" dirty="0" smtClean="0"/>
                        <a:t> des soins à construire</a:t>
                      </a:r>
                    </a:p>
                    <a:p>
                      <a:r>
                        <a:rPr lang="fr-FR" sz="2400" baseline="0" dirty="0" smtClean="0"/>
                        <a:t>Projets de relocalisation en psychiatrie</a:t>
                      </a:r>
                    </a:p>
                    <a:p>
                      <a:r>
                        <a:rPr lang="fr-FR" sz="2400" baseline="0" dirty="0" smtClean="0"/>
                        <a:t>Biologie CHCNP – CH 4 villes</a:t>
                      </a:r>
                    </a:p>
                    <a:p>
                      <a:r>
                        <a:rPr lang="fr-FR" sz="2400" baseline="0" dirty="0" smtClean="0"/>
                        <a:t>Projet de Percy attendu (AVC) et offre de soins avec les orthophonistes</a:t>
                      </a:r>
                    </a:p>
                  </a:txBody>
                  <a:tcPr marL="127999" marR="127999" marT="76775" marB="76775"/>
                </a:tc>
              </a:tr>
            </a:tbl>
          </a:graphicData>
        </a:graphic>
      </p:graphicFrame>
    </p:spTree>
    <p:extLst>
      <p:ext uri="{BB962C8B-B14F-4D97-AF65-F5344CB8AC3E}">
        <p14:creationId xmlns:p14="http://schemas.microsoft.com/office/powerpoint/2010/main" val="23157411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26720" y="-600000"/>
            <a:ext cx="11414760" cy="1600201"/>
          </a:xfrm>
        </p:spPr>
        <p:txBody>
          <a:bodyPr/>
          <a:lstStyle/>
          <a:p>
            <a:r>
              <a:rPr lang="fr-FR" altLang="fr-FR" dirty="0" smtClean="0"/>
              <a:t>La biologie</a:t>
            </a:r>
          </a:p>
        </p:txBody>
      </p:sp>
      <p:sp>
        <p:nvSpPr>
          <p:cNvPr id="2" name="Rectangle 1"/>
          <p:cNvSpPr/>
          <p:nvPr/>
        </p:nvSpPr>
        <p:spPr>
          <a:xfrm>
            <a:off x="-1" y="8118831"/>
            <a:ext cx="12508408" cy="437043"/>
          </a:xfrm>
          <a:prstGeom prst="rect">
            <a:avLst/>
          </a:prstGeom>
        </p:spPr>
        <p:txBody>
          <a:bodyPr wrap="square" lIns="128016" tIns="64008" rIns="128016" bIns="64008" anchor="b">
            <a:spAutoFit/>
          </a:bodyPr>
          <a:lstStyle/>
          <a:p>
            <a:r>
              <a:rPr lang="fr-FR" sz="1000" i="1" dirty="0"/>
              <a:t>Extraction du nombre de B via SAE 2012 pour les établissements de l’AP-HP, via RTC 2014 pour les autres (sont pris en compte les B produits (pour les malades hospitalisés, pour les patients des consultations externes, pour l'extérieur) pour les laboratoires de biochimie, de microbiologie, d'</a:t>
            </a:r>
            <a:r>
              <a:rPr lang="fr-FR" sz="1000" i="1" dirty="0" err="1"/>
              <a:t>immuno-hématologie</a:t>
            </a:r>
            <a:r>
              <a:rPr lang="fr-FR" sz="1000" i="1" dirty="0"/>
              <a:t>, et pour les autres spécialités et laboratoires indifférenciés).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 y="2712368"/>
            <a:ext cx="12215214" cy="523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txBox="1">
            <a:spLocks/>
          </p:cNvSpPr>
          <p:nvPr/>
        </p:nvSpPr>
        <p:spPr bwMode="auto">
          <a:xfrm>
            <a:off x="496144" y="624136"/>
            <a:ext cx="11809312" cy="590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8838" indent="-858838" algn="l" rtl="0" eaLnBrk="0" fontAlgn="base" hangingPunct="0">
              <a:spcBef>
                <a:spcPct val="20000"/>
              </a:spcBef>
              <a:spcAft>
                <a:spcPct val="0"/>
              </a:spcAft>
              <a:buSzPct val="55000"/>
              <a:buBlip>
                <a:blip r:embed="rId3"/>
              </a:buBlip>
              <a:defRPr sz="1600">
                <a:solidFill>
                  <a:srgbClr val="002395"/>
                </a:solidFill>
                <a:latin typeface="+mn-lt"/>
                <a:ea typeface="+mn-ea"/>
                <a:cs typeface="+mn-cs"/>
              </a:defRPr>
            </a:lvl1pPr>
            <a:lvl2pPr marL="1252538" indent="-214313" algn="l" rtl="0" eaLnBrk="0" fontAlgn="base" hangingPunct="0">
              <a:spcBef>
                <a:spcPct val="20000"/>
              </a:spcBef>
              <a:spcAft>
                <a:spcPct val="0"/>
              </a:spcAft>
              <a:buSzPct val="150000"/>
              <a:buChar char="-"/>
              <a:defRPr sz="1400">
                <a:solidFill>
                  <a:srgbClr val="002395"/>
                </a:solidFill>
                <a:latin typeface="+mn-lt"/>
              </a:defRPr>
            </a:lvl2pPr>
            <a:lvl3pPr marL="1522413" indent="-90488" algn="l" rtl="0" eaLnBrk="0" fontAlgn="base" hangingPunct="0">
              <a:spcBef>
                <a:spcPct val="20000"/>
              </a:spcBef>
              <a:spcAft>
                <a:spcPct val="0"/>
              </a:spcAft>
              <a:buChar char="-"/>
              <a:defRPr sz="1200">
                <a:solidFill>
                  <a:srgbClr val="002395"/>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pitchFamily="18" charset="0"/>
              </a:defRPr>
            </a:lvl4pPr>
            <a:lvl5pPr marL="3121025" indent="-228600" algn="l" rtl="0" eaLnBrk="0" fontAlgn="base" hangingPunct="0">
              <a:spcBef>
                <a:spcPct val="20000"/>
              </a:spcBef>
              <a:spcAft>
                <a:spcPct val="0"/>
              </a:spcAft>
              <a:buChar char="»"/>
              <a:defRPr sz="2000">
                <a:solidFill>
                  <a:schemeClr val="tx1"/>
                </a:solidFill>
                <a:latin typeface="Times New Roman" pitchFamily="18" charset="0"/>
              </a:defRPr>
            </a:lvl5pPr>
            <a:lvl6pPr marL="3578225" indent="-228600" algn="l" rtl="0" fontAlgn="base">
              <a:spcBef>
                <a:spcPct val="20000"/>
              </a:spcBef>
              <a:spcAft>
                <a:spcPct val="0"/>
              </a:spcAft>
              <a:buChar char="»"/>
              <a:defRPr sz="2000">
                <a:solidFill>
                  <a:schemeClr val="tx1"/>
                </a:solidFill>
                <a:latin typeface="Times New Roman" pitchFamily="18" charset="0"/>
              </a:defRPr>
            </a:lvl6pPr>
            <a:lvl7pPr marL="4035425" indent="-228600" algn="l" rtl="0" fontAlgn="base">
              <a:spcBef>
                <a:spcPct val="20000"/>
              </a:spcBef>
              <a:spcAft>
                <a:spcPct val="0"/>
              </a:spcAft>
              <a:buChar char="»"/>
              <a:defRPr sz="2000">
                <a:solidFill>
                  <a:schemeClr val="tx1"/>
                </a:solidFill>
                <a:latin typeface="Times New Roman" pitchFamily="18" charset="0"/>
              </a:defRPr>
            </a:lvl7pPr>
            <a:lvl8pPr marL="4492625" indent="-228600" algn="l" rtl="0" fontAlgn="base">
              <a:spcBef>
                <a:spcPct val="20000"/>
              </a:spcBef>
              <a:spcAft>
                <a:spcPct val="0"/>
              </a:spcAft>
              <a:buChar char="»"/>
              <a:defRPr sz="2000">
                <a:solidFill>
                  <a:schemeClr val="tx1"/>
                </a:solidFill>
                <a:latin typeface="Times New Roman" pitchFamily="18" charset="0"/>
              </a:defRPr>
            </a:lvl8pPr>
            <a:lvl9pPr marL="4949825" indent="-228600" algn="l" rtl="0" fontAlgn="base">
              <a:spcBef>
                <a:spcPct val="20000"/>
              </a:spcBef>
              <a:spcAft>
                <a:spcPct val="0"/>
              </a:spcAft>
              <a:buChar char="»"/>
              <a:defRPr sz="2000">
                <a:solidFill>
                  <a:schemeClr val="tx1"/>
                </a:solidFill>
                <a:latin typeface="Times New Roman" pitchFamily="18" charset="0"/>
              </a:defRPr>
            </a:lvl9pPr>
          </a:lstStyle>
          <a:p>
            <a:pPr marL="0" lvl="0" indent="0" algn="just" defTabSz="914400">
              <a:buClr>
                <a:srgbClr val="92D050"/>
              </a:buClr>
              <a:buSzPct val="200000"/>
              <a:buNone/>
            </a:pPr>
            <a:r>
              <a:rPr kumimoji="0" lang="fr-FR" sz="2400" b="1" i="0" u="none" strike="noStrike" kern="0" cap="none" spc="0" normalizeH="0" baseline="0" noProof="0" dirty="0" smtClean="0">
                <a:ln>
                  <a:noFill/>
                </a:ln>
                <a:solidFill>
                  <a:srgbClr val="002395"/>
                </a:solidFill>
                <a:effectLst/>
                <a:uLnTx/>
                <a:uFillTx/>
              </a:rPr>
              <a:t>Diagnostic</a:t>
            </a:r>
            <a:r>
              <a:rPr kumimoji="0" lang="fr-FR" sz="2400" b="1" i="0" u="none" strike="noStrike" kern="0" cap="none" spc="0" normalizeH="0" noProof="0" dirty="0" smtClean="0">
                <a:ln>
                  <a:noFill/>
                </a:ln>
                <a:solidFill>
                  <a:srgbClr val="002395"/>
                </a:solidFill>
                <a:effectLst/>
                <a:uLnTx/>
                <a:uFillTx/>
              </a:rPr>
              <a:t> territorial :</a:t>
            </a:r>
            <a:endParaRPr kumimoji="0" lang="fr-FR" sz="2400" b="1" i="0" u="none" strike="noStrike" kern="0" cap="none" spc="0" normalizeH="0" baseline="0" noProof="0" dirty="0" smtClean="0">
              <a:ln>
                <a:noFill/>
              </a:ln>
              <a:solidFill>
                <a:srgbClr val="002395"/>
              </a:solidFill>
              <a:effectLst/>
              <a:uLnTx/>
              <a:uFillTx/>
            </a:endParaRPr>
          </a:p>
          <a:p>
            <a:pPr lvl="1" algn="just" defTabSz="914400">
              <a:buClr>
                <a:srgbClr val="92D050"/>
              </a:buClr>
              <a:buFont typeface="Arial" panose="020B0604020202020204" pitchFamily="34" charset="0"/>
              <a:buChar char="-"/>
            </a:pPr>
            <a:r>
              <a:rPr lang="fr-FR" sz="2400" kern="0" dirty="0" smtClean="0"/>
              <a:t>le </a:t>
            </a:r>
            <a:r>
              <a:rPr lang="fr-FR" sz="2400" kern="0" dirty="0"/>
              <a:t>CH4V traite la biologie de </a:t>
            </a:r>
            <a:r>
              <a:rPr lang="fr-FR" sz="2400" kern="0" dirty="0" err="1"/>
              <a:t>Stell</a:t>
            </a:r>
            <a:r>
              <a:rPr lang="fr-FR" sz="2400" kern="0" dirty="0"/>
              <a:t> et des Abondances,</a:t>
            </a:r>
          </a:p>
          <a:p>
            <a:pPr lvl="1" algn="just" defTabSz="914400">
              <a:buClr>
                <a:srgbClr val="92D050"/>
              </a:buClr>
              <a:buFont typeface="Arial" panose="020B0604020202020204" pitchFamily="34" charset="0"/>
              <a:buChar char="-"/>
            </a:pPr>
            <a:r>
              <a:rPr lang="fr-FR" sz="2400" kern="0" dirty="0"/>
              <a:t>Raymond Poincaré a sa biologie sur Ambroise </a:t>
            </a:r>
            <a:r>
              <a:rPr lang="fr-FR" sz="2400" kern="0" dirty="0" smtClean="0"/>
              <a:t>Paré (qui traite aussi Curie),</a:t>
            </a:r>
          </a:p>
          <a:p>
            <a:pPr lvl="1" algn="just" defTabSz="914400">
              <a:buClr>
                <a:srgbClr val="92D050"/>
              </a:buClr>
              <a:buFont typeface="Arial" panose="020B0604020202020204" pitchFamily="34" charset="0"/>
              <a:buChar char="-"/>
            </a:pPr>
            <a:r>
              <a:rPr lang="fr-FR" sz="2400" kern="0" dirty="0"/>
              <a:t>q</a:t>
            </a:r>
            <a:r>
              <a:rPr lang="fr-FR" sz="2400" kern="0" dirty="0" smtClean="0"/>
              <a:t>uid de la biologie  </a:t>
            </a:r>
            <a:r>
              <a:rPr lang="fr-FR" sz="2400" kern="0" dirty="0"/>
              <a:t>CHCNP – </a:t>
            </a:r>
            <a:r>
              <a:rPr lang="fr-FR" sz="2400" kern="0" dirty="0" smtClean="0"/>
              <a:t>CH4V ?</a:t>
            </a:r>
          </a:p>
          <a:p>
            <a:pPr lvl="0" algn="just" defTabSz="914400">
              <a:buClr>
                <a:srgbClr val="92D050"/>
              </a:buClr>
              <a:buSzPct val="200000"/>
              <a:buFont typeface="Arial" panose="020B0604020202020204" pitchFamily="34" charset="0"/>
              <a:buChar char="●"/>
            </a:pPr>
            <a:endParaRPr kumimoji="0" lang="fr-FR" sz="2400" b="1" i="0" u="none" strike="noStrike" kern="0" cap="none" spc="0" normalizeH="0" baseline="0" noProof="0" dirty="0" smtClean="0">
              <a:ln>
                <a:noFill/>
              </a:ln>
              <a:solidFill>
                <a:srgbClr val="002395"/>
              </a:solidFill>
              <a:effectLst/>
              <a:uLnTx/>
              <a:uFillTx/>
            </a:endParaRPr>
          </a:p>
          <a:p>
            <a:pPr lvl="0" algn="just" defTabSz="914400">
              <a:buClr>
                <a:srgbClr val="92D050"/>
              </a:buClr>
              <a:buSzPct val="200000"/>
              <a:buFont typeface="Arial" panose="020B0604020202020204" pitchFamily="34" charset="0"/>
              <a:buChar char="●"/>
            </a:pPr>
            <a:endParaRPr kumimoji="0" lang="fr-FR" sz="2400" b="1" i="0" u="none" strike="noStrike" kern="0" cap="none" spc="0" normalizeH="0" noProof="0" dirty="0" smtClean="0">
              <a:ln>
                <a:noFill/>
              </a:ln>
              <a:solidFill>
                <a:srgbClr val="002395"/>
              </a:solidFill>
              <a:effectLst/>
              <a:uLnTx/>
              <a:uFillTx/>
            </a:endParaRPr>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sz="2400" b="1" kern="0" dirty="0"/>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kumimoji="0" lang="fr-FR" sz="2400" b="1" i="0" u="none" strike="noStrike" kern="0" cap="none" spc="0" normalizeH="0" noProof="0" dirty="0" smtClean="0">
              <a:ln>
                <a:noFill/>
              </a:ln>
              <a:solidFill>
                <a:srgbClr val="002395"/>
              </a:solidFill>
              <a:effectLst/>
              <a:uLnTx/>
              <a:uFillTx/>
            </a:endParaRPr>
          </a:p>
          <a:p>
            <a:pPr marR="0" lvl="0" algn="just" defTabSz="914400" rtl="0" eaLnBrk="0" fontAlgn="base" latinLnBrk="0" hangingPunct="0">
              <a:lnSpc>
                <a:spcPct val="100000"/>
              </a:lnSpc>
              <a:spcBef>
                <a:spcPct val="20000"/>
              </a:spcBef>
              <a:spcAft>
                <a:spcPct val="0"/>
              </a:spcAft>
              <a:buClr>
                <a:srgbClr val="92D050"/>
              </a:buClr>
              <a:buSzPct val="200000"/>
              <a:buFont typeface="Arial" panose="020B0604020202020204" pitchFamily="34" charset="0"/>
              <a:buChar char="●"/>
              <a:tabLst/>
              <a:defRPr/>
            </a:pPr>
            <a:endParaRPr lang="fr-FR" sz="2400" b="1" kern="0" dirty="0"/>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2000" b="0" i="0" u="none" strike="noStrike" kern="0" cap="none" spc="0" normalizeH="0" baseline="0" noProof="0" dirty="0" smtClean="0">
              <a:ln>
                <a:noFill/>
              </a:ln>
              <a:solidFill>
                <a:srgbClr val="002395"/>
              </a:solidFill>
              <a:effectLst/>
              <a:uLnTx/>
              <a:uFillTx/>
            </a:endParaRPr>
          </a:p>
          <a:p>
            <a:pPr marL="858838" marR="0" lvl="0" indent="-858838" algn="just" defTabSz="914400" rtl="0" eaLnBrk="0" fontAlgn="base" latinLnBrk="0" hangingPunct="0">
              <a:lnSpc>
                <a:spcPct val="100000"/>
              </a:lnSpc>
              <a:spcBef>
                <a:spcPct val="20000"/>
              </a:spcBef>
              <a:spcAft>
                <a:spcPct val="0"/>
              </a:spcAft>
              <a:buClrTx/>
              <a:buSzPct val="55000"/>
              <a:buFontTx/>
              <a:buBlip>
                <a:blip r:embed="rId3"/>
              </a:buBlip>
              <a:tabLst/>
              <a:defRPr/>
            </a:pPr>
            <a:endParaRPr kumimoji="0" lang="fr-FR" sz="2000" b="0" i="0" u="none" strike="noStrike" kern="0" cap="none" spc="0" normalizeH="0" baseline="0" noProof="0" dirty="0" smtClean="0">
              <a:ln>
                <a:noFill/>
              </a:ln>
              <a:solidFill>
                <a:srgbClr val="002395"/>
              </a:solidFill>
              <a:effectLst/>
              <a:uLnTx/>
              <a:uFillTx/>
            </a:endParaRPr>
          </a:p>
          <a:p>
            <a:pPr marL="2473325" marR="0" lvl="3" indent="0" algn="just" defTabSz="914400" rtl="0" eaLnBrk="0" fontAlgn="base" latinLnBrk="0" hangingPunct="0">
              <a:lnSpc>
                <a:spcPct val="100000"/>
              </a:lnSpc>
              <a:spcBef>
                <a:spcPct val="20000"/>
              </a:spcBef>
              <a:spcAft>
                <a:spcPct val="0"/>
              </a:spcAft>
              <a:buClrTx/>
              <a:buSzTx/>
              <a:buFontTx/>
              <a:buNone/>
              <a:tabLst/>
              <a:defRPr/>
            </a:pPr>
            <a:endParaRPr kumimoji="0" lang="fr-FR" sz="2800" b="0" i="0" u="none" strike="noStrike" kern="0" cap="none" spc="0" normalizeH="0" baseline="0" noProof="0" dirty="0" smtClean="0">
              <a:ln>
                <a:noFill/>
              </a:ln>
              <a:solidFill>
                <a:srgbClr val="000000"/>
              </a:solidFill>
              <a:effectLst/>
              <a:uLnTx/>
              <a:uFillTx/>
              <a:latin typeface="+mn-lt"/>
            </a:endParaRPr>
          </a:p>
          <a:p>
            <a:pPr marL="1522413" marR="0" lvl="2" indent="-90488" algn="just" defTabSz="914400" rtl="0" eaLnBrk="0" fontAlgn="base" latinLnBrk="0" hangingPunct="0">
              <a:lnSpc>
                <a:spcPct val="100000"/>
              </a:lnSpc>
              <a:spcBef>
                <a:spcPct val="20000"/>
              </a:spcBef>
              <a:spcAft>
                <a:spcPct val="0"/>
              </a:spcAft>
              <a:buClrTx/>
              <a:buSzTx/>
              <a:buFontTx/>
              <a:buChar char="-"/>
              <a:tabLst/>
              <a:defRPr/>
            </a:pPr>
            <a:endParaRPr kumimoji="0" lang="fr-FR" sz="1600" b="0" i="0" u="none" strike="noStrike" kern="0" cap="none" spc="0" normalizeH="0" baseline="0" noProof="0" dirty="0" smtClean="0">
              <a:ln>
                <a:noFill/>
              </a:ln>
              <a:solidFill>
                <a:srgbClr val="002395"/>
              </a:solidFill>
              <a:effectLst/>
              <a:uLnTx/>
              <a:uFillTx/>
            </a:endParaRPr>
          </a:p>
          <a:p>
            <a:pPr marL="1038225" marR="0" lvl="1" indent="0" algn="just" defTabSz="914400" rtl="0" eaLnBrk="0" fontAlgn="base" latinLnBrk="0" hangingPunct="0">
              <a:lnSpc>
                <a:spcPct val="100000"/>
              </a:lnSpc>
              <a:spcBef>
                <a:spcPct val="20000"/>
              </a:spcBef>
              <a:spcAft>
                <a:spcPct val="0"/>
              </a:spcAft>
              <a:buClrTx/>
              <a:buSzPct val="150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1038225" marR="0" lvl="1" indent="0" algn="just" defTabSz="914400" rtl="0" eaLnBrk="0" fontAlgn="base" latinLnBrk="0" hangingPunct="0">
              <a:lnSpc>
                <a:spcPct val="100000"/>
              </a:lnSpc>
              <a:spcBef>
                <a:spcPct val="20000"/>
              </a:spcBef>
              <a:spcAft>
                <a:spcPct val="0"/>
              </a:spcAft>
              <a:buClrTx/>
              <a:buSzPct val="150000"/>
              <a:buFontTx/>
              <a:buNone/>
              <a:tabLst/>
              <a:defRPr/>
            </a:pPr>
            <a:endParaRPr kumimoji="0" lang="fr-FR" sz="18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2000" b="0" i="0" u="none" strike="noStrike" kern="0" cap="none" spc="0" normalizeH="0" baseline="0" noProof="0" dirty="0" smtClean="0">
              <a:ln>
                <a:noFill/>
              </a:ln>
              <a:solidFill>
                <a:srgbClr val="002395"/>
              </a:solidFill>
              <a:effectLst/>
              <a:uLnTx/>
              <a:uFillTx/>
            </a:endParaRPr>
          </a:p>
          <a:p>
            <a:pPr marL="0" marR="0" lvl="0" indent="0" algn="just" defTabSz="914400" rtl="0" eaLnBrk="0" fontAlgn="base" latinLnBrk="0" hangingPunct="0">
              <a:lnSpc>
                <a:spcPct val="100000"/>
              </a:lnSpc>
              <a:spcBef>
                <a:spcPct val="20000"/>
              </a:spcBef>
              <a:spcAft>
                <a:spcPct val="0"/>
              </a:spcAft>
              <a:buClrTx/>
              <a:buSzPct val="55000"/>
              <a:buFontTx/>
              <a:buNone/>
              <a:tabLst/>
              <a:defRPr/>
            </a:pPr>
            <a:endParaRPr kumimoji="0" lang="fr-FR" sz="2000" b="0" i="0" u="none" strike="noStrike" kern="0" cap="none" spc="0" normalizeH="0" baseline="0" noProof="0" dirty="0" smtClean="0">
              <a:ln>
                <a:noFill/>
              </a:ln>
              <a:solidFill>
                <a:srgbClr val="002395"/>
              </a:solidFill>
              <a:effectLst/>
              <a:uLnTx/>
              <a:uFillTx/>
            </a:endParaRPr>
          </a:p>
          <a:p>
            <a:pPr marL="1252538" marR="0" lvl="1" indent="-214313" algn="just" defTabSz="914400" rtl="0" eaLnBrk="0" fontAlgn="base" latinLnBrk="0" hangingPunct="0">
              <a:lnSpc>
                <a:spcPct val="100000"/>
              </a:lnSpc>
              <a:spcBef>
                <a:spcPct val="20000"/>
              </a:spcBef>
              <a:spcAft>
                <a:spcPct val="0"/>
              </a:spcAft>
              <a:buClrTx/>
              <a:buSzPct val="150000"/>
              <a:buFontTx/>
              <a:buChar char="-"/>
              <a:tabLst/>
              <a:defRPr/>
            </a:pPr>
            <a:endParaRPr kumimoji="0" lang="fr-FR" sz="1800" b="0" i="0" u="none" strike="noStrike" kern="0" cap="none" spc="0" normalizeH="0" baseline="0" noProof="0" dirty="0">
              <a:ln>
                <a:noFill/>
              </a:ln>
              <a:solidFill>
                <a:srgbClr val="002395"/>
              </a:solidFill>
              <a:effectLst/>
              <a:uLnTx/>
              <a:uFillTx/>
            </a:endParaRPr>
          </a:p>
        </p:txBody>
      </p:sp>
    </p:spTree>
    <p:extLst>
      <p:ext uri="{BB962C8B-B14F-4D97-AF65-F5344CB8AC3E}">
        <p14:creationId xmlns:p14="http://schemas.microsoft.com/office/powerpoint/2010/main" val="10738946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PW5SXoToEyE3wX0uDMV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Y7I4Qq6.0e4igB7NI9e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Y7I4Qq6.0e4igB7NI9e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BhoaGP490OCfGWlO.1ZGw"/>
</p:tagLst>
</file>

<file path=ppt/theme/theme1.xml><?xml version="1.0" encoding="utf-8"?>
<a:theme xmlns:a="http://schemas.openxmlformats.org/drawingml/2006/main" name="MODELE - ORIENTATIONS TERRITORIALES v3">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Trade Gothic LT Std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avail-modele">
  <a:themeElements>
    <a:clrScheme name="8_Cellule Perf - Masque Présentation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5F5F5F"/>
      </a:hlink>
      <a:folHlink>
        <a:srgbClr val="5F5F5F"/>
      </a:folHlink>
    </a:clrScheme>
    <a:fontScheme name="8_Cellule Perf - Masque Pré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ellule Perf - Masque Présentatio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8_Cellule Perf - Masque Présentation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8_Cellule Perf - Masque Présentation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5F5F5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p:properties xmlns:p="http://schemas.microsoft.com/office/2006/metadata/properties" xmlns:xsi="http://www.w3.org/2001/XMLSchema-instance" xmlns:pc="http://schemas.microsoft.com/office/infopath/2007/PartnerControls">
  <documentManagement>
    <R_x00e9_dacteur xmlns="e33eb8d3-d83a-4308-98e4-13751bdaa3b0">Alexandre Vermande</R_x00e9_dacteur>
  </documentManagement>
</p:properties>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mso-contentType ?>
<FormTemplates xmlns="http://schemas.microsoft.com/sharepoint/v3/contenttype/forms">
  <Display>DocumentLibraryForm</Display>
  <Edit>DocumentLibraryForm</Edit>
  <New>DocumentLibraryForm</New>
</FormTemplates>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ct:contentTypeSchema xmlns:ct="http://schemas.microsoft.com/office/2006/metadata/contentType" xmlns:ma="http://schemas.microsoft.com/office/2006/metadata/properties/metaAttributes" ct:_="" ma:_="" ma:contentTypeName="Document" ma:contentTypeID="0x010100D18AE017AEAA04468EF528D1D938AAED" ma:contentTypeVersion="1" ma:contentTypeDescription="Crée un document." ma:contentTypeScope="" ma:versionID="7146785c673d33cfaea941b333cc5bc2">
  <xsd:schema xmlns:xsd="http://www.w3.org/2001/XMLSchema" xmlns:xs="http://www.w3.org/2001/XMLSchema" xmlns:p="http://schemas.microsoft.com/office/2006/metadata/properties" xmlns:ns2="e33eb8d3-d83a-4308-98e4-13751bdaa3b0" targetNamespace="http://schemas.microsoft.com/office/2006/metadata/properties" ma:root="true" ma:fieldsID="71f2457bf3726e01927294ecdd003c7e" ns2:_="">
    <xsd:import namespace="e33eb8d3-d83a-4308-98e4-13751bdaa3b0"/>
    <xsd:element name="properties">
      <xsd:complexType>
        <xsd:sequence>
          <xsd:element name="documentManagement">
            <xsd:complexType>
              <xsd:all>
                <xsd:element ref="ns2:R_x00e9_dacte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eb8d3-d83a-4308-98e4-13751bdaa3b0" elementFormDefault="qualified">
    <xsd:import namespace="http://schemas.microsoft.com/office/2006/documentManagement/types"/>
    <xsd:import namespace="http://schemas.microsoft.com/office/infopath/2007/PartnerControls"/>
    <xsd:element name="R_x00e9_dacteur" ma:index="8" nillable="true" ma:displayName="Rédacteur" ma:internalName="R_x00e9_dacteu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9221BF0-144D-47CE-AA94-C2611C9A92AB}">
  <ds:schemaRefs>
    <ds:schemaRef ds:uri="ESRI.ArcGIS.Mapping.OfficeIntegration.PowerPointInfo"/>
  </ds:schemaRefs>
</ds:datastoreItem>
</file>

<file path=customXml/itemProps10.xml><?xml version="1.0" encoding="utf-8"?>
<ds:datastoreItem xmlns:ds="http://schemas.openxmlformats.org/officeDocument/2006/customXml" ds:itemID="{B0EDFDEB-1380-4F2F-B092-2EFEE5734F28}">
  <ds:schemaRefs>
    <ds:schemaRef ds:uri="ESRI.ArcGIS.Mapping.OfficeIntegration.PowerPointInfo"/>
  </ds:schemaRefs>
</ds:datastoreItem>
</file>

<file path=customXml/itemProps11.xml><?xml version="1.0" encoding="utf-8"?>
<ds:datastoreItem xmlns:ds="http://schemas.openxmlformats.org/officeDocument/2006/customXml" ds:itemID="{2FF55C90-A9D6-436B-BA8D-52C58D6861D2}">
  <ds:schemaRefs>
    <ds:schemaRef ds:uri="ESRI.ArcGIS.Mapping.OfficeIntegration.PowerPointInfo"/>
  </ds:schemaRefs>
</ds:datastoreItem>
</file>

<file path=customXml/itemProps12.xml><?xml version="1.0" encoding="utf-8"?>
<ds:datastoreItem xmlns:ds="http://schemas.openxmlformats.org/officeDocument/2006/customXml" ds:itemID="{CC320D96-51A7-4E7A-8A72-63C9BD835CE1}">
  <ds:schemaRefs>
    <ds:schemaRef ds:uri="ESRI.ArcGIS.Mapping.OfficeIntegration.PowerPointInfo"/>
  </ds:schemaRefs>
</ds:datastoreItem>
</file>

<file path=customXml/itemProps13.xml><?xml version="1.0" encoding="utf-8"?>
<ds:datastoreItem xmlns:ds="http://schemas.openxmlformats.org/officeDocument/2006/customXml" ds:itemID="{6465C9C8-79AB-40BF-925E-B9DD067ABAC8}">
  <ds:schemaRefs>
    <ds:schemaRef ds:uri="ESRI.ArcGIS.Mapping.OfficeIntegration.PowerPointInfo"/>
  </ds:schemaRefs>
</ds:datastoreItem>
</file>

<file path=customXml/itemProps14.xml><?xml version="1.0" encoding="utf-8"?>
<ds:datastoreItem xmlns:ds="http://schemas.openxmlformats.org/officeDocument/2006/customXml" ds:itemID="{BF58C38D-12CE-483C-81B1-980728C16035}">
  <ds:schemaRefs>
    <ds:schemaRef ds:uri="ESRI.ArcGIS.Mapping.OfficeIntegration.PowerPointInfo"/>
  </ds:schemaRefs>
</ds:datastoreItem>
</file>

<file path=customXml/itemProps15.xml><?xml version="1.0" encoding="utf-8"?>
<ds:datastoreItem xmlns:ds="http://schemas.openxmlformats.org/officeDocument/2006/customXml" ds:itemID="{0EEDEC7C-C842-4853-A5D7-CDFFEBF8F6BF}">
  <ds:schemaRefs>
    <ds:schemaRef ds:uri="ESRI.ArcGIS.Mapping.OfficeIntegration.PowerPointInfo"/>
  </ds:schemaRefs>
</ds:datastoreItem>
</file>

<file path=customXml/itemProps16.xml><?xml version="1.0" encoding="utf-8"?>
<ds:datastoreItem xmlns:ds="http://schemas.openxmlformats.org/officeDocument/2006/customXml" ds:itemID="{D212C839-3275-4733-A72A-118DCF210460}">
  <ds:schemaRefs>
    <ds:schemaRef ds:uri="ESRI.ArcGIS.Mapping.OfficeIntegration.PowerPointInfo"/>
  </ds:schemaRefs>
</ds:datastoreItem>
</file>

<file path=customXml/itemProps17.xml><?xml version="1.0" encoding="utf-8"?>
<ds:datastoreItem xmlns:ds="http://schemas.openxmlformats.org/officeDocument/2006/customXml" ds:itemID="{0B93CA90-AD49-414D-B226-3497709A4DAC}">
  <ds:schemaRefs>
    <ds:schemaRef ds:uri="ESRI.ArcGIS.Mapping.OfficeIntegration.PowerPointInfo"/>
  </ds:schemaRefs>
</ds:datastoreItem>
</file>

<file path=customXml/itemProps18.xml><?xml version="1.0" encoding="utf-8"?>
<ds:datastoreItem xmlns:ds="http://schemas.openxmlformats.org/officeDocument/2006/customXml" ds:itemID="{6EF06A85-219C-418F-B27C-88762097F12F}">
  <ds:schemaRefs>
    <ds:schemaRef ds:uri="ESRI.ArcGIS.Mapping.OfficeIntegration.PowerPointInfo"/>
  </ds:schemaRefs>
</ds:datastoreItem>
</file>

<file path=customXml/itemProps19.xml><?xml version="1.0" encoding="utf-8"?>
<ds:datastoreItem xmlns:ds="http://schemas.openxmlformats.org/officeDocument/2006/customXml" ds:itemID="{F2B6980F-04FB-421A-939C-3E0C9B09A9B4}">
  <ds:schemaRefs>
    <ds:schemaRef ds:uri="ESRI.ArcGIS.Mapping.OfficeIntegration.PowerPointInfo"/>
  </ds:schemaRefs>
</ds:datastoreItem>
</file>

<file path=customXml/itemProps2.xml><?xml version="1.0" encoding="utf-8"?>
<ds:datastoreItem xmlns:ds="http://schemas.openxmlformats.org/officeDocument/2006/customXml" ds:itemID="{3BE66BA8-1310-42E9-A700-90B4A8F5B8A4}">
  <ds:schemaRefs>
    <ds:schemaRef ds:uri="ESRI.ArcGIS.Mapping.OfficeIntegration.PowerPointInfo"/>
  </ds:schemaRefs>
</ds:datastoreItem>
</file>

<file path=customXml/itemProps20.xml><?xml version="1.0" encoding="utf-8"?>
<ds:datastoreItem xmlns:ds="http://schemas.openxmlformats.org/officeDocument/2006/customXml" ds:itemID="{D3A43150-D0FC-4B0B-A2FF-45D3060BAA2D}">
  <ds:schemaRefs>
    <ds:schemaRef ds:uri="ESRI.ArcGIS.Mapping.OfficeIntegration.PowerPointInfo"/>
  </ds:schemaRefs>
</ds:datastoreItem>
</file>

<file path=customXml/itemProps21.xml><?xml version="1.0" encoding="utf-8"?>
<ds:datastoreItem xmlns:ds="http://schemas.openxmlformats.org/officeDocument/2006/customXml" ds:itemID="{23931DCE-41A0-4E69-AF53-5BA99697FF06}">
  <ds:schemaRefs>
    <ds:schemaRef ds:uri="ESRI.ArcGIS.Mapping.OfficeIntegration.PowerPointInfo"/>
  </ds:schemaRefs>
</ds:datastoreItem>
</file>

<file path=customXml/itemProps22.xml><?xml version="1.0" encoding="utf-8"?>
<ds:datastoreItem xmlns:ds="http://schemas.openxmlformats.org/officeDocument/2006/customXml" ds:itemID="{A255A247-A884-454A-8231-2ADD14986ABF}">
  <ds:schemaRefs>
    <ds:schemaRef ds:uri="ESRI.ArcGIS.Mapping.OfficeIntegration.PowerPointInfo"/>
  </ds:schemaRefs>
</ds:datastoreItem>
</file>

<file path=customXml/itemProps23.xml><?xml version="1.0" encoding="utf-8"?>
<ds:datastoreItem xmlns:ds="http://schemas.openxmlformats.org/officeDocument/2006/customXml" ds:itemID="{478E6DE4-DC44-47CE-A712-24DE6456B083}">
  <ds:schemaRefs>
    <ds:schemaRef ds:uri="ESRI.ArcGIS.Mapping.OfficeIntegration.PowerPointInfo"/>
  </ds:schemaRefs>
</ds:datastoreItem>
</file>

<file path=customXml/itemProps24.xml><?xml version="1.0" encoding="utf-8"?>
<ds:datastoreItem xmlns:ds="http://schemas.openxmlformats.org/officeDocument/2006/customXml" ds:itemID="{2FFA65F8-B195-498E-A898-C1AEFD0C22D3}">
  <ds:schemaRefs>
    <ds:schemaRef ds:uri="ESRI.ArcGIS.Mapping.OfficeIntegration.PowerPointInfo"/>
  </ds:schemaRefs>
</ds:datastoreItem>
</file>

<file path=customXml/itemProps25.xml><?xml version="1.0" encoding="utf-8"?>
<ds:datastoreItem xmlns:ds="http://schemas.openxmlformats.org/officeDocument/2006/customXml" ds:itemID="{BFAFC884-C7DC-41DD-AECB-DC58CCEE0930}">
  <ds:schemaRefs>
    <ds:schemaRef ds:uri="ESRI.ArcGIS.Mapping.OfficeIntegration.PowerPointInfo"/>
  </ds:schemaRefs>
</ds:datastoreItem>
</file>

<file path=customXml/itemProps26.xml><?xml version="1.0" encoding="utf-8"?>
<ds:datastoreItem xmlns:ds="http://schemas.openxmlformats.org/officeDocument/2006/customXml" ds:itemID="{64310029-FF75-4061-8EF0-601EA33DFB43}">
  <ds:schemaRefs>
    <ds:schemaRef ds:uri="ESRI.ArcGIS.Mapping.OfficeIntegration.PowerPointInfo"/>
  </ds:schemaRefs>
</ds:datastoreItem>
</file>

<file path=customXml/itemProps27.xml><?xml version="1.0" encoding="utf-8"?>
<ds:datastoreItem xmlns:ds="http://schemas.openxmlformats.org/officeDocument/2006/customXml" ds:itemID="{E1A2873D-D022-4FAC-A052-C2DB367BB9C0}">
  <ds:schemaRefs>
    <ds:schemaRef ds:uri="ESRI.ArcGIS.Mapping.OfficeIntegration.PowerPointInfo"/>
  </ds:schemaRefs>
</ds:datastoreItem>
</file>

<file path=customXml/itemProps28.xml><?xml version="1.0" encoding="utf-8"?>
<ds:datastoreItem xmlns:ds="http://schemas.openxmlformats.org/officeDocument/2006/customXml" ds:itemID="{0F226EF0-A851-4F03-AAF2-8D0685463478}">
  <ds:schemaRefs>
    <ds:schemaRef ds:uri="ESRI.ArcGIS.Mapping.OfficeIntegration.PowerPointInfo"/>
  </ds:schemaRefs>
</ds:datastoreItem>
</file>

<file path=customXml/itemProps29.xml><?xml version="1.0" encoding="utf-8"?>
<ds:datastoreItem xmlns:ds="http://schemas.openxmlformats.org/officeDocument/2006/customXml" ds:itemID="{2FE5BE56-C80E-46C5-991E-192C76624674}">
  <ds:schemaRefs>
    <ds:schemaRef ds:uri="ESRI.ArcGIS.Mapping.OfficeIntegration.PowerPointInfo"/>
  </ds:schemaRefs>
</ds:datastoreItem>
</file>

<file path=customXml/itemProps3.xml><?xml version="1.0" encoding="utf-8"?>
<ds:datastoreItem xmlns:ds="http://schemas.openxmlformats.org/officeDocument/2006/customXml" ds:itemID="{667418A1-CF65-4290-83EA-619AB300B561}">
  <ds:schemaRefs>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http://purl.org/dc/dcmitype/"/>
    <ds:schemaRef ds:uri="http://schemas.microsoft.com/office/infopath/2007/PartnerControls"/>
    <ds:schemaRef ds:uri="e33eb8d3-d83a-4308-98e4-13751bdaa3b0"/>
    <ds:schemaRef ds:uri="http://schemas.microsoft.com/office/2006/metadata/properties"/>
  </ds:schemaRefs>
</ds:datastoreItem>
</file>

<file path=customXml/itemProps30.xml><?xml version="1.0" encoding="utf-8"?>
<ds:datastoreItem xmlns:ds="http://schemas.openxmlformats.org/officeDocument/2006/customXml" ds:itemID="{F0DABA81-ADD9-4AB7-8FE6-C06D4F4E9CFB}">
  <ds:schemaRefs>
    <ds:schemaRef ds:uri="ESRI.ArcGIS.Mapping.OfficeIntegration.PowerPointInfo"/>
  </ds:schemaRefs>
</ds:datastoreItem>
</file>

<file path=customXml/itemProps31.xml><?xml version="1.0" encoding="utf-8"?>
<ds:datastoreItem xmlns:ds="http://schemas.openxmlformats.org/officeDocument/2006/customXml" ds:itemID="{64C46EAB-8C98-43A2-82F9-8258F51A43E9}">
  <ds:schemaRefs>
    <ds:schemaRef ds:uri="ESRI.ArcGIS.Mapping.OfficeIntegration.PowerPointInfo"/>
  </ds:schemaRefs>
</ds:datastoreItem>
</file>

<file path=customXml/itemProps32.xml><?xml version="1.0" encoding="utf-8"?>
<ds:datastoreItem xmlns:ds="http://schemas.openxmlformats.org/officeDocument/2006/customXml" ds:itemID="{3DCD760A-BD9B-461C-B6E3-0FA8B3ED0A6E}">
  <ds:schemaRefs>
    <ds:schemaRef ds:uri="ESRI.ArcGIS.Mapping.OfficeIntegration.PowerPointInfo"/>
  </ds:schemaRefs>
</ds:datastoreItem>
</file>

<file path=customXml/itemProps33.xml><?xml version="1.0" encoding="utf-8"?>
<ds:datastoreItem xmlns:ds="http://schemas.openxmlformats.org/officeDocument/2006/customXml" ds:itemID="{5945BC09-4482-43B1-9355-87A4BF9FC018}">
  <ds:schemaRefs>
    <ds:schemaRef ds:uri="ESRI.ArcGIS.Mapping.OfficeIntegration.PowerPointInfo"/>
  </ds:schemaRefs>
</ds:datastoreItem>
</file>

<file path=customXml/itemProps34.xml><?xml version="1.0" encoding="utf-8"?>
<ds:datastoreItem xmlns:ds="http://schemas.openxmlformats.org/officeDocument/2006/customXml" ds:itemID="{803CDB67-C295-4438-A806-DBF09EEA6112}">
  <ds:schemaRefs>
    <ds:schemaRef ds:uri="http://schemas.microsoft.com/sharepoint/v3/contenttype/forms"/>
  </ds:schemaRefs>
</ds:datastoreItem>
</file>

<file path=customXml/itemProps35.xml><?xml version="1.0" encoding="utf-8"?>
<ds:datastoreItem xmlns:ds="http://schemas.openxmlformats.org/officeDocument/2006/customXml" ds:itemID="{610939AF-ADA3-48AD-83BD-AF9DCF92C99D}">
  <ds:schemaRefs>
    <ds:schemaRef ds:uri="ESRI.ArcGIS.Mapping.OfficeIntegration.PowerPointInfo"/>
  </ds:schemaRefs>
</ds:datastoreItem>
</file>

<file path=customXml/itemProps36.xml><?xml version="1.0" encoding="utf-8"?>
<ds:datastoreItem xmlns:ds="http://schemas.openxmlformats.org/officeDocument/2006/customXml" ds:itemID="{29B423BF-FDC9-4012-957B-AB4DD11F72CB}">
  <ds:schemaRefs>
    <ds:schemaRef ds:uri="ESRI.ArcGIS.Mapping.OfficeIntegration.PowerPointInfo"/>
  </ds:schemaRefs>
</ds:datastoreItem>
</file>

<file path=customXml/itemProps37.xml><?xml version="1.0" encoding="utf-8"?>
<ds:datastoreItem xmlns:ds="http://schemas.openxmlformats.org/officeDocument/2006/customXml" ds:itemID="{D062658C-460C-49C9-827C-1A64B2936E22}">
  <ds:schemaRefs>
    <ds:schemaRef ds:uri="ESRI.ArcGIS.Mapping.OfficeIntegration.PowerPointInfo"/>
  </ds:schemaRefs>
</ds:datastoreItem>
</file>

<file path=customXml/itemProps38.xml><?xml version="1.0" encoding="utf-8"?>
<ds:datastoreItem xmlns:ds="http://schemas.openxmlformats.org/officeDocument/2006/customXml" ds:itemID="{2D97FD49-265F-4594-80A1-E74693159E19}">
  <ds:schemaRefs>
    <ds:schemaRef ds:uri="ESRI.ArcGIS.Mapping.OfficeIntegration.PowerPointInfo"/>
  </ds:schemaRefs>
</ds:datastoreItem>
</file>

<file path=customXml/itemProps39.xml><?xml version="1.0" encoding="utf-8"?>
<ds:datastoreItem xmlns:ds="http://schemas.openxmlformats.org/officeDocument/2006/customXml" ds:itemID="{A4D87A7C-59F9-4CB0-8FAB-E984292A002E}">
  <ds:schemaRefs>
    <ds:schemaRef ds:uri="ESRI.ArcGIS.Mapping.OfficeIntegration.PowerPointInfo"/>
  </ds:schemaRefs>
</ds:datastoreItem>
</file>

<file path=customXml/itemProps4.xml><?xml version="1.0" encoding="utf-8"?>
<ds:datastoreItem xmlns:ds="http://schemas.openxmlformats.org/officeDocument/2006/customXml" ds:itemID="{F3A1BE57-3E20-45D7-93C2-20CAE2D8E427}">
  <ds:schemaRefs>
    <ds:schemaRef ds:uri="ESRI.ArcGIS.Mapping.OfficeIntegration.PowerPointInfo"/>
  </ds:schemaRefs>
</ds:datastoreItem>
</file>

<file path=customXml/itemProps40.xml><?xml version="1.0" encoding="utf-8"?>
<ds:datastoreItem xmlns:ds="http://schemas.openxmlformats.org/officeDocument/2006/customXml" ds:itemID="{19EE8F56-9A11-49F1-9B8E-13FB16095CBB}">
  <ds:schemaRefs>
    <ds:schemaRef ds:uri="ESRI.ArcGIS.Mapping.OfficeIntegration.PowerPointInfo"/>
  </ds:schemaRefs>
</ds:datastoreItem>
</file>

<file path=customXml/itemProps41.xml><?xml version="1.0" encoding="utf-8"?>
<ds:datastoreItem xmlns:ds="http://schemas.openxmlformats.org/officeDocument/2006/customXml" ds:itemID="{7A5E3343-F76F-41AD-B63C-C78D5869660A}">
  <ds:schemaRefs>
    <ds:schemaRef ds:uri="ESRI.ArcGIS.Mapping.OfficeIntegration.PowerPointInfo"/>
  </ds:schemaRefs>
</ds:datastoreItem>
</file>

<file path=customXml/itemProps42.xml><?xml version="1.0" encoding="utf-8"?>
<ds:datastoreItem xmlns:ds="http://schemas.openxmlformats.org/officeDocument/2006/customXml" ds:itemID="{5EB26337-8A97-4EF2-886B-96E490094030}">
  <ds:schemaRefs>
    <ds:schemaRef ds:uri="ESRI.ArcGIS.Mapping.OfficeIntegration.PowerPointInfo"/>
  </ds:schemaRefs>
</ds:datastoreItem>
</file>

<file path=customXml/itemProps43.xml><?xml version="1.0" encoding="utf-8"?>
<ds:datastoreItem xmlns:ds="http://schemas.openxmlformats.org/officeDocument/2006/customXml" ds:itemID="{15A1502D-9517-4707-B59D-15D2C7D0DD69}">
  <ds:schemaRefs>
    <ds:schemaRef ds:uri="ESRI.ArcGIS.Mapping.OfficeIntegration.PowerPointInfo"/>
  </ds:schemaRefs>
</ds:datastoreItem>
</file>

<file path=customXml/itemProps44.xml><?xml version="1.0" encoding="utf-8"?>
<ds:datastoreItem xmlns:ds="http://schemas.openxmlformats.org/officeDocument/2006/customXml" ds:itemID="{63D20B5C-D332-47D9-AFB2-D48A725053DB}">
  <ds:schemaRefs>
    <ds:schemaRef ds:uri="ESRI.ArcGIS.Mapping.OfficeIntegration.PowerPointInfo"/>
  </ds:schemaRefs>
</ds:datastoreItem>
</file>

<file path=customXml/itemProps45.xml><?xml version="1.0" encoding="utf-8"?>
<ds:datastoreItem xmlns:ds="http://schemas.openxmlformats.org/officeDocument/2006/customXml" ds:itemID="{0434E9F2-28F3-4A61-A67A-69D7DA166A39}">
  <ds:schemaRefs>
    <ds:schemaRef ds:uri="ESRI.ArcGIS.Mapping.OfficeIntegration.PowerPointInfo"/>
  </ds:schemaRefs>
</ds:datastoreItem>
</file>

<file path=customXml/itemProps46.xml><?xml version="1.0" encoding="utf-8"?>
<ds:datastoreItem xmlns:ds="http://schemas.openxmlformats.org/officeDocument/2006/customXml" ds:itemID="{255370B0-A92F-4D96-A5A8-FC8051858049}">
  <ds:schemaRefs>
    <ds:schemaRef ds:uri="ESRI.ArcGIS.Mapping.OfficeIntegration.PowerPointInfo"/>
  </ds:schemaRefs>
</ds:datastoreItem>
</file>

<file path=customXml/itemProps47.xml><?xml version="1.0" encoding="utf-8"?>
<ds:datastoreItem xmlns:ds="http://schemas.openxmlformats.org/officeDocument/2006/customXml" ds:itemID="{A34A81AC-2470-4B11-B465-7399F1110303}">
  <ds:schemaRefs>
    <ds:schemaRef ds:uri="ESRI.ArcGIS.Mapping.OfficeIntegration.PowerPointInfo"/>
  </ds:schemaRefs>
</ds:datastoreItem>
</file>

<file path=customXml/itemProps48.xml><?xml version="1.0" encoding="utf-8"?>
<ds:datastoreItem xmlns:ds="http://schemas.openxmlformats.org/officeDocument/2006/customXml" ds:itemID="{C3C76960-9A8C-4728-B805-37C0EBC0C1D0}">
  <ds:schemaRefs>
    <ds:schemaRef ds:uri="ESRI.ArcGIS.Mapping.OfficeIntegration.PowerPointInfo"/>
  </ds:schemaRefs>
</ds:datastoreItem>
</file>

<file path=customXml/itemProps49.xml><?xml version="1.0" encoding="utf-8"?>
<ds:datastoreItem xmlns:ds="http://schemas.openxmlformats.org/officeDocument/2006/customXml" ds:itemID="{280BC6F4-BFC5-41A2-9C24-19B10AD24B86}">
  <ds:schemaRefs>
    <ds:schemaRef ds:uri="ESRI.ArcGIS.Mapping.OfficeIntegration.PowerPointInfo"/>
  </ds:schemaRefs>
</ds:datastoreItem>
</file>

<file path=customXml/itemProps5.xml><?xml version="1.0" encoding="utf-8"?>
<ds:datastoreItem xmlns:ds="http://schemas.openxmlformats.org/officeDocument/2006/customXml" ds:itemID="{19E71E1A-A780-4DA6-AD01-5B94A07C5AAE}">
  <ds:schemaRefs>
    <ds:schemaRef ds:uri="ESRI.ArcGIS.Mapping.OfficeIntegration.PowerPointInfo"/>
  </ds:schemaRefs>
</ds:datastoreItem>
</file>

<file path=customXml/itemProps50.xml><?xml version="1.0" encoding="utf-8"?>
<ds:datastoreItem xmlns:ds="http://schemas.openxmlformats.org/officeDocument/2006/customXml" ds:itemID="{69E8A5D4-2167-45A0-A290-0D1E6A76CD66}">
  <ds:schemaRefs>
    <ds:schemaRef ds:uri="ESRI.ArcGIS.Mapping.OfficeIntegration.PowerPointInfo"/>
  </ds:schemaRefs>
</ds:datastoreItem>
</file>

<file path=customXml/itemProps51.xml><?xml version="1.0" encoding="utf-8"?>
<ds:datastoreItem xmlns:ds="http://schemas.openxmlformats.org/officeDocument/2006/customXml" ds:itemID="{97D3D47E-6EA9-41F0-AD41-7B137CE5B4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3eb8d3-d83a-4308-98e4-13751bdaa3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2.xml><?xml version="1.0" encoding="utf-8"?>
<ds:datastoreItem xmlns:ds="http://schemas.openxmlformats.org/officeDocument/2006/customXml" ds:itemID="{C09C3966-9E3B-4C2E-80CC-21A2A30D65EE}">
  <ds:schemaRefs>
    <ds:schemaRef ds:uri="ESRI.ArcGIS.Mapping.OfficeIntegration.PowerPointInfo"/>
  </ds:schemaRefs>
</ds:datastoreItem>
</file>

<file path=customXml/itemProps53.xml><?xml version="1.0" encoding="utf-8"?>
<ds:datastoreItem xmlns:ds="http://schemas.openxmlformats.org/officeDocument/2006/customXml" ds:itemID="{6ACCABF4-9FA1-4C09-A37B-3F617E56514D}">
  <ds:schemaRefs>
    <ds:schemaRef ds:uri="ESRI.ArcGIS.Mapping.OfficeIntegration.PowerPointInfo"/>
  </ds:schemaRefs>
</ds:datastoreItem>
</file>

<file path=customXml/itemProps54.xml><?xml version="1.0" encoding="utf-8"?>
<ds:datastoreItem xmlns:ds="http://schemas.openxmlformats.org/officeDocument/2006/customXml" ds:itemID="{C60A8C22-3434-4E93-9846-980E26D59C8F}">
  <ds:schemaRefs>
    <ds:schemaRef ds:uri="ESRI.ArcGIS.Mapping.OfficeIntegration.PowerPointInfo"/>
  </ds:schemaRefs>
</ds:datastoreItem>
</file>

<file path=customXml/itemProps55.xml><?xml version="1.0" encoding="utf-8"?>
<ds:datastoreItem xmlns:ds="http://schemas.openxmlformats.org/officeDocument/2006/customXml" ds:itemID="{10A96EC7-B10D-4A33-A822-0D7097443BA3}">
  <ds:schemaRefs>
    <ds:schemaRef ds:uri="ESRI.ArcGIS.Mapping.OfficeIntegration.PowerPointInfo"/>
  </ds:schemaRefs>
</ds:datastoreItem>
</file>

<file path=customXml/itemProps56.xml><?xml version="1.0" encoding="utf-8"?>
<ds:datastoreItem xmlns:ds="http://schemas.openxmlformats.org/officeDocument/2006/customXml" ds:itemID="{00BC39D2-9C59-446B-B040-2F1B785DAB84}">
  <ds:schemaRefs>
    <ds:schemaRef ds:uri="ESRI.ArcGIS.Mapping.OfficeIntegration.PowerPointInfo"/>
  </ds:schemaRefs>
</ds:datastoreItem>
</file>

<file path=customXml/itemProps57.xml><?xml version="1.0" encoding="utf-8"?>
<ds:datastoreItem xmlns:ds="http://schemas.openxmlformats.org/officeDocument/2006/customXml" ds:itemID="{89A5728D-9E32-477C-BB97-1CFE20641E6E}">
  <ds:schemaRefs>
    <ds:schemaRef ds:uri="ESRI.ArcGIS.Mapping.OfficeIntegration.PowerPointInfo"/>
  </ds:schemaRefs>
</ds:datastoreItem>
</file>

<file path=customXml/itemProps58.xml><?xml version="1.0" encoding="utf-8"?>
<ds:datastoreItem xmlns:ds="http://schemas.openxmlformats.org/officeDocument/2006/customXml" ds:itemID="{3F180388-5DF8-4807-8D0F-D014272D22BB}">
  <ds:schemaRefs>
    <ds:schemaRef ds:uri="ESRI.ArcGIS.Mapping.OfficeIntegration.PowerPointInfo"/>
  </ds:schemaRefs>
</ds:datastoreItem>
</file>

<file path=customXml/itemProps59.xml><?xml version="1.0" encoding="utf-8"?>
<ds:datastoreItem xmlns:ds="http://schemas.openxmlformats.org/officeDocument/2006/customXml" ds:itemID="{21FE6B2F-B308-4822-879A-4CBFF6C07F65}">
  <ds:schemaRefs>
    <ds:schemaRef ds:uri="ESRI.ArcGIS.Mapping.OfficeIntegration.PowerPointInfo"/>
  </ds:schemaRefs>
</ds:datastoreItem>
</file>

<file path=customXml/itemProps6.xml><?xml version="1.0" encoding="utf-8"?>
<ds:datastoreItem xmlns:ds="http://schemas.openxmlformats.org/officeDocument/2006/customXml" ds:itemID="{CFC1740D-9C5C-49E8-8034-E102AB8C31FE}">
  <ds:schemaRefs>
    <ds:schemaRef ds:uri="ESRI.ArcGIS.Mapping.OfficeIntegration.PowerPointInfo"/>
  </ds:schemaRefs>
</ds:datastoreItem>
</file>

<file path=customXml/itemProps60.xml><?xml version="1.0" encoding="utf-8"?>
<ds:datastoreItem xmlns:ds="http://schemas.openxmlformats.org/officeDocument/2006/customXml" ds:itemID="{92FC3A33-3D21-4C80-9B98-0AA0812A99A4}">
  <ds:schemaRefs>
    <ds:schemaRef ds:uri="ESRI.ArcGIS.Mapping.OfficeIntegration.PowerPointInfo"/>
  </ds:schemaRefs>
</ds:datastoreItem>
</file>

<file path=customXml/itemProps61.xml><?xml version="1.0" encoding="utf-8"?>
<ds:datastoreItem xmlns:ds="http://schemas.openxmlformats.org/officeDocument/2006/customXml" ds:itemID="{551D53FF-DE3D-4778-9891-343A064EEED8}">
  <ds:schemaRefs>
    <ds:schemaRef ds:uri="ESRI.ArcGIS.Mapping.OfficeIntegration.PowerPointInfo"/>
  </ds:schemaRefs>
</ds:datastoreItem>
</file>

<file path=customXml/itemProps62.xml><?xml version="1.0" encoding="utf-8"?>
<ds:datastoreItem xmlns:ds="http://schemas.openxmlformats.org/officeDocument/2006/customXml" ds:itemID="{3FAFF3EC-9672-4EA8-9E26-38DE077F7C62}">
  <ds:schemaRefs>
    <ds:schemaRef ds:uri="ESRI.ArcGIS.Mapping.OfficeIntegration.PowerPointInfo"/>
  </ds:schemaRefs>
</ds:datastoreItem>
</file>

<file path=customXml/itemProps63.xml><?xml version="1.0" encoding="utf-8"?>
<ds:datastoreItem xmlns:ds="http://schemas.openxmlformats.org/officeDocument/2006/customXml" ds:itemID="{5D628791-FC02-4E45-81FF-F70F4406BCBD}">
  <ds:schemaRefs>
    <ds:schemaRef ds:uri="ESRI.ArcGIS.Mapping.OfficeIntegration.PowerPointInfo"/>
  </ds:schemaRefs>
</ds:datastoreItem>
</file>

<file path=customXml/itemProps64.xml><?xml version="1.0" encoding="utf-8"?>
<ds:datastoreItem xmlns:ds="http://schemas.openxmlformats.org/officeDocument/2006/customXml" ds:itemID="{DF0908E0-C443-4161-8AC7-03FD0EFC6CE6}">
  <ds:schemaRefs>
    <ds:schemaRef ds:uri="ESRI.ArcGIS.Mapping.OfficeIntegration.PowerPointInfo"/>
  </ds:schemaRefs>
</ds:datastoreItem>
</file>

<file path=customXml/itemProps65.xml><?xml version="1.0" encoding="utf-8"?>
<ds:datastoreItem xmlns:ds="http://schemas.openxmlformats.org/officeDocument/2006/customXml" ds:itemID="{DA19E9AB-91A8-4D72-A639-62B7E9B128F7}">
  <ds:schemaRefs>
    <ds:schemaRef ds:uri="ESRI.ArcGIS.Mapping.OfficeIntegration.PowerPointInfo"/>
  </ds:schemaRefs>
</ds:datastoreItem>
</file>

<file path=customXml/itemProps66.xml><?xml version="1.0" encoding="utf-8"?>
<ds:datastoreItem xmlns:ds="http://schemas.openxmlformats.org/officeDocument/2006/customXml" ds:itemID="{7C70E0B3-69F4-43DB-91B5-A7B85C8902AC}">
  <ds:schemaRefs>
    <ds:schemaRef ds:uri="ESRI.ArcGIS.Mapping.OfficeIntegration.PowerPointInfo"/>
  </ds:schemaRefs>
</ds:datastoreItem>
</file>

<file path=customXml/itemProps67.xml><?xml version="1.0" encoding="utf-8"?>
<ds:datastoreItem xmlns:ds="http://schemas.openxmlformats.org/officeDocument/2006/customXml" ds:itemID="{28E16F55-E8CF-4BB6-B999-C00A693B8ED2}">
  <ds:schemaRefs>
    <ds:schemaRef ds:uri="ESRI.ArcGIS.Mapping.OfficeIntegration.PowerPointInfo"/>
  </ds:schemaRefs>
</ds:datastoreItem>
</file>

<file path=customXml/itemProps68.xml><?xml version="1.0" encoding="utf-8"?>
<ds:datastoreItem xmlns:ds="http://schemas.openxmlformats.org/officeDocument/2006/customXml" ds:itemID="{B1106152-EFCF-4494-9156-4EF5A0C555FF}">
  <ds:schemaRefs>
    <ds:schemaRef ds:uri="ESRI.ArcGIS.Mapping.OfficeIntegration.PowerPointInfo"/>
  </ds:schemaRefs>
</ds:datastoreItem>
</file>

<file path=customXml/itemProps69.xml><?xml version="1.0" encoding="utf-8"?>
<ds:datastoreItem xmlns:ds="http://schemas.openxmlformats.org/officeDocument/2006/customXml" ds:itemID="{275BFE5F-81D9-4912-97FD-8C2E0BC18FD1}">
  <ds:schemaRefs>
    <ds:schemaRef ds:uri="ESRI.ArcGIS.Mapping.OfficeIntegration.PowerPointInfo"/>
  </ds:schemaRefs>
</ds:datastoreItem>
</file>

<file path=customXml/itemProps7.xml><?xml version="1.0" encoding="utf-8"?>
<ds:datastoreItem xmlns:ds="http://schemas.openxmlformats.org/officeDocument/2006/customXml" ds:itemID="{ACB4BE9F-CF2C-4E4D-999D-874C24CFB65C}">
  <ds:schemaRefs>
    <ds:schemaRef ds:uri="ESRI.ArcGIS.Mapping.OfficeIntegration.PowerPointInfo"/>
  </ds:schemaRefs>
</ds:datastoreItem>
</file>

<file path=customXml/itemProps70.xml><?xml version="1.0" encoding="utf-8"?>
<ds:datastoreItem xmlns:ds="http://schemas.openxmlformats.org/officeDocument/2006/customXml" ds:itemID="{F487B942-4EED-45CE-AC37-D440D2D08570}">
  <ds:schemaRefs>
    <ds:schemaRef ds:uri="ESRI.ArcGIS.Mapping.OfficeIntegration.PowerPointInfo"/>
  </ds:schemaRefs>
</ds:datastoreItem>
</file>

<file path=customXml/itemProps71.xml><?xml version="1.0" encoding="utf-8"?>
<ds:datastoreItem xmlns:ds="http://schemas.openxmlformats.org/officeDocument/2006/customXml" ds:itemID="{CC35A8F8-235D-416B-8EA2-0BEABCC6DDCB}">
  <ds:schemaRefs>
    <ds:schemaRef ds:uri="ESRI.ArcGIS.Mapping.OfficeIntegration.PowerPointInfo"/>
  </ds:schemaRefs>
</ds:datastoreItem>
</file>

<file path=customXml/itemProps72.xml><?xml version="1.0" encoding="utf-8"?>
<ds:datastoreItem xmlns:ds="http://schemas.openxmlformats.org/officeDocument/2006/customXml" ds:itemID="{9099BB35-5D12-4593-82D1-1FB84E67087C}">
  <ds:schemaRefs>
    <ds:schemaRef ds:uri="ESRI.ArcGIS.Mapping.OfficeIntegration.PowerPointInfo"/>
  </ds:schemaRefs>
</ds:datastoreItem>
</file>

<file path=customXml/itemProps73.xml><?xml version="1.0" encoding="utf-8"?>
<ds:datastoreItem xmlns:ds="http://schemas.openxmlformats.org/officeDocument/2006/customXml" ds:itemID="{5FE0B317-B1B4-4A8C-B291-AB55AE992EA0}">
  <ds:schemaRefs>
    <ds:schemaRef ds:uri="ESRI.ArcGIS.Mapping.OfficeIntegration.PowerPointInfo"/>
  </ds:schemaRefs>
</ds:datastoreItem>
</file>

<file path=customXml/itemProps74.xml><?xml version="1.0" encoding="utf-8"?>
<ds:datastoreItem xmlns:ds="http://schemas.openxmlformats.org/officeDocument/2006/customXml" ds:itemID="{25A5B035-21A2-4474-9CE3-9A077BC818E3}">
  <ds:schemaRefs>
    <ds:schemaRef ds:uri="ESRI.ArcGIS.Mapping.OfficeIntegration.PowerPointInfo"/>
  </ds:schemaRefs>
</ds:datastoreItem>
</file>

<file path=customXml/itemProps75.xml><?xml version="1.0" encoding="utf-8"?>
<ds:datastoreItem xmlns:ds="http://schemas.openxmlformats.org/officeDocument/2006/customXml" ds:itemID="{F00BE1D1-52BE-4F28-BBCD-18979D9D31AE}">
  <ds:schemaRefs>
    <ds:schemaRef ds:uri="ESRI.ArcGIS.Mapping.OfficeIntegration.PowerPointInfo"/>
  </ds:schemaRefs>
</ds:datastoreItem>
</file>

<file path=customXml/itemProps76.xml><?xml version="1.0" encoding="utf-8"?>
<ds:datastoreItem xmlns:ds="http://schemas.openxmlformats.org/officeDocument/2006/customXml" ds:itemID="{5A9A5D11-4524-41F1-9085-93E8D064628F}">
  <ds:schemaRefs>
    <ds:schemaRef ds:uri="ESRI.ArcGIS.Mapping.OfficeIntegration.PowerPointInfo"/>
  </ds:schemaRefs>
</ds:datastoreItem>
</file>

<file path=customXml/itemProps77.xml><?xml version="1.0" encoding="utf-8"?>
<ds:datastoreItem xmlns:ds="http://schemas.openxmlformats.org/officeDocument/2006/customXml" ds:itemID="{9DB42A50-567D-43C5-BB1A-08ED89AA45B3}">
  <ds:schemaRefs>
    <ds:schemaRef ds:uri="ESRI.ArcGIS.Mapping.OfficeIntegration.PowerPointInfo"/>
  </ds:schemaRefs>
</ds:datastoreItem>
</file>

<file path=customXml/itemProps78.xml><?xml version="1.0" encoding="utf-8"?>
<ds:datastoreItem xmlns:ds="http://schemas.openxmlformats.org/officeDocument/2006/customXml" ds:itemID="{B4EE8EAF-F277-4AF9-9300-2B19A94F31F3}">
  <ds:schemaRefs>
    <ds:schemaRef ds:uri="ESRI.ArcGIS.Mapping.OfficeIntegration.PowerPointInfo"/>
  </ds:schemaRefs>
</ds:datastoreItem>
</file>

<file path=customXml/itemProps79.xml><?xml version="1.0" encoding="utf-8"?>
<ds:datastoreItem xmlns:ds="http://schemas.openxmlformats.org/officeDocument/2006/customXml" ds:itemID="{293DD6B9-884A-4DE9-99C2-F8BBAFB77EFC}">
  <ds:schemaRefs>
    <ds:schemaRef ds:uri="ESRI.ArcGIS.Mapping.OfficeIntegration.PowerPointInfo"/>
  </ds:schemaRefs>
</ds:datastoreItem>
</file>

<file path=customXml/itemProps8.xml><?xml version="1.0" encoding="utf-8"?>
<ds:datastoreItem xmlns:ds="http://schemas.openxmlformats.org/officeDocument/2006/customXml" ds:itemID="{6EB68382-5859-45CE-856C-E394A81AEDFF}">
  <ds:schemaRefs>
    <ds:schemaRef ds:uri="ESRI.ArcGIS.Mapping.OfficeIntegration.PowerPointInfo"/>
  </ds:schemaRefs>
</ds:datastoreItem>
</file>

<file path=customXml/itemProps80.xml><?xml version="1.0" encoding="utf-8"?>
<ds:datastoreItem xmlns:ds="http://schemas.openxmlformats.org/officeDocument/2006/customXml" ds:itemID="{91767106-8864-455B-9B9B-35A5DD377C20}">
  <ds:schemaRefs>
    <ds:schemaRef ds:uri="ESRI.ArcGIS.Mapping.OfficeIntegration.PowerPointInfo"/>
  </ds:schemaRefs>
</ds:datastoreItem>
</file>

<file path=customXml/itemProps9.xml><?xml version="1.0" encoding="utf-8"?>
<ds:datastoreItem xmlns:ds="http://schemas.openxmlformats.org/officeDocument/2006/customXml" ds:itemID="{B993A1CC-B4CB-4FA5-A634-9C5FC8B1035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12345</TotalTime>
  <Words>1913</Words>
  <Application>Microsoft Office PowerPoint</Application>
  <PresentationFormat>A3 (297 x 420 mm)</PresentationFormat>
  <Paragraphs>359</Paragraphs>
  <Slides>17</Slides>
  <Notes>2</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MODELE - ORIENTATIONS TERRITORIALES v3</vt:lpstr>
      <vt:lpstr>travail-modele</vt:lpstr>
      <vt:lpstr>Conférence de territoire</vt:lpstr>
      <vt:lpstr>Le contenu global de la convention constitutive du GHT</vt:lpstr>
      <vt:lpstr>La gouvernance du GHT – synthèse </vt:lpstr>
      <vt:lpstr>Le projet médical partagé – calendrier </vt:lpstr>
      <vt:lpstr>Le projet médical partagé</vt:lpstr>
      <vt:lpstr>Le projet médical partagé – au 1er juillet 2016</vt:lpstr>
      <vt:lpstr>Présentation PowerPoint</vt:lpstr>
      <vt:lpstr>Diagnostic GHT centre </vt:lpstr>
      <vt:lpstr>La biologie</vt:lpstr>
      <vt:lpstr>L’imagerie : autorisations existantes et nouvelles demandes 2015</vt:lpstr>
      <vt:lpstr>Les services d’urgence (Activité 2014)</vt:lpstr>
      <vt:lpstr>Les sites PDSES (Activité 2014)</vt:lpstr>
      <vt:lpstr>La chirurgie (Activité 2014)</vt:lpstr>
      <vt:lpstr>L’Anesthésie - réanimation</vt:lpstr>
      <vt:lpstr>La procédure globale de création des GHT</vt:lpstr>
      <vt:lpstr>La procédure d’approbation</vt:lpstr>
      <vt:lpstr>La procédure d’approbation : cas de défaut de transmission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Cartes GHT</dc:title>
  <dc:creator>SENAUX, Elodie</dc:creator>
  <cp:lastModifiedBy>utilisateur</cp:lastModifiedBy>
  <cp:revision>259</cp:revision>
  <cp:lastPrinted>2016-06-10T11:01:26Z</cp:lastPrinted>
  <dcterms:created xsi:type="dcterms:W3CDTF">2015-12-11T17:18:56Z</dcterms:created>
  <dcterms:modified xsi:type="dcterms:W3CDTF">2016-06-10T11:21:21Z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0x010100D18AE017AEAA04468EF528D1D938AAED</vt:lpwstr>
  </property>
</Properties>
</file>