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13" r:id="rId1"/>
    <p:sldMasterId id="2147483829" r:id="rId2"/>
    <p:sldMasterId id="2147483841" r:id="rId3"/>
  </p:sldMasterIdLst>
  <p:notesMasterIdLst>
    <p:notesMasterId r:id="rId78"/>
  </p:notesMasterIdLst>
  <p:handoutMasterIdLst>
    <p:handoutMasterId r:id="rId79"/>
  </p:handoutMasterIdLst>
  <p:sldIdLst>
    <p:sldId id="326" r:id="rId4"/>
    <p:sldId id="421" r:id="rId5"/>
    <p:sldId id="505" r:id="rId6"/>
    <p:sldId id="479" r:id="rId7"/>
    <p:sldId id="504" r:id="rId8"/>
    <p:sldId id="612" r:id="rId9"/>
    <p:sldId id="611" r:id="rId10"/>
    <p:sldId id="613" r:id="rId11"/>
    <p:sldId id="559" r:id="rId12"/>
    <p:sldId id="488" r:id="rId13"/>
    <p:sldId id="570" r:id="rId14"/>
    <p:sldId id="579" r:id="rId15"/>
    <p:sldId id="571" r:id="rId16"/>
    <p:sldId id="572" r:id="rId17"/>
    <p:sldId id="573" r:id="rId18"/>
    <p:sldId id="574" r:id="rId19"/>
    <p:sldId id="575" r:id="rId20"/>
    <p:sldId id="576" r:id="rId21"/>
    <p:sldId id="577" r:id="rId22"/>
    <p:sldId id="532" r:id="rId23"/>
    <p:sldId id="539" r:id="rId24"/>
    <p:sldId id="540" r:id="rId25"/>
    <p:sldId id="541" r:id="rId26"/>
    <p:sldId id="542" r:id="rId27"/>
    <p:sldId id="546" r:id="rId28"/>
    <p:sldId id="547" r:id="rId29"/>
    <p:sldId id="548" r:id="rId30"/>
    <p:sldId id="549" r:id="rId31"/>
    <p:sldId id="550" r:id="rId32"/>
    <p:sldId id="551" r:id="rId33"/>
    <p:sldId id="552" r:id="rId34"/>
    <p:sldId id="553" r:id="rId35"/>
    <p:sldId id="554" r:id="rId36"/>
    <p:sldId id="555" r:id="rId37"/>
    <p:sldId id="556" r:id="rId38"/>
    <p:sldId id="557" r:id="rId39"/>
    <p:sldId id="558" r:id="rId40"/>
    <p:sldId id="561" r:id="rId41"/>
    <p:sldId id="580" r:id="rId42"/>
    <p:sldId id="533" r:id="rId43"/>
    <p:sldId id="535" r:id="rId44"/>
    <p:sldId id="537" r:id="rId45"/>
    <p:sldId id="581" r:id="rId46"/>
    <p:sldId id="582" r:id="rId47"/>
    <p:sldId id="583" r:id="rId48"/>
    <p:sldId id="584" r:id="rId49"/>
    <p:sldId id="585" r:id="rId50"/>
    <p:sldId id="586" r:id="rId51"/>
    <p:sldId id="587" r:id="rId52"/>
    <p:sldId id="588" r:id="rId53"/>
    <p:sldId id="589" r:id="rId54"/>
    <p:sldId id="590" r:id="rId55"/>
    <p:sldId id="591" r:id="rId56"/>
    <p:sldId id="592" r:id="rId57"/>
    <p:sldId id="593" r:id="rId58"/>
    <p:sldId id="594" r:id="rId59"/>
    <p:sldId id="595" r:id="rId60"/>
    <p:sldId id="596" r:id="rId61"/>
    <p:sldId id="536" r:id="rId62"/>
    <p:sldId id="597" r:id="rId63"/>
    <p:sldId id="598" r:id="rId64"/>
    <p:sldId id="599" r:id="rId65"/>
    <p:sldId id="600" r:id="rId66"/>
    <p:sldId id="601" r:id="rId67"/>
    <p:sldId id="602" r:id="rId68"/>
    <p:sldId id="603" r:id="rId69"/>
    <p:sldId id="604" r:id="rId70"/>
    <p:sldId id="605" r:id="rId71"/>
    <p:sldId id="606" r:id="rId72"/>
    <p:sldId id="607" r:id="rId73"/>
    <p:sldId id="608" r:id="rId74"/>
    <p:sldId id="609" r:id="rId75"/>
    <p:sldId id="610" r:id="rId76"/>
    <p:sldId id="486" r:id="rId77"/>
  </p:sldIdLst>
  <p:sldSz cx="9144000" cy="5143500" type="screen16x9"/>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54">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REC, Anne" initials="GA" lastIdx="3" clrIdx="0">
    <p:extLst>
      <p:ext uri="{19B8F6BF-5375-455C-9EA6-DF929625EA0E}">
        <p15:presenceInfo xmlns:p15="http://schemas.microsoft.com/office/powerpoint/2012/main" userId="S-1-5-21-448539723-1644491937-682003330-457975" providerId="AD"/>
      </p:ext>
    </p:extLst>
  </p:cmAuthor>
  <p:cmAuthor id="2" name="DUPRE, Mathilde (ARS-IDF)" initials="DM(" lastIdx="7" clrIdx="1">
    <p:extLst>
      <p:ext uri="{19B8F6BF-5375-455C-9EA6-DF929625EA0E}">
        <p15:presenceInfo xmlns:p15="http://schemas.microsoft.com/office/powerpoint/2012/main" userId="S-1-5-21-448539723-1644491937-682003330-608871" providerId="AD"/>
      </p:ext>
    </p:extLst>
  </p:cmAuthor>
  <p:cmAuthor id="3" name="SALVY, Laura (ARS-IDF)" initials="SL(" lastIdx="1" clrIdx="2">
    <p:extLst>
      <p:ext uri="{19B8F6BF-5375-455C-9EA6-DF929625EA0E}">
        <p15:presenceInfo xmlns:p15="http://schemas.microsoft.com/office/powerpoint/2012/main" userId="S-1-5-21-3177125315-431800771-2236886301-641987" providerId="AD"/>
      </p:ext>
    </p:extLst>
  </p:cmAuthor>
  <p:cmAuthor id="4" name="DUPRE, Mathilde (ARS-IDF)" initials="DM( [2]" lastIdx="8" clrIdx="3">
    <p:extLst>
      <p:ext uri="{19B8F6BF-5375-455C-9EA6-DF929625EA0E}">
        <p15:presenceInfo xmlns:p15="http://schemas.microsoft.com/office/powerpoint/2012/main" userId="S-1-5-21-3177125315-431800771-2236886301-6549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1"/>
    <a:srgbClr val="002395"/>
    <a:srgbClr val="FFFFFF"/>
    <a:srgbClr val="7BBA00"/>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3979" autoAdjust="0"/>
  </p:normalViewPr>
  <p:slideViewPr>
    <p:cSldViewPr showGuides="1">
      <p:cViewPr varScale="1">
        <p:scale>
          <a:sx n="106" d="100"/>
          <a:sy n="106" d="100"/>
        </p:scale>
        <p:origin x="734" y="77"/>
      </p:cViewPr>
      <p:guideLst>
        <p:guide orient="horz" pos="1620"/>
        <p:guide orient="horz" pos="191"/>
        <p:guide orient="horz" pos="854"/>
        <p:guide orient="horz" pos="821"/>
        <p:guide orient="horz" pos="3049"/>
        <p:guide orient="horz" pos="3151"/>
        <p:guide pos="2880"/>
        <p:guide pos="476"/>
        <p:guide pos="5193"/>
        <p:guide pos="5465"/>
      </p:guideLst>
    </p:cSldViewPr>
  </p:slideViewPr>
  <p:outlineViewPr>
    <p:cViewPr>
      <p:scale>
        <a:sx n="33" d="100"/>
        <a:sy n="33" d="100"/>
      </p:scale>
      <p:origin x="0" y="-23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2736" y="2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handoutMaster" Target="handoutMasters/handout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E88E58-0909-49EF-9ED9-3CCEFA6F2F6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fr-FR"/>
        </a:p>
      </dgm:t>
    </dgm:pt>
    <dgm:pt modelId="{1592A7E7-8F97-4595-B607-8F7C87CCCAEA}">
      <dgm:prSet phldrT="[Texte]" custT="1"/>
      <dgm:spPr/>
      <dgm:t>
        <a:bodyPr/>
        <a:lstStyle/>
        <a:p>
          <a:r>
            <a:rPr lang="fr-FR" sz="1100" dirty="0" smtClean="0"/>
            <a:t>Convention nationale</a:t>
          </a:r>
          <a:endParaRPr lang="fr-FR" sz="1100" dirty="0"/>
        </a:p>
      </dgm:t>
    </dgm:pt>
    <dgm:pt modelId="{994C2D73-DE0A-46E7-A35D-84BBB8ED8312}" type="parTrans" cxnId="{94910D67-2613-467B-A8A3-45B78A07F4CB}">
      <dgm:prSet/>
      <dgm:spPr/>
      <dgm:t>
        <a:bodyPr/>
        <a:lstStyle/>
        <a:p>
          <a:endParaRPr lang="fr-FR"/>
        </a:p>
      </dgm:t>
    </dgm:pt>
    <dgm:pt modelId="{3B4D5FD9-ED49-47DE-AFE5-14E58C596E80}" type="sibTrans" cxnId="{94910D67-2613-467B-A8A3-45B78A07F4CB}">
      <dgm:prSet/>
      <dgm:spPr/>
      <dgm:t>
        <a:bodyPr/>
        <a:lstStyle/>
        <a:p>
          <a:endParaRPr lang="fr-FR"/>
        </a:p>
      </dgm:t>
    </dgm:pt>
    <dgm:pt modelId="{626E4E5E-F286-459D-A23F-2D8A90D55AB1}">
      <dgm:prSet phldrT="[Texte]" custT="1"/>
      <dgm:spPr/>
      <dgm:t>
        <a:bodyPr/>
        <a:lstStyle/>
        <a:p>
          <a:r>
            <a:rPr lang="fr-FR" sz="1100" dirty="0" smtClean="0"/>
            <a:t>Arrêté de méthodologie DGOS</a:t>
          </a:r>
          <a:endParaRPr lang="fr-FR" sz="1100" dirty="0"/>
        </a:p>
      </dgm:t>
    </dgm:pt>
    <dgm:pt modelId="{0DC61DF5-2697-4F50-8C98-B84FCA2F78B7}" type="parTrans" cxnId="{03FD08A0-DDC1-45BE-A387-F4A98247A609}">
      <dgm:prSet/>
      <dgm:spPr/>
      <dgm:t>
        <a:bodyPr/>
        <a:lstStyle/>
        <a:p>
          <a:endParaRPr lang="fr-FR"/>
        </a:p>
      </dgm:t>
    </dgm:pt>
    <dgm:pt modelId="{E8E14915-198C-4884-AE3E-3DFAF80068A0}" type="sibTrans" cxnId="{03FD08A0-DDC1-45BE-A387-F4A98247A609}">
      <dgm:prSet/>
      <dgm:spPr/>
      <dgm:t>
        <a:bodyPr/>
        <a:lstStyle/>
        <a:p>
          <a:endParaRPr lang="fr-FR"/>
        </a:p>
      </dgm:t>
    </dgm:pt>
    <dgm:pt modelId="{09E693BB-3D23-44CD-ACEE-239CC9345C73}">
      <dgm:prSet phldrT="[Texte]" custT="1"/>
      <dgm:spPr/>
      <dgm:t>
        <a:bodyPr/>
        <a:lstStyle/>
        <a:p>
          <a:r>
            <a:rPr lang="fr-FR" sz="1100" dirty="0" smtClean="0"/>
            <a:t>Préparation des concertations sur la base de l’arrêté et des fichiers classant les bassins de vie, TVS,,,</a:t>
          </a:r>
          <a:endParaRPr lang="fr-FR" sz="1100" dirty="0"/>
        </a:p>
      </dgm:t>
    </dgm:pt>
    <dgm:pt modelId="{04C1AC1D-8F7E-4A71-B237-64B3F954283E}" type="parTrans" cxnId="{3179441A-A245-40E0-9EEB-18AD07DEE093}">
      <dgm:prSet/>
      <dgm:spPr/>
      <dgm:t>
        <a:bodyPr/>
        <a:lstStyle/>
        <a:p>
          <a:endParaRPr lang="fr-FR"/>
        </a:p>
      </dgm:t>
    </dgm:pt>
    <dgm:pt modelId="{3014EDE8-B661-446B-A214-EDC7D9BB933E}" type="sibTrans" cxnId="{3179441A-A245-40E0-9EEB-18AD07DEE093}">
      <dgm:prSet/>
      <dgm:spPr/>
      <dgm:t>
        <a:bodyPr/>
        <a:lstStyle/>
        <a:p>
          <a:endParaRPr lang="fr-FR"/>
        </a:p>
      </dgm:t>
    </dgm:pt>
    <dgm:pt modelId="{3AA20BBB-71F1-4E1A-8E8B-5CC46FAAD10D}">
      <dgm:prSet phldrT="[Texte]" custT="1"/>
      <dgm:spPr/>
      <dgm:t>
        <a:bodyPr/>
        <a:lstStyle/>
        <a:p>
          <a:r>
            <a:rPr lang="fr-FR" sz="1100" dirty="0" smtClean="0"/>
            <a:t>Concertation CTS, CPR, CRSA</a:t>
          </a:r>
          <a:endParaRPr lang="fr-FR" sz="1100" dirty="0"/>
        </a:p>
      </dgm:t>
    </dgm:pt>
    <dgm:pt modelId="{32D6FBD2-9BA9-4CBC-9519-10EF44F003B6}" type="parTrans" cxnId="{55C5A62C-628D-478A-B572-2006FAC310FB}">
      <dgm:prSet/>
      <dgm:spPr/>
      <dgm:t>
        <a:bodyPr/>
        <a:lstStyle/>
        <a:p>
          <a:endParaRPr lang="fr-FR"/>
        </a:p>
      </dgm:t>
    </dgm:pt>
    <dgm:pt modelId="{CD896297-ADC2-45F0-83F4-A0F7B9A0BACA}" type="sibTrans" cxnId="{55C5A62C-628D-478A-B572-2006FAC310FB}">
      <dgm:prSet/>
      <dgm:spPr/>
      <dgm:t>
        <a:bodyPr/>
        <a:lstStyle/>
        <a:p>
          <a:endParaRPr lang="fr-FR"/>
        </a:p>
      </dgm:t>
    </dgm:pt>
    <dgm:pt modelId="{B0186C8C-A34A-4A31-B109-C8ABA145857F}">
      <dgm:prSet phldrT="[Texte]" custT="1"/>
      <dgm:spPr/>
      <dgm:t>
        <a:bodyPr/>
        <a:lstStyle/>
        <a:p>
          <a:r>
            <a:rPr lang="fr-FR" sz="1100" dirty="0" smtClean="0"/>
            <a:t>Arrêté zonage</a:t>
          </a:r>
          <a:endParaRPr lang="fr-FR" sz="1100" dirty="0"/>
        </a:p>
      </dgm:t>
    </dgm:pt>
    <dgm:pt modelId="{14FEF52C-5EF5-439D-986A-2CADA7033C03}" type="parTrans" cxnId="{AD9F49F1-3071-418A-89B6-5BC7D6BBBA70}">
      <dgm:prSet/>
      <dgm:spPr/>
      <dgm:t>
        <a:bodyPr/>
        <a:lstStyle/>
        <a:p>
          <a:endParaRPr lang="fr-FR"/>
        </a:p>
      </dgm:t>
    </dgm:pt>
    <dgm:pt modelId="{657FB9A2-F530-4AF2-A99C-B1C1C1F1E3D8}" type="sibTrans" cxnId="{AD9F49F1-3071-418A-89B6-5BC7D6BBBA70}">
      <dgm:prSet/>
      <dgm:spPr/>
      <dgm:t>
        <a:bodyPr/>
        <a:lstStyle/>
        <a:p>
          <a:endParaRPr lang="fr-FR"/>
        </a:p>
      </dgm:t>
    </dgm:pt>
    <dgm:pt modelId="{49FE9EA8-D15E-43BC-9976-C0FE5104F9D7}" type="pres">
      <dgm:prSet presAssocID="{8AE88E58-0909-49EF-9ED9-3CCEFA6F2F69}" presName="cycle" presStyleCnt="0">
        <dgm:presLayoutVars>
          <dgm:dir/>
          <dgm:resizeHandles val="exact"/>
        </dgm:presLayoutVars>
      </dgm:prSet>
      <dgm:spPr/>
      <dgm:t>
        <a:bodyPr/>
        <a:lstStyle/>
        <a:p>
          <a:endParaRPr lang="fr-FR"/>
        </a:p>
      </dgm:t>
    </dgm:pt>
    <dgm:pt modelId="{8565ACB1-D62A-4886-911A-E7FCE1B96250}" type="pres">
      <dgm:prSet presAssocID="{1592A7E7-8F97-4595-B607-8F7C87CCCAEA}" presName="node" presStyleLbl="node1" presStyleIdx="0" presStyleCnt="5">
        <dgm:presLayoutVars>
          <dgm:bulletEnabled val="1"/>
        </dgm:presLayoutVars>
      </dgm:prSet>
      <dgm:spPr/>
      <dgm:t>
        <a:bodyPr/>
        <a:lstStyle/>
        <a:p>
          <a:endParaRPr lang="fr-FR"/>
        </a:p>
      </dgm:t>
    </dgm:pt>
    <dgm:pt modelId="{72EC0150-3301-479B-A2E8-B5CEBD5F926D}" type="pres">
      <dgm:prSet presAssocID="{1592A7E7-8F97-4595-B607-8F7C87CCCAEA}" presName="spNode" presStyleCnt="0"/>
      <dgm:spPr/>
    </dgm:pt>
    <dgm:pt modelId="{DD50E9DC-896F-47DF-9DCF-137E28B0DF3F}" type="pres">
      <dgm:prSet presAssocID="{3B4D5FD9-ED49-47DE-AFE5-14E58C596E80}" presName="sibTrans" presStyleLbl="sibTrans1D1" presStyleIdx="0" presStyleCnt="5"/>
      <dgm:spPr/>
      <dgm:t>
        <a:bodyPr/>
        <a:lstStyle/>
        <a:p>
          <a:endParaRPr lang="fr-FR"/>
        </a:p>
      </dgm:t>
    </dgm:pt>
    <dgm:pt modelId="{A1D1B7F9-5FF8-4BB7-9787-4F2DDB98EA08}" type="pres">
      <dgm:prSet presAssocID="{626E4E5E-F286-459D-A23F-2D8A90D55AB1}" presName="node" presStyleLbl="node1" presStyleIdx="1" presStyleCnt="5" custRadScaleRad="116165" custRadScaleInc="12234">
        <dgm:presLayoutVars>
          <dgm:bulletEnabled val="1"/>
        </dgm:presLayoutVars>
      </dgm:prSet>
      <dgm:spPr/>
      <dgm:t>
        <a:bodyPr/>
        <a:lstStyle/>
        <a:p>
          <a:endParaRPr lang="fr-FR"/>
        </a:p>
      </dgm:t>
    </dgm:pt>
    <dgm:pt modelId="{11C67AFF-8B73-4723-8DB3-55FF84CA2ABD}" type="pres">
      <dgm:prSet presAssocID="{626E4E5E-F286-459D-A23F-2D8A90D55AB1}" presName="spNode" presStyleCnt="0"/>
      <dgm:spPr/>
    </dgm:pt>
    <dgm:pt modelId="{61622F66-DD16-4C5B-8006-BEF1D1918A69}" type="pres">
      <dgm:prSet presAssocID="{E8E14915-198C-4884-AE3E-3DFAF80068A0}" presName="sibTrans" presStyleLbl="sibTrans1D1" presStyleIdx="1" presStyleCnt="5"/>
      <dgm:spPr/>
      <dgm:t>
        <a:bodyPr/>
        <a:lstStyle/>
        <a:p>
          <a:endParaRPr lang="fr-FR"/>
        </a:p>
      </dgm:t>
    </dgm:pt>
    <dgm:pt modelId="{30D48900-A9E2-4618-8479-7D232D80AEF4}" type="pres">
      <dgm:prSet presAssocID="{09E693BB-3D23-44CD-ACEE-239CC9345C73}" presName="node" presStyleLbl="node1" presStyleIdx="2" presStyleCnt="5" custScaleX="140580" custScaleY="171502" custRadScaleRad="106003" custRadScaleInc="-33815">
        <dgm:presLayoutVars>
          <dgm:bulletEnabled val="1"/>
        </dgm:presLayoutVars>
      </dgm:prSet>
      <dgm:spPr/>
      <dgm:t>
        <a:bodyPr/>
        <a:lstStyle/>
        <a:p>
          <a:endParaRPr lang="fr-FR"/>
        </a:p>
      </dgm:t>
    </dgm:pt>
    <dgm:pt modelId="{525ABC18-CE05-4883-8A53-F0028C7F379F}" type="pres">
      <dgm:prSet presAssocID="{09E693BB-3D23-44CD-ACEE-239CC9345C73}" presName="spNode" presStyleCnt="0"/>
      <dgm:spPr/>
    </dgm:pt>
    <dgm:pt modelId="{BE482FDE-BBF2-4B60-8D37-EDF12B925E0F}" type="pres">
      <dgm:prSet presAssocID="{3014EDE8-B661-446B-A214-EDC7D9BB933E}" presName="sibTrans" presStyleLbl="sibTrans1D1" presStyleIdx="2" presStyleCnt="5"/>
      <dgm:spPr/>
      <dgm:t>
        <a:bodyPr/>
        <a:lstStyle/>
        <a:p>
          <a:endParaRPr lang="fr-FR"/>
        </a:p>
      </dgm:t>
    </dgm:pt>
    <dgm:pt modelId="{57350813-2FD7-4B95-8072-72DA085FB943}" type="pres">
      <dgm:prSet presAssocID="{3AA20BBB-71F1-4E1A-8E8B-5CC46FAAD10D}" presName="node" presStyleLbl="node1" presStyleIdx="3" presStyleCnt="5" custRadScaleRad="104204" custRadScaleInc="39925">
        <dgm:presLayoutVars>
          <dgm:bulletEnabled val="1"/>
        </dgm:presLayoutVars>
      </dgm:prSet>
      <dgm:spPr/>
      <dgm:t>
        <a:bodyPr/>
        <a:lstStyle/>
        <a:p>
          <a:endParaRPr lang="fr-FR"/>
        </a:p>
      </dgm:t>
    </dgm:pt>
    <dgm:pt modelId="{7BC8EC06-2D0A-4ECC-8858-CBE79F80ED48}" type="pres">
      <dgm:prSet presAssocID="{3AA20BBB-71F1-4E1A-8E8B-5CC46FAAD10D}" presName="spNode" presStyleCnt="0"/>
      <dgm:spPr/>
    </dgm:pt>
    <dgm:pt modelId="{DB019D4B-98FE-46F7-B7F5-D555D4E17C5F}" type="pres">
      <dgm:prSet presAssocID="{CD896297-ADC2-45F0-83F4-A0F7B9A0BACA}" presName="sibTrans" presStyleLbl="sibTrans1D1" presStyleIdx="3" presStyleCnt="5"/>
      <dgm:spPr/>
      <dgm:t>
        <a:bodyPr/>
        <a:lstStyle/>
        <a:p>
          <a:endParaRPr lang="fr-FR"/>
        </a:p>
      </dgm:t>
    </dgm:pt>
    <dgm:pt modelId="{DEFCC123-FB47-4D28-8418-7FFB7016982E}" type="pres">
      <dgm:prSet presAssocID="{B0186C8C-A34A-4A31-B109-C8ABA145857F}" presName="node" presStyleLbl="node1" presStyleIdx="4" presStyleCnt="5" custRadScaleRad="95821" custRadScaleInc="14538">
        <dgm:presLayoutVars>
          <dgm:bulletEnabled val="1"/>
        </dgm:presLayoutVars>
      </dgm:prSet>
      <dgm:spPr/>
      <dgm:t>
        <a:bodyPr/>
        <a:lstStyle/>
        <a:p>
          <a:endParaRPr lang="fr-FR"/>
        </a:p>
      </dgm:t>
    </dgm:pt>
    <dgm:pt modelId="{7877F9AF-5DBA-43B9-897C-2C32EA04319B}" type="pres">
      <dgm:prSet presAssocID="{B0186C8C-A34A-4A31-B109-C8ABA145857F}" presName="spNode" presStyleCnt="0"/>
      <dgm:spPr/>
    </dgm:pt>
    <dgm:pt modelId="{4BD81935-6C3B-49C5-9B4C-D1FA748062A1}" type="pres">
      <dgm:prSet presAssocID="{657FB9A2-F530-4AF2-A99C-B1C1C1F1E3D8}" presName="sibTrans" presStyleLbl="sibTrans1D1" presStyleIdx="4" presStyleCnt="5"/>
      <dgm:spPr/>
      <dgm:t>
        <a:bodyPr/>
        <a:lstStyle/>
        <a:p>
          <a:endParaRPr lang="fr-FR"/>
        </a:p>
      </dgm:t>
    </dgm:pt>
  </dgm:ptLst>
  <dgm:cxnLst>
    <dgm:cxn modelId="{5460DB09-5E51-437D-9DA6-11439E7DBF98}" type="presOf" srcId="{E8E14915-198C-4884-AE3E-3DFAF80068A0}" destId="{61622F66-DD16-4C5B-8006-BEF1D1918A69}" srcOrd="0" destOrd="0" presId="urn:microsoft.com/office/officeart/2005/8/layout/cycle5"/>
    <dgm:cxn modelId="{03FD08A0-DDC1-45BE-A387-F4A98247A609}" srcId="{8AE88E58-0909-49EF-9ED9-3CCEFA6F2F69}" destId="{626E4E5E-F286-459D-A23F-2D8A90D55AB1}" srcOrd="1" destOrd="0" parTransId="{0DC61DF5-2697-4F50-8C98-B84FCA2F78B7}" sibTransId="{E8E14915-198C-4884-AE3E-3DFAF80068A0}"/>
    <dgm:cxn modelId="{78E0E163-BE38-4224-8644-EBB41AF71936}" type="presOf" srcId="{3AA20BBB-71F1-4E1A-8E8B-5CC46FAAD10D}" destId="{57350813-2FD7-4B95-8072-72DA085FB943}" srcOrd="0" destOrd="0" presId="urn:microsoft.com/office/officeart/2005/8/layout/cycle5"/>
    <dgm:cxn modelId="{E86F2C8B-F49E-4914-AA3A-8868B1CC8A73}" type="presOf" srcId="{3014EDE8-B661-446B-A214-EDC7D9BB933E}" destId="{BE482FDE-BBF2-4B60-8D37-EDF12B925E0F}" srcOrd="0" destOrd="0" presId="urn:microsoft.com/office/officeart/2005/8/layout/cycle5"/>
    <dgm:cxn modelId="{1A4DE61F-DB0C-4504-9A9E-101392C4C70E}" type="presOf" srcId="{09E693BB-3D23-44CD-ACEE-239CC9345C73}" destId="{30D48900-A9E2-4618-8479-7D232D80AEF4}" srcOrd="0" destOrd="0" presId="urn:microsoft.com/office/officeart/2005/8/layout/cycle5"/>
    <dgm:cxn modelId="{A8E7FDA8-BFF7-4CB8-AB52-9A87F43A1910}" type="presOf" srcId="{626E4E5E-F286-459D-A23F-2D8A90D55AB1}" destId="{A1D1B7F9-5FF8-4BB7-9787-4F2DDB98EA08}" srcOrd="0" destOrd="0" presId="urn:microsoft.com/office/officeart/2005/8/layout/cycle5"/>
    <dgm:cxn modelId="{1BD59974-1BDA-4FA9-8F07-3EF5A99BD15C}" type="presOf" srcId="{B0186C8C-A34A-4A31-B109-C8ABA145857F}" destId="{DEFCC123-FB47-4D28-8418-7FFB7016982E}" srcOrd="0" destOrd="0" presId="urn:microsoft.com/office/officeart/2005/8/layout/cycle5"/>
    <dgm:cxn modelId="{ACB96882-56BA-4B86-BE28-7BAA12CA7586}" type="presOf" srcId="{CD896297-ADC2-45F0-83F4-A0F7B9A0BACA}" destId="{DB019D4B-98FE-46F7-B7F5-D555D4E17C5F}" srcOrd="0" destOrd="0" presId="urn:microsoft.com/office/officeart/2005/8/layout/cycle5"/>
    <dgm:cxn modelId="{DBA19B96-9B20-431A-84EA-AA531A763A55}" type="presOf" srcId="{657FB9A2-F530-4AF2-A99C-B1C1C1F1E3D8}" destId="{4BD81935-6C3B-49C5-9B4C-D1FA748062A1}" srcOrd="0" destOrd="0" presId="urn:microsoft.com/office/officeart/2005/8/layout/cycle5"/>
    <dgm:cxn modelId="{62A4087D-D04D-4094-885E-4997F46A42F6}" type="presOf" srcId="{1592A7E7-8F97-4595-B607-8F7C87CCCAEA}" destId="{8565ACB1-D62A-4886-911A-E7FCE1B96250}" srcOrd="0" destOrd="0" presId="urn:microsoft.com/office/officeart/2005/8/layout/cycle5"/>
    <dgm:cxn modelId="{3179441A-A245-40E0-9EEB-18AD07DEE093}" srcId="{8AE88E58-0909-49EF-9ED9-3CCEFA6F2F69}" destId="{09E693BB-3D23-44CD-ACEE-239CC9345C73}" srcOrd="2" destOrd="0" parTransId="{04C1AC1D-8F7E-4A71-B237-64B3F954283E}" sibTransId="{3014EDE8-B661-446B-A214-EDC7D9BB933E}"/>
    <dgm:cxn modelId="{F4997102-993B-4099-B5B7-B377258DB3C4}" type="presOf" srcId="{8AE88E58-0909-49EF-9ED9-3CCEFA6F2F69}" destId="{49FE9EA8-D15E-43BC-9976-C0FE5104F9D7}" srcOrd="0" destOrd="0" presId="urn:microsoft.com/office/officeart/2005/8/layout/cycle5"/>
    <dgm:cxn modelId="{B5C14875-455D-43A1-BB66-ED3B05D605A8}" type="presOf" srcId="{3B4D5FD9-ED49-47DE-AFE5-14E58C596E80}" destId="{DD50E9DC-896F-47DF-9DCF-137E28B0DF3F}" srcOrd="0" destOrd="0" presId="urn:microsoft.com/office/officeart/2005/8/layout/cycle5"/>
    <dgm:cxn modelId="{94910D67-2613-467B-A8A3-45B78A07F4CB}" srcId="{8AE88E58-0909-49EF-9ED9-3CCEFA6F2F69}" destId="{1592A7E7-8F97-4595-B607-8F7C87CCCAEA}" srcOrd="0" destOrd="0" parTransId="{994C2D73-DE0A-46E7-A35D-84BBB8ED8312}" sibTransId="{3B4D5FD9-ED49-47DE-AFE5-14E58C596E80}"/>
    <dgm:cxn modelId="{AD9F49F1-3071-418A-89B6-5BC7D6BBBA70}" srcId="{8AE88E58-0909-49EF-9ED9-3CCEFA6F2F69}" destId="{B0186C8C-A34A-4A31-B109-C8ABA145857F}" srcOrd="4" destOrd="0" parTransId="{14FEF52C-5EF5-439D-986A-2CADA7033C03}" sibTransId="{657FB9A2-F530-4AF2-A99C-B1C1C1F1E3D8}"/>
    <dgm:cxn modelId="{55C5A62C-628D-478A-B572-2006FAC310FB}" srcId="{8AE88E58-0909-49EF-9ED9-3CCEFA6F2F69}" destId="{3AA20BBB-71F1-4E1A-8E8B-5CC46FAAD10D}" srcOrd="3" destOrd="0" parTransId="{32D6FBD2-9BA9-4CBC-9519-10EF44F003B6}" sibTransId="{CD896297-ADC2-45F0-83F4-A0F7B9A0BACA}"/>
    <dgm:cxn modelId="{74FA266E-9A95-4142-A2DA-AC8BE7271437}" type="presParOf" srcId="{49FE9EA8-D15E-43BC-9976-C0FE5104F9D7}" destId="{8565ACB1-D62A-4886-911A-E7FCE1B96250}" srcOrd="0" destOrd="0" presId="urn:microsoft.com/office/officeart/2005/8/layout/cycle5"/>
    <dgm:cxn modelId="{9D78613D-1192-44FC-8045-50239049E7B1}" type="presParOf" srcId="{49FE9EA8-D15E-43BC-9976-C0FE5104F9D7}" destId="{72EC0150-3301-479B-A2E8-B5CEBD5F926D}" srcOrd="1" destOrd="0" presId="urn:microsoft.com/office/officeart/2005/8/layout/cycle5"/>
    <dgm:cxn modelId="{FA789229-F3A6-41DE-BCED-570C272760ED}" type="presParOf" srcId="{49FE9EA8-D15E-43BC-9976-C0FE5104F9D7}" destId="{DD50E9DC-896F-47DF-9DCF-137E28B0DF3F}" srcOrd="2" destOrd="0" presId="urn:microsoft.com/office/officeart/2005/8/layout/cycle5"/>
    <dgm:cxn modelId="{D68E59D1-BC15-4D40-90EF-8BB05B601072}" type="presParOf" srcId="{49FE9EA8-D15E-43BC-9976-C0FE5104F9D7}" destId="{A1D1B7F9-5FF8-4BB7-9787-4F2DDB98EA08}" srcOrd="3" destOrd="0" presId="urn:microsoft.com/office/officeart/2005/8/layout/cycle5"/>
    <dgm:cxn modelId="{C6A8A68C-05C7-4202-BEA3-C6E543D3FEB0}" type="presParOf" srcId="{49FE9EA8-D15E-43BC-9976-C0FE5104F9D7}" destId="{11C67AFF-8B73-4723-8DB3-55FF84CA2ABD}" srcOrd="4" destOrd="0" presId="urn:microsoft.com/office/officeart/2005/8/layout/cycle5"/>
    <dgm:cxn modelId="{482182AF-8935-4B0E-943F-67CDBBE93615}" type="presParOf" srcId="{49FE9EA8-D15E-43BC-9976-C0FE5104F9D7}" destId="{61622F66-DD16-4C5B-8006-BEF1D1918A69}" srcOrd="5" destOrd="0" presId="urn:microsoft.com/office/officeart/2005/8/layout/cycle5"/>
    <dgm:cxn modelId="{54CB4552-1AE9-47D7-A902-03578265A755}" type="presParOf" srcId="{49FE9EA8-D15E-43BC-9976-C0FE5104F9D7}" destId="{30D48900-A9E2-4618-8479-7D232D80AEF4}" srcOrd="6" destOrd="0" presId="urn:microsoft.com/office/officeart/2005/8/layout/cycle5"/>
    <dgm:cxn modelId="{6FBB0A67-32AC-4C10-BD02-53FA91DA89F6}" type="presParOf" srcId="{49FE9EA8-D15E-43BC-9976-C0FE5104F9D7}" destId="{525ABC18-CE05-4883-8A53-F0028C7F379F}" srcOrd="7" destOrd="0" presId="urn:microsoft.com/office/officeart/2005/8/layout/cycle5"/>
    <dgm:cxn modelId="{BB7538DE-053A-4106-8CC0-74A6C679798A}" type="presParOf" srcId="{49FE9EA8-D15E-43BC-9976-C0FE5104F9D7}" destId="{BE482FDE-BBF2-4B60-8D37-EDF12B925E0F}" srcOrd="8" destOrd="0" presId="urn:microsoft.com/office/officeart/2005/8/layout/cycle5"/>
    <dgm:cxn modelId="{A9C08E00-66DE-4FD5-9A5D-89C9B1C68517}" type="presParOf" srcId="{49FE9EA8-D15E-43BC-9976-C0FE5104F9D7}" destId="{57350813-2FD7-4B95-8072-72DA085FB943}" srcOrd="9" destOrd="0" presId="urn:microsoft.com/office/officeart/2005/8/layout/cycle5"/>
    <dgm:cxn modelId="{C0CB7F14-A906-4B72-B671-1D9C70718074}" type="presParOf" srcId="{49FE9EA8-D15E-43BC-9976-C0FE5104F9D7}" destId="{7BC8EC06-2D0A-4ECC-8858-CBE79F80ED48}" srcOrd="10" destOrd="0" presId="urn:microsoft.com/office/officeart/2005/8/layout/cycle5"/>
    <dgm:cxn modelId="{F23104E0-5604-4A6D-B534-026E8F2105B3}" type="presParOf" srcId="{49FE9EA8-D15E-43BC-9976-C0FE5104F9D7}" destId="{DB019D4B-98FE-46F7-B7F5-D555D4E17C5F}" srcOrd="11" destOrd="0" presId="urn:microsoft.com/office/officeart/2005/8/layout/cycle5"/>
    <dgm:cxn modelId="{D0DCD25A-7B91-4517-9B2B-7AAFEC81C19F}" type="presParOf" srcId="{49FE9EA8-D15E-43BC-9976-C0FE5104F9D7}" destId="{DEFCC123-FB47-4D28-8418-7FFB7016982E}" srcOrd="12" destOrd="0" presId="urn:microsoft.com/office/officeart/2005/8/layout/cycle5"/>
    <dgm:cxn modelId="{7C648AD0-DA07-4D4F-B34C-3926CDA5A6D8}" type="presParOf" srcId="{49FE9EA8-D15E-43BC-9976-C0FE5104F9D7}" destId="{7877F9AF-5DBA-43B9-897C-2C32EA04319B}" srcOrd="13" destOrd="0" presId="urn:microsoft.com/office/officeart/2005/8/layout/cycle5"/>
    <dgm:cxn modelId="{468CA8B6-51D9-4A11-9880-D65E97DC4B76}" type="presParOf" srcId="{49FE9EA8-D15E-43BC-9976-C0FE5104F9D7}" destId="{4BD81935-6C3B-49C5-9B4C-D1FA748062A1}"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F52844-8AD0-4D4C-8435-B5D8852AE22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fr-FR"/>
        </a:p>
      </dgm:t>
    </dgm:pt>
    <dgm:pt modelId="{48171FF2-8330-47FB-96A4-CF1B5AE00799}">
      <dgm:prSet phldrT="[Texte]">
        <dgm:style>
          <a:lnRef idx="2">
            <a:schemeClr val="accent1">
              <a:shade val="15000"/>
            </a:schemeClr>
          </a:lnRef>
          <a:fillRef idx="1">
            <a:schemeClr val="accent1"/>
          </a:fillRef>
          <a:effectRef idx="0">
            <a:schemeClr val="accent1"/>
          </a:effectRef>
          <a:fontRef idx="minor">
            <a:schemeClr val="lt1"/>
          </a:fontRef>
        </dgm:style>
      </dgm:prSet>
      <dgm:spPr/>
      <dgm:t>
        <a:bodyPr/>
        <a:lstStyle/>
        <a:p>
          <a:r>
            <a:rPr lang="fr-FR" dirty="0"/>
            <a:t>Sorties standard : J3/C4</a:t>
          </a:r>
        </a:p>
      </dgm:t>
    </dgm:pt>
    <dgm:pt modelId="{A19EF266-7FA4-4D7F-9E25-91EBAFAACA42}" type="parTrans" cxnId="{9F3DF7ED-848C-440E-8EA1-A12ED4586DB2}">
      <dgm:prSet/>
      <dgm:spPr/>
      <dgm:t>
        <a:bodyPr/>
        <a:lstStyle/>
        <a:p>
          <a:endParaRPr lang="fr-FR"/>
        </a:p>
      </dgm:t>
    </dgm:pt>
    <dgm:pt modelId="{6C762754-FE2F-4255-B858-8901B384C315}" type="sibTrans" cxnId="{9F3DF7ED-848C-440E-8EA1-A12ED4586DB2}">
      <dgm:prSet/>
      <dgm:spPr/>
      <dgm:t>
        <a:bodyPr/>
        <a:lstStyle/>
        <a:p>
          <a:endParaRPr lang="fr-FR"/>
        </a:p>
      </dgm:t>
    </dgm:pt>
    <dgm:pt modelId="{E5428504-3A9F-4318-A1E2-E14E72CBB450}">
      <dgm:prSet phldrT="[Texte]"/>
      <dgm:spPr/>
      <dgm:t>
        <a:bodyPr/>
        <a:lstStyle/>
        <a:p>
          <a:r>
            <a:rPr lang="fr-FR" dirty="0"/>
            <a:t>Relai SF libérale choisie par la patiente sous 48h</a:t>
          </a:r>
        </a:p>
      </dgm:t>
    </dgm:pt>
    <dgm:pt modelId="{13C5AB8C-1E33-473B-9489-8A1C5F1A3B7B}" type="parTrans" cxnId="{8ACD3D8F-0E69-41C2-8B97-6F94466F304B}">
      <dgm:prSet/>
      <dgm:spPr/>
      <dgm:t>
        <a:bodyPr/>
        <a:lstStyle/>
        <a:p>
          <a:endParaRPr lang="fr-FR"/>
        </a:p>
      </dgm:t>
    </dgm:pt>
    <dgm:pt modelId="{F1D978EA-B9B0-4D0A-80BA-14E329EE0BF4}" type="sibTrans" cxnId="{8ACD3D8F-0E69-41C2-8B97-6F94466F304B}">
      <dgm:prSet/>
      <dgm:spPr/>
      <dgm:t>
        <a:bodyPr/>
        <a:lstStyle/>
        <a:p>
          <a:endParaRPr lang="fr-FR"/>
        </a:p>
      </dgm:t>
    </dgm:pt>
    <dgm:pt modelId="{2C564EC4-9150-4C06-877F-469C704A5505}">
      <dgm:prSet phldrT="[Texte]"/>
      <dgm:spPr>
        <a:solidFill>
          <a:schemeClr val="accent3">
            <a:lumMod val="75000"/>
          </a:schemeClr>
        </a:solidFill>
        <a:ln>
          <a:solidFill>
            <a:schemeClr val="accent3">
              <a:lumMod val="90000"/>
            </a:schemeClr>
          </a:solidFill>
        </a:ln>
      </dgm:spPr>
      <dgm:t>
        <a:bodyPr/>
        <a:lstStyle/>
        <a:p>
          <a:r>
            <a:rPr lang="fr-FR" dirty="0"/>
            <a:t>Sorties précoces: J2/C3</a:t>
          </a:r>
        </a:p>
      </dgm:t>
    </dgm:pt>
    <dgm:pt modelId="{D357292B-D4E9-4D11-9B42-A74909F7B0B6}" type="parTrans" cxnId="{2CA143C8-B07D-4EA1-8034-CD71077DC6D8}">
      <dgm:prSet/>
      <dgm:spPr/>
      <dgm:t>
        <a:bodyPr/>
        <a:lstStyle/>
        <a:p>
          <a:endParaRPr lang="fr-FR"/>
        </a:p>
      </dgm:t>
    </dgm:pt>
    <dgm:pt modelId="{B8A9E437-3A96-4EFA-B1DC-C7E42224F26A}" type="sibTrans" cxnId="{2CA143C8-B07D-4EA1-8034-CD71077DC6D8}">
      <dgm:prSet/>
      <dgm:spPr/>
      <dgm:t>
        <a:bodyPr/>
        <a:lstStyle/>
        <a:p>
          <a:endParaRPr lang="fr-FR"/>
        </a:p>
      </dgm:t>
    </dgm:pt>
    <dgm:pt modelId="{740C230F-7197-4FC3-A815-633646AF9EDC}">
      <dgm:prSet phldrT="[Texte]"/>
      <dgm:spPr/>
      <dgm:t>
        <a:bodyPr/>
        <a:lstStyle/>
        <a:p>
          <a:r>
            <a:rPr lang="fr-FR" dirty="0"/>
            <a:t>Validation par pédiatre à J2 selon </a:t>
          </a:r>
          <a:r>
            <a:rPr lang="fr-FR" dirty="0" err="1"/>
            <a:t>bili</a:t>
          </a:r>
          <a:r>
            <a:rPr lang="fr-FR" dirty="0"/>
            <a:t> et poids</a:t>
          </a:r>
        </a:p>
      </dgm:t>
    </dgm:pt>
    <dgm:pt modelId="{D49A70CE-FA08-4CA0-9484-ABAED6BC24C8}" type="parTrans" cxnId="{9A3A9FF5-56A8-4351-A157-36C3F0CDC1D5}">
      <dgm:prSet/>
      <dgm:spPr/>
      <dgm:t>
        <a:bodyPr/>
        <a:lstStyle/>
        <a:p>
          <a:endParaRPr lang="fr-FR"/>
        </a:p>
      </dgm:t>
    </dgm:pt>
    <dgm:pt modelId="{22F23744-178F-4BFF-B352-865102D37ACF}" type="sibTrans" cxnId="{9A3A9FF5-56A8-4351-A157-36C3F0CDC1D5}">
      <dgm:prSet/>
      <dgm:spPr/>
      <dgm:t>
        <a:bodyPr/>
        <a:lstStyle/>
        <a:p>
          <a:endParaRPr lang="fr-FR"/>
        </a:p>
      </dgm:t>
    </dgm:pt>
    <dgm:pt modelId="{C3C200BA-8EB0-435D-8CFA-CCB600F1DBC8}">
      <dgm:prSet phldrT="[Texte]"/>
      <dgm:spPr>
        <a:solidFill>
          <a:schemeClr val="accent3">
            <a:lumMod val="90000"/>
          </a:schemeClr>
        </a:solidFill>
      </dgm:spPr>
      <dgm:t>
        <a:bodyPr/>
        <a:lstStyle/>
        <a:p>
          <a:r>
            <a:rPr lang="fr-FR" dirty="0"/>
            <a:t>Sorties retardées :</a:t>
          </a:r>
        </a:p>
      </dgm:t>
    </dgm:pt>
    <dgm:pt modelId="{B87025FD-3A69-418E-B813-6EC3BA511273}" type="parTrans" cxnId="{4487EBA3-C799-403C-8E78-3A9FED99DE9D}">
      <dgm:prSet/>
      <dgm:spPr/>
      <dgm:t>
        <a:bodyPr/>
        <a:lstStyle/>
        <a:p>
          <a:endParaRPr lang="fr-FR"/>
        </a:p>
      </dgm:t>
    </dgm:pt>
    <dgm:pt modelId="{10B03470-1D35-49BF-BC22-CACEDAB635F6}" type="sibTrans" cxnId="{4487EBA3-C799-403C-8E78-3A9FED99DE9D}">
      <dgm:prSet/>
      <dgm:spPr/>
      <dgm:t>
        <a:bodyPr/>
        <a:lstStyle/>
        <a:p>
          <a:endParaRPr lang="fr-FR"/>
        </a:p>
      </dgm:t>
    </dgm:pt>
    <dgm:pt modelId="{18A651DD-A462-4321-87EB-D6ABCC397A20}">
      <dgm:prSet/>
      <dgm:spPr/>
      <dgm:t>
        <a:bodyPr/>
        <a:lstStyle/>
        <a:p>
          <a:r>
            <a:rPr lang="fr-FR" dirty="0"/>
            <a:t>Lien PMI plus ou moins complet</a:t>
          </a:r>
        </a:p>
      </dgm:t>
    </dgm:pt>
    <dgm:pt modelId="{2A98F25F-3678-4A97-BCBD-68BA7E38CF77}" type="parTrans" cxnId="{B4F6E4D3-4E8C-43AC-BDAC-47D986BE6F0F}">
      <dgm:prSet/>
      <dgm:spPr/>
      <dgm:t>
        <a:bodyPr/>
        <a:lstStyle/>
        <a:p>
          <a:endParaRPr lang="fr-FR"/>
        </a:p>
      </dgm:t>
    </dgm:pt>
    <dgm:pt modelId="{8D3A38B5-6FB1-4442-8C25-624ADEA164AF}" type="sibTrans" cxnId="{B4F6E4D3-4E8C-43AC-BDAC-47D986BE6F0F}">
      <dgm:prSet/>
      <dgm:spPr/>
      <dgm:t>
        <a:bodyPr/>
        <a:lstStyle/>
        <a:p>
          <a:endParaRPr lang="fr-FR"/>
        </a:p>
      </dgm:t>
    </dgm:pt>
    <dgm:pt modelId="{B7DDC0C8-34E8-4A5C-BC71-44875C77CC6D}">
      <dgm:prSet/>
      <dgm:spPr/>
      <dgm:t>
        <a:bodyPr/>
        <a:lstStyle/>
        <a:p>
          <a:r>
            <a:rPr lang="fr-FR"/>
            <a:t>Pédiatre ou MG à J15</a:t>
          </a:r>
          <a:endParaRPr lang="fr-FR" dirty="0"/>
        </a:p>
      </dgm:t>
    </dgm:pt>
    <dgm:pt modelId="{7743C7B3-EB36-48A0-AADA-135CC3D2F568}" type="parTrans" cxnId="{DC468012-EB43-4ECD-965A-E2CCA0E07B63}">
      <dgm:prSet/>
      <dgm:spPr/>
      <dgm:t>
        <a:bodyPr/>
        <a:lstStyle/>
        <a:p>
          <a:endParaRPr lang="fr-FR"/>
        </a:p>
      </dgm:t>
    </dgm:pt>
    <dgm:pt modelId="{EDE570D3-CECF-40E0-9243-9079CB99E16C}" type="sibTrans" cxnId="{DC468012-EB43-4ECD-965A-E2CCA0E07B63}">
      <dgm:prSet/>
      <dgm:spPr/>
      <dgm:t>
        <a:bodyPr/>
        <a:lstStyle/>
        <a:p>
          <a:endParaRPr lang="fr-FR"/>
        </a:p>
      </dgm:t>
    </dgm:pt>
    <dgm:pt modelId="{FD86A39C-7344-43E8-8536-BC86FBB0B80C}">
      <dgm:prSet/>
      <dgm:spPr/>
      <dgm:t>
        <a:bodyPr/>
        <a:lstStyle/>
        <a:p>
          <a:r>
            <a:rPr lang="fr-FR"/>
            <a:t>EPNP S4-S6</a:t>
          </a:r>
          <a:endParaRPr lang="fr-FR" dirty="0"/>
        </a:p>
      </dgm:t>
    </dgm:pt>
    <dgm:pt modelId="{CE948C0F-BBED-49FC-AE17-D7D24E6209E9}" type="parTrans" cxnId="{AB9830E4-40A8-49C3-A165-C74E8515C8C4}">
      <dgm:prSet/>
      <dgm:spPr/>
      <dgm:t>
        <a:bodyPr/>
        <a:lstStyle/>
        <a:p>
          <a:endParaRPr lang="fr-FR"/>
        </a:p>
      </dgm:t>
    </dgm:pt>
    <dgm:pt modelId="{89E2D083-EBF3-4482-89C7-23BAE7CC652D}" type="sibTrans" cxnId="{AB9830E4-40A8-49C3-A165-C74E8515C8C4}">
      <dgm:prSet/>
      <dgm:spPr/>
      <dgm:t>
        <a:bodyPr/>
        <a:lstStyle/>
        <a:p>
          <a:endParaRPr lang="fr-FR"/>
        </a:p>
      </dgm:t>
    </dgm:pt>
    <dgm:pt modelId="{541F4B8F-B489-4EEB-8D90-10D9A6AD3F43}">
      <dgm:prSet/>
      <dgm:spPr/>
      <dgm:t>
        <a:bodyPr/>
        <a:lstStyle/>
        <a:p>
          <a:r>
            <a:rPr lang="fr-FR"/>
            <a:t>Cs post nat 6 semaines Diac ou en ville</a:t>
          </a:r>
          <a:endParaRPr lang="fr-FR" dirty="0"/>
        </a:p>
      </dgm:t>
    </dgm:pt>
    <dgm:pt modelId="{B3782576-A1BC-43A0-95D0-FD78BF940F59}" type="parTrans" cxnId="{D6DB0260-C21B-4F11-AE6F-BBC0F86283A3}">
      <dgm:prSet/>
      <dgm:spPr/>
      <dgm:t>
        <a:bodyPr/>
        <a:lstStyle/>
        <a:p>
          <a:endParaRPr lang="fr-FR"/>
        </a:p>
      </dgm:t>
    </dgm:pt>
    <dgm:pt modelId="{5BB1EBA6-944A-459D-B3D0-4A7B2A5C80B7}" type="sibTrans" cxnId="{D6DB0260-C21B-4F11-AE6F-BBC0F86283A3}">
      <dgm:prSet/>
      <dgm:spPr/>
      <dgm:t>
        <a:bodyPr/>
        <a:lstStyle/>
        <a:p>
          <a:endParaRPr lang="fr-FR"/>
        </a:p>
      </dgm:t>
    </dgm:pt>
    <dgm:pt modelId="{54375D4D-2130-4731-B0BE-BEDB39301ABE}">
      <dgm:prSet/>
      <dgm:spPr/>
      <dgm:t>
        <a:bodyPr/>
        <a:lstStyle/>
        <a:p>
          <a:r>
            <a:rPr lang="fr-FR" dirty="0"/>
            <a:t>LLS maternelle + pédiatrique + partogramme + CRO + carnet de santé</a:t>
          </a:r>
        </a:p>
      </dgm:t>
    </dgm:pt>
    <dgm:pt modelId="{95924AF8-C07C-4ED1-BC58-EFC237231AC4}" type="parTrans" cxnId="{9517A532-93C9-4B01-BFE2-1063E3585CE7}">
      <dgm:prSet/>
      <dgm:spPr/>
      <dgm:t>
        <a:bodyPr/>
        <a:lstStyle/>
        <a:p>
          <a:endParaRPr lang="fr-FR"/>
        </a:p>
      </dgm:t>
    </dgm:pt>
    <dgm:pt modelId="{1F0120CA-96FF-424E-97EF-22B50D00FE41}" type="sibTrans" cxnId="{9517A532-93C9-4B01-BFE2-1063E3585CE7}">
      <dgm:prSet/>
      <dgm:spPr/>
      <dgm:t>
        <a:bodyPr/>
        <a:lstStyle/>
        <a:p>
          <a:endParaRPr lang="fr-FR"/>
        </a:p>
      </dgm:t>
    </dgm:pt>
    <dgm:pt modelId="{F241E0EB-7F79-4BCA-8DBC-1730DFEAE17C}">
      <dgm:prSet/>
      <dgm:spPr/>
      <dgm:t>
        <a:bodyPr/>
        <a:lstStyle/>
        <a:p>
          <a:r>
            <a:rPr lang="fr-FR"/>
            <a:t>SF libérale dès le lendemain</a:t>
          </a:r>
          <a:endParaRPr lang="fr-FR" dirty="0"/>
        </a:p>
      </dgm:t>
    </dgm:pt>
    <dgm:pt modelId="{367806B5-5BCF-40AB-99F3-08372615E5BF}" type="parTrans" cxnId="{E0E33267-502B-4EA9-B5DD-C9E4E5BF28FF}">
      <dgm:prSet/>
      <dgm:spPr/>
      <dgm:t>
        <a:bodyPr/>
        <a:lstStyle/>
        <a:p>
          <a:endParaRPr lang="fr-FR"/>
        </a:p>
      </dgm:t>
    </dgm:pt>
    <dgm:pt modelId="{707E1680-9CBF-4C0D-AF71-B680397B9300}" type="sibTrans" cxnId="{E0E33267-502B-4EA9-B5DD-C9E4E5BF28FF}">
      <dgm:prSet/>
      <dgm:spPr/>
      <dgm:t>
        <a:bodyPr/>
        <a:lstStyle/>
        <a:p>
          <a:endParaRPr lang="fr-FR"/>
        </a:p>
      </dgm:t>
    </dgm:pt>
    <dgm:pt modelId="{1E7935D0-2F3A-4FF1-895D-E6CBA5177459}">
      <dgm:prSet/>
      <dgm:spPr/>
      <dgm:t>
        <a:bodyPr/>
        <a:lstStyle/>
        <a:p>
          <a:r>
            <a:rPr lang="fr-FR"/>
            <a:t>Cs pédiatrique à J8 recommandée</a:t>
          </a:r>
          <a:endParaRPr lang="fr-FR" dirty="0"/>
        </a:p>
      </dgm:t>
    </dgm:pt>
    <dgm:pt modelId="{D26C2FC0-8E76-4125-BCCA-F2C13ECDB0EE}" type="parTrans" cxnId="{DE273B3B-92EA-44AB-9F77-A700E44801D1}">
      <dgm:prSet/>
      <dgm:spPr/>
      <dgm:t>
        <a:bodyPr/>
        <a:lstStyle/>
        <a:p>
          <a:endParaRPr lang="fr-FR"/>
        </a:p>
      </dgm:t>
    </dgm:pt>
    <dgm:pt modelId="{083728A2-A93A-4621-BBDF-200A46B24AB7}" type="sibTrans" cxnId="{DE273B3B-92EA-44AB-9F77-A700E44801D1}">
      <dgm:prSet/>
      <dgm:spPr/>
      <dgm:t>
        <a:bodyPr/>
        <a:lstStyle/>
        <a:p>
          <a:endParaRPr lang="fr-FR"/>
        </a:p>
      </dgm:t>
    </dgm:pt>
    <dgm:pt modelId="{49401739-D2C8-458F-854D-2ACDA0B56BC2}">
      <dgm:prSet/>
      <dgm:spPr/>
      <dgm:t>
        <a:bodyPr/>
        <a:lstStyle/>
        <a:p>
          <a:r>
            <a:rPr lang="fr-FR"/>
            <a:t>EPNP S4-S6</a:t>
          </a:r>
          <a:endParaRPr lang="fr-FR" dirty="0"/>
        </a:p>
      </dgm:t>
    </dgm:pt>
    <dgm:pt modelId="{9B8515F6-F31C-4870-AC61-0D0D308AB5C3}" type="parTrans" cxnId="{7317515E-7949-4322-927D-69FCB6AC99F1}">
      <dgm:prSet/>
      <dgm:spPr/>
      <dgm:t>
        <a:bodyPr/>
        <a:lstStyle/>
        <a:p>
          <a:endParaRPr lang="fr-FR"/>
        </a:p>
      </dgm:t>
    </dgm:pt>
    <dgm:pt modelId="{6BDE2F7E-D31E-4212-9553-8E76B95DD591}" type="sibTrans" cxnId="{7317515E-7949-4322-927D-69FCB6AC99F1}">
      <dgm:prSet/>
      <dgm:spPr/>
      <dgm:t>
        <a:bodyPr/>
        <a:lstStyle/>
        <a:p>
          <a:endParaRPr lang="fr-FR"/>
        </a:p>
      </dgm:t>
    </dgm:pt>
    <dgm:pt modelId="{2FA98877-73F6-43C2-B976-E3C223894E31}">
      <dgm:prSet/>
      <dgm:spPr/>
      <dgm:t>
        <a:bodyPr/>
        <a:lstStyle/>
        <a:p>
          <a:r>
            <a:rPr lang="fr-FR"/>
            <a:t>Cs post nat 6 semaines Diac ou en ville</a:t>
          </a:r>
          <a:endParaRPr lang="fr-FR" dirty="0"/>
        </a:p>
      </dgm:t>
    </dgm:pt>
    <dgm:pt modelId="{F5E72779-C53C-4135-A1BD-FE0ECD55BE26}" type="parTrans" cxnId="{B322C5D3-6207-47A1-A56B-096BBCDA4FCA}">
      <dgm:prSet/>
      <dgm:spPr/>
      <dgm:t>
        <a:bodyPr/>
        <a:lstStyle/>
        <a:p>
          <a:endParaRPr lang="fr-FR"/>
        </a:p>
      </dgm:t>
    </dgm:pt>
    <dgm:pt modelId="{25F4390A-38A7-4F12-BB31-4776473896CC}" type="sibTrans" cxnId="{B322C5D3-6207-47A1-A56B-096BBCDA4FCA}">
      <dgm:prSet/>
      <dgm:spPr/>
      <dgm:t>
        <a:bodyPr/>
        <a:lstStyle/>
        <a:p>
          <a:endParaRPr lang="fr-FR"/>
        </a:p>
      </dgm:t>
    </dgm:pt>
    <dgm:pt modelId="{59ABB6E7-2D9D-4F8B-8C06-0E9B421741BF}">
      <dgm:prSet/>
      <dgm:spPr/>
      <dgm:t>
        <a:bodyPr/>
        <a:lstStyle/>
        <a:p>
          <a:r>
            <a:rPr lang="fr-FR" dirty="0"/>
            <a:t>LLS maternelle + pédiatrique + partogramme + CRO + carnet de santé</a:t>
          </a:r>
        </a:p>
      </dgm:t>
    </dgm:pt>
    <dgm:pt modelId="{D92B327B-DC48-40DC-90F6-E65309D79D8F}" type="parTrans" cxnId="{F770D9A3-576D-4C55-9CBD-F3624AE52E97}">
      <dgm:prSet/>
      <dgm:spPr/>
      <dgm:t>
        <a:bodyPr/>
        <a:lstStyle/>
        <a:p>
          <a:endParaRPr lang="fr-FR"/>
        </a:p>
      </dgm:t>
    </dgm:pt>
    <dgm:pt modelId="{895AB775-1304-41A2-932E-889E09637CCE}" type="sibTrans" cxnId="{F770D9A3-576D-4C55-9CBD-F3624AE52E97}">
      <dgm:prSet/>
      <dgm:spPr/>
      <dgm:t>
        <a:bodyPr/>
        <a:lstStyle/>
        <a:p>
          <a:endParaRPr lang="fr-FR"/>
        </a:p>
      </dgm:t>
    </dgm:pt>
    <dgm:pt modelId="{D6C4E68E-EC40-4A1D-9041-8C9B4F245657}">
      <dgm:prSet phldrT="[Texte]"/>
      <dgm:spPr/>
      <dgm:t>
        <a:bodyPr/>
        <a:lstStyle/>
        <a:p>
          <a:r>
            <a:rPr lang="fr-FR" dirty="0"/>
            <a:t>Photothérapie</a:t>
          </a:r>
        </a:p>
      </dgm:t>
    </dgm:pt>
    <dgm:pt modelId="{696D8079-5F15-434E-99C1-C01C8D2FA5C0}" type="parTrans" cxnId="{77A51B6C-89F6-4CF2-AB33-7A7DC047FD62}">
      <dgm:prSet/>
      <dgm:spPr/>
      <dgm:t>
        <a:bodyPr/>
        <a:lstStyle/>
        <a:p>
          <a:endParaRPr lang="fr-FR"/>
        </a:p>
      </dgm:t>
    </dgm:pt>
    <dgm:pt modelId="{A37939F4-A80F-4FAC-BC65-D3B8E6FF94E2}" type="sibTrans" cxnId="{77A51B6C-89F6-4CF2-AB33-7A7DC047FD62}">
      <dgm:prSet/>
      <dgm:spPr/>
      <dgm:t>
        <a:bodyPr/>
        <a:lstStyle/>
        <a:p>
          <a:endParaRPr lang="fr-FR"/>
        </a:p>
      </dgm:t>
    </dgm:pt>
    <dgm:pt modelId="{1650F8B3-7873-4D57-AA5C-D3E63FF5A552}">
      <dgm:prSet/>
      <dgm:spPr/>
      <dgm:t>
        <a:bodyPr/>
        <a:lstStyle/>
        <a:p>
          <a:r>
            <a:rPr lang="fr-FR" dirty="0"/>
            <a:t>Retour de transfert néonatal ou maternel</a:t>
          </a:r>
        </a:p>
      </dgm:t>
    </dgm:pt>
    <dgm:pt modelId="{8E7F55C3-F6C5-4498-ACC6-6BAE5EBE9477}" type="parTrans" cxnId="{7603AD3D-2D0E-47F0-8208-D10AB0B98FF9}">
      <dgm:prSet/>
      <dgm:spPr/>
      <dgm:t>
        <a:bodyPr/>
        <a:lstStyle/>
        <a:p>
          <a:endParaRPr lang="fr-FR"/>
        </a:p>
      </dgm:t>
    </dgm:pt>
    <dgm:pt modelId="{28553860-BEDC-48F1-8B68-C87D00B2F781}" type="sibTrans" cxnId="{7603AD3D-2D0E-47F0-8208-D10AB0B98FF9}">
      <dgm:prSet/>
      <dgm:spPr/>
      <dgm:t>
        <a:bodyPr/>
        <a:lstStyle/>
        <a:p>
          <a:endParaRPr lang="fr-FR"/>
        </a:p>
      </dgm:t>
    </dgm:pt>
    <dgm:pt modelId="{26DB8C2F-7208-49C2-8B2D-ED581AA6E24D}">
      <dgm:prSet/>
      <dgm:spPr/>
      <dgm:t>
        <a:bodyPr/>
        <a:lstStyle/>
        <a:p>
          <a:r>
            <a:rPr lang="fr-FR" dirty="0"/>
            <a:t>Pathologie maternelle</a:t>
          </a:r>
        </a:p>
      </dgm:t>
    </dgm:pt>
    <dgm:pt modelId="{E7F2A81D-F005-4139-8E1A-7A20A1C6B052}" type="parTrans" cxnId="{5B742491-C4E3-4F63-8FD0-762024FC7DE1}">
      <dgm:prSet/>
      <dgm:spPr/>
      <dgm:t>
        <a:bodyPr/>
        <a:lstStyle/>
        <a:p>
          <a:endParaRPr lang="fr-FR"/>
        </a:p>
      </dgm:t>
    </dgm:pt>
    <dgm:pt modelId="{947BF581-6BD4-4C9F-A3C8-D3BB45FD3E42}" type="sibTrans" cxnId="{5B742491-C4E3-4F63-8FD0-762024FC7DE1}">
      <dgm:prSet/>
      <dgm:spPr/>
      <dgm:t>
        <a:bodyPr/>
        <a:lstStyle/>
        <a:p>
          <a:endParaRPr lang="fr-FR"/>
        </a:p>
      </dgm:t>
    </dgm:pt>
    <dgm:pt modelId="{CE03A8E0-C03B-4E6F-9D0B-ECD6BF843E05}">
      <dgm:prSet/>
      <dgm:spPr/>
      <dgm:t>
        <a:bodyPr/>
        <a:lstStyle/>
        <a:p>
          <a:r>
            <a:rPr lang="fr-FR"/>
            <a:t>Contexte psycho-social</a:t>
          </a:r>
          <a:endParaRPr lang="fr-FR" dirty="0"/>
        </a:p>
      </dgm:t>
    </dgm:pt>
    <dgm:pt modelId="{3EAC6171-B582-4A10-AD52-F0964C3CA5A8}" type="parTrans" cxnId="{3E673802-F9E6-4D26-9B4A-A8D3D751AC02}">
      <dgm:prSet/>
      <dgm:spPr/>
      <dgm:t>
        <a:bodyPr/>
        <a:lstStyle/>
        <a:p>
          <a:endParaRPr lang="fr-FR"/>
        </a:p>
      </dgm:t>
    </dgm:pt>
    <dgm:pt modelId="{B187A138-4826-4836-9A9B-689A3BDAF61D}" type="sibTrans" cxnId="{3E673802-F9E6-4D26-9B4A-A8D3D751AC02}">
      <dgm:prSet/>
      <dgm:spPr/>
      <dgm:t>
        <a:bodyPr/>
        <a:lstStyle/>
        <a:p>
          <a:endParaRPr lang="fr-FR"/>
        </a:p>
      </dgm:t>
    </dgm:pt>
    <dgm:pt modelId="{255187DA-CB2F-4891-BAC0-9D7B40559DAF}" type="pres">
      <dgm:prSet presAssocID="{5EF52844-8AD0-4D4C-8435-B5D8852AE224}" presName="diagram" presStyleCnt="0">
        <dgm:presLayoutVars>
          <dgm:chPref val="1"/>
          <dgm:dir/>
          <dgm:animOne val="branch"/>
          <dgm:animLvl val="lvl"/>
          <dgm:resizeHandles/>
        </dgm:presLayoutVars>
      </dgm:prSet>
      <dgm:spPr/>
      <dgm:t>
        <a:bodyPr/>
        <a:lstStyle/>
        <a:p>
          <a:endParaRPr lang="fr-FR"/>
        </a:p>
      </dgm:t>
    </dgm:pt>
    <dgm:pt modelId="{09CF02AE-8E53-424E-A039-C249B52EDDC6}" type="pres">
      <dgm:prSet presAssocID="{48171FF2-8330-47FB-96A4-CF1B5AE00799}" presName="root" presStyleCnt="0"/>
      <dgm:spPr/>
    </dgm:pt>
    <dgm:pt modelId="{C6C2EA50-189A-48F1-90ED-7D18D34992EE}" type="pres">
      <dgm:prSet presAssocID="{48171FF2-8330-47FB-96A4-CF1B5AE00799}" presName="rootComposite" presStyleCnt="0"/>
      <dgm:spPr/>
    </dgm:pt>
    <dgm:pt modelId="{FB416ACE-1794-458A-8768-79088C754790}" type="pres">
      <dgm:prSet presAssocID="{48171FF2-8330-47FB-96A4-CF1B5AE00799}" presName="rootText" presStyleLbl="node1" presStyleIdx="0" presStyleCnt="3"/>
      <dgm:spPr/>
      <dgm:t>
        <a:bodyPr/>
        <a:lstStyle/>
        <a:p>
          <a:endParaRPr lang="fr-FR"/>
        </a:p>
      </dgm:t>
    </dgm:pt>
    <dgm:pt modelId="{5A7E3206-542F-4884-B8CD-84834949FC6B}" type="pres">
      <dgm:prSet presAssocID="{48171FF2-8330-47FB-96A4-CF1B5AE00799}" presName="rootConnector" presStyleLbl="node1" presStyleIdx="0" presStyleCnt="3"/>
      <dgm:spPr/>
      <dgm:t>
        <a:bodyPr/>
        <a:lstStyle/>
        <a:p>
          <a:endParaRPr lang="fr-FR"/>
        </a:p>
      </dgm:t>
    </dgm:pt>
    <dgm:pt modelId="{6073C282-1A16-419A-97CE-BFA8DA078FCF}" type="pres">
      <dgm:prSet presAssocID="{48171FF2-8330-47FB-96A4-CF1B5AE00799}" presName="childShape" presStyleCnt="0"/>
      <dgm:spPr/>
    </dgm:pt>
    <dgm:pt modelId="{53D68C44-7DD7-49CA-8F70-5CB028F9818F}" type="pres">
      <dgm:prSet presAssocID="{13C5AB8C-1E33-473B-9489-8A1C5F1A3B7B}" presName="Name13" presStyleLbl="parChTrans1D2" presStyleIdx="0" presStyleCnt="16"/>
      <dgm:spPr/>
      <dgm:t>
        <a:bodyPr/>
        <a:lstStyle/>
        <a:p>
          <a:endParaRPr lang="fr-FR"/>
        </a:p>
      </dgm:t>
    </dgm:pt>
    <dgm:pt modelId="{EFA993FE-B683-4963-867F-9097E7FCD7A6}" type="pres">
      <dgm:prSet presAssocID="{E5428504-3A9F-4318-A1E2-E14E72CBB450}" presName="childText" presStyleLbl="bgAcc1" presStyleIdx="0" presStyleCnt="16">
        <dgm:presLayoutVars>
          <dgm:bulletEnabled val="1"/>
        </dgm:presLayoutVars>
      </dgm:prSet>
      <dgm:spPr/>
      <dgm:t>
        <a:bodyPr/>
        <a:lstStyle/>
        <a:p>
          <a:endParaRPr lang="fr-FR"/>
        </a:p>
      </dgm:t>
    </dgm:pt>
    <dgm:pt modelId="{DD28BBAD-4CCE-4772-ACA2-48A085C43B38}" type="pres">
      <dgm:prSet presAssocID="{2A98F25F-3678-4A97-BCBD-68BA7E38CF77}" presName="Name13" presStyleLbl="parChTrans1D2" presStyleIdx="1" presStyleCnt="16"/>
      <dgm:spPr/>
      <dgm:t>
        <a:bodyPr/>
        <a:lstStyle/>
        <a:p>
          <a:endParaRPr lang="fr-FR"/>
        </a:p>
      </dgm:t>
    </dgm:pt>
    <dgm:pt modelId="{BA5C1E8B-1391-43BC-A355-FA257D2FEA1E}" type="pres">
      <dgm:prSet presAssocID="{18A651DD-A462-4321-87EB-D6ABCC397A20}" presName="childText" presStyleLbl="bgAcc1" presStyleIdx="1" presStyleCnt="16">
        <dgm:presLayoutVars>
          <dgm:bulletEnabled val="1"/>
        </dgm:presLayoutVars>
      </dgm:prSet>
      <dgm:spPr/>
      <dgm:t>
        <a:bodyPr/>
        <a:lstStyle/>
        <a:p>
          <a:endParaRPr lang="fr-FR"/>
        </a:p>
      </dgm:t>
    </dgm:pt>
    <dgm:pt modelId="{98F22B5F-54E1-4459-BD08-DAC27EDABCA4}" type="pres">
      <dgm:prSet presAssocID="{7743C7B3-EB36-48A0-AADA-135CC3D2F568}" presName="Name13" presStyleLbl="parChTrans1D2" presStyleIdx="2" presStyleCnt="16"/>
      <dgm:spPr/>
      <dgm:t>
        <a:bodyPr/>
        <a:lstStyle/>
        <a:p>
          <a:endParaRPr lang="fr-FR"/>
        </a:p>
      </dgm:t>
    </dgm:pt>
    <dgm:pt modelId="{AF5FB379-7008-4E38-83A7-5DC0E4D17B8A}" type="pres">
      <dgm:prSet presAssocID="{B7DDC0C8-34E8-4A5C-BC71-44875C77CC6D}" presName="childText" presStyleLbl="bgAcc1" presStyleIdx="2" presStyleCnt="16">
        <dgm:presLayoutVars>
          <dgm:bulletEnabled val="1"/>
        </dgm:presLayoutVars>
      </dgm:prSet>
      <dgm:spPr/>
      <dgm:t>
        <a:bodyPr/>
        <a:lstStyle/>
        <a:p>
          <a:endParaRPr lang="fr-FR"/>
        </a:p>
      </dgm:t>
    </dgm:pt>
    <dgm:pt modelId="{09C88331-6798-4975-9F78-06938432076E}" type="pres">
      <dgm:prSet presAssocID="{CE948C0F-BBED-49FC-AE17-D7D24E6209E9}" presName="Name13" presStyleLbl="parChTrans1D2" presStyleIdx="3" presStyleCnt="16"/>
      <dgm:spPr/>
      <dgm:t>
        <a:bodyPr/>
        <a:lstStyle/>
        <a:p>
          <a:endParaRPr lang="fr-FR"/>
        </a:p>
      </dgm:t>
    </dgm:pt>
    <dgm:pt modelId="{226454F1-3AC3-4C3A-8F08-BD1430F51586}" type="pres">
      <dgm:prSet presAssocID="{FD86A39C-7344-43E8-8536-BC86FBB0B80C}" presName="childText" presStyleLbl="bgAcc1" presStyleIdx="3" presStyleCnt="16">
        <dgm:presLayoutVars>
          <dgm:bulletEnabled val="1"/>
        </dgm:presLayoutVars>
      </dgm:prSet>
      <dgm:spPr/>
      <dgm:t>
        <a:bodyPr/>
        <a:lstStyle/>
        <a:p>
          <a:endParaRPr lang="fr-FR"/>
        </a:p>
      </dgm:t>
    </dgm:pt>
    <dgm:pt modelId="{0DA122F8-E927-4102-8BB9-7992DEEF7A8B}" type="pres">
      <dgm:prSet presAssocID="{B3782576-A1BC-43A0-95D0-FD78BF940F59}" presName="Name13" presStyleLbl="parChTrans1D2" presStyleIdx="4" presStyleCnt="16"/>
      <dgm:spPr/>
      <dgm:t>
        <a:bodyPr/>
        <a:lstStyle/>
        <a:p>
          <a:endParaRPr lang="fr-FR"/>
        </a:p>
      </dgm:t>
    </dgm:pt>
    <dgm:pt modelId="{11EC0A7A-3021-4272-A482-F5184D01CF62}" type="pres">
      <dgm:prSet presAssocID="{541F4B8F-B489-4EEB-8D90-10D9A6AD3F43}" presName="childText" presStyleLbl="bgAcc1" presStyleIdx="4" presStyleCnt="16">
        <dgm:presLayoutVars>
          <dgm:bulletEnabled val="1"/>
        </dgm:presLayoutVars>
      </dgm:prSet>
      <dgm:spPr/>
      <dgm:t>
        <a:bodyPr/>
        <a:lstStyle/>
        <a:p>
          <a:endParaRPr lang="fr-FR"/>
        </a:p>
      </dgm:t>
    </dgm:pt>
    <dgm:pt modelId="{FCA9D993-57A3-4A70-8AC1-40A8AB1F5C32}" type="pres">
      <dgm:prSet presAssocID="{95924AF8-C07C-4ED1-BC58-EFC237231AC4}" presName="Name13" presStyleLbl="parChTrans1D2" presStyleIdx="5" presStyleCnt="16"/>
      <dgm:spPr/>
      <dgm:t>
        <a:bodyPr/>
        <a:lstStyle/>
        <a:p>
          <a:endParaRPr lang="fr-FR"/>
        </a:p>
      </dgm:t>
    </dgm:pt>
    <dgm:pt modelId="{35AA0F50-B19E-471C-BF0D-8BDD8D6DF79D}" type="pres">
      <dgm:prSet presAssocID="{54375D4D-2130-4731-B0BE-BEDB39301ABE}" presName="childText" presStyleLbl="bgAcc1" presStyleIdx="5" presStyleCnt="16">
        <dgm:presLayoutVars>
          <dgm:bulletEnabled val="1"/>
        </dgm:presLayoutVars>
      </dgm:prSet>
      <dgm:spPr/>
      <dgm:t>
        <a:bodyPr/>
        <a:lstStyle/>
        <a:p>
          <a:endParaRPr lang="fr-FR"/>
        </a:p>
      </dgm:t>
    </dgm:pt>
    <dgm:pt modelId="{2BF21D83-3FDC-4798-A92A-68DC0900393A}" type="pres">
      <dgm:prSet presAssocID="{2C564EC4-9150-4C06-877F-469C704A5505}" presName="root" presStyleCnt="0"/>
      <dgm:spPr/>
    </dgm:pt>
    <dgm:pt modelId="{84DD49E8-2A63-4515-94AD-B93D05435E61}" type="pres">
      <dgm:prSet presAssocID="{2C564EC4-9150-4C06-877F-469C704A5505}" presName="rootComposite" presStyleCnt="0"/>
      <dgm:spPr/>
    </dgm:pt>
    <dgm:pt modelId="{05E7B537-9E89-46BD-B91B-8C72485FF80E}" type="pres">
      <dgm:prSet presAssocID="{2C564EC4-9150-4C06-877F-469C704A5505}" presName="rootText" presStyleLbl="node1" presStyleIdx="1" presStyleCnt="3"/>
      <dgm:spPr/>
      <dgm:t>
        <a:bodyPr/>
        <a:lstStyle/>
        <a:p>
          <a:endParaRPr lang="fr-FR"/>
        </a:p>
      </dgm:t>
    </dgm:pt>
    <dgm:pt modelId="{76679737-C1C0-4AD4-BAA0-892265A8CE0F}" type="pres">
      <dgm:prSet presAssocID="{2C564EC4-9150-4C06-877F-469C704A5505}" presName="rootConnector" presStyleLbl="node1" presStyleIdx="1" presStyleCnt="3"/>
      <dgm:spPr/>
      <dgm:t>
        <a:bodyPr/>
        <a:lstStyle/>
        <a:p>
          <a:endParaRPr lang="fr-FR"/>
        </a:p>
      </dgm:t>
    </dgm:pt>
    <dgm:pt modelId="{9DC8861D-C2C3-48F5-9908-15D32545431C}" type="pres">
      <dgm:prSet presAssocID="{2C564EC4-9150-4C06-877F-469C704A5505}" presName="childShape" presStyleCnt="0"/>
      <dgm:spPr/>
    </dgm:pt>
    <dgm:pt modelId="{20FB0C2A-8F9C-4BE0-A54E-ABD85FC94C40}" type="pres">
      <dgm:prSet presAssocID="{D49A70CE-FA08-4CA0-9484-ABAED6BC24C8}" presName="Name13" presStyleLbl="parChTrans1D2" presStyleIdx="6" presStyleCnt="16"/>
      <dgm:spPr/>
      <dgm:t>
        <a:bodyPr/>
        <a:lstStyle/>
        <a:p>
          <a:endParaRPr lang="fr-FR"/>
        </a:p>
      </dgm:t>
    </dgm:pt>
    <dgm:pt modelId="{D08631C0-C8C6-4C1E-A269-DB2FBCE83804}" type="pres">
      <dgm:prSet presAssocID="{740C230F-7197-4FC3-A815-633646AF9EDC}" presName="childText" presStyleLbl="bgAcc1" presStyleIdx="6" presStyleCnt="16">
        <dgm:presLayoutVars>
          <dgm:bulletEnabled val="1"/>
        </dgm:presLayoutVars>
      </dgm:prSet>
      <dgm:spPr/>
      <dgm:t>
        <a:bodyPr/>
        <a:lstStyle/>
        <a:p>
          <a:endParaRPr lang="fr-FR"/>
        </a:p>
      </dgm:t>
    </dgm:pt>
    <dgm:pt modelId="{D56C0FAD-C30F-4C1F-ABCD-D267E6C5E002}" type="pres">
      <dgm:prSet presAssocID="{367806B5-5BCF-40AB-99F3-08372615E5BF}" presName="Name13" presStyleLbl="parChTrans1D2" presStyleIdx="7" presStyleCnt="16"/>
      <dgm:spPr/>
      <dgm:t>
        <a:bodyPr/>
        <a:lstStyle/>
        <a:p>
          <a:endParaRPr lang="fr-FR"/>
        </a:p>
      </dgm:t>
    </dgm:pt>
    <dgm:pt modelId="{27126D60-15F5-45BC-89B3-6C9DA4A56BD0}" type="pres">
      <dgm:prSet presAssocID="{F241E0EB-7F79-4BCA-8DBC-1730DFEAE17C}" presName="childText" presStyleLbl="bgAcc1" presStyleIdx="7" presStyleCnt="16">
        <dgm:presLayoutVars>
          <dgm:bulletEnabled val="1"/>
        </dgm:presLayoutVars>
      </dgm:prSet>
      <dgm:spPr/>
      <dgm:t>
        <a:bodyPr/>
        <a:lstStyle/>
        <a:p>
          <a:endParaRPr lang="fr-FR"/>
        </a:p>
      </dgm:t>
    </dgm:pt>
    <dgm:pt modelId="{4AE01CB3-6CA0-4ABE-B985-E2397CC88917}" type="pres">
      <dgm:prSet presAssocID="{D26C2FC0-8E76-4125-BCCA-F2C13ECDB0EE}" presName="Name13" presStyleLbl="parChTrans1D2" presStyleIdx="8" presStyleCnt="16"/>
      <dgm:spPr/>
      <dgm:t>
        <a:bodyPr/>
        <a:lstStyle/>
        <a:p>
          <a:endParaRPr lang="fr-FR"/>
        </a:p>
      </dgm:t>
    </dgm:pt>
    <dgm:pt modelId="{D7DA783C-CB6D-410A-8A61-2804BC5FB57E}" type="pres">
      <dgm:prSet presAssocID="{1E7935D0-2F3A-4FF1-895D-E6CBA5177459}" presName="childText" presStyleLbl="bgAcc1" presStyleIdx="8" presStyleCnt="16">
        <dgm:presLayoutVars>
          <dgm:bulletEnabled val="1"/>
        </dgm:presLayoutVars>
      </dgm:prSet>
      <dgm:spPr/>
      <dgm:t>
        <a:bodyPr/>
        <a:lstStyle/>
        <a:p>
          <a:endParaRPr lang="fr-FR"/>
        </a:p>
      </dgm:t>
    </dgm:pt>
    <dgm:pt modelId="{06AAB7A6-1E74-429F-B9A0-1ECB36E95639}" type="pres">
      <dgm:prSet presAssocID="{9B8515F6-F31C-4870-AC61-0D0D308AB5C3}" presName="Name13" presStyleLbl="parChTrans1D2" presStyleIdx="9" presStyleCnt="16"/>
      <dgm:spPr/>
      <dgm:t>
        <a:bodyPr/>
        <a:lstStyle/>
        <a:p>
          <a:endParaRPr lang="fr-FR"/>
        </a:p>
      </dgm:t>
    </dgm:pt>
    <dgm:pt modelId="{A9D52678-6C26-427E-BEEC-3582CAE45723}" type="pres">
      <dgm:prSet presAssocID="{49401739-D2C8-458F-854D-2ACDA0B56BC2}" presName="childText" presStyleLbl="bgAcc1" presStyleIdx="9" presStyleCnt="16">
        <dgm:presLayoutVars>
          <dgm:bulletEnabled val="1"/>
        </dgm:presLayoutVars>
      </dgm:prSet>
      <dgm:spPr/>
      <dgm:t>
        <a:bodyPr/>
        <a:lstStyle/>
        <a:p>
          <a:endParaRPr lang="fr-FR"/>
        </a:p>
      </dgm:t>
    </dgm:pt>
    <dgm:pt modelId="{71287879-775F-4394-900D-F7269F0FD0AD}" type="pres">
      <dgm:prSet presAssocID="{F5E72779-C53C-4135-A1BD-FE0ECD55BE26}" presName="Name13" presStyleLbl="parChTrans1D2" presStyleIdx="10" presStyleCnt="16"/>
      <dgm:spPr/>
      <dgm:t>
        <a:bodyPr/>
        <a:lstStyle/>
        <a:p>
          <a:endParaRPr lang="fr-FR"/>
        </a:p>
      </dgm:t>
    </dgm:pt>
    <dgm:pt modelId="{6D27CDB8-1A9D-4987-AC5D-BE5BBF2F8BD8}" type="pres">
      <dgm:prSet presAssocID="{2FA98877-73F6-43C2-B976-E3C223894E31}" presName="childText" presStyleLbl="bgAcc1" presStyleIdx="10" presStyleCnt="16">
        <dgm:presLayoutVars>
          <dgm:bulletEnabled val="1"/>
        </dgm:presLayoutVars>
      </dgm:prSet>
      <dgm:spPr/>
      <dgm:t>
        <a:bodyPr/>
        <a:lstStyle/>
        <a:p>
          <a:endParaRPr lang="fr-FR"/>
        </a:p>
      </dgm:t>
    </dgm:pt>
    <dgm:pt modelId="{6C6D0820-D706-42CD-89FC-A8248945228A}" type="pres">
      <dgm:prSet presAssocID="{D92B327B-DC48-40DC-90F6-E65309D79D8F}" presName="Name13" presStyleLbl="parChTrans1D2" presStyleIdx="11" presStyleCnt="16"/>
      <dgm:spPr/>
      <dgm:t>
        <a:bodyPr/>
        <a:lstStyle/>
        <a:p>
          <a:endParaRPr lang="fr-FR"/>
        </a:p>
      </dgm:t>
    </dgm:pt>
    <dgm:pt modelId="{105AF00A-16F6-459D-B101-D4D0544A9DC8}" type="pres">
      <dgm:prSet presAssocID="{59ABB6E7-2D9D-4F8B-8C06-0E9B421741BF}" presName="childText" presStyleLbl="bgAcc1" presStyleIdx="11" presStyleCnt="16">
        <dgm:presLayoutVars>
          <dgm:bulletEnabled val="1"/>
        </dgm:presLayoutVars>
      </dgm:prSet>
      <dgm:spPr/>
      <dgm:t>
        <a:bodyPr/>
        <a:lstStyle/>
        <a:p>
          <a:endParaRPr lang="fr-FR"/>
        </a:p>
      </dgm:t>
    </dgm:pt>
    <dgm:pt modelId="{D64CAFDC-C9A1-4AC1-89A8-2DB833FD7E17}" type="pres">
      <dgm:prSet presAssocID="{C3C200BA-8EB0-435D-8CFA-CCB600F1DBC8}" presName="root" presStyleCnt="0"/>
      <dgm:spPr/>
    </dgm:pt>
    <dgm:pt modelId="{EE9524BE-768D-4E54-A845-2468BC9AB9DC}" type="pres">
      <dgm:prSet presAssocID="{C3C200BA-8EB0-435D-8CFA-CCB600F1DBC8}" presName="rootComposite" presStyleCnt="0"/>
      <dgm:spPr/>
    </dgm:pt>
    <dgm:pt modelId="{614D87F2-F6E1-43FE-A413-FA394E99D9A1}" type="pres">
      <dgm:prSet presAssocID="{C3C200BA-8EB0-435D-8CFA-CCB600F1DBC8}" presName="rootText" presStyleLbl="node1" presStyleIdx="2" presStyleCnt="3"/>
      <dgm:spPr/>
      <dgm:t>
        <a:bodyPr/>
        <a:lstStyle/>
        <a:p>
          <a:endParaRPr lang="fr-FR"/>
        </a:p>
      </dgm:t>
    </dgm:pt>
    <dgm:pt modelId="{50BD213D-41A0-452F-9FEB-779F0A52CD76}" type="pres">
      <dgm:prSet presAssocID="{C3C200BA-8EB0-435D-8CFA-CCB600F1DBC8}" presName="rootConnector" presStyleLbl="node1" presStyleIdx="2" presStyleCnt="3"/>
      <dgm:spPr/>
      <dgm:t>
        <a:bodyPr/>
        <a:lstStyle/>
        <a:p>
          <a:endParaRPr lang="fr-FR"/>
        </a:p>
      </dgm:t>
    </dgm:pt>
    <dgm:pt modelId="{5FB067DE-25BD-43D5-B33D-282EE2101C47}" type="pres">
      <dgm:prSet presAssocID="{C3C200BA-8EB0-435D-8CFA-CCB600F1DBC8}" presName="childShape" presStyleCnt="0"/>
      <dgm:spPr/>
    </dgm:pt>
    <dgm:pt modelId="{602D00ED-8FC5-45D4-8488-95056B3385DC}" type="pres">
      <dgm:prSet presAssocID="{696D8079-5F15-434E-99C1-C01C8D2FA5C0}" presName="Name13" presStyleLbl="parChTrans1D2" presStyleIdx="12" presStyleCnt="16"/>
      <dgm:spPr/>
      <dgm:t>
        <a:bodyPr/>
        <a:lstStyle/>
        <a:p>
          <a:endParaRPr lang="fr-FR"/>
        </a:p>
      </dgm:t>
    </dgm:pt>
    <dgm:pt modelId="{DAFB5D9F-A1E7-490A-86F9-D8D137924F58}" type="pres">
      <dgm:prSet presAssocID="{D6C4E68E-EC40-4A1D-9041-8C9B4F245657}" presName="childText" presStyleLbl="bgAcc1" presStyleIdx="12" presStyleCnt="16">
        <dgm:presLayoutVars>
          <dgm:bulletEnabled val="1"/>
        </dgm:presLayoutVars>
      </dgm:prSet>
      <dgm:spPr/>
      <dgm:t>
        <a:bodyPr/>
        <a:lstStyle/>
        <a:p>
          <a:endParaRPr lang="fr-FR"/>
        </a:p>
      </dgm:t>
    </dgm:pt>
    <dgm:pt modelId="{3094FD47-ED78-4D56-8E43-894079D2671E}" type="pres">
      <dgm:prSet presAssocID="{8E7F55C3-F6C5-4498-ACC6-6BAE5EBE9477}" presName="Name13" presStyleLbl="parChTrans1D2" presStyleIdx="13" presStyleCnt="16"/>
      <dgm:spPr/>
      <dgm:t>
        <a:bodyPr/>
        <a:lstStyle/>
        <a:p>
          <a:endParaRPr lang="fr-FR"/>
        </a:p>
      </dgm:t>
    </dgm:pt>
    <dgm:pt modelId="{F7A64A8B-BB53-44D0-8FDB-126C4D08585D}" type="pres">
      <dgm:prSet presAssocID="{1650F8B3-7873-4D57-AA5C-D3E63FF5A552}" presName="childText" presStyleLbl="bgAcc1" presStyleIdx="13" presStyleCnt="16">
        <dgm:presLayoutVars>
          <dgm:bulletEnabled val="1"/>
        </dgm:presLayoutVars>
      </dgm:prSet>
      <dgm:spPr/>
      <dgm:t>
        <a:bodyPr/>
        <a:lstStyle/>
        <a:p>
          <a:endParaRPr lang="fr-FR"/>
        </a:p>
      </dgm:t>
    </dgm:pt>
    <dgm:pt modelId="{D403EB60-D359-4BD6-9526-3358DE73463A}" type="pres">
      <dgm:prSet presAssocID="{E7F2A81D-F005-4139-8E1A-7A20A1C6B052}" presName="Name13" presStyleLbl="parChTrans1D2" presStyleIdx="14" presStyleCnt="16"/>
      <dgm:spPr/>
      <dgm:t>
        <a:bodyPr/>
        <a:lstStyle/>
        <a:p>
          <a:endParaRPr lang="fr-FR"/>
        </a:p>
      </dgm:t>
    </dgm:pt>
    <dgm:pt modelId="{2E38206A-A6E1-4460-B5A8-608AAF35D1F7}" type="pres">
      <dgm:prSet presAssocID="{26DB8C2F-7208-49C2-8B2D-ED581AA6E24D}" presName="childText" presStyleLbl="bgAcc1" presStyleIdx="14" presStyleCnt="16">
        <dgm:presLayoutVars>
          <dgm:bulletEnabled val="1"/>
        </dgm:presLayoutVars>
      </dgm:prSet>
      <dgm:spPr/>
      <dgm:t>
        <a:bodyPr/>
        <a:lstStyle/>
        <a:p>
          <a:endParaRPr lang="fr-FR"/>
        </a:p>
      </dgm:t>
    </dgm:pt>
    <dgm:pt modelId="{D7DCDD49-921D-46C2-B78F-6172D4E54C8E}" type="pres">
      <dgm:prSet presAssocID="{3EAC6171-B582-4A10-AD52-F0964C3CA5A8}" presName="Name13" presStyleLbl="parChTrans1D2" presStyleIdx="15" presStyleCnt="16"/>
      <dgm:spPr/>
      <dgm:t>
        <a:bodyPr/>
        <a:lstStyle/>
        <a:p>
          <a:endParaRPr lang="fr-FR"/>
        </a:p>
      </dgm:t>
    </dgm:pt>
    <dgm:pt modelId="{03EAD5D1-F322-4468-AF32-9ED29FE09A53}" type="pres">
      <dgm:prSet presAssocID="{CE03A8E0-C03B-4E6F-9D0B-ECD6BF843E05}" presName="childText" presStyleLbl="bgAcc1" presStyleIdx="15" presStyleCnt="16">
        <dgm:presLayoutVars>
          <dgm:bulletEnabled val="1"/>
        </dgm:presLayoutVars>
      </dgm:prSet>
      <dgm:spPr/>
      <dgm:t>
        <a:bodyPr/>
        <a:lstStyle/>
        <a:p>
          <a:endParaRPr lang="fr-FR"/>
        </a:p>
      </dgm:t>
    </dgm:pt>
  </dgm:ptLst>
  <dgm:cxnLst>
    <dgm:cxn modelId="{8ACD3D8F-0E69-41C2-8B97-6F94466F304B}" srcId="{48171FF2-8330-47FB-96A4-CF1B5AE00799}" destId="{E5428504-3A9F-4318-A1E2-E14E72CBB450}" srcOrd="0" destOrd="0" parTransId="{13C5AB8C-1E33-473B-9489-8A1C5F1A3B7B}" sibTransId="{F1D978EA-B9B0-4D0A-80BA-14E329EE0BF4}"/>
    <dgm:cxn modelId="{DC468012-EB43-4ECD-965A-E2CCA0E07B63}" srcId="{48171FF2-8330-47FB-96A4-CF1B5AE00799}" destId="{B7DDC0C8-34E8-4A5C-BC71-44875C77CC6D}" srcOrd="2" destOrd="0" parTransId="{7743C7B3-EB36-48A0-AADA-135CC3D2F568}" sibTransId="{EDE570D3-CECF-40E0-9243-9079CB99E16C}"/>
    <dgm:cxn modelId="{0E1EE623-2B4E-4BE9-B6C5-AD095462F10F}" type="presOf" srcId="{F241E0EB-7F79-4BCA-8DBC-1730DFEAE17C}" destId="{27126D60-15F5-45BC-89B3-6C9DA4A56BD0}" srcOrd="0" destOrd="0" presId="urn:microsoft.com/office/officeart/2005/8/layout/hierarchy3"/>
    <dgm:cxn modelId="{1B65F73C-1B4B-4C31-83E2-2749A473107D}" type="presOf" srcId="{C3C200BA-8EB0-435D-8CFA-CCB600F1DBC8}" destId="{50BD213D-41A0-452F-9FEB-779F0A52CD76}" srcOrd="1" destOrd="0" presId="urn:microsoft.com/office/officeart/2005/8/layout/hierarchy3"/>
    <dgm:cxn modelId="{439F3DCB-A90C-481D-9BCD-538AA14DF4EC}" type="presOf" srcId="{D6C4E68E-EC40-4A1D-9041-8C9B4F245657}" destId="{DAFB5D9F-A1E7-490A-86F9-D8D137924F58}" srcOrd="0" destOrd="0" presId="urn:microsoft.com/office/officeart/2005/8/layout/hierarchy3"/>
    <dgm:cxn modelId="{5B742491-C4E3-4F63-8FD0-762024FC7DE1}" srcId="{C3C200BA-8EB0-435D-8CFA-CCB600F1DBC8}" destId="{26DB8C2F-7208-49C2-8B2D-ED581AA6E24D}" srcOrd="2" destOrd="0" parTransId="{E7F2A81D-F005-4139-8E1A-7A20A1C6B052}" sibTransId="{947BF581-6BD4-4C9F-A3C8-D3BB45FD3E42}"/>
    <dgm:cxn modelId="{08AA3F8B-9177-497B-BDF3-A27B9DE75208}" type="presOf" srcId="{13C5AB8C-1E33-473B-9489-8A1C5F1A3B7B}" destId="{53D68C44-7DD7-49CA-8F70-5CB028F9818F}" srcOrd="0" destOrd="0" presId="urn:microsoft.com/office/officeart/2005/8/layout/hierarchy3"/>
    <dgm:cxn modelId="{9A3A9FF5-56A8-4351-A157-36C3F0CDC1D5}" srcId="{2C564EC4-9150-4C06-877F-469C704A5505}" destId="{740C230F-7197-4FC3-A815-633646AF9EDC}" srcOrd="0" destOrd="0" parTransId="{D49A70CE-FA08-4CA0-9484-ABAED6BC24C8}" sibTransId="{22F23744-178F-4BFF-B352-865102D37ACF}"/>
    <dgm:cxn modelId="{3EF7B86A-3B8E-4BBE-9EEF-2AD8D54239FE}" type="presOf" srcId="{696D8079-5F15-434E-99C1-C01C8D2FA5C0}" destId="{602D00ED-8FC5-45D4-8488-95056B3385DC}" srcOrd="0" destOrd="0" presId="urn:microsoft.com/office/officeart/2005/8/layout/hierarchy3"/>
    <dgm:cxn modelId="{B55B5220-CE30-4128-A659-F98C2F7CA903}" type="presOf" srcId="{541F4B8F-B489-4EEB-8D90-10D9A6AD3F43}" destId="{11EC0A7A-3021-4272-A482-F5184D01CF62}" srcOrd="0" destOrd="0" presId="urn:microsoft.com/office/officeart/2005/8/layout/hierarchy3"/>
    <dgm:cxn modelId="{77A51B6C-89F6-4CF2-AB33-7A7DC047FD62}" srcId="{C3C200BA-8EB0-435D-8CFA-CCB600F1DBC8}" destId="{D6C4E68E-EC40-4A1D-9041-8C9B4F245657}" srcOrd="0" destOrd="0" parTransId="{696D8079-5F15-434E-99C1-C01C8D2FA5C0}" sibTransId="{A37939F4-A80F-4FAC-BC65-D3B8E6FF94E2}"/>
    <dgm:cxn modelId="{7317515E-7949-4322-927D-69FCB6AC99F1}" srcId="{2C564EC4-9150-4C06-877F-469C704A5505}" destId="{49401739-D2C8-458F-854D-2ACDA0B56BC2}" srcOrd="3" destOrd="0" parTransId="{9B8515F6-F31C-4870-AC61-0D0D308AB5C3}" sibTransId="{6BDE2F7E-D31E-4212-9553-8E76B95DD591}"/>
    <dgm:cxn modelId="{9D6689BA-0EBA-4729-AA0F-07006F16563A}" type="presOf" srcId="{E5428504-3A9F-4318-A1E2-E14E72CBB450}" destId="{EFA993FE-B683-4963-867F-9097E7FCD7A6}" srcOrd="0" destOrd="0" presId="urn:microsoft.com/office/officeart/2005/8/layout/hierarchy3"/>
    <dgm:cxn modelId="{2CA143C8-B07D-4EA1-8034-CD71077DC6D8}" srcId="{5EF52844-8AD0-4D4C-8435-B5D8852AE224}" destId="{2C564EC4-9150-4C06-877F-469C704A5505}" srcOrd="1" destOrd="0" parTransId="{D357292B-D4E9-4D11-9B42-A74909F7B0B6}" sibTransId="{B8A9E437-3A96-4EFA-B1DC-C7E42224F26A}"/>
    <dgm:cxn modelId="{CBFE2C92-9943-431B-970B-3CED4EC6C6E3}" type="presOf" srcId="{59ABB6E7-2D9D-4F8B-8C06-0E9B421741BF}" destId="{105AF00A-16F6-459D-B101-D4D0544A9DC8}" srcOrd="0" destOrd="0" presId="urn:microsoft.com/office/officeart/2005/8/layout/hierarchy3"/>
    <dgm:cxn modelId="{50829857-1A94-417D-B20C-F7959F9B9B4B}" type="presOf" srcId="{54375D4D-2130-4731-B0BE-BEDB39301ABE}" destId="{35AA0F50-B19E-471C-BF0D-8BDD8D6DF79D}" srcOrd="0" destOrd="0" presId="urn:microsoft.com/office/officeart/2005/8/layout/hierarchy3"/>
    <dgm:cxn modelId="{9F3DF7ED-848C-440E-8EA1-A12ED4586DB2}" srcId="{5EF52844-8AD0-4D4C-8435-B5D8852AE224}" destId="{48171FF2-8330-47FB-96A4-CF1B5AE00799}" srcOrd="0" destOrd="0" parTransId="{A19EF266-7FA4-4D7F-9E25-91EBAFAACA42}" sibTransId="{6C762754-FE2F-4255-B858-8901B384C315}"/>
    <dgm:cxn modelId="{3F2A85FB-6552-45BF-AEA5-C881B332308A}" type="presOf" srcId="{FD86A39C-7344-43E8-8536-BC86FBB0B80C}" destId="{226454F1-3AC3-4C3A-8F08-BD1430F51586}" srcOrd="0" destOrd="0" presId="urn:microsoft.com/office/officeart/2005/8/layout/hierarchy3"/>
    <dgm:cxn modelId="{0E7B2A9F-2660-4BD9-B1B4-10131C7676C0}" type="presOf" srcId="{18A651DD-A462-4321-87EB-D6ABCC397A20}" destId="{BA5C1E8B-1391-43BC-A355-FA257D2FEA1E}" srcOrd="0" destOrd="0" presId="urn:microsoft.com/office/officeart/2005/8/layout/hierarchy3"/>
    <dgm:cxn modelId="{1F3E14E7-E1C0-48C7-9115-12A9F53D791B}" type="presOf" srcId="{2A98F25F-3678-4A97-BCBD-68BA7E38CF77}" destId="{DD28BBAD-4CCE-4772-ACA2-48A085C43B38}" srcOrd="0" destOrd="0" presId="urn:microsoft.com/office/officeart/2005/8/layout/hierarchy3"/>
    <dgm:cxn modelId="{C072DBED-0A61-4FC2-AA45-839E1E6E635E}" type="presOf" srcId="{1E7935D0-2F3A-4FF1-895D-E6CBA5177459}" destId="{D7DA783C-CB6D-410A-8A61-2804BC5FB57E}" srcOrd="0" destOrd="0" presId="urn:microsoft.com/office/officeart/2005/8/layout/hierarchy3"/>
    <dgm:cxn modelId="{1B136EA6-AD24-4FF6-81D8-CF91FDFCB217}" type="presOf" srcId="{B3782576-A1BC-43A0-95D0-FD78BF940F59}" destId="{0DA122F8-E927-4102-8BB9-7992DEEF7A8B}" srcOrd="0" destOrd="0" presId="urn:microsoft.com/office/officeart/2005/8/layout/hierarchy3"/>
    <dgm:cxn modelId="{0B498B48-F704-4454-A30F-0FBC1787C80E}" type="presOf" srcId="{48171FF2-8330-47FB-96A4-CF1B5AE00799}" destId="{5A7E3206-542F-4884-B8CD-84834949FC6B}" srcOrd="1" destOrd="0" presId="urn:microsoft.com/office/officeart/2005/8/layout/hierarchy3"/>
    <dgm:cxn modelId="{337D3889-FA23-4316-BED8-10D6A5FBF8F9}" type="presOf" srcId="{CE03A8E0-C03B-4E6F-9D0B-ECD6BF843E05}" destId="{03EAD5D1-F322-4468-AF32-9ED29FE09A53}" srcOrd="0" destOrd="0" presId="urn:microsoft.com/office/officeart/2005/8/layout/hierarchy3"/>
    <dgm:cxn modelId="{14642D9C-A580-43A3-A1F2-6BA25A694B41}" type="presOf" srcId="{2C564EC4-9150-4C06-877F-469C704A5505}" destId="{05E7B537-9E89-46BD-B91B-8C72485FF80E}" srcOrd="0" destOrd="0" presId="urn:microsoft.com/office/officeart/2005/8/layout/hierarchy3"/>
    <dgm:cxn modelId="{8AFF5A59-BDC2-4D65-B303-CA9B03AE8CE3}" type="presOf" srcId="{C3C200BA-8EB0-435D-8CFA-CCB600F1DBC8}" destId="{614D87F2-F6E1-43FE-A413-FA394E99D9A1}" srcOrd="0" destOrd="0" presId="urn:microsoft.com/office/officeart/2005/8/layout/hierarchy3"/>
    <dgm:cxn modelId="{B4F6E4D3-4E8C-43AC-BDAC-47D986BE6F0F}" srcId="{48171FF2-8330-47FB-96A4-CF1B5AE00799}" destId="{18A651DD-A462-4321-87EB-D6ABCC397A20}" srcOrd="1" destOrd="0" parTransId="{2A98F25F-3678-4A97-BCBD-68BA7E38CF77}" sibTransId="{8D3A38B5-6FB1-4442-8C25-624ADEA164AF}"/>
    <dgm:cxn modelId="{6510333C-E06A-49B4-8DC9-814BEA36009E}" type="presOf" srcId="{2C564EC4-9150-4C06-877F-469C704A5505}" destId="{76679737-C1C0-4AD4-BAA0-892265A8CE0F}" srcOrd="1" destOrd="0" presId="urn:microsoft.com/office/officeart/2005/8/layout/hierarchy3"/>
    <dgm:cxn modelId="{D6DB0260-C21B-4F11-AE6F-BBC0F86283A3}" srcId="{48171FF2-8330-47FB-96A4-CF1B5AE00799}" destId="{541F4B8F-B489-4EEB-8D90-10D9A6AD3F43}" srcOrd="4" destOrd="0" parTransId="{B3782576-A1BC-43A0-95D0-FD78BF940F59}" sibTransId="{5BB1EBA6-944A-459D-B3D0-4A7B2A5C80B7}"/>
    <dgm:cxn modelId="{3E673802-F9E6-4D26-9B4A-A8D3D751AC02}" srcId="{C3C200BA-8EB0-435D-8CFA-CCB600F1DBC8}" destId="{CE03A8E0-C03B-4E6F-9D0B-ECD6BF843E05}" srcOrd="3" destOrd="0" parTransId="{3EAC6171-B582-4A10-AD52-F0964C3CA5A8}" sibTransId="{B187A138-4826-4836-9A9B-689A3BDAF61D}"/>
    <dgm:cxn modelId="{CF732CEC-0341-4ED8-A359-CE45A67AC81B}" type="presOf" srcId="{D92B327B-DC48-40DC-90F6-E65309D79D8F}" destId="{6C6D0820-D706-42CD-89FC-A8248945228A}" srcOrd="0" destOrd="0" presId="urn:microsoft.com/office/officeart/2005/8/layout/hierarchy3"/>
    <dgm:cxn modelId="{ED477AB3-A24C-46F3-B64B-F2D8A9D514A6}" type="presOf" srcId="{367806B5-5BCF-40AB-99F3-08372615E5BF}" destId="{D56C0FAD-C30F-4C1F-ABCD-D267E6C5E002}" srcOrd="0" destOrd="0" presId="urn:microsoft.com/office/officeart/2005/8/layout/hierarchy3"/>
    <dgm:cxn modelId="{05991AE5-85A4-42D8-B288-458A3EA00FE6}" type="presOf" srcId="{E7F2A81D-F005-4139-8E1A-7A20A1C6B052}" destId="{D403EB60-D359-4BD6-9526-3358DE73463A}" srcOrd="0" destOrd="0" presId="urn:microsoft.com/office/officeart/2005/8/layout/hierarchy3"/>
    <dgm:cxn modelId="{9517A532-93C9-4B01-BFE2-1063E3585CE7}" srcId="{48171FF2-8330-47FB-96A4-CF1B5AE00799}" destId="{54375D4D-2130-4731-B0BE-BEDB39301ABE}" srcOrd="5" destOrd="0" parTransId="{95924AF8-C07C-4ED1-BC58-EFC237231AC4}" sibTransId="{1F0120CA-96FF-424E-97EF-22B50D00FE41}"/>
    <dgm:cxn modelId="{E1E513E3-0284-4A57-8D80-FDD434ECA32D}" type="presOf" srcId="{3EAC6171-B582-4A10-AD52-F0964C3CA5A8}" destId="{D7DCDD49-921D-46C2-B78F-6172D4E54C8E}" srcOrd="0" destOrd="0" presId="urn:microsoft.com/office/officeart/2005/8/layout/hierarchy3"/>
    <dgm:cxn modelId="{40A6B0A3-F16E-4F8F-BC1D-05CE727CB6A4}" type="presOf" srcId="{49401739-D2C8-458F-854D-2ACDA0B56BC2}" destId="{A9D52678-6C26-427E-BEEC-3582CAE45723}" srcOrd="0" destOrd="0" presId="urn:microsoft.com/office/officeart/2005/8/layout/hierarchy3"/>
    <dgm:cxn modelId="{DE273B3B-92EA-44AB-9F77-A700E44801D1}" srcId="{2C564EC4-9150-4C06-877F-469C704A5505}" destId="{1E7935D0-2F3A-4FF1-895D-E6CBA5177459}" srcOrd="2" destOrd="0" parTransId="{D26C2FC0-8E76-4125-BCCA-F2C13ECDB0EE}" sibTransId="{083728A2-A93A-4621-BBDF-200A46B24AB7}"/>
    <dgm:cxn modelId="{3A89C48B-E1D0-4123-9800-93213F950BD8}" type="presOf" srcId="{9B8515F6-F31C-4870-AC61-0D0D308AB5C3}" destId="{06AAB7A6-1E74-429F-B9A0-1ECB36E95639}" srcOrd="0" destOrd="0" presId="urn:microsoft.com/office/officeart/2005/8/layout/hierarchy3"/>
    <dgm:cxn modelId="{31124791-0AA9-4CEB-B813-E447A8F747C3}" type="presOf" srcId="{8E7F55C3-F6C5-4498-ACC6-6BAE5EBE9477}" destId="{3094FD47-ED78-4D56-8E43-894079D2671E}" srcOrd="0" destOrd="0" presId="urn:microsoft.com/office/officeart/2005/8/layout/hierarchy3"/>
    <dgm:cxn modelId="{AB9830E4-40A8-49C3-A165-C74E8515C8C4}" srcId="{48171FF2-8330-47FB-96A4-CF1B5AE00799}" destId="{FD86A39C-7344-43E8-8536-BC86FBB0B80C}" srcOrd="3" destOrd="0" parTransId="{CE948C0F-BBED-49FC-AE17-D7D24E6209E9}" sibTransId="{89E2D083-EBF3-4482-89C7-23BAE7CC652D}"/>
    <dgm:cxn modelId="{41BF67B3-686A-46CF-B0C8-A1EC512056E9}" type="presOf" srcId="{CE948C0F-BBED-49FC-AE17-D7D24E6209E9}" destId="{09C88331-6798-4975-9F78-06938432076E}" srcOrd="0" destOrd="0" presId="urn:microsoft.com/office/officeart/2005/8/layout/hierarchy3"/>
    <dgm:cxn modelId="{E0C9E535-4425-4C66-9676-246B877C4FD4}" type="presOf" srcId="{48171FF2-8330-47FB-96A4-CF1B5AE00799}" destId="{FB416ACE-1794-458A-8768-79088C754790}" srcOrd="0" destOrd="0" presId="urn:microsoft.com/office/officeart/2005/8/layout/hierarchy3"/>
    <dgm:cxn modelId="{B322C5D3-6207-47A1-A56B-096BBCDA4FCA}" srcId="{2C564EC4-9150-4C06-877F-469C704A5505}" destId="{2FA98877-73F6-43C2-B976-E3C223894E31}" srcOrd="4" destOrd="0" parTransId="{F5E72779-C53C-4135-A1BD-FE0ECD55BE26}" sibTransId="{25F4390A-38A7-4F12-BB31-4776473896CC}"/>
    <dgm:cxn modelId="{8FEFBF8C-96EC-466A-8414-9D0F051BFC7A}" type="presOf" srcId="{D26C2FC0-8E76-4125-BCCA-F2C13ECDB0EE}" destId="{4AE01CB3-6CA0-4ABE-B985-E2397CC88917}" srcOrd="0" destOrd="0" presId="urn:microsoft.com/office/officeart/2005/8/layout/hierarchy3"/>
    <dgm:cxn modelId="{F6A07526-6C6A-4FAA-9D94-C7282CA3C05B}" type="presOf" srcId="{D49A70CE-FA08-4CA0-9484-ABAED6BC24C8}" destId="{20FB0C2A-8F9C-4BE0-A54E-ABD85FC94C40}" srcOrd="0" destOrd="0" presId="urn:microsoft.com/office/officeart/2005/8/layout/hierarchy3"/>
    <dgm:cxn modelId="{0DD1D0CE-2E46-4BFB-A844-67731E148AD0}" type="presOf" srcId="{1650F8B3-7873-4D57-AA5C-D3E63FF5A552}" destId="{F7A64A8B-BB53-44D0-8FDB-126C4D08585D}" srcOrd="0" destOrd="0" presId="urn:microsoft.com/office/officeart/2005/8/layout/hierarchy3"/>
    <dgm:cxn modelId="{7603AD3D-2D0E-47F0-8208-D10AB0B98FF9}" srcId="{C3C200BA-8EB0-435D-8CFA-CCB600F1DBC8}" destId="{1650F8B3-7873-4D57-AA5C-D3E63FF5A552}" srcOrd="1" destOrd="0" parTransId="{8E7F55C3-F6C5-4498-ACC6-6BAE5EBE9477}" sibTransId="{28553860-BEDC-48F1-8B68-C87D00B2F781}"/>
    <dgm:cxn modelId="{4487EBA3-C799-403C-8E78-3A9FED99DE9D}" srcId="{5EF52844-8AD0-4D4C-8435-B5D8852AE224}" destId="{C3C200BA-8EB0-435D-8CFA-CCB600F1DBC8}" srcOrd="2" destOrd="0" parTransId="{B87025FD-3A69-418E-B813-6EC3BA511273}" sibTransId="{10B03470-1D35-49BF-BC22-CACEDAB635F6}"/>
    <dgm:cxn modelId="{B559CAE3-A04B-432E-AE64-B846B808EAB6}" type="presOf" srcId="{95924AF8-C07C-4ED1-BC58-EFC237231AC4}" destId="{FCA9D993-57A3-4A70-8AC1-40A8AB1F5C32}" srcOrd="0" destOrd="0" presId="urn:microsoft.com/office/officeart/2005/8/layout/hierarchy3"/>
    <dgm:cxn modelId="{595BE39D-B448-4B29-B519-AF9D0D82C7CF}" type="presOf" srcId="{2FA98877-73F6-43C2-B976-E3C223894E31}" destId="{6D27CDB8-1A9D-4987-AC5D-BE5BBF2F8BD8}" srcOrd="0" destOrd="0" presId="urn:microsoft.com/office/officeart/2005/8/layout/hierarchy3"/>
    <dgm:cxn modelId="{DAED3604-9591-4B31-A047-2A303DC770CC}" type="presOf" srcId="{F5E72779-C53C-4135-A1BD-FE0ECD55BE26}" destId="{71287879-775F-4394-900D-F7269F0FD0AD}" srcOrd="0" destOrd="0" presId="urn:microsoft.com/office/officeart/2005/8/layout/hierarchy3"/>
    <dgm:cxn modelId="{628332A6-1257-4161-949B-755D3B5A1B06}" type="presOf" srcId="{26DB8C2F-7208-49C2-8B2D-ED581AA6E24D}" destId="{2E38206A-A6E1-4460-B5A8-608AAF35D1F7}" srcOrd="0" destOrd="0" presId="urn:microsoft.com/office/officeart/2005/8/layout/hierarchy3"/>
    <dgm:cxn modelId="{B30C5C84-A7D2-40A8-B6D6-93BD49A2BE7A}" type="presOf" srcId="{740C230F-7197-4FC3-A815-633646AF9EDC}" destId="{D08631C0-C8C6-4C1E-A269-DB2FBCE83804}" srcOrd="0" destOrd="0" presId="urn:microsoft.com/office/officeart/2005/8/layout/hierarchy3"/>
    <dgm:cxn modelId="{2495AE8A-8D6A-4A78-8F1C-75DC559ED25F}" type="presOf" srcId="{5EF52844-8AD0-4D4C-8435-B5D8852AE224}" destId="{255187DA-CB2F-4891-BAC0-9D7B40559DAF}" srcOrd="0" destOrd="0" presId="urn:microsoft.com/office/officeart/2005/8/layout/hierarchy3"/>
    <dgm:cxn modelId="{F770D9A3-576D-4C55-9CBD-F3624AE52E97}" srcId="{2C564EC4-9150-4C06-877F-469C704A5505}" destId="{59ABB6E7-2D9D-4F8B-8C06-0E9B421741BF}" srcOrd="5" destOrd="0" parTransId="{D92B327B-DC48-40DC-90F6-E65309D79D8F}" sibTransId="{895AB775-1304-41A2-932E-889E09637CCE}"/>
    <dgm:cxn modelId="{074F5AF2-7FBA-4B21-98B3-8044F23385AC}" type="presOf" srcId="{B7DDC0C8-34E8-4A5C-BC71-44875C77CC6D}" destId="{AF5FB379-7008-4E38-83A7-5DC0E4D17B8A}" srcOrd="0" destOrd="0" presId="urn:microsoft.com/office/officeart/2005/8/layout/hierarchy3"/>
    <dgm:cxn modelId="{E0E33267-502B-4EA9-B5DD-C9E4E5BF28FF}" srcId="{2C564EC4-9150-4C06-877F-469C704A5505}" destId="{F241E0EB-7F79-4BCA-8DBC-1730DFEAE17C}" srcOrd="1" destOrd="0" parTransId="{367806B5-5BCF-40AB-99F3-08372615E5BF}" sibTransId="{707E1680-9CBF-4C0D-AF71-B680397B9300}"/>
    <dgm:cxn modelId="{A864660D-1A62-4927-BEED-87CC69D8ADC8}" type="presOf" srcId="{7743C7B3-EB36-48A0-AADA-135CC3D2F568}" destId="{98F22B5F-54E1-4459-BD08-DAC27EDABCA4}" srcOrd="0" destOrd="0" presId="urn:microsoft.com/office/officeart/2005/8/layout/hierarchy3"/>
    <dgm:cxn modelId="{4FF6CF1A-6804-46F4-A0FF-A167EEE6110D}" type="presParOf" srcId="{255187DA-CB2F-4891-BAC0-9D7B40559DAF}" destId="{09CF02AE-8E53-424E-A039-C249B52EDDC6}" srcOrd="0" destOrd="0" presId="urn:microsoft.com/office/officeart/2005/8/layout/hierarchy3"/>
    <dgm:cxn modelId="{7493B094-77DF-4D05-A5AF-45D20F41F3F6}" type="presParOf" srcId="{09CF02AE-8E53-424E-A039-C249B52EDDC6}" destId="{C6C2EA50-189A-48F1-90ED-7D18D34992EE}" srcOrd="0" destOrd="0" presId="urn:microsoft.com/office/officeart/2005/8/layout/hierarchy3"/>
    <dgm:cxn modelId="{8CB10683-8277-4A39-B52E-9158D320F08F}" type="presParOf" srcId="{C6C2EA50-189A-48F1-90ED-7D18D34992EE}" destId="{FB416ACE-1794-458A-8768-79088C754790}" srcOrd="0" destOrd="0" presId="urn:microsoft.com/office/officeart/2005/8/layout/hierarchy3"/>
    <dgm:cxn modelId="{D3311FD2-99D9-4843-9746-CB5C984FD8EC}" type="presParOf" srcId="{C6C2EA50-189A-48F1-90ED-7D18D34992EE}" destId="{5A7E3206-542F-4884-B8CD-84834949FC6B}" srcOrd="1" destOrd="0" presId="urn:microsoft.com/office/officeart/2005/8/layout/hierarchy3"/>
    <dgm:cxn modelId="{0007945A-2F60-4404-8F63-6221B46747E0}" type="presParOf" srcId="{09CF02AE-8E53-424E-A039-C249B52EDDC6}" destId="{6073C282-1A16-419A-97CE-BFA8DA078FCF}" srcOrd="1" destOrd="0" presId="urn:microsoft.com/office/officeart/2005/8/layout/hierarchy3"/>
    <dgm:cxn modelId="{3692442A-5BC8-4D03-8A57-C8CB3AB80339}" type="presParOf" srcId="{6073C282-1A16-419A-97CE-BFA8DA078FCF}" destId="{53D68C44-7DD7-49CA-8F70-5CB028F9818F}" srcOrd="0" destOrd="0" presId="urn:microsoft.com/office/officeart/2005/8/layout/hierarchy3"/>
    <dgm:cxn modelId="{EC107DDF-2D03-4066-9D9B-9D381C4D79FB}" type="presParOf" srcId="{6073C282-1A16-419A-97CE-BFA8DA078FCF}" destId="{EFA993FE-B683-4963-867F-9097E7FCD7A6}" srcOrd="1" destOrd="0" presId="urn:microsoft.com/office/officeart/2005/8/layout/hierarchy3"/>
    <dgm:cxn modelId="{A01B5EB9-93FE-4A06-8591-E7CCC14938FB}" type="presParOf" srcId="{6073C282-1A16-419A-97CE-BFA8DA078FCF}" destId="{DD28BBAD-4CCE-4772-ACA2-48A085C43B38}" srcOrd="2" destOrd="0" presId="urn:microsoft.com/office/officeart/2005/8/layout/hierarchy3"/>
    <dgm:cxn modelId="{DA15389F-0CC9-42A2-8A95-158829AA65BC}" type="presParOf" srcId="{6073C282-1A16-419A-97CE-BFA8DA078FCF}" destId="{BA5C1E8B-1391-43BC-A355-FA257D2FEA1E}" srcOrd="3" destOrd="0" presId="urn:microsoft.com/office/officeart/2005/8/layout/hierarchy3"/>
    <dgm:cxn modelId="{8083C142-F50C-48DD-872E-D66F662BCBCD}" type="presParOf" srcId="{6073C282-1A16-419A-97CE-BFA8DA078FCF}" destId="{98F22B5F-54E1-4459-BD08-DAC27EDABCA4}" srcOrd="4" destOrd="0" presId="urn:microsoft.com/office/officeart/2005/8/layout/hierarchy3"/>
    <dgm:cxn modelId="{CBFE32C7-589F-4CFC-9887-41DB0089C14F}" type="presParOf" srcId="{6073C282-1A16-419A-97CE-BFA8DA078FCF}" destId="{AF5FB379-7008-4E38-83A7-5DC0E4D17B8A}" srcOrd="5" destOrd="0" presId="urn:microsoft.com/office/officeart/2005/8/layout/hierarchy3"/>
    <dgm:cxn modelId="{45238285-1FAF-4628-948D-8373E1F17058}" type="presParOf" srcId="{6073C282-1A16-419A-97CE-BFA8DA078FCF}" destId="{09C88331-6798-4975-9F78-06938432076E}" srcOrd="6" destOrd="0" presId="urn:microsoft.com/office/officeart/2005/8/layout/hierarchy3"/>
    <dgm:cxn modelId="{486474BA-7155-44E8-B75B-260946FAC096}" type="presParOf" srcId="{6073C282-1A16-419A-97CE-BFA8DA078FCF}" destId="{226454F1-3AC3-4C3A-8F08-BD1430F51586}" srcOrd="7" destOrd="0" presId="urn:microsoft.com/office/officeart/2005/8/layout/hierarchy3"/>
    <dgm:cxn modelId="{ACDB48F6-6C63-4E04-B4FA-CFB2C39B7489}" type="presParOf" srcId="{6073C282-1A16-419A-97CE-BFA8DA078FCF}" destId="{0DA122F8-E927-4102-8BB9-7992DEEF7A8B}" srcOrd="8" destOrd="0" presId="urn:microsoft.com/office/officeart/2005/8/layout/hierarchy3"/>
    <dgm:cxn modelId="{D11EB424-FE44-440E-B7CD-4D412990CCE2}" type="presParOf" srcId="{6073C282-1A16-419A-97CE-BFA8DA078FCF}" destId="{11EC0A7A-3021-4272-A482-F5184D01CF62}" srcOrd="9" destOrd="0" presId="urn:microsoft.com/office/officeart/2005/8/layout/hierarchy3"/>
    <dgm:cxn modelId="{5508D81C-C8A3-479D-A8D1-FFF90BDC23E0}" type="presParOf" srcId="{6073C282-1A16-419A-97CE-BFA8DA078FCF}" destId="{FCA9D993-57A3-4A70-8AC1-40A8AB1F5C32}" srcOrd="10" destOrd="0" presId="urn:microsoft.com/office/officeart/2005/8/layout/hierarchy3"/>
    <dgm:cxn modelId="{B67BAACD-590F-42B6-A7A2-0948EEED8DBC}" type="presParOf" srcId="{6073C282-1A16-419A-97CE-BFA8DA078FCF}" destId="{35AA0F50-B19E-471C-BF0D-8BDD8D6DF79D}" srcOrd="11" destOrd="0" presId="urn:microsoft.com/office/officeart/2005/8/layout/hierarchy3"/>
    <dgm:cxn modelId="{D0A2D6A5-68E6-40CE-BAFB-C5C2ABC5D41A}" type="presParOf" srcId="{255187DA-CB2F-4891-BAC0-9D7B40559DAF}" destId="{2BF21D83-3FDC-4798-A92A-68DC0900393A}" srcOrd="1" destOrd="0" presId="urn:microsoft.com/office/officeart/2005/8/layout/hierarchy3"/>
    <dgm:cxn modelId="{3869303A-1C76-480D-9936-8F7F014A0762}" type="presParOf" srcId="{2BF21D83-3FDC-4798-A92A-68DC0900393A}" destId="{84DD49E8-2A63-4515-94AD-B93D05435E61}" srcOrd="0" destOrd="0" presId="urn:microsoft.com/office/officeart/2005/8/layout/hierarchy3"/>
    <dgm:cxn modelId="{E71217C9-DDB1-4978-8C1B-316448F46B28}" type="presParOf" srcId="{84DD49E8-2A63-4515-94AD-B93D05435E61}" destId="{05E7B537-9E89-46BD-B91B-8C72485FF80E}" srcOrd="0" destOrd="0" presId="urn:microsoft.com/office/officeart/2005/8/layout/hierarchy3"/>
    <dgm:cxn modelId="{2A3B74FB-02A8-489F-800F-2890CD78704C}" type="presParOf" srcId="{84DD49E8-2A63-4515-94AD-B93D05435E61}" destId="{76679737-C1C0-4AD4-BAA0-892265A8CE0F}" srcOrd="1" destOrd="0" presId="urn:microsoft.com/office/officeart/2005/8/layout/hierarchy3"/>
    <dgm:cxn modelId="{46D89EC3-DB2B-40A6-B89D-C6F52B2B57CF}" type="presParOf" srcId="{2BF21D83-3FDC-4798-A92A-68DC0900393A}" destId="{9DC8861D-C2C3-48F5-9908-15D32545431C}" srcOrd="1" destOrd="0" presId="urn:microsoft.com/office/officeart/2005/8/layout/hierarchy3"/>
    <dgm:cxn modelId="{D1052909-2914-406B-B614-AC6B45389C6C}" type="presParOf" srcId="{9DC8861D-C2C3-48F5-9908-15D32545431C}" destId="{20FB0C2A-8F9C-4BE0-A54E-ABD85FC94C40}" srcOrd="0" destOrd="0" presId="urn:microsoft.com/office/officeart/2005/8/layout/hierarchy3"/>
    <dgm:cxn modelId="{AECA92A1-B4EC-4261-825A-30649ADD84C4}" type="presParOf" srcId="{9DC8861D-C2C3-48F5-9908-15D32545431C}" destId="{D08631C0-C8C6-4C1E-A269-DB2FBCE83804}" srcOrd="1" destOrd="0" presId="urn:microsoft.com/office/officeart/2005/8/layout/hierarchy3"/>
    <dgm:cxn modelId="{75862150-C262-45F0-83DE-088871ADC907}" type="presParOf" srcId="{9DC8861D-C2C3-48F5-9908-15D32545431C}" destId="{D56C0FAD-C30F-4C1F-ABCD-D267E6C5E002}" srcOrd="2" destOrd="0" presId="urn:microsoft.com/office/officeart/2005/8/layout/hierarchy3"/>
    <dgm:cxn modelId="{C30FA09D-BA23-4C6D-94DF-7F7871328489}" type="presParOf" srcId="{9DC8861D-C2C3-48F5-9908-15D32545431C}" destId="{27126D60-15F5-45BC-89B3-6C9DA4A56BD0}" srcOrd="3" destOrd="0" presId="urn:microsoft.com/office/officeart/2005/8/layout/hierarchy3"/>
    <dgm:cxn modelId="{5A89CEE4-3BD9-4303-89B8-205A0B6B1830}" type="presParOf" srcId="{9DC8861D-C2C3-48F5-9908-15D32545431C}" destId="{4AE01CB3-6CA0-4ABE-B985-E2397CC88917}" srcOrd="4" destOrd="0" presId="urn:microsoft.com/office/officeart/2005/8/layout/hierarchy3"/>
    <dgm:cxn modelId="{9490CFEA-355E-4819-ADD8-53440C9B3682}" type="presParOf" srcId="{9DC8861D-C2C3-48F5-9908-15D32545431C}" destId="{D7DA783C-CB6D-410A-8A61-2804BC5FB57E}" srcOrd="5" destOrd="0" presId="urn:microsoft.com/office/officeart/2005/8/layout/hierarchy3"/>
    <dgm:cxn modelId="{9983DFBA-EE0E-4594-BFF0-8B7D22610893}" type="presParOf" srcId="{9DC8861D-C2C3-48F5-9908-15D32545431C}" destId="{06AAB7A6-1E74-429F-B9A0-1ECB36E95639}" srcOrd="6" destOrd="0" presId="urn:microsoft.com/office/officeart/2005/8/layout/hierarchy3"/>
    <dgm:cxn modelId="{0FD3A805-1A87-487D-910C-160F06C61B32}" type="presParOf" srcId="{9DC8861D-C2C3-48F5-9908-15D32545431C}" destId="{A9D52678-6C26-427E-BEEC-3582CAE45723}" srcOrd="7" destOrd="0" presId="urn:microsoft.com/office/officeart/2005/8/layout/hierarchy3"/>
    <dgm:cxn modelId="{82DC1692-3B72-4A3B-8A05-615998E6B654}" type="presParOf" srcId="{9DC8861D-C2C3-48F5-9908-15D32545431C}" destId="{71287879-775F-4394-900D-F7269F0FD0AD}" srcOrd="8" destOrd="0" presId="urn:microsoft.com/office/officeart/2005/8/layout/hierarchy3"/>
    <dgm:cxn modelId="{AFD506D9-7325-45D2-BD12-EB36A9909A25}" type="presParOf" srcId="{9DC8861D-C2C3-48F5-9908-15D32545431C}" destId="{6D27CDB8-1A9D-4987-AC5D-BE5BBF2F8BD8}" srcOrd="9" destOrd="0" presId="urn:microsoft.com/office/officeart/2005/8/layout/hierarchy3"/>
    <dgm:cxn modelId="{EAA7DFF3-1937-41B7-93A4-C33839C55F90}" type="presParOf" srcId="{9DC8861D-C2C3-48F5-9908-15D32545431C}" destId="{6C6D0820-D706-42CD-89FC-A8248945228A}" srcOrd="10" destOrd="0" presId="urn:microsoft.com/office/officeart/2005/8/layout/hierarchy3"/>
    <dgm:cxn modelId="{90B606C2-E04E-4122-9F7A-7344FC399E37}" type="presParOf" srcId="{9DC8861D-C2C3-48F5-9908-15D32545431C}" destId="{105AF00A-16F6-459D-B101-D4D0544A9DC8}" srcOrd="11" destOrd="0" presId="urn:microsoft.com/office/officeart/2005/8/layout/hierarchy3"/>
    <dgm:cxn modelId="{7408F153-8E02-49BB-A9E8-1907CBA16602}" type="presParOf" srcId="{255187DA-CB2F-4891-BAC0-9D7B40559DAF}" destId="{D64CAFDC-C9A1-4AC1-89A8-2DB833FD7E17}" srcOrd="2" destOrd="0" presId="urn:microsoft.com/office/officeart/2005/8/layout/hierarchy3"/>
    <dgm:cxn modelId="{6303B5D8-9449-4087-975B-A0444D6CCE4E}" type="presParOf" srcId="{D64CAFDC-C9A1-4AC1-89A8-2DB833FD7E17}" destId="{EE9524BE-768D-4E54-A845-2468BC9AB9DC}" srcOrd="0" destOrd="0" presId="urn:microsoft.com/office/officeart/2005/8/layout/hierarchy3"/>
    <dgm:cxn modelId="{9085C722-9EF6-41BF-90B3-5F4F134CD030}" type="presParOf" srcId="{EE9524BE-768D-4E54-A845-2468BC9AB9DC}" destId="{614D87F2-F6E1-43FE-A413-FA394E99D9A1}" srcOrd="0" destOrd="0" presId="urn:microsoft.com/office/officeart/2005/8/layout/hierarchy3"/>
    <dgm:cxn modelId="{B3ACE1D4-CB17-438E-8B9F-91EEDE7978DA}" type="presParOf" srcId="{EE9524BE-768D-4E54-A845-2468BC9AB9DC}" destId="{50BD213D-41A0-452F-9FEB-779F0A52CD76}" srcOrd="1" destOrd="0" presId="urn:microsoft.com/office/officeart/2005/8/layout/hierarchy3"/>
    <dgm:cxn modelId="{6D32DBC3-EAF9-4E5E-8733-BFD93E72402A}" type="presParOf" srcId="{D64CAFDC-C9A1-4AC1-89A8-2DB833FD7E17}" destId="{5FB067DE-25BD-43D5-B33D-282EE2101C47}" srcOrd="1" destOrd="0" presId="urn:microsoft.com/office/officeart/2005/8/layout/hierarchy3"/>
    <dgm:cxn modelId="{F350199F-F93F-49DE-A4BE-4F2521AC714E}" type="presParOf" srcId="{5FB067DE-25BD-43D5-B33D-282EE2101C47}" destId="{602D00ED-8FC5-45D4-8488-95056B3385DC}" srcOrd="0" destOrd="0" presId="urn:microsoft.com/office/officeart/2005/8/layout/hierarchy3"/>
    <dgm:cxn modelId="{4CB7792C-5650-43A5-8B37-95A49284CC1E}" type="presParOf" srcId="{5FB067DE-25BD-43D5-B33D-282EE2101C47}" destId="{DAFB5D9F-A1E7-490A-86F9-D8D137924F58}" srcOrd="1" destOrd="0" presId="urn:microsoft.com/office/officeart/2005/8/layout/hierarchy3"/>
    <dgm:cxn modelId="{5E039F2A-63C9-44DA-B2C9-024F5AAA030D}" type="presParOf" srcId="{5FB067DE-25BD-43D5-B33D-282EE2101C47}" destId="{3094FD47-ED78-4D56-8E43-894079D2671E}" srcOrd="2" destOrd="0" presId="urn:microsoft.com/office/officeart/2005/8/layout/hierarchy3"/>
    <dgm:cxn modelId="{3D7244D6-C640-4F5A-918A-5DD686B4E1F8}" type="presParOf" srcId="{5FB067DE-25BD-43D5-B33D-282EE2101C47}" destId="{F7A64A8B-BB53-44D0-8FDB-126C4D08585D}" srcOrd="3" destOrd="0" presId="urn:microsoft.com/office/officeart/2005/8/layout/hierarchy3"/>
    <dgm:cxn modelId="{25777A34-AF13-4528-8ED2-561B7B0DB1D5}" type="presParOf" srcId="{5FB067DE-25BD-43D5-B33D-282EE2101C47}" destId="{D403EB60-D359-4BD6-9526-3358DE73463A}" srcOrd="4" destOrd="0" presId="urn:microsoft.com/office/officeart/2005/8/layout/hierarchy3"/>
    <dgm:cxn modelId="{B47EBDA7-2B1A-48A3-88C3-F64B638B9A38}" type="presParOf" srcId="{5FB067DE-25BD-43D5-B33D-282EE2101C47}" destId="{2E38206A-A6E1-4460-B5A8-608AAF35D1F7}" srcOrd="5" destOrd="0" presId="urn:microsoft.com/office/officeart/2005/8/layout/hierarchy3"/>
    <dgm:cxn modelId="{A08AF054-53A5-49A4-8856-21C68BB606E5}" type="presParOf" srcId="{5FB067DE-25BD-43D5-B33D-282EE2101C47}" destId="{D7DCDD49-921D-46C2-B78F-6172D4E54C8E}" srcOrd="6" destOrd="0" presId="urn:microsoft.com/office/officeart/2005/8/layout/hierarchy3"/>
    <dgm:cxn modelId="{254C257C-F342-49FB-A075-619A0D4F237B}" type="presParOf" srcId="{5FB067DE-25BD-43D5-B33D-282EE2101C47}" destId="{03EAD5D1-F322-4468-AF32-9ED29FE09A53}"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B9AD93-09E8-48E2-97DC-BD90C265466D}"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fr-FR"/>
        </a:p>
      </dgm:t>
    </dgm:pt>
    <dgm:pt modelId="{2A73877E-A2F1-45B9-BFC1-EFCF2439F97C}">
      <dgm:prSet phldrT="[Texte]"/>
      <dgm:spPr/>
      <dgm:t>
        <a:bodyPr/>
        <a:lstStyle/>
        <a:p>
          <a:r>
            <a:rPr lang="fr-FR" dirty="0"/>
            <a:t>La patiente</a:t>
          </a:r>
        </a:p>
      </dgm:t>
    </dgm:pt>
    <dgm:pt modelId="{C481DA5F-5CFD-422F-9D3C-3FA2F1423344}" type="parTrans" cxnId="{E0655210-76A1-428A-A389-E6469E375C84}">
      <dgm:prSet/>
      <dgm:spPr/>
      <dgm:t>
        <a:bodyPr/>
        <a:lstStyle/>
        <a:p>
          <a:endParaRPr lang="fr-FR"/>
        </a:p>
      </dgm:t>
    </dgm:pt>
    <dgm:pt modelId="{EC544A06-AD6D-4915-B736-754BE29394EB}" type="sibTrans" cxnId="{E0655210-76A1-428A-A389-E6469E375C84}">
      <dgm:prSet/>
      <dgm:spPr/>
      <dgm:t>
        <a:bodyPr/>
        <a:lstStyle/>
        <a:p>
          <a:endParaRPr lang="fr-FR"/>
        </a:p>
      </dgm:t>
    </dgm:pt>
    <dgm:pt modelId="{D5458E6D-C89A-452D-B701-F9BC95625617}">
      <dgm:prSet phldrT="[Texte]" custT="1"/>
      <dgm:spPr/>
      <dgm:t>
        <a:bodyPr/>
        <a:lstStyle/>
        <a:p>
          <a:r>
            <a:rPr lang="fr-FR" sz="1100" dirty="0">
              <a:solidFill>
                <a:schemeClr val="tx1"/>
              </a:solidFill>
            </a:rPr>
            <a:t>Son conjoint et entourage</a:t>
          </a:r>
        </a:p>
      </dgm:t>
    </dgm:pt>
    <dgm:pt modelId="{259D1AC4-8078-4F1E-BB7B-EF74D5DA2AA3}" type="parTrans" cxnId="{DA275B6A-0DA8-44E8-AFD8-02F45DCD2427}">
      <dgm:prSet/>
      <dgm:spPr/>
      <dgm:t>
        <a:bodyPr/>
        <a:lstStyle/>
        <a:p>
          <a:endParaRPr lang="fr-FR"/>
        </a:p>
      </dgm:t>
    </dgm:pt>
    <dgm:pt modelId="{93BFE14C-E5B1-43AE-95B7-E9F35D5E44AF}" type="sibTrans" cxnId="{DA275B6A-0DA8-44E8-AFD8-02F45DCD2427}">
      <dgm:prSet/>
      <dgm:spPr/>
      <dgm:t>
        <a:bodyPr/>
        <a:lstStyle/>
        <a:p>
          <a:endParaRPr lang="fr-FR"/>
        </a:p>
      </dgm:t>
    </dgm:pt>
    <dgm:pt modelId="{042B706F-7B67-4C82-8093-85894341A324}">
      <dgm:prSet phldrT="[Texte]" custT="1"/>
      <dgm:spPr/>
      <dgm:t>
        <a:bodyPr/>
        <a:lstStyle/>
        <a:p>
          <a:r>
            <a:rPr lang="fr-FR" sz="1100" dirty="0">
              <a:solidFill>
                <a:schemeClr val="tx1"/>
              </a:solidFill>
            </a:rPr>
            <a:t>La Maternité : cadre, SF, </a:t>
          </a:r>
          <a:r>
            <a:rPr lang="fr-FR" sz="1100" dirty="0" err="1">
              <a:solidFill>
                <a:schemeClr val="tx1"/>
              </a:solidFill>
            </a:rPr>
            <a:t>psychologue,Psychiatre</a:t>
          </a:r>
          <a:r>
            <a:rPr lang="fr-FR" sz="1100" dirty="0">
              <a:solidFill>
                <a:schemeClr val="tx1"/>
              </a:solidFill>
            </a:rPr>
            <a:t>, Pédiatre, Obstétricien</a:t>
          </a:r>
        </a:p>
      </dgm:t>
    </dgm:pt>
    <dgm:pt modelId="{010EEDE1-424C-4E67-B5E5-BC4B7CB812E4}" type="parTrans" cxnId="{342E798B-3B05-4376-AB94-8540011886EA}">
      <dgm:prSet/>
      <dgm:spPr/>
      <dgm:t>
        <a:bodyPr/>
        <a:lstStyle/>
        <a:p>
          <a:endParaRPr lang="fr-FR"/>
        </a:p>
      </dgm:t>
    </dgm:pt>
    <dgm:pt modelId="{D9089110-EDD1-478B-8914-1C39383B43DD}" type="sibTrans" cxnId="{342E798B-3B05-4376-AB94-8540011886EA}">
      <dgm:prSet/>
      <dgm:spPr/>
      <dgm:t>
        <a:bodyPr/>
        <a:lstStyle/>
        <a:p>
          <a:endParaRPr lang="fr-FR"/>
        </a:p>
      </dgm:t>
    </dgm:pt>
    <dgm:pt modelId="{98D629DC-2640-482E-AA44-D7699A4BA858}">
      <dgm:prSet phldrT="[Texte]" custT="1"/>
      <dgm:spPr/>
      <dgm:t>
        <a:bodyPr/>
        <a:lstStyle/>
        <a:p>
          <a:r>
            <a:rPr lang="fr-FR" sz="1100" dirty="0">
              <a:solidFill>
                <a:schemeClr val="tx1"/>
              </a:solidFill>
            </a:rPr>
            <a:t>Sage-Femme Libérale du prénatal</a:t>
          </a:r>
        </a:p>
      </dgm:t>
    </dgm:pt>
    <dgm:pt modelId="{905F553D-4C6A-4913-928B-017C6D8C7A46}" type="parTrans" cxnId="{4ACE3D0E-D478-45F2-8382-69D7A187D275}">
      <dgm:prSet/>
      <dgm:spPr/>
      <dgm:t>
        <a:bodyPr/>
        <a:lstStyle/>
        <a:p>
          <a:endParaRPr lang="fr-FR"/>
        </a:p>
      </dgm:t>
    </dgm:pt>
    <dgm:pt modelId="{49E216CD-C500-405C-AB23-2514D9A52F36}" type="sibTrans" cxnId="{4ACE3D0E-D478-45F2-8382-69D7A187D275}">
      <dgm:prSet/>
      <dgm:spPr/>
      <dgm:t>
        <a:bodyPr/>
        <a:lstStyle/>
        <a:p>
          <a:endParaRPr lang="fr-FR"/>
        </a:p>
      </dgm:t>
    </dgm:pt>
    <dgm:pt modelId="{17309097-C9AB-41F8-8604-A3BCE9C22E8F}">
      <dgm:prSet phldrT="[Texte]" custT="1"/>
      <dgm:spPr/>
      <dgm:t>
        <a:bodyPr/>
        <a:lstStyle/>
        <a:p>
          <a:r>
            <a:rPr lang="fr-FR" sz="1100" dirty="0">
              <a:solidFill>
                <a:schemeClr val="tx1"/>
              </a:solidFill>
            </a:rPr>
            <a:t>Psychiatre CMP</a:t>
          </a:r>
        </a:p>
      </dgm:t>
    </dgm:pt>
    <dgm:pt modelId="{0367922C-D7C5-4749-A912-6214D0049920}" type="parTrans" cxnId="{167A1B9B-6AB3-4FC8-94B4-1627330517E3}">
      <dgm:prSet/>
      <dgm:spPr/>
      <dgm:t>
        <a:bodyPr/>
        <a:lstStyle/>
        <a:p>
          <a:endParaRPr lang="fr-FR"/>
        </a:p>
      </dgm:t>
    </dgm:pt>
    <dgm:pt modelId="{1CA43616-875F-40B5-A877-3A29F85EDF1E}" type="sibTrans" cxnId="{167A1B9B-6AB3-4FC8-94B4-1627330517E3}">
      <dgm:prSet/>
      <dgm:spPr/>
      <dgm:t>
        <a:bodyPr/>
        <a:lstStyle/>
        <a:p>
          <a:endParaRPr lang="fr-FR"/>
        </a:p>
      </dgm:t>
    </dgm:pt>
    <dgm:pt modelId="{44291A75-A66D-4CAF-B9EB-EAC4A1AB8966}">
      <dgm:prSet phldrT="[Texte]" custT="1"/>
      <dgm:spPr/>
      <dgm:t>
        <a:bodyPr/>
        <a:lstStyle/>
        <a:p>
          <a:endParaRPr lang="fr-FR"/>
        </a:p>
      </dgm:t>
    </dgm:pt>
    <dgm:pt modelId="{DA8D2B8E-4B86-4759-A796-1147E6604C60}" type="parTrans" cxnId="{4BEFF41F-FC74-425F-8E75-CFDE8719281B}">
      <dgm:prSet/>
      <dgm:spPr/>
      <dgm:t>
        <a:bodyPr/>
        <a:lstStyle/>
        <a:p>
          <a:endParaRPr lang="fr-FR"/>
        </a:p>
      </dgm:t>
    </dgm:pt>
    <dgm:pt modelId="{CCD48553-BE47-4334-91EE-DC8F7AD8C284}" type="sibTrans" cxnId="{4BEFF41F-FC74-425F-8E75-CFDE8719281B}">
      <dgm:prSet/>
      <dgm:spPr/>
      <dgm:t>
        <a:bodyPr/>
        <a:lstStyle/>
        <a:p>
          <a:endParaRPr lang="fr-FR"/>
        </a:p>
      </dgm:t>
    </dgm:pt>
    <dgm:pt modelId="{2400CC37-0160-4235-9C87-2A476FC4F6CA}">
      <dgm:prSet phldrT="[Texte]" custT="1"/>
      <dgm:spPr/>
      <dgm:t>
        <a:bodyPr/>
        <a:lstStyle/>
        <a:p>
          <a:r>
            <a:rPr lang="fr-FR" sz="1100" dirty="0">
              <a:solidFill>
                <a:schemeClr val="tx1"/>
              </a:solidFill>
            </a:rPr>
            <a:t>Le nouveau né</a:t>
          </a:r>
        </a:p>
      </dgm:t>
    </dgm:pt>
    <dgm:pt modelId="{2B8EF960-7E16-4391-A36A-09AC072FF577}" type="parTrans" cxnId="{E0709C8B-89AF-4ADA-ACF4-46DA2C6591D1}">
      <dgm:prSet/>
      <dgm:spPr/>
      <dgm:t>
        <a:bodyPr/>
        <a:lstStyle/>
        <a:p>
          <a:endParaRPr lang="fr-FR"/>
        </a:p>
      </dgm:t>
    </dgm:pt>
    <dgm:pt modelId="{A7FAAB65-CD21-4AE5-AA1A-C6D9E1511BBB}" type="sibTrans" cxnId="{E0709C8B-89AF-4ADA-ACF4-46DA2C6591D1}">
      <dgm:prSet/>
      <dgm:spPr/>
      <dgm:t>
        <a:bodyPr/>
        <a:lstStyle/>
        <a:p>
          <a:endParaRPr lang="fr-FR"/>
        </a:p>
      </dgm:t>
    </dgm:pt>
    <dgm:pt modelId="{A38DF50D-A7C0-49F0-8D0E-9F92A0D3C797}">
      <dgm:prSet phldrT="[Texte]" custT="1"/>
      <dgm:spPr/>
      <dgm:t>
        <a:bodyPr/>
        <a:lstStyle/>
        <a:p>
          <a:r>
            <a:rPr lang="fr-FR" sz="1100" dirty="0">
              <a:solidFill>
                <a:schemeClr val="tx1"/>
              </a:solidFill>
            </a:rPr>
            <a:t>Maternité : Assistante sociale</a:t>
          </a:r>
        </a:p>
      </dgm:t>
    </dgm:pt>
    <dgm:pt modelId="{B8ECE0E3-EED9-4F43-BF77-8F64D095907F}" type="parTrans" cxnId="{F72766D7-F0D4-4241-80A7-5B3DD300B0E2}">
      <dgm:prSet/>
      <dgm:spPr/>
      <dgm:t>
        <a:bodyPr/>
        <a:lstStyle/>
        <a:p>
          <a:endParaRPr lang="fr-FR"/>
        </a:p>
      </dgm:t>
    </dgm:pt>
    <dgm:pt modelId="{D2C21C3E-E9A4-4A5E-B52B-97682A41EF10}" type="sibTrans" cxnId="{F72766D7-F0D4-4241-80A7-5B3DD300B0E2}">
      <dgm:prSet/>
      <dgm:spPr/>
      <dgm:t>
        <a:bodyPr/>
        <a:lstStyle/>
        <a:p>
          <a:endParaRPr lang="fr-FR"/>
        </a:p>
      </dgm:t>
    </dgm:pt>
    <dgm:pt modelId="{454BB113-254F-4145-8C17-A38A7957F4AA}">
      <dgm:prSet phldrT="[Texte]" custT="1"/>
      <dgm:spPr/>
      <dgm:t>
        <a:bodyPr/>
        <a:lstStyle/>
        <a:p>
          <a:r>
            <a:rPr lang="fr-FR" sz="1100" dirty="0">
              <a:solidFill>
                <a:schemeClr val="tx1"/>
              </a:solidFill>
            </a:rPr>
            <a:t>HAD</a:t>
          </a:r>
        </a:p>
      </dgm:t>
    </dgm:pt>
    <dgm:pt modelId="{C6FCEBAB-0DB6-40DA-A98D-8BF75C96C13E}" type="parTrans" cxnId="{3B78E00E-BDBF-4222-8196-E06AF2EFC5C6}">
      <dgm:prSet/>
      <dgm:spPr/>
      <dgm:t>
        <a:bodyPr/>
        <a:lstStyle/>
        <a:p>
          <a:endParaRPr lang="fr-FR"/>
        </a:p>
      </dgm:t>
    </dgm:pt>
    <dgm:pt modelId="{906F781A-9343-4184-A371-6EBDEEFFE059}" type="sibTrans" cxnId="{3B78E00E-BDBF-4222-8196-E06AF2EFC5C6}">
      <dgm:prSet/>
      <dgm:spPr/>
      <dgm:t>
        <a:bodyPr/>
        <a:lstStyle/>
        <a:p>
          <a:endParaRPr lang="fr-FR"/>
        </a:p>
      </dgm:t>
    </dgm:pt>
    <dgm:pt modelId="{5BB65A30-8B3D-481B-8710-F8880BDD308A}" type="pres">
      <dgm:prSet presAssocID="{47B9AD93-09E8-48E2-97DC-BD90C265466D}" presName="composite" presStyleCnt="0">
        <dgm:presLayoutVars>
          <dgm:chMax val="1"/>
          <dgm:dir/>
          <dgm:resizeHandles val="exact"/>
        </dgm:presLayoutVars>
      </dgm:prSet>
      <dgm:spPr/>
      <dgm:t>
        <a:bodyPr/>
        <a:lstStyle/>
        <a:p>
          <a:endParaRPr lang="fr-FR"/>
        </a:p>
      </dgm:t>
    </dgm:pt>
    <dgm:pt modelId="{6AA2262D-4080-4215-93CC-A518E942DAB4}" type="pres">
      <dgm:prSet presAssocID="{47B9AD93-09E8-48E2-97DC-BD90C265466D}" presName="radial" presStyleCnt="0">
        <dgm:presLayoutVars>
          <dgm:animLvl val="ctr"/>
        </dgm:presLayoutVars>
      </dgm:prSet>
      <dgm:spPr/>
    </dgm:pt>
    <dgm:pt modelId="{D70C13E1-D184-40D9-9029-8279D55A0460}" type="pres">
      <dgm:prSet presAssocID="{2A73877E-A2F1-45B9-BFC1-EFCF2439F97C}" presName="centerShape" presStyleLbl="vennNode1" presStyleIdx="0" presStyleCnt="8"/>
      <dgm:spPr/>
      <dgm:t>
        <a:bodyPr/>
        <a:lstStyle/>
        <a:p>
          <a:endParaRPr lang="fr-FR"/>
        </a:p>
      </dgm:t>
    </dgm:pt>
    <dgm:pt modelId="{307AA432-5747-4567-BDF5-899F1785C389}" type="pres">
      <dgm:prSet presAssocID="{D5458E6D-C89A-452D-B701-F9BC95625617}" presName="node" presStyleLbl="vennNode1" presStyleIdx="1" presStyleCnt="8">
        <dgm:presLayoutVars>
          <dgm:bulletEnabled val="1"/>
        </dgm:presLayoutVars>
      </dgm:prSet>
      <dgm:spPr/>
      <dgm:t>
        <a:bodyPr/>
        <a:lstStyle/>
        <a:p>
          <a:endParaRPr lang="fr-FR"/>
        </a:p>
      </dgm:t>
    </dgm:pt>
    <dgm:pt modelId="{A77F27B8-9358-4B47-A189-F00DED955981}" type="pres">
      <dgm:prSet presAssocID="{2400CC37-0160-4235-9C87-2A476FC4F6CA}" presName="node" presStyleLbl="vennNode1" presStyleIdx="2" presStyleCnt="8">
        <dgm:presLayoutVars>
          <dgm:bulletEnabled val="1"/>
        </dgm:presLayoutVars>
      </dgm:prSet>
      <dgm:spPr/>
      <dgm:t>
        <a:bodyPr/>
        <a:lstStyle/>
        <a:p>
          <a:endParaRPr lang="fr-FR"/>
        </a:p>
      </dgm:t>
    </dgm:pt>
    <dgm:pt modelId="{7FBBC2C4-8644-4EB5-8931-ACB74174396E}" type="pres">
      <dgm:prSet presAssocID="{042B706F-7B67-4C82-8093-85894341A324}" presName="node" presStyleLbl="vennNode1" presStyleIdx="3" presStyleCnt="8">
        <dgm:presLayoutVars>
          <dgm:bulletEnabled val="1"/>
        </dgm:presLayoutVars>
      </dgm:prSet>
      <dgm:spPr/>
      <dgm:t>
        <a:bodyPr/>
        <a:lstStyle/>
        <a:p>
          <a:endParaRPr lang="fr-FR"/>
        </a:p>
      </dgm:t>
    </dgm:pt>
    <dgm:pt modelId="{2E57F72B-E0CF-479C-99B1-59E1E6F8F4D6}" type="pres">
      <dgm:prSet presAssocID="{98D629DC-2640-482E-AA44-D7699A4BA858}" presName="node" presStyleLbl="vennNode1" presStyleIdx="4" presStyleCnt="8">
        <dgm:presLayoutVars>
          <dgm:bulletEnabled val="1"/>
        </dgm:presLayoutVars>
      </dgm:prSet>
      <dgm:spPr/>
      <dgm:t>
        <a:bodyPr/>
        <a:lstStyle/>
        <a:p>
          <a:endParaRPr lang="fr-FR"/>
        </a:p>
      </dgm:t>
    </dgm:pt>
    <dgm:pt modelId="{15F06CB3-D9F3-46E6-9A97-08B7B7897593}" type="pres">
      <dgm:prSet presAssocID="{17309097-C9AB-41F8-8604-A3BCE9C22E8F}" presName="node" presStyleLbl="vennNode1" presStyleIdx="5" presStyleCnt="8">
        <dgm:presLayoutVars>
          <dgm:bulletEnabled val="1"/>
        </dgm:presLayoutVars>
      </dgm:prSet>
      <dgm:spPr/>
      <dgm:t>
        <a:bodyPr/>
        <a:lstStyle/>
        <a:p>
          <a:endParaRPr lang="fr-FR"/>
        </a:p>
      </dgm:t>
    </dgm:pt>
    <dgm:pt modelId="{189622BE-7792-4EFD-AC2A-DCC24B6EE22E}" type="pres">
      <dgm:prSet presAssocID="{A38DF50D-A7C0-49F0-8D0E-9F92A0D3C797}" presName="node" presStyleLbl="vennNode1" presStyleIdx="6" presStyleCnt="8">
        <dgm:presLayoutVars>
          <dgm:bulletEnabled val="1"/>
        </dgm:presLayoutVars>
      </dgm:prSet>
      <dgm:spPr/>
      <dgm:t>
        <a:bodyPr/>
        <a:lstStyle/>
        <a:p>
          <a:endParaRPr lang="fr-FR"/>
        </a:p>
      </dgm:t>
    </dgm:pt>
    <dgm:pt modelId="{20D02685-B1A1-4A41-AB68-A52B83FB4440}" type="pres">
      <dgm:prSet presAssocID="{454BB113-254F-4145-8C17-A38A7957F4AA}" presName="node" presStyleLbl="vennNode1" presStyleIdx="7" presStyleCnt="8">
        <dgm:presLayoutVars>
          <dgm:bulletEnabled val="1"/>
        </dgm:presLayoutVars>
      </dgm:prSet>
      <dgm:spPr/>
      <dgm:t>
        <a:bodyPr/>
        <a:lstStyle/>
        <a:p>
          <a:endParaRPr lang="fr-FR"/>
        </a:p>
      </dgm:t>
    </dgm:pt>
  </dgm:ptLst>
  <dgm:cxnLst>
    <dgm:cxn modelId="{3B78E00E-BDBF-4222-8196-E06AF2EFC5C6}" srcId="{2A73877E-A2F1-45B9-BFC1-EFCF2439F97C}" destId="{454BB113-254F-4145-8C17-A38A7957F4AA}" srcOrd="6" destOrd="0" parTransId="{C6FCEBAB-0DB6-40DA-A98D-8BF75C96C13E}" sibTransId="{906F781A-9343-4184-A371-6EBDEEFFE059}"/>
    <dgm:cxn modelId="{342E798B-3B05-4376-AB94-8540011886EA}" srcId="{2A73877E-A2F1-45B9-BFC1-EFCF2439F97C}" destId="{042B706F-7B67-4C82-8093-85894341A324}" srcOrd="2" destOrd="0" parTransId="{010EEDE1-424C-4E67-B5E5-BC4B7CB812E4}" sibTransId="{D9089110-EDD1-478B-8914-1C39383B43DD}"/>
    <dgm:cxn modelId="{E0655210-76A1-428A-A389-E6469E375C84}" srcId="{47B9AD93-09E8-48E2-97DC-BD90C265466D}" destId="{2A73877E-A2F1-45B9-BFC1-EFCF2439F97C}" srcOrd="0" destOrd="0" parTransId="{C481DA5F-5CFD-422F-9D3C-3FA2F1423344}" sibTransId="{EC544A06-AD6D-4915-B736-754BE29394EB}"/>
    <dgm:cxn modelId="{DA275B6A-0DA8-44E8-AFD8-02F45DCD2427}" srcId="{2A73877E-A2F1-45B9-BFC1-EFCF2439F97C}" destId="{D5458E6D-C89A-452D-B701-F9BC95625617}" srcOrd="0" destOrd="0" parTransId="{259D1AC4-8078-4F1E-BB7B-EF74D5DA2AA3}" sibTransId="{93BFE14C-E5B1-43AE-95B7-E9F35D5E44AF}"/>
    <dgm:cxn modelId="{72F5360D-ACC3-4C5A-A7FF-1697A6B472DB}" type="presOf" srcId="{2A73877E-A2F1-45B9-BFC1-EFCF2439F97C}" destId="{D70C13E1-D184-40D9-9029-8279D55A0460}" srcOrd="0" destOrd="0" presId="urn:microsoft.com/office/officeart/2005/8/layout/radial3"/>
    <dgm:cxn modelId="{A646C859-B13C-4399-AFFC-9D00437BAC7C}" type="presOf" srcId="{D5458E6D-C89A-452D-B701-F9BC95625617}" destId="{307AA432-5747-4567-BDF5-899F1785C389}" srcOrd="0" destOrd="0" presId="urn:microsoft.com/office/officeart/2005/8/layout/radial3"/>
    <dgm:cxn modelId="{5D7546AF-1B73-4926-A0DD-23003C835EBC}" type="presOf" srcId="{042B706F-7B67-4C82-8093-85894341A324}" destId="{7FBBC2C4-8644-4EB5-8931-ACB74174396E}" srcOrd="0" destOrd="0" presId="urn:microsoft.com/office/officeart/2005/8/layout/radial3"/>
    <dgm:cxn modelId="{E4094C9A-3AD1-486D-97D4-05B2B147B7A1}" type="presOf" srcId="{A38DF50D-A7C0-49F0-8D0E-9F92A0D3C797}" destId="{189622BE-7792-4EFD-AC2A-DCC24B6EE22E}" srcOrd="0" destOrd="0" presId="urn:microsoft.com/office/officeart/2005/8/layout/radial3"/>
    <dgm:cxn modelId="{3C062C5D-242B-4829-8D97-305CD937353C}" type="presOf" srcId="{454BB113-254F-4145-8C17-A38A7957F4AA}" destId="{20D02685-B1A1-4A41-AB68-A52B83FB4440}" srcOrd="0" destOrd="0" presId="urn:microsoft.com/office/officeart/2005/8/layout/radial3"/>
    <dgm:cxn modelId="{EACA721A-2D81-4445-ADB8-C3CC0AE7F305}" type="presOf" srcId="{17309097-C9AB-41F8-8604-A3BCE9C22E8F}" destId="{15F06CB3-D9F3-46E6-9A97-08B7B7897593}" srcOrd="0" destOrd="0" presId="urn:microsoft.com/office/officeart/2005/8/layout/radial3"/>
    <dgm:cxn modelId="{167A1B9B-6AB3-4FC8-94B4-1627330517E3}" srcId="{2A73877E-A2F1-45B9-BFC1-EFCF2439F97C}" destId="{17309097-C9AB-41F8-8604-A3BCE9C22E8F}" srcOrd="4" destOrd="0" parTransId="{0367922C-D7C5-4749-A912-6214D0049920}" sibTransId="{1CA43616-875F-40B5-A877-3A29F85EDF1E}"/>
    <dgm:cxn modelId="{38626342-E756-4201-8D7F-722D5D3B6826}" type="presOf" srcId="{47B9AD93-09E8-48E2-97DC-BD90C265466D}" destId="{5BB65A30-8B3D-481B-8710-F8880BDD308A}" srcOrd="0" destOrd="0" presId="urn:microsoft.com/office/officeart/2005/8/layout/radial3"/>
    <dgm:cxn modelId="{68B48CCC-60ED-4006-893E-3EEF778295C5}" type="presOf" srcId="{2400CC37-0160-4235-9C87-2A476FC4F6CA}" destId="{A77F27B8-9358-4B47-A189-F00DED955981}" srcOrd="0" destOrd="0" presId="urn:microsoft.com/office/officeart/2005/8/layout/radial3"/>
    <dgm:cxn modelId="{4BEFF41F-FC74-425F-8E75-CFDE8719281B}" srcId="{47B9AD93-09E8-48E2-97DC-BD90C265466D}" destId="{44291A75-A66D-4CAF-B9EB-EAC4A1AB8966}" srcOrd="1" destOrd="0" parTransId="{DA8D2B8E-4B86-4759-A796-1147E6604C60}" sibTransId="{CCD48553-BE47-4334-91EE-DC8F7AD8C284}"/>
    <dgm:cxn modelId="{E0709C8B-89AF-4ADA-ACF4-46DA2C6591D1}" srcId="{2A73877E-A2F1-45B9-BFC1-EFCF2439F97C}" destId="{2400CC37-0160-4235-9C87-2A476FC4F6CA}" srcOrd="1" destOrd="0" parTransId="{2B8EF960-7E16-4391-A36A-09AC072FF577}" sibTransId="{A7FAAB65-CD21-4AE5-AA1A-C6D9E1511BBB}"/>
    <dgm:cxn modelId="{6283B287-0C07-495D-A899-1DF952991707}" type="presOf" srcId="{98D629DC-2640-482E-AA44-D7699A4BA858}" destId="{2E57F72B-E0CF-479C-99B1-59E1E6F8F4D6}" srcOrd="0" destOrd="0" presId="urn:microsoft.com/office/officeart/2005/8/layout/radial3"/>
    <dgm:cxn modelId="{4ACE3D0E-D478-45F2-8382-69D7A187D275}" srcId="{2A73877E-A2F1-45B9-BFC1-EFCF2439F97C}" destId="{98D629DC-2640-482E-AA44-D7699A4BA858}" srcOrd="3" destOrd="0" parTransId="{905F553D-4C6A-4913-928B-017C6D8C7A46}" sibTransId="{49E216CD-C500-405C-AB23-2514D9A52F36}"/>
    <dgm:cxn modelId="{F72766D7-F0D4-4241-80A7-5B3DD300B0E2}" srcId="{2A73877E-A2F1-45B9-BFC1-EFCF2439F97C}" destId="{A38DF50D-A7C0-49F0-8D0E-9F92A0D3C797}" srcOrd="5" destOrd="0" parTransId="{B8ECE0E3-EED9-4F43-BF77-8F64D095907F}" sibTransId="{D2C21C3E-E9A4-4A5E-B52B-97682A41EF10}"/>
    <dgm:cxn modelId="{407B2B7A-E0B8-41A2-9777-7338168DEC92}" type="presParOf" srcId="{5BB65A30-8B3D-481B-8710-F8880BDD308A}" destId="{6AA2262D-4080-4215-93CC-A518E942DAB4}" srcOrd="0" destOrd="0" presId="urn:microsoft.com/office/officeart/2005/8/layout/radial3"/>
    <dgm:cxn modelId="{FDF58EE5-0B32-4DF4-BD48-5008D9CBF84E}" type="presParOf" srcId="{6AA2262D-4080-4215-93CC-A518E942DAB4}" destId="{D70C13E1-D184-40D9-9029-8279D55A0460}" srcOrd="0" destOrd="0" presId="urn:microsoft.com/office/officeart/2005/8/layout/radial3"/>
    <dgm:cxn modelId="{BF0AF2AC-B7D9-4A14-84D2-FE32629AFBA3}" type="presParOf" srcId="{6AA2262D-4080-4215-93CC-A518E942DAB4}" destId="{307AA432-5747-4567-BDF5-899F1785C389}" srcOrd="1" destOrd="0" presId="urn:microsoft.com/office/officeart/2005/8/layout/radial3"/>
    <dgm:cxn modelId="{E7F5C70B-3452-43BD-93E4-64C1F4E1FCEA}" type="presParOf" srcId="{6AA2262D-4080-4215-93CC-A518E942DAB4}" destId="{A77F27B8-9358-4B47-A189-F00DED955981}" srcOrd="2" destOrd="0" presId="urn:microsoft.com/office/officeart/2005/8/layout/radial3"/>
    <dgm:cxn modelId="{F97EF9C4-6BFA-447F-BD3E-43D986CE1A80}" type="presParOf" srcId="{6AA2262D-4080-4215-93CC-A518E942DAB4}" destId="{7FBBC2C4-8644-4EB5-8931-ACB74174396E}" srcOrd="3" destOrd="0" presId="urn:microsoft.com/office/officeart/2005/8/layout/radial3"/>
    <dgm:cxn modelId="{304941A5-ED86-45AD-AD0A-0537C94F26C6}" type="presParOf" srcId="{6AA2262D-4080-4215-93CC-A518E942DAB4}" destId="{2E57F72B-E0CF-479C-99B1-59E1E6F8F4D6}" srcOrd="4" destOrd="0" presId="urn:microsoft.com/office/officeart/2005/8/layout/radial3"/>
    <dgm:cxn modelId="{2D082824-ACA1-473D-9E63-AF462C2AB88A}" type="presParOf" srcId="{6AA2262D-4080-4215-93CC-A518E942DAB4}" destId="{15F06CB3-D9F3-46E6-9A97-08B7B7897593}" srcOrd="5" destOrd="0" presId="urn:microsoft.com/office/officeart/2005/8/layout/radial3"/>
    <dgm:cxn modelId="{4DC4AE0E-A602-4D39-997F-1290143B6BD4}" type="presParOf" srcId="{6AA2262D-4080-4215-93CC-A518E942DAB4}" destId="{189622BE-7792-4EFD-AC2A-DCC24B6EE22E}" srcOrd="6" destOrd="0" presId="urn:microsoft.com/office/officeart/2005/8/layout/radial3"/>
    <dgm:cxn modelId="{BAE8C637-E5F4-4B67-ADDA-4DA4123C5359}" type="presParOf" srcId="{6AA2262D-4080-4215-93CC-A518E942DAB4}" destId="{20D02685-B1A1-4A41-AB68-A52B83FB4440}" srcOrd="7" destOrd="0" presId="urn:microsoft.com/office/officeart/2005/8/layout/radial3"/>
  </dgm:cxnLst>
  <dgm:bg>
    <a:solidFill>
      <a:schemeClr val="accent3">
        <a:lumMod val="75000"/>
      </a:schemeClr>
    </a:solidFill>
    <a:effectLst>
      <a:outerShdw blurRad="50800" dist="50800" dir="5400000" algn="ctr" rotWithShape="0">
        <a:schemeClr val="bg1"/>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0B0B3F-CBC3-4332-98E0-E05ADF51532E}" type="doc">
      <dgm:prSet loTypeId="urn:microsoft.com/office/officeart/2005/8/layout/vList5" loCatId="list" qsTypeId="urn:microsoft.com/office/officeart/2005/8/quickstyle/simple1" qsCatId="simple" csTypeId="urn:microsoft.com/office/officeart/2005/8/colors/accent1_2" csCatId="accent1" phldr="1"/>
      <dgm:spPr/>
    </dgm:pt>
    <dgm:pt modelId="{8F8867CA-8A7E-4792-A89F-CD13C69B3292}">
      <dgm:prSet phldrT="[Texte]" custT="1"/>
      <dgm:spPr>
        <a:solidFill>
          <a:schemeClr val="bg2">
            <a:lumMod val="50000"/>
          </a:schemeClr>
        </a:solidFill>
      </dgm:spPr>
      <dgm:t>
        <a:bodyPr/>
        <a:lstStyle/>
        <a:p>
          <a:r>
            <a:rPr lang="fr-FR" sz="1800" b="1" dirty="0" smtClean="0">
              <a:solidFill>
                <a:schemeClr val="bg1"/>
              </a:solidFill>
              <a:latin typeface="+mn-lt"/>
              <a:ea typeface="+mn-ea"/>
              <a:cs typeface="+mn-cs"/>
            </a:rPr>
            <a:t>l’environnement </a:t>
          </a:r>
          <a:br>
            <a:rPr lang="fr-FR" sz="1800" b="1" dirty="0" smtClean="0">
              <a:solidFill>
                <a:schemeClr val="bg1"/>
              </a:solidFill>
              <a:latin typeface="+mn-lt"/>
              <a:ea typeface="+mn-ea"/>
              <a:cs typeface="+mn-cs"/>
            </a:rPr>
          </a:br>
          <a:r>
            <a:rPr lang="fr-FR" sz="1800" b="1" dirty="0" smtClean="0">
              <a:solidFill>
                <a:schemeClr val="bg1"/>
              </a:solidFill>
              <a:latin typeface="+mn-lt"/>
              <a:ea typeface="+mn-ea"/>
              <a:cs typeface="+mn-cs"/>
            </a:rPr>
            <a:t>psycho-affectif</a:t>
          </a:r>
          <a:endParaRPr lang="fr-FR" sz="1800" b="1" dirty="0">
            <a:solidFill>
              <a:schemeClr val="bg1"/>
            </a:solidFill>
          </a:endParaRPr>
        </a:p>
      </dgm:t>
    </dgm:pt>
    <dgm:pt modelId="{F0F6EC57-7D7B-4A54-AB81-BE82941A1970}" type="parTrans" cxnId="{1BAFC255-671B-4405-8C0D-44128ED3CE5C}">
      <dgm:prSet/>
      <dgm:spPr/>
      <dgm:t>
        <a:bodyPr/>
        <a:lstStyle/>
        <a:p>
          <a:endParaRPr lang="fr-FR"/>
        </a:p>
      </dgm:t>
    </dgm:pt>
    <dgm:pt modelId="{6C2B54F6-3D85-4263-AD92-894BE48120FE}" type="sibTrans" cxnId="{1BAFC255-671B-4405-8C0D-44128ED3CE5C}">
      <dgm:prSet/>
      <dgm:spPr/>
      <dgm:t>
        <a:bodyPr/>
        <a:lstStyle/>
        <a:p>
          <a:endParaRPr lang="fr-FR"/>
        </a:p>
      </dgm:t>
    </dgm:pt>
    <dgm:pt modelId="{F698E801-2181-46F7-BEF4-51C99EE1302A}">
      <dgm:prSet phldrT="[Texte]" custT="1"/>
      <dgm:spPr>
        <a:solidFill>
          <a:schemeClr val="bg2">
            <a:lumMod val="50000"/>
          </a:schemeClr>
        </a:solidFill>
      </dgm:spPr>
      <dgm:t>
        <a:bodyPr/>
        <a:lstStyle/>
        <a:p>
          <a:r>
            <a:rPr lang="fr-FR" sz="1800" b="1" dirty="0" smtClean="0">
              <a:solidFill>
                <a:schemeClr val="bg1"/>
              </a:solidFill>
            </a:rPr>
            <a:t>les milieux </a:t>
          </a:r>
          <a:br>
            <a:rPr lang="fr-FR" sz="1800" b="1" dirty="0" smtClean="0">
              <a:solidFill>
                <a:schemeClr val="bg1"/>
              </a:solidFill>
            </a:rPr>
          </a:br>
          <a:r>
            <a:rPr lang="fr-FR" sz="1800" b="1" dirty="0" smtClean="0">
              <a:solidFill>
                <a:schemeClr val="bg1"/>
              </a:solidFill>
            </a:rPr>
            <a:t>de vie</a:t>
          </a:r>
          <a:endParaRPr lang="fr-FR" sz="1800" b="1" dirty="0">
            <a:solidFill>
              <a:schemeClr val="bg1"/>
            </a:solidFill>
          </a:endParaRPr>
        </a:p>
      </dgm:t>
    </dgm:pt>
    <dgm:pt modelId="{9F834995-C634-4549-B38F-5F28D950FA68}" type="parTrans" cxnId="{3192A3DE-26BE-4759-837E-4BBA1F66C95C}">
      <dgm:prSet/>
      <dgm:spPr/>
      <dgm:t>
        <a:bodyPr/>
        <a:lstStyle/>
        <a:p>
          <a:endParaRPr lang="fr-FR"/>
        </a:p>
      </dgm:t>
    </dgm:pt>
    <dgm:pt modelId="{A35BF014-D32E-41E5-BA09-668563A4AB9D}" type="sibTrans" cxnId="{3192A3DE-26BE-4759-837E-4BBA1F66C95C}">
      <dgm:prSet/>
      <dgm:spPr/>
      <dgm:t>
        <a:bodyPr/>
        <a:lstStyle/>
        <a:p>
          <a:endParaRPr lang="fr-FR"/>
        </a:p>
      </dgm:t>
    </dgm:pt>
    <dgm:pt modelId="{2036BCB2-0B53-4A2F-88DD-76F0147410F1}">
      <dgm:prSet phldrT="[Texte]" custT="1"/>
      <dgm:spPr>
        <a:solidFill>
          <a:schemeClr val="bg2">
            <a:lumMod val="50000"/>
          </a:schemeClr>
        </a:solidFill>
      </dgm:spPr>
      <dgm:t>
        <a:bodyPr/>
        <a:lstStyle/>
        <a:p>
          <a:r>
            <a:rPr lang="fr-FR" sz="1800" b="1" dirty="0" smtClean="0">
              <a:solidFill>
                <a:schemeClr val="bg1"/>
              </a:solidFill>
            </a:rPr>
            <a:t>l’environnement social </a:t>
          </a:r>
          <a:br>
            <a:rPr lang="fr-FR" sz="1800" b="1" dirty="0" smtClean="0">
              <a:solidFill>
                <a:schemeClr val="bg1"/>
              </a:solidFill>
            </a:rPr>
          </a:br>
          <a:r>
            <a:rPr lang="fr-FR" sz="1800" b="1" dirty="0" smtClean="0">
              <a:solidFill>
                <a:schemeClr val="bg1"/>
              </a:solidFill>
            </a:rPr>
            <a:t>et les modes de vie</a:t>
          </a:r>
          <a:endParaRPr lang="fr-FR" sz="1800" b="1" dirty="0">
            <a:solidFill>
              <a:schemeClr val="bg1"/>
            </a:solidFill>
          </a:endParaRPr>
        </a:p>
      </dgm:t>
    </dgm:pt>
    <dgm:pt modelId="{C6855ADE-17EC-4BFB-9D8B-C534581C0953}" type="parTrans" cxnId="{AB0F10D2-BE63-4441-9D4D-DA16B0350325}">
      <dgm:prSet/>
      <dgm:spPr/>
      <dgm:t>
        <a:bodyPr/>
        <a:lstStyle/>
        <a:p>
          <a:endParaRPr lang="fr-FR"/>
        </a:p>
      </dgm:t>
    </dgm:pt>
    <dgm:pt modelId="{9CF189D9-8843-4ECD-AA33-1F36BEA5149F}" type="sibTrans" cxnId="{AB0F10D2-BE63-4441-9D4D-DA16B0350325}">
      <dgm:prSet/>
      <dgm:spPr/>
      <dgm:t>
        <a:bodyPr/>
        <a:lstStyle/>
        <a:p>
          <a:endParaRPr lang="fr-FR"/>
        </a:p>
      </dgm:t>
    </dgm:pt>
    <dgm:pt modelId="{95EC1FE3-A2B7-44DD-BCAB-8B521A1F143D}" type="pres">
      <dgm:prSet presAssocID="{6C0B0B3F-CBC3-4332-98E0-E05ADF51532E}" presName="Name0" presStyleCnt="0">
        <dgm:presLayoutVars>
          <dgm:dir/>
          <dgm:animLvl val="lvl"/>
          <dgm:resizeHandles val="exact"/>
        </dgm:presLayoutVars>
      </dgm:prSet>
      <dgm:spPr/>
    </dgm:pt>
    <dgm:pt modelId="{F56B091C-B1DB-4746-89A6-AB32AE1CBC2D}" type="pres">
      <dgm:prSet presAssocID="{2036BCB2-0B53-4A2F-88DD-76F0147410F1}" presName="linNode" presStyleCnt="0"/>
      <dgm:spPr/>
    </dgm:pt>
    <dgm:pt modelId="{12335282-1FD5-42AA-A603-2AA1C896E050}" type="pres">
      <dgm:prSet presAssocID="{2036BCB2-0B53-4A2F-88DD-76F0147410F1}" presName="parentText" presStyleLbl="node1" presStyleIdx="0" presStyleCnt="3" custScaleX="271332">
        <dgm:presLayoutVars>
          <dgm:chMax val="1"/>
          <dgm:bulletEnabled val="1"/>
        </dgm:presLayoutVars>
      </dgm:prSet>
      <dgm:spPr/>
      <dgm:t>
        <a:bodyPr/>
        <a:lstStyle/>
        <a:p>
          <a:endParaRPr lang="fr-FR"/>
        </a:p>
      </dgm:t>
    </dgm:pt>
    <dgm:pt modelId="{E9B06C6D-603E-401F-80CC-1173CDC15250}" type="pres">
      <dgm:prSet presAssocID="{9CF189D9-8843-4ECD-AA33-1F36BEA5149F}" presName="sp" presStyleCnt="0"/>
      <dgm:spPr/>
    </dgm:pt>
    <dgm:pt modelId="{87094C66-E261-4860-9D84-B733C5BEF60E}" type="pres">
      <dgm:prSet presAssocID="{8F8867CA-8A7E-4792-A89F-CD13C69B3292}" presName="linNode" presStyleCnt="0"/>
      <dgm:spPr/>
    </dgm:pt>
    <dgm:pt modelId="{6CF9D6AF-B9DB-4E9A-ACF1-D23202EE5458}" type="pres">
      <dgm:prSet presAssocID="{8F8867CA-8A7E-4792-A89F-CD13C69B3292}" presName="parentText" presStyleLbl="node1" presStyleIdx="1" presStyleCnt="3" custScaleX="271332">
        <dgm:presLayoutVars>
          <dgm:chMax val="1"/>
          <dgm:bulletEnabled val="1"/>
        </dgm:presLayoutVars>
      </dgm:prSet>
      <dgm:spPr/>
      <dgm:t>
        <a:bodyPr/>
        <a:lstStyle/>
        <a:p>
          <a:endParaRPr lang="fr-FR"/>
        </a:p>
      </dgm:t>
    </dgm:pt>
    <dgm:pt modelId="{EF5E3676-A090-42BF-B016-8FDB6278E0C8}" type="pres">
      <dgm:prSet presAssocID="{6C2B54F6-3D85-4263-AD92-894BE48120FE}" presName="sp" presStyleCnt="0"/>
      <dgm:spPr/>
    </dgm:pt>
    <dgm:pt modelId="{EC176EDA-E9FB-404E-8454-685370FB85A0}" type="pres">
      <dgm:prSet presAssocID="{F698E801-2181-46F7-BEF4-51C99EE1302A}" presName="linNode" presStyleCnt="0"/>
      <dgm:spPr/>
    </dgm:pt>
    <dgm:pt modelId="{D6A33322-B0B8-4D49-B212-38EB4BF391FB}" type="pres">
      <dgm:prSet presAssocID="{F698E801-2181-46F7-BEF4-51C99EE1302A}" presName="parentText" presStyleLbl="node1" presStyleIdx="2" presStyleCnt="3" custScaleX="271332">
        <dgm:presLayoutVars>
          <dgm:chMax val="1"/>
          <dgm:bulletEnabled val="1"/>
        </dgm:presLayoutVars>
      </dgm:prSet>
      <dgm:spPr/>
      <dgm:t>
        <a:bodyPr/>
        <a:lstStyle/>
        <a:p>
          <a:endParaRPr lang="fr-FR"/>
        </a:p>
      </dgm:t>
    </dgm:pt>
  </dgm:ptLst>
  <dgm:cxnLst>
    <dgm:cxn modelId="{9A5E34C5-647D-4160-A745-54C34B620300}" type="presOf" srcId="{2036BCB2-0B53-4A2F-88DD-76F0147410F1}" destId="{12335282-1FD5-42AA-A603-2AA1C896E050}" srcOrd="0" destOrd="0" presId="urn:microsoft.com/office/officeart/2005/8/layout/vList5"/>
    <dgm:cxn modelId="{3192A3DE-26BE-4759-837E-4BBA1F66C95C}" srcId="{6C0B0B3F-CBC3-4332-98E0-E05ADF51532E}" destId="{F698E801-2181-46F7-BEF4-51C99EE1302A}" srcOrd="2" destOrd="0" parTransId="{9F834995-C634-4549-B38F-5F28D950FA68}" sibTransId="{A35BF014-D32E-41E5-BA09-668563A4AB9D}"/>
    <dgm:cxn modelId="{AB0F10D2-BE63-4441-9D4D-DA16B0350325}" srcId="{6C0B0B3F-CBC3-4332-98E0-E05ADF51532E}" destId="{2036BCB2-0B53-4A2F-88DD-76F0147410F1}" srcOrd="0" destOrd="0" parTransId="{C6855ADE-17EC-4BFB-9D8B-C534581C0953}" sibTransId="{9CF189D9-8843-4ECD-AA33-1F36BEA5149F}"/>
    <dgm:cxn modelId="{7F9AD5C5-F476-4C94-B958-5283DD7888B3}" type="presOf" srcId="{8F8867CA-8A7E-4792-A89F-CD13C69B3292}" destId="{6CF9D6AF-B9DB-4E9A-ACF1-D23202EE5458}" srcOrd="0" destOrd="0" presId="urn:microsoft.com/office/officeart/2005/8/layout/vList5"/>
    <dgm:cxn modelId="{A2673BEF-85BF-4F26-AB44-58D31907F561}" type="presOf" srcId="{F698E801-2181-46F7-BEF4-51C99EE1302A}" destId="{D6A33322-B0B8-4D49-B212-38EB4BF391FB}" srcOrd="0" destOrd="0" presId="urn:microsoft.com/office/officeart/2005/8/layout/vList5"/>
    <dgm:cxn modelId="{111BDDAD-7E8F-487C-8EF1-A50AF802C8D6}" type="presOf" srcId="{6C0B0B3F-CBC3-4332-98E0-E05ADF51532E}" destId="{95EC1FE3-A2B7-44DD-BCAB-8B521A1F143D}" srcOrd="0" destOrd="0" presId="urn:microsoft.com/office/officeart/2005/8/layout/vList5"/>
    <dgm:cxn modelId="{1BAFC255-671B-4405-8C0D-44128ED3CE5C}" srcId="{6C0B0B3F-CBC3-4332-98E0-E05ADF51532E}" destId="{8F8867CA-8A7E-4792-A89F-CD13C69B3292}" srcOrd="1" destOrd="0" parTransId="{F0F6EC57-7D7B-4A54-AB81-BE82941A1970}" sibTransId="{6C2B54F6-3D85-4263-AD92-894BE48120FE}"/>
    <dgm:cxn modelId="{2AB6A866-7432-45D4-BB85-49D452F1DE79}" type="presParOf" srcId="{95EC1FE3-A2B7-44DD-BCAB-8B521A1F143D}" destId="{F56B091C-B1DB-4746-89A6-AB32AE1CBC2D}" srcOrd="0" destOrd="0" presId="urn:microsoft.com/office/officeart/2005/8/layout/vList5"/>
    <dgm:cxn modelId="{9FC969A6-FE83-4F19-B6D7-883C850997DF}" type="presParOf" srcId="{F56B091C-B1DB-4746-89A6-AB32AE1CBC2D}" destId="{12335282-1FD5-42AA-A603-2AA1C896E050}" srcOrd="0" destOrd="0" presId="urn:microsoft.com/office/officeart/2005/8/layout/vList5"/>
    <dgm:cxn modelId="{E9DB6E6B-8400-4E87-BC5B-9E9AAB7F3D33}" type="presParOf" srcId="{95EC1FE3-A2B7-44DD-BCAB-8B521A1F143D}" destId="{E9B06C6D-603E-401F-80CC-1173CDC15250}" srcOrd="1" destOrd="0" presId="urn:microsoft.com/office/officeart/2005/8/layout/vList5"/>
    <dgm:cxn modelId="{0F5A083B-5E50-48BA-9B05-77D74A19DDF6}" type="presParOf" srcId="{95EC1FE3-A2B7-44DD-BCAB-8B521A1F143D}" destId="{87094C66-E261-4860-9D84-B733C5BEF60E}" srcOrd="2" destOrd="0" presId="urn:microsoft.com/office/officeart/2005/8/layout/vList5"/>
    <dgm:cxn modelId="{16BD51BB-AB9B-4A8D-89E3-554C0C9D74CE}" type="presParOf" srcId="{87094C66-E261-4860-9D84-B733C5BEF60E}" destId="{6CF9D6AF-B9DB-4E9A-ACF1-D23202EE5458}" srcOrd="0" destOrd="0" presId="urn:microsoft.com/office/officeart/2005/8/layout/vList5"/>
    <dgm:cxn modelId="{88AB8CE9-8E5C-42C5-A62D-7367BE8C5B3F}" type="presParOf" srcId="{95EC1FE3-A2B7-44DD-BCAB-8B521A1F143D}" destId="{EF5E3676-A090-42BF-B016-8FDB6278E0C8}" srcOrd="3" destOrd="0" presId="urn:microsoft.com/office/officeart/2005/8/layout/vList5"/>
    <dgm:cxn modelId="{D9F5C4C0-5028-44F4-8B17-41123C1FF22C}" type="presParOf" srcId="{95EC1FE3-A2B7-44DD-BCAB-8B521A1F143D}" destId="{EC176EDA-E9FB-404E-8454-685370FB85A0}" srcOrd="4" destOrd="0" presId="urn:microsoft.com/office/officeart/2005/8/layout/vList5"/>
    <dgm:cxn modelId="{6B2269AC-75C0-4D47-8DDB-C99F6DCBE802}" type="presParOf" srcId="{EC176EDA-E9FB-404E-8454-685370FB85A0}" destId="{D6A33322-B0B8-4D49-B212-38EB4BF391F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65ACB1-D62A-4886-911A-E7FCE1B96250}">
      <dsp:nvSpPr>
        <dsp:cNvPr id="0" name=""/>
        <dsp:cNvSpPr/>
      </dsp:nvSpPr>
      <dsp:spPr>
        <a:xfrm>
          <a:off x="3611688" y="-106350"/>
          <a:ext cx="1129799" cy="7343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FR" sz="1100" kern="1200" dirty="0" smtClean="0"/>
            <a:t>Convention nationale</a:t>
          </a:r>
          <a:endParaRPr lang="fr-FR" sz="1100" kern="1200" dirty="0"/>
        </a:p>
      </dsp:txBody>
      <dsp:txXfrm>
        <a:off x="3647537" y="-70501"/>
        <a:ext cx="1058101" cy="662671"/>
      </dsp:txXfrm>
    </dsp:sp>
    <dsp:sp modelId="{DD50E9DC-896F-47DF-9DCF-137E28B0DF3F}">
      <dsp:nvSpPr>
        <dsp:cNvPr id="0" name=""/>
        <dsp:cNvSpPr/>
      </dsp:nvSpPr>
      <dsp:spPr>
        <a:xfrm>
          <a:off x="3056270" y="357590"/>
          <a:ext cx="2932780" cy="2932780"/>
        </a:xfrm>
        <a:custGeom>
          <a:avLst/>
          <a:gdLst/>
          <a:ahLst/>
          <a:cxnLst/>
          <a:rect l="0" t="0" r="0" b="0"/>
          <a:pathLst>
            <a:path>
              <a:moveTo>
                <a:pt x="1895707" y="64253"/>
              </a:moveTo>
              <a:arcTo wR="1466390" hR="1466390" stAng="17221436" swAng="1580578"/>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1D1B7F9-5FF8-4BB7-9787-4F2DDB98EA08}">
      <dsp:nvSpPr>
        <dsp:cNvPr id="0" name=""/>
        <dsp:cNvSpPr/>
      </dsp:nvSpPr>
      <dsp:spPr>
        <a:xfrm>
          <a:off x="5256585" y="917325"/>
          <a:ext cx="1129799" cy="7343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FR" sz="1100" kern="1200" dirty="0" smtClean="0"/>
            <a:t>Arrêté de méthodologie DGOS</a:t>
          </a:r>
          <a:endParaRPr lang="fr-FR" sz="1100" kern="1200" dirty="0"/>
        </a:p>
      </dsp:txBody>
      <dsp:txXfrm>
        <a:off x="5292434" y="953174"/>
        <a:ext cx="1058101" cy="662671"/>
      </dsp:txXfrm>
    </dsp:sp>
    <dsp:sp modelId="{61622F66-DD16-4C5B-8006-BEF1D1918A69}">
      <dsp:nvSpPr>
        <dsp:cNvPr id="0" name=""/>
        <dsp:cNvSpPr/>
      </dsp:nvSpPr>
      <dsp:spPr>
        <a:xfrm>
          <a:off x="2967607" y="-67993"/>
          <a:ext cx="2932780" cy="2932780"/>
        </a:xfrm>
        <a:custGeom>
          <a:avLst/>
          <a:gdLst/>
          <a:ahLst/>
          <a:cxnLst/>
          <a:rect l="0" t="0" r="0" b="0"/>
          <a:pathLst>
            <a:path>
              <a:moveTo>
                <a:pt x="2884932" y="1837928"/>
              </a:moveTo>
              <a:arcTo wR="1466390" hR="1466390" stAng="880619" swAng="861677"/>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0D48900-A9E2-4618-8479-7D232D80AEF4}">
      <dsp:nvSpPr>
        <dsp:cNvPr id="0" name=""/>
        <dsp:cNvSpPr/>
      </dsp:nvSpPr>
      <dsp:spPr>
        <a:xfrm>
          <a:off x="4464495" y="2213468"/>
          <a:ext cx="1588272" cy="12594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FR" sz="1100" kern="1200" dirty="0" smtClean="0"/>
            <a:t>Préparation des concertations sur la base de l’arrêté et des fichiers classant les bassins de vie, TVS,,,</a:t>
          </a:r>
          <a:endParaRPr lang="fr-FR" sz="1100" kern="1200" dirty="0"/>
        </a:p>
      </dsp:txBody>
      <dsp:txXfrm>
        <a:off x="4525977" y="2274950"/>
        <a:ext cx="1465308" cy="1136495"/>
      </dsp:txXfrm>
    </dsp:sp>
    <dsp:sp modelId="{BE482FDE-BBF2-4B60-8D37-EDF12B925E0F}">
      <dsp:nvSpPr>
        <dsp:cNvPr id="0" name=""/>
        <dsp:cNvSpPr/>
      </dsp:nvSpPr>
      <dsp:spPr>
        <a:xfrm>
          <a:off x="2750734" y="342981"/>
          <a:ext cx="2932780" cy="2932780"/>
        </a:xfrm>
        <a:custGeom>
          <a:avLst/>
          <a:gdLst/>
          <a:ahLst/>
          <a:cxnLst/>
          <a:rect l="0" t="0" r="0" b="0"/>
          <a:pathLst>
            <a:path>
              <a:moveTo>
                <a:pt x="1550959" y="2930340"/>
              </a:moveTo>
              <a:arcTo wR="1466390" hR="1466390" stAng="5201629" swAng="1178962"/>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57350813-2FD7-4B95-8072-72DA085FB943}">
      <dsp:nvSpPr>
        <dsp:cNvPr id="0" name=""/>
        <dsp:cNvSpPr/>
      </dsp:nvSpPr>
      <dsp:spPr>
        <a:xfrm>
          <a:off x="2520283" y="2429494"/>
          <a:ext cx="1129799" cy="7343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FR" sz="1100" kern="1200" dirty="0" smtClean="0"/>
            <a:t>Concertation CTS, CPR, CRSA</a:t>
          </a:r>
          <a:endParaRPr lang="fr-FR" sz="1100" kern="1200" dirty="0"/>
        </a:p>
      </dsp:txBody>
      <dsp:txXfrm>
        <a:off x="2556132" y="2465343"/>
        <a:ext cx="1058101" cy="662671"/>
      </dsp:txXfrm>
    </dsp:sp>
    <dsp:sp modelId="{DB019D4B-98FE-46F7-B7F5-D555D4E17C5F}">
      <dsp:nvSpPr>
        <dsp:cNvPr id="0" name=""/>
        <dsp:cNvSpPr/>
      </dsp:nvSpPr>
      <dsp:spPr>
        <a:xfrm>
          <a:off x="2734742" y="471815"/>
          <a:ext cx="2932780" cy="2932780"/>
        </a:xfrm>
        <a:custGeom>
          <a:avLst/>
          <a:gdLst/>
          <a:ahLst/>
          <a:cxnLst/>
          <a:rect l="0" t="0" r="0" b="0"/>
          <a:pathLst>
            <a:path>
              <a:moveTo>
                <a:pt x="37159" y="1794415"/>
              </a:moveTo>
              <a:arcTo wR="1466390" hR="1466390" stAng="10024429" swAng="122578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EFCC123-FB47-4D28-8418-7FFB7016982E}">
      <dsp:nvSpPr>
        <dsp:cNvPr id="0" name=""/>
        <dsp:cNvSpPr/>
      </dsp:nvSpPr>
      <dsp:spPr>
        <a:xfrm>
          <a:off x="2304251" y="845313"/>
          <a:ext cx="1129799" cy="7343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FR" sz="1100" kern="1200" dirty="0" smtClean="0"/>
            <a:t>Arrêté zonage</a:t>
          </a:r>
          <a:endParaRPr lang="fr-FR" sz="1100" kern="1200" dirty="0"/>
        </a:p>
      </dsp:txBody>
      <dsp:txXfrm>
        <a:off x="2340100" y="881162"/>
        <a:ext cx="1058101" cy="662671"/>
      </dsp:txXfrm>
    </dsp:sp>
    <dsp:sp modelId="{4BD81935-6C3B-49C5-9B4C-D1FA748062A1}">
      <dsp:nvSpPr>
        <dsp:cNvPr id="0" name=""/>
        <dsp:cNvSpPr/>
      </dsp:nvSpPr>
      <dsp:spPr>
        <a:xfrm>
          <a:off x="2827407" y="205705"/>
          <a:ext cx="2932780" cy="2932780"/>
        </a:xfrm>
        <a:custGeom>
          <a:avLst/>
          <a:gdLst/>
          <a:ahLst/>
          <a:cxnLst/>
          <a:rect l="0" t="0" r="0" b="0"/>
          <a:pathLst>
            <a:path>
              <a:moveTo>
                <a:pt x="340720" y="526620"/>
              </a:moveTo>
              <a:arcTo wR="1466390" hR="1466390" stAng="13191417" swAng="1013153"/>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16ACE-1794-458A-8768-79088C754790}">
      <dsp:nvSpPr>
        <dsp:cNvPr id="0" name=""/>
        <dsp:cNvSpPr/>
      </dsp:nvSpPr>
      <dsp:spPr>
        <a:xfrm>
          <a:off x="845336" y="1630"/>
          <a:ext cx="1099173" cy="549586"/>
        </a:xfrm>
        <a:prstGeom prst="roundRect">
          <a:avLst>
            <a:gd name="adj" fmla="val 10000"/>
          </a:avLst>
        </a:prstGeom>
        <a:solidFill>
          <a:schemeClr val="accent1"/>
        </a:solidFill>
        <a:ln w="25400" cap="flat" cmpd="sng" algn="ctr">
          <a:solidFill>
            <a:schemeClr val="accent1">
              <a:shade val="15000"/>
            </a:schemeClr>
          </a:solidFill>
          <a:prstDash val="solid"/>
        </a:ln>
        <a:effectLst/>
      </dsp:spPr>
      <dsp:style>
        <a:lnRef idx="2">
          <a:schemeClr val="accent1">
            <a:shade val="15000"/>
          </a:schemeClr>
        </a:lnRef>
        <a:fillRef idx="1">
          <a:schemeClr val="accent1"/>
        </a:fillRef>
        <a:effectRef idx="0">
          <a:schemeClr val="accent1"/>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fr-FR" sz="1200" kern="1200" dirty="0"/>
            <a:t>Sorties standard : J3/C4</a:t>
          </a:r>
        </a:p>
      </dsp:txBody>
      <dsp:txXfrm>
        <a:off x="861433" y="17727"/>
        <a:ext cx="1066979" cy="517392"/>
      </dsp:txXfrm>
    </dsp:sp>
    <dsp:sp modelId="{53D68C44-7DD7-49CA-8F70-5CB028F9818F}">
      <dsp:nvSpPr>
        <dsp:cNvPr id="0" name=""/>
        <dsp:cNvSpPr/>
      </dsp:nvSpPr>
      <dsp:spPr>
        <a:xfrm>
          <a:off x="955253" y="551217"/>
          <a:ext cx="109917" cy="412190"/>
        </a:xfrm>
        <a:custGeom>
          <a:avLst/>
          <a:gdLst/>
          <a:ahLst/>
          <a:cxnLst/>
          <a:rect l="0" t="0" r="0" b="0"/>
          <a:pathLst>
            <a:path>
              <a:moveTo>
                <a:pt x="0" y="0"/>
              </a:moveTo>
              <a:lnTo>
                <a:pt x="0" y="412190"/>
              </a:lnTo>
              <a:lnTo>
                <a:pt x="109917" y="412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993FE-B683-4963-867F-9097E7FCD7A6}">
      <dsp:nvSpPr>
        <dsp:cNvPr id="0" name=""/>
        <dsp:cNvSpPr/>
      </dsp:nvSpPr>
      <dsp:spPr>
        <a:xfrm>
          <a:off x="1065170" y="68861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Relai SF libérale choisie par la patiente sous 48h</a:t>
          </a:r>
        </a:p>
      </dsp:txBody>
      <dsp:txXfrm>
        <a:off x="1081267" y="704711"/>
        <a:ext cx="847144" cy="517392"/>
      </dsp:txXfrm>
    </dsp:sp>
    <dsp:sp modelId="{DD28BBAD-4CCE-4772-ACA2-48A085C43B38}">
      <dsp:nvSpPr>
        <dsp:cNvPr id="0" name=""/>
        <dsp:cNvSpPr/>
      </dsp:nvSpPr>
      <dsp:spPr>
        <a:xfrm>
          <a:off x="955253" y="551217"/>
          <a:ext cx="109917" cy="1099173"/>
        </a:xfrm>
        <a:custGeom>
          <a:avLst/>
          <a:gdLst/>
          <a:ahLst/>
          <a:cxnLst/>
          <a:rect l="0" t="0" r="0" b="0"/>
          <a:pathLst>
            <a:path>
              <a:moveTo>
                <a:pt x="0" y="0"/>
              </a:moveTo>
              <a:lnTo>
                <a:pt x="0" y="1099173"/>
              </a:lnTo>
              <a:lnTo>
                <a:pt x="109917" y="10991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C1E8B-1391-43BC-A355-FA257D2FEA1E}">
      <dsp:nvSpPr>
        <dsp:cNvPr id="0" name=""/>
        <dsp:cNvSpPr/>
      </dsp:nvSpPr>
      <dsp:spPr>
        <a:xfrm>
          <a:off x="1065170" y="1375597"/>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Lien PMI plus ou moins complet</a:t>
          </a:r>
        </a:p>
      </dsp:txBody>
      <dsp:txXfrm>
        <a:off x="1081267" y="1391694"/>
        <a:ext cx="847144" cy="517392"/>
      </dsp:txXfrm>
    </dsp:sp>
    <dsp:sp modelId="{98F22B5F-54E1-4459-BD08-DAC27EDABCA4}">
      <dsp:nvSpPr>
        <dsp:cNvPr id="0" name=""/>
        <dsp:cNvSpPr/>
      </dsp:nvSpPr>
      <dsp:spPr>
        <a:xfrm>
          <a:off x="955253" y="551217"/>
          <a:ext cx="109917" cy="1786156"/>
        </a:xfrm>
        <a:custGeom>
          <a:avLst/>
          <a:gdLst/>
          <a:ahLst/>
          <a:cxnLst/>
          <a:rect l="0" t="0" r="0" b="0"/>
          <a:pathLst>
            <a:path>
              <a:moveTo>
                <a:pt x="0" y="0"/>
              </a:moveTo>
              <a:lnTo>
                <a:pt x="0" y="1786156"/>
              </a:lnTo>
              <a:lnTo>
                <a:pt x="109917" y="17861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5FB379-7008-4E38-83A7-5DC0E4D17B8A}">
      <dsp:nvSpPr>
        <dsp:cNvPr id="0" name=""/>
        <dsp:cNvSpPr/>
      </dsp:nvSpPr>
      <dsp:spPr>
        <a:xfrm>
          <a:off x="1065170" y="2062581"/>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Pédiatre ou MG à J15</a:t>
          </a:r>
          <a:endParaRPr lang="fr-FR" sz="700" kern="1200" dirty="0"/>
        </a:p>
      </dsp:txBody>
      <dsp:txXfrm>
        <a:off x="1081267" y="2078678"/>
        <a:ext cx="847144" cy="517392"/>
      </dsp:txXfrm>
    </dsp:sp>
    <dsp:sp modelId="{09C88331-6798-4975-9F78-06938432076E}">
      <dsp:nvSpPr>
        <dsp:cNvPr id="0" name=""/>
        <dsp:cNvSpPr/>
      </dsp:nvSpPr>
      <dsp:spPr>
        <a:xfrm>
          <a:off x="955253" y="551217"/>
          <a:ext cx="109917" cy="2473140"/>
        </a:xfrm>
        <a:custGeom>
          <a:avLst/>
          <a:gdLst/>
          <a:ahLst/>
          <a:cxnLst/>
          <a:rect l="0" t="0" r="0" b="0"/>
          <a:pathLst>
            <a:path>
              <a:moveTo>
                <a:pt x="0" y="0"/>
              </a:moveTo>
              <a:lnTo>
                <a:pt x="0" y="2473140"/>
              </a:lnTo>
              <a:lnTo>
                <a:pt x="109917" y="24731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26454F1-3AC3-4C3A-8F08-BD1430F51586}">
      <dsp:nvSpPr>
        <dsp:cNvPr id="0" name=""/>
        <dsp:cNvSpPr/>
      </dsp:nvSpPr>
      <dsp:spPr>
        <a:xfrm>
          <a:off x="1065170" y="274956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EPNP S4-S6</a:t>
          </a:r>
          <a:endParaRPr lang="fr-FR" sz="700" kern="1200" dirty="0"/>
        </a:p>
      </dsp:txBody>
      <dsp:txXfrm>
        <a:off x="1081267" y="2765661"/>
        <a:ext cx="847144" cy="517392"/>
      </dsp:txXfrm>
    </dsp:sp>
    <dsp:sp modelId="{0DA122F8-E927-4102-8BB9-7992DEEF7A8B}">
      <dsp:nvSpPr>
        <dsp:cNvPr id="0" name=""/>
        <dsp:cNvSpPr/>
      </dsp:nvSpPr>
      <dsp:spPr>
        <a:xfrm>
          <a:off x="955253" y="551217"/>
          <a:ext cx="109917" cy="3160123"/>
        </a:xfrm>
        <a:custGeom>
          <a:avLst/>
          <a:gdLst/>
          <a:ahLst/>
          <a:cxnLst/>
          <a:rect l="0" t="0" r="0" b="0"/>
          <a:pathLst>
            <a:path>
              <a:moveTo>
                <a:pt x="0" y="0"/>
              </a:moveTo>
              <a:lnTo>
                <a:pt x="0" y="3160123"/>
              </a:lnTo>
              <a:lnTo>
                <a:pt x="109917" y="316012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EC0A7A-3021-4272-A482-F5184D01CF62}">
      <dsp:nvSpPr>
        <dsp:cNvPr id="0" name=""/>
        <dsp:cNvSpPr/>
      </dsp:nvSpPr>
      <dsp:spPr>
        <a:xfrm>
          <a:off x="1065170" y="3436547"/>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Cs post nat 6 semaines Diac ou en ville</a:t>
          </a:r>
          <a:endParaRPr lang="fr-FR" sz="700" kern="1200" dirty="0"/>
        </a:p>
      </dsp:txBody>
      <dsp:txXfrm>
        <a:off x="1081267" y="3452644"/>
        <a:ext cx="847144" cy="517392"/>
      </dsp:txXfrm>
    </dsp:sp>
    <dsp:sp modelId="{FCA9D993-57A3-4A70-8AC1-40A8AB1F5C32}">
      <dsp:nvSpPr>
        <dsp:cNvPr id="0" name=""/>
        <dsp:cNvSpPr/>
      </dsp:nvSpPr>
      <dsp:spPr>
        <a:xfrm>
          <a:off x="955253" y="551217"/>
          <a:ext cx="109917" cy="3847106"/>
        </a:xfrm>
        <a:custGeom>
          <a:avLst/>
          <a:gdLst/>
          <a:ahLst/>
          <a:cxnLst/>
          <a:rect l="0" t="0" r="0" b="0"/>
          <a:pathLst>
            <a:path>
              <a:moveTo>
                <a:pt x="0" y="0"/>
              </a:moveTo>
              <a:lnTo>
                <a:pt x="0" y="3847106"/>
              </a:lnTo>
              <a:lnTo>
                <a:pt x="109917" y="38471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AA0F50-B19E-471C-BF0D-8BDD8D6DF79D}">
      <dsp:nvSpPr>
        <dsp:cNvPr id="0" name=""/>
        <dsp:cNvSpPr/>
      </dsp:nvSpPr>
      <dsp:spPr>
        <a:xfrm>
          <a:off x="1065170" y="4123531"/>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LLS maternelle + pédiatrique + partogramme + CRO + carnet de santé</a:t>
          </a:r>
        </a:p>
      </dsp:txBody>
      <dsp:txXfrm>
        <a:off x="1081267" y="4139628"/>
        <a:ext cx="847144" cy="517392"/>
      </dsp:txXfrm>
    </dsp:sp>
    <dsp:sp modelId="{05E7B537-9E89-46BD-B91B-8C72485FF80E}">
      <dsp:nvSpPr>
        <dsp:cNvPr id="0" name=""/>
        <dsp:cNvSpPr/>
      </dsp:nvSpPr>
      <dsp:spPr>
        <a:xfrm>
          <a:off x="2219302" y="1630"/>
          <a:ext cx="1099173" cy="549586"/>
        </a:xfrm>
        <a:prstGeom prst="roundRect">
          <a:avLst>
            <a:gd name="adj" fmla="val 10000"/>
          </a:avLst>
        </a:prstGeom>
        <a:solidFill>
          <a:schemeClr val="accent3">
            <a:lumMod val="75000"/>
          </a:schemeClr>
        </a:solidFill>
        <a:ln w="25400" cap="flat" cmpd="sng" algn="ctr">
          <a:solidFill>
            <a:schemeClr val="accent3">
              <a:lumMod val="9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fr-FR" sz="1200" kern="1200" dirty="0"/>
            <a:t>Sorties précoces: J2/C3</a:t>
          </a:r>
        </a:p>
      </dsp:txBody>
      <dsp:txXfrm>
        <a:off x="2235399" y="17727"/>
        <a:ext cx="1066979" cy="517392"/>
      </dsp:txXfrm>
    </dsp:sp>
    <dsp:sp modelId="{20FB0C2A-8F9C-4BE0-A54E-ABD85FC94C40}">
      <dsp:nvSpPr>
        <dsp:cNvPr id="0" name=""/>
        <dsp:cNvSpPr/>
      </dsp:nvSpPr>
      <dsp:spPr>
        <a:xfrm>
          <a:off x="2329220" y="551217"/>
          <a:ext cx="109917" cy="412190"/>
        </a:xfrm>
        <a:custGeom>
          <a:avLst/>
          <a:gdLst/>
          <a:ahLst/>
          <a:cxnLst/>
          <a:rect l="0" t="0" r="0" b="0"/>
          <a:pathLst>
            <a:path>
              <a:moveTo>
                <a:pt x="0" y="0"/>
              </a:moveTo>
              <a:lnTo>
                <a:pt x="0" y="412190"/>
              </a:lnTo>
              <a:lnTo>
                <a:pt x="109917" y="412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8631C0-C8C6-4C1E-A269-DB2FBCE83804}">
      <dsp:nvSpPr>
        <dsp:cNvPr id="0" name=""/>
        <dsp:cNvSpPr/>
      </dsp:nvSpPr>
      <dsp:spPr>
        <a:xfrm>
          <a:off x="2439137" y="68861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Validation par pédiatre à J2 selon </a:t>
          </a:r>
          <a:r>
            <a:rPr lang="fr-FR" sz="700" kern="1200" dirty="0" err="1"/>
            <a:t>bili</a:t>
          </a:r>
          <a:r>
            <a:rPr lang="fr-FR" sz="700" kern="1200" dirty="0"/>
            <a:t> et poids</a:t>
          </a:r>
        </a:p>
      </dsp:txBody>
      <dsp:txXfrm>
        <a:off x="2455234" y="704711"/>
        <a:ext cx="847144" cy="517392"/>
      </dsp:txXfrm>
    </dsp:sp>
    <dsp:sp modelId="{D56C0FAD-C30F-4C1F-ABCD-D267E6C5E002}">
      <dsp:nvSpPr>
        <dsp:cNvPr id="0" name=""/>
        <dsp:cNvSpPr/>
      </dsp:nvSpPr>
      <dsp:spPr>
        <a:xfrm>
          <a:off x="2329220" y="551217"/>
          <a:ext cx="109917" cy="1099173"/>
        </a:xfrm>
        <a:custGeom>
          <a:avLst/>
          <a:gdLst/>
          <a:ahLst/>
          <a:cxnLst/>
          <a:rect l="0" t="0" r="0" b="0"/>
          <a:pathLst>
            <a:path>
              <a:moveTo>
                <a:pt x="0" y="0"/>
              </a:moveTo>
              <a:lnTo>
                <a:pt x="0" y="1099173"/>
              </a:lnTo>
              <a:lnTo>
                <a:pt x="109917" y="10991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26D60-15F5-45BC-89B3-6C9DA4A56BD0}">
      <dsp:nvSpPr>
        <dsp:cNvPr id="0" name=""/>
        <dsp:cNvSpPr/>
      </dsp:nvSpPr>
      <dsp:spPr>
        <a:xfrm>
          <a:off x="2439137" y="1375597"/>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SF libérale dès le lendemain</a:t>
          </a:r>
          <a:endParaRPr lang="fr-FR" sz="700" kern="1200" dirty="0"/>
        </a:p>
      </dsp:txBody>
      <dsp:txXfrm>
        <a:off x="2455234" y="1391694"/>
        <a:ext cx="847144" cy="517392"/>
      </dsp:txXfrm>
    </dsp:sp>
    <dsp:sp modelId="{4AE01CB3-6CA0-4ABE-B985-E2397CC88917}">
      <dsp:nvSpPr>
        <dsp:cNvPr id="0" name=""/>
        <dsp:cNvSpPr/>
      </dsp:nvSpPr>
      <dsp:spPr>
        <a:xfrm>
          <a:off x="2329220" y="551217"/>
          <a:ext cx="109917" cy="1786156"/>
        </a:xfrm>
        <a:custGeom>
          <a:avLst/>
          <a:gdLst/>
          <a:ahLst/>
          <a:cxnLst/>
          <a:rect l="0" t="0" r="0" b="0"/>
          <a:pathLst>
            <a:path>
              <a:moveTo>
                <a:pt x="0" y="0"/>
              </a:moveTo>
              <a:lnTo>
                <a:pt x="0" y="1786156"/>
              </a:lnTo>
              <a:lnTo>
                <a:pt x="109917" y="17861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DA783C-CB6D-410A-8A61-2804BC5FB57E}">
      <dsp:nvSpPr>
        <dsp:cNvPr id="0" name=""/>
        <dsp:cNvSpPr/>
      </dsp:nvSpPr>
      <dsp:spPr>
        <a:xfrm>
          <a:off x="2439137" y="2062581"/>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Cs pédiatrique à J8 recommandée</a:t>
          </a:r>
          <a:endParaRPr lang="fr-FR" sz="700" kern="1200" dirty="0"/>
        </a:p>
      </dsp:txBody>
      <dsp:txXfrm>
        <a:off x="2455234" y="2078678"/>
        <a:ext cx="847144" cy="517392"/>
      </dsp:txXfrm>
    </dsp:sp>
    <dsp:sp modelId="{06AAB7A6-1E74-429F-B9A0-1ECB36E95639}">
      <dsp:nvSpPr>
        <dsp:cNvPr id="0" name=""/>
        <dsp:cNvSpPr/>
      </dsp:nvSpPr>
      <dsp:spPr>
        <a:xfrm>
          <a:off x="2329220" y="551217"/>
          <a:ext cx="109917" cy="2473140"/>
        </a:xfrm>
        <a:custGeom>
          <a:avLst/>
          <a:gdLst/>
          <a:ahLst/>
          <a:cxnLst/>
          <a:rect l="0" t="0" r="0" b="0"/>
          <a:pathLst>
            <a:path>
              <a:moveTo>
                <a:pt x="0" y="0"/>
              </a:moveTo>
              <a:lnTo>
                <a:pt x="0" y="2473140"/>
              </a:lnTo>
              <a:lnTo>
                <a:pt x="109917" y="24731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D52678-6C26-427E-BEEC-3582CAE45723}">
      <dsp:nvSpPr>
        <dsp:cNvPr id="0" name=""/>
        <dsp:cNvSpPr/>
      </dsp:nvSpPr>
      <dsp:spPr>
        <a:xfrm>
          <a:off x="2439137" y="274956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EPNP S4-S6</a:t>
          </a:r>
          <a:endParaRPr lang="fr-FR" sz="700" kern="1200" dirty="0"/>
        </a:p>
      </dsp:txBody>
      <dsp:txXfrm>
        <a:off x="2455234" y="2765661"/>
        <a:ext cx="847144" cy="517392"/>
      </dsp:txXfrm>
    </dsp:sp>
    <dsp:sp modelId="{71287879-775F-4394-900D-F7269F0FD0AD}">
      <dsp:nvSpPr>
        <dsp:cNvPr id="0" name=""/>
        <dsp:cNvSpPr/>
      </dsp:nvSpPr>
      <dsp:spPr>
        <a:xfrm>
          <a:off x="2329220" y="551217"/>
          <a:ext cx="109917" cy="3160123"/>
        </a:xfrm>
        <a:custGeom>
          <a:avLst/>
          <a:gdLst/>
          <a:ahLst/>
          <a:cxnLst/>
          <a:rect l="0" t="0" r="0" b="0"/>
          <a:pathLst>
            <a:path>
              <a:moveTo>
                <a:pt x="0" y="0"/>
              </a:moveTo>
              <a:lnTo>
                <a:pt x="0" y="3160123"/>
              </a:lnTo>
              <a:lnTo>
                <a:pt x="109917" y="316012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27CDB8-1A9D-4987-AC5D-BE5BBF2F8BD8}">
      <dsp:nvSpPr>
        <dsp:cNvPr id="0" name=""/>
        <dsp:cNvSpPr/>
      </dsp:nvSpPr>
      <dsp:spPr>
        <a:xfrm>
          <a:off x="2439137" y="3436547"/>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Cs post nat 6 semaines Diac ou en ville</a:t>
          </a:r>
          <a:endParaRPr lang="fr-FR" sz="700" kern="1200" dirty="0"/>
        </a:p>
      </dsp:txBody>
      <dsp:txXfrm>
        <a:off x="2455234" y="3452644"/>
        <a:ext cx="847144" cy="517392"/>
      </dsp:txXfrm>
    </dsp:sp>
    <dsp:sp modelId="{6C6D0820-D706-42CD-89FC-A8248945228A}">
      <dsp:nvSpPr>
        <dsp:cNvPr id="0" name=""/>
        <dsp:cNvSpPr/>
      </dsp:nvSpPr>
      <dsp:spPr>
        <a:xfrm>
          <a:off x="2329220" y="551217"/>
          <a:ext cx="109917" cy="3847106"/>
        </a:xfrm>
        <a:custGeom>
          <a:avLst/>
          <a:gdLst/>
          <a:ahLst/>
          <a:cxnLst/>
          <a:rect l="0" t="0" r="0" b="0"/>
          <a:pathLst>
            <a:path>
              <a:moveTo>
                <a:pt x="0" y="0"/>
              </a:moveTo>
              <a:lnTo>
                <a:pt x="0" y="3847106"/>
              </a:lnTo>
              <a:lnTo>
                <a:pt x="109917" y="384710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5AF00A-16F6-459D-B101-D4D0544A9DC8}">
      <dsp:nvSpPr>
        <dsp:cNvPr id="0" name=""/>
        <dsp:cNvSpPr/>
      </dsp:nvSpPr>
      <dsp:spPr>
        <a:xfrm>
          <a:off x="2439137" y="4123531"/>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LLS maternelle + pédiatrique + partogramme + CRO + carnet de santé</a:t>
          </a:r>
        </a:p>
      </dsp:txBody>
      <dsp:txXfrm>
        <a:off x="2455234" y="4139628"/>
        <a:ext cx="847144" cy="517392"/>
      </dsp:txXfrm>
    </dsp:sp>
    <dsp:sp modelId="{614D87F2-F6E1-43FE-A413-FA394E99D9A1}">
      <dsp:nvSpPr>
        <dsp:cNvPr id="0" name=""/>
        <dsp:cNvSpPr/>
      </dsp:nvSpPr>
      <dsp:spPr>
        <a:xfrm>
          <a:off x="3593269" y="1630"/>
          <a:ext cx="1099173" cy="549586"/>
        </a:xfrm>
        <a:prstGeom prst="roundRect">
          <a:avLst>
            <a:gd name="adj" fmla="val 10000"/>
          </a:avLst>
        </a:prstGeom>
        <a:solidFill>
          <a:schemeClr val="accent3">
            <a:lumMod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fr-FR" sz="1200" kern="1200" dirty="0"/>
            <a:t>Sorties retardées :</a:t>
          </a:r>
        </a:p>
      </dsp:txBody>
      <dsp:txXfrm>
        <a:off x="3609366" y="17727"/>
        <a:ext cx="1066979" cy="517392"/>
      </dsp:txXfrm>
    </dsp:sp>
    <dsp:sp modelId="{602D00ED-8FC5-45D4-8488-95056B3385DC}">
      <dsp:nvSpPr>
        <dsp:cNvPr id="0" name=""/>
        <dsp:cNvSpPr/>
      </dsp:nvSpPr>
      <dsp:spPr>
        <a:xfrm>
          <a:off x="3703186" y="551217"/>
          <a:ext cx="109917" cy="412190"/>
        </a:xfrm>
        <a:custGeom>
          <a:avLst/>
          <a:gdLst/>
          <a:ahLst/>
          <a:cxnLst/>
          <a:rect l="0" t="0" r="0" b="0"/>
          <a:pathLst>
            <a:path>
              <a:moveTo>
                <a:pt x="0" y="0"/>
              </a:moveTo>
              <a:lnTo>
                <a:pt x="0" y="412190"/>
              </a:lnTo>
              <a:lnTo>
                <a:pt x="109917" y="412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FB5D9F-A1E7-490A-86F9-D8D137924F58}">
      <dsp:nvSpPr>
        <dsp:cNvPr id="0" name=""/>
        <dsp:cNvSpPr/>
      </dsp:nvSpPr>
      <dsp:spPr>
        <a:xfrm>
          <a:off x="3813104" y="68861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Photothérapie</a:t>
          </a:r>
        </a:p>
      </dsp:txBody>
      <dsp:txXfrm>
        <a:off x="3829201" y="704711"/>
        <a:ext cx="847144" cy="517392"/>
      </dsp:txXfrm>
    </dsp:sp>
    <dsp:sp modelId="{3094FD47-ED78-4D56-8E43-894079D2671E}">
      <dsp:nvSpPr>
        <dsp:cNvPr id="0" name=""/>
        <dsp:cNvSpPr/>
      </dsp:nvSpPr>
      <dsp:spPr>
        <a:xfrm>
          <a:off x="3703186" y="551217"/>
          <a:ext cx="109917" cy="1099173"/>
        </a:xfrm>
        <a:custGeom>
          <a:avLst/>
          <a:gdLst/>
          <a:ahLst/>
          <a:cxnLst/>
          <a:rect l="0" t="0" r="0" b="0"/>
          <a:pathLst>
            <a:path>
              <a:moveTo>
                <a:pt x="0" y="0"/>
              </a:moveTo>
              <a:lnTo>
                <a:pt x="0" y="1099173"/>
              </a:lnTo>
              <a:lnTo>
                <a:pt x="109917" y="10991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A64A8B-BB53-44D0-8FDB-126C4D08585D}">
      <dsp:nvSpPr>
        <dsp:cNvPr id="0" name=""/>
        <dsp:cNvSpPr/>
      </dsp:nvSpPr>
      <dsp:spPr>
        <a:xfrm>
          <a:off x="3813104" y="1375597"/>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Retour de transfert néonatal ou maternel</a:t>
          </a:r>
        </a:p>
      </dsp:txBody>
      <dsp:txXfrm>
        <a:off x="3829201" y="1391694"/>
        <a:ext cx="847144" cy="517392"/>
      </dsp:txXfrm>
    </dsp:sp>
    <dsp:sp modelId="{D403EB60-D359-4BD6-9526-3358DE73463A}">
      <dsp:nvSpPr>
        <dsp:cNvPr id="0" name=""/>
        <dsp:cNvSpPr/>
      </dsp:nvSpPr>
      <dsp:spPr>
        <a:xfrm>
          <a:off x="3703186" y="551217"/>
          <a:ext cx="109917" cy="1786156"/>
        </a:xfrm>
        <a:custGeom>
          <a:avLst/>
          <a:gdLst/>
          <a:ahLst/>
          <a:cxnLst/>
          <a:rect l="0" t="0" r="0" b="0"/>
          <a:pathLst>
            <a:path>
              <a:moveTo>
                <a:pt x="0" y="0"/>
              </a:moveTo>
              <a:lnTo>
                <a:pt x="0" y="1786156"/>
              </a:lnTo>
              <a:lnTo>
                <a:pt x="109917" y="178615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E38206A-A6E1-4460-B5A8-608AAF35D1F7}">
      <dsp:nvSpPr>
        <dsp:cNvPr id="0" name=""/>
        <dsp:cNvSpPr/>
      </dsp:nvSpPr>
      <dsp:spPr>
        <a:xfrm>
          <a:off x="3813104" y="2062581"/>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dirty="0"/>
            <a:t>Pathologie maternelle</a:t>
          </a:r>
        </a:p>
      </dsp:txBody>
      <dsp:txXfrm>
        <a:off x="3829201" y="2078678"/>
        <a:ext cx="847144" cy="517392"/>
      </dsp:txXfrm>
    </dsp:sp>
    <dsp:sp modelId="{D7DCDD49-921D-46C2-B78F-6172D4E54C8E}">
      <dsp:nvSpPr>
        <dsp:cNvPr id="0" name=""/>
        <dsp:cNvSpPr/>
      </dsp:nvSpPr>
      <dsp:spPr>
        <a:xfrm>
          <a:off x="3703186" y="551217"/>
          <a:ext cx="109917" cy="2473140"/>
        </a:xfrm>
        <a:custGeom>
          <a:avLst/>
          <a:gdLst/>
          <a:ahLst/>
          <a:cxnLst/>
          <a:rect l="0" t="0" r="0" b="0"/>
          <a:pathLst>
            <a:path>
              <a:moveTo>
                <a:pt x="0" y="0"/>
              </a:moveTo>
              <a:lnTo>
                <a:pt x="0" y="2473140"/>
              </a:lnTo>
              <a:lnTo>
                <a:pt x="109917" y="247314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3EAD5D1-F322-4468-AF32-9ED29FE09A53}">
      <dsp:nvSpPr>
        <dsp:cNvPr id="0" name=""/>
        <dsp:cNvSpPr/>
      </dsp:nvSpPr>
      <dsp:spPr>
        <a:xfrm>
          <a:off x="3813104" y="2749564"/>
          <a:ext cx="879338" cy="549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fr-FR" sz="700" kern="1200"/>
            <a:t>Contexte psycho-social</a:t>
          </a:r>
          <a:endParaRPr lang="fr-FR" sz="700" kern="1200" dirty="0"/>
        </a:p>
      </dsp:txBody>
      <dsp:txXfrm>
        <a:off x="3829201" y="2765661"/>
        <a:ext cx="847144" cy="5173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0C13E1-D184-40D9-9029-8279D55A0460}">
      <dsp:nvSpPr>
        <dsp:cNvPr id="0" name=""/>
        <dsp:cNvSpPr/>
      </dsp:nvSpPr>
      <dsp:spPr>
        <a:xfrm>
          <a:off x="1898686" y="957860"/>
          <a:ext cx="2291109" cy="229110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fr-FR" sz="3500" kern="1200" dirty="0"/>
            <a:t>La patiente</a:t>
          </a:r>
        </a:p>
      </dsp:txBody>
      <dsp:txXfrm>
        <a:off x="2234211" y="1293385"/>
        <a:ext cx="1620059" cy="1620059"/>
      </dsp:txXfrm>
    </dsp:sp>
    <dsp:sp modelId="{307AA432-5747-4567-BDF5-899F1785C389}">
      <dsp:nvSpPr>
        <dsp:cNvPr id="0" name=""/>
        <dsp:cNvSpPr/>
      </dsp:nvSpPr>
      <dsp:spPr>
        <a:xfrm>
          <a:off x="2471464" y="37757"/>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Son conjoint et entourage</a:t>
          </a:r>
        </a:p>
      </dsp:txBody>
      <dsp:txXfrm>
        <a:off x="2639226" y="205519"/>
        <a:ext cx="810030" cy="810030"/>
      </dsp:txXfrm>
    </dsp:sp>
    <dsp:sp modelId="{A77F27B8-9358-4B47-A189-F00DED955981}">
      <dsp:nvSpPr>
        <dsp:cNvPr id="0" name=""/>
        <dsp:cNvSpPr/>
      </dsp:nvSpPr>
      <dsp:spPr>
        <a:xfrm>
          <a:off x="3638645" y="599842"/>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Le nouveau né</a:t>
          </a:r>
        </a:p>
      </dsp:txBody>
      <dsp:txXfrm>
        <a:off x="3806407" y="767604"/>
        <a:ext cx="810030" cy="810030"/>
      </dsp:txXfrm>
    </dsp:sp>
    <dsp:sp modelId="{7FBBC2C4-8644-4EB5-8931-ACB74174396E}">
      <dsp:nvSpPr>
        <dsp:cNvPr id="0" name=""/>
        <dsp:cNvSpPr/>
      </dsp:nvSpPr>
      <dsp:spPr>
        <a:xfrm>
          <a:off x="3926915" y="1862835"/>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La Maternité : cadre, SF, </a:t>
          </a:r>
          <a:r>
            <a:rPr lang="fr-FR" sz="1100" kern="1200" dirty="0" err="1">
              <a:solidFill>
                <a:schemeClr val="tx1"/>
              </a:solidFill>
            </a:rPr>
            <a:t>psychologue,Psychiatre</a:t>
          </a:r>
          <a:r>
            <a:rPr lang="fr-FR" sz="1100" kern="1200" dirty="0">
              <a:solidFill>
                <a:schemeClr val="tx1"/>
              </a:solidFill>
            </a:rPr>
            <a:t>, Pédiatre, Obstétricien</a:t>
          </a:r>
        </a:p>
      </dsp:txBody>
      <dsp:txXfrm>
        <a:off x="4094677" y="2030597"/>
        <a:ext cx="810030" cy="810030"/>
      </dsp:txXfrm>
    </dsp:sp>
    <dsp:sp modelId="{2E57F72B-E0CF-479C-99B1-59E1E6F8F4D6}">
      <dsp:nvSpPr>
        <dsp:cNvPr id="0" name=""/>
        <dsp:cNvSpPr/>
      </dsp:nvSpPr>
      <dsp:spPr>
        <a:xfrm>
          <a:off x="3119200" y="2875677"/>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Sage-Femme Libérale du prénatal</a:t>
          </a:r>
        </a:p>
      </dsp:txBody>
      <dsp:txXfrm>
        <a:off x="3286962" y="3043439"/>
        <a:ext cx="810030" cy="810030"/>
      </dsp:txXfrm>
    </dsp:sp>
    <dsp:sp modelId="{15F06CB3-D9F3-46E6-9A97-08B7B7897593}">
      <dsp:nvSpPr>
        <dsp:cNvPr id="0" name=""/>
        <dsp:cNvSpPr/>
      </dsp:nvSpPr>
      <dsp:spPr>
        <a:xfrm>
          <a:off x="1823727" y="2875677"/>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Psychiatre CMP</a:t>
          </a:r>
        </a:p>
      </dsp:txBody>
      <dsp:txXfrm>
        <a:off x="1991489" y="3043439"/>
        <a:ext cx="810030" cy="810030"/>
      </dsp:txXfrm>
    </dsp:sp>
    <dsp:sp modelId="{189622BE-7792-4EFD-AC2A-DCC24B6EE22E}">
      <dsp:nvSpPr>
        <dsp:cNvPr id="0" name=""/>
        <dsp:cNvSpPr/>
      </dsp:nvSpPr>
      <dsp:spPr>
        <a:xfrm>
          <a:off x="1016013" y="1862835"/>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Maternité : Assistante sociale</a:t>
          </a:r>
        </a:p>
      </dsp:txBody>
      <dsp:txXfrm>
        <a:off x="1183775" y="2030597"/>
        <a:ext cx="810030" cy="810030"/>
      </dsp:txXfrm>
    </dsp:sp>
    <dsp:sp modelId="{20D02685-B1A1-4A41-AB68-A52B83FB4440}">
      <dsp:nvSpPr>
        <dsp:cNvPr id="0" name=""/>
        <dsp:cNvSpPr/>
      </dsp:nvSpPr>
      <dsp:spPr>
        <a:xfrm>
          <a:off x="1304283" y="599842"/>
          <a:ext cx="1145554" cy="114555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fr-FR" sz="1100" kern="1200" dirty="0">
              <a:solidFill>
                <a:schemeClr val="tx1"/>
              </a:solidFill>
            </a:rPr>
            <a:t>HAD</a:t>
          </a:r>
        </a:p>
      </dsp:txBody>
      <dsp:txXfrm>
        <a:off x="1472045" y="767604"/>
        <a:ext cx="810030" cy="8100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35282-1FD5-42AA-A603-2AA1C896E050}">
      <dsp:nvSpPr>
        <dsp:cNvPr id="0" name=""/>
        <dsp:cNvSpPr/>
      </dsp:nvSpPr>
      <dsp:spPr>
        <a:xfrm>
          <a:off x="30126" y="1035"/>
          <a:ext cx="2536350" cy="683688"/>
        </a:xfrm>
        <a:prstGeom prst="roundRect">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r-FR" sz="1800" b="1" kern="1200" dirty="0" smtClean="0">
              <a:solidFill>
                <a:schemeClr val="bg1"/>
              </a:solidFill>
            </a:rPr>
            <a:t>l’environnement social </a:t>
          </a:r>
          <a:br>
            <a:rPr lang="fr-FR" sz="1800" b="1" kern="1200" dirty="0" smtClean="0">
              <a:solidFill>
                <a:schemeClr val="bg1"/>
              </a:solidFill>
            </a:rPr>
          </a:br>
          <a:r>
            <a:rPr lang="fr-FR" sz="1800" b="1" kern="1200" dirty="0" smtClean="0">
              <a:solidFill>
                <a:schemeClr val="bg1"/>
              </a:solidFill>
            </a:rPr>
            <a:t>et les modes de vie</a:t>
          </a:r>
          <a:endParaRPr lang="fr-FR" sz="1800" b="1" kern="1200" dirty="0">
            <a:solidFill>
              <a:schemeClr val="bg1"/>
            </a:solidFill>
          </a:endParaRPr>
        </a:p>
      </dsp:txBody>
      <dsp:txXfrm>
        <a:off x="63501" y="34410"/>
        <a:ext cx="2469600" cy="616938"/>
      </dsp:txXfrm>
    </dsp:sp>
    <dsp:sp modelId="{6CF9D6AF-B9DB-4E9A-ACF1-D23202EE5458}">
      <dsp:nvSpPr>
        <dsp:cNvPr id="0" name=""/>
        <dsp:cNvSpPr/>
      </dsp:nvSpPr>
      <dsp:spPr>
        <a:xfrm>
          <a:off x="30126" y="718908"/>
          <a:ext cx="2536350" cy="683688"/>
        </a:xfrm>
        <a:prstGeom prst="roundRect">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r-FR" sz="1800" b="1" kern="1200" dirty="0" smtClean="0">
              <a:solidFill>
                <a:schemeClr val="bg1"/>
              </a:solidFill>
              <a:latin typeface="+mn-lt"/>
              <a:ea typeface="+mn-ea"/>
              <a:cs typeface="+mn-cs"/>
            </a:rPr>
            <a:t>l’environnement </a:t>
          </a:r>
          <a:br>
            <a:rPr lang="fr-FR" sz="1800" b="1" kern="1200" dirty="0" smtClean="0">
              <a:solidFill>
                <a:schemeClr val="bg1"/>
              </a:solidFill>
              <a:latin typeface="+mn-lt"/>
              <a:ea typeface="+mn-ea"/>
              <a:cs typeface="+mn-cs"/>
            </a:rPr>
          </a:br>
          <a:r>
            <a:rPr lang="fr-FR" sz="1800" b="1" kern="1200" dirty="0" smtClean="0">
              <a:solidFill>
                <a:schemeClr val="bg1"/>
              </a:solidFill>
              <a:latin typeface="+mn-lt"/>
              <a:ea typeface="+mn-ea"/>
              <a:cs typeface="+mn-cs"/>
            </a:rPr>
            <a:t>psycho-affectif</a:t>
          </a:r>
          <a:endParaRPr lang="fr-FR" sz="1800" b="1" kern="1200" dirty="0">
            <a:solidFill>
              <a:schemeClr val="bg1"/>
            </a:solidFill>
          </a:endParaRPr>
        </a:p>
      </dsp:txBody>
      <dsp:txXfrm>
        <a:off x="63501" y="752283"/>
        <a:ext cx="2469600" cy="616938"/>
      </dsp:txXfrm>
    </dsp:sp>
    <dsp:sp modelId="{D6A33322-B0B8-4D49-B212-38EB4BF391FB}">
      <dsp:nvSpPr>
        <dsp:cNvPr id="0" name=""/>
        <dsp:cNvSpPr/>
      </dsp:nvSpPr>
      <dsp:spPr>
        <a:xfrm>
          <a:off x="30126" y="1436781"/>
          <a:ext cx="2536350" cy="683688"/>
        </a:xfrm>
        <a:prstGeom prst="roundRect">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r-FR" sz="1800" b="1" kern="1200" dirty="0" smtClean="0">
              <a:solidFill>
                <a:schemeClr val="bg1"/>
              </a:solidFill>
            </a:rPr>
            <a:t>les milieux </a:t>
          </a:r>
          <a:br>
            <a:rPr lang="fr-FR" sz="1800" b="1" kern="1200" dirty="0" smtClean="0">
              <a:solidFill>
                <a:schemeClr val="bg1"/>
              </a:solidFill>
            </a:rPr>
          </a:br>
          <a:r>
            <a:rPr lang="fr-FR" sz="1800" b="1" kern="1200" dirty="0" smtClean="0">
              <a:solidFill>
                <a:schemeClr val="bg1"/>
              </a:solidFill>
            </a:rPr>
            <a:t>de vie</a:t>
          </a:r>
          <a:endParaRPr lang="fr-FR" sz="1800" b="1" kern="1200" dirty="0">
            <a:solidFill>
              <a:schemeClr val="bg1"/>
            </a:solidFill>
          </a:endParaRPr>
        </a:p>
      </dsp:txBody>
      <dsp:txXfrm>
        <a:off x="63501" y="1470156"/>
        <a:ext cx="2469600" cy="616938"/>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FD37A4B-A15C-40F2-A559-56F081274E2D}" type="datetimeFigureOut">
              <a:rPr lang="fr-FR" smtClean="0"/>
              <a:t>26/04/2024</a:t>
            </a:fld>
            <a:endParaRPr lang="fr-FR"/>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CA018E6-D3E9-4D40-BD28-B995F41E18E0}" type="slidenum">
              <a:rPr lang="fr-FR" smtClean="0"/>
              <a:t>‹N°›</a:t>
            </a:fld>
            <a:endParaRPr lang="fr-FR"/>
          </a:p>
        </p:txBody>
      </p:sp>
    </p:spTree>
    <p:extLst>
      <p:ext uri="{BB962C8B-B14F-4D97-AF65-F5344CB8AC3E}">
        <p14:creationId xmlns:p14="http://schemas.microsoft.com/office/powerpoint/2010/main" val="587511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pitchFamily="34" charset="0"/>
              </a:defRPr>
            </a:lvl1pPr>
          </a:lstStyle>
          <a:p>
            <a:endParaRPr lang="fr-FR" dirty="0"/>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26/04/2024</a:t>
            </a:fld>
            <a:endParaRPr lang="fr-FR" dirty="0"/>
          </a:p>
        </p:txBody>
      </p:sp>
      <p:sp>
        <p:nvSpPr>
          <p:cNvPr id="4" name="Espace réservé de l'image des diapositives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atin typeface="Arial" pitchFamily="34" charset="0"/>
              </a:defRPr>
            </a:lvl1pPr>
          </a:lstStyle>
          <a:p>
            <a:r>
              <a:rPr lang="fr-FR" dirty="0"/>
              <a:t>22 mars 2022</a:t>
            </a: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dirty="0"/>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3</a:t>
            </a:fld>
            <a:endParaRPr lang="fr-FR" dirty="0"/>
          </a:p>
        </p:txBody>
      </p:sp>
    </p:spTree>
    <p:extLst>
      <p:ext uri="{BB962C8B-B14F-4D97-AF65-F5344CB8AC3E}">
        <p14:creationId xmlns:p14="http://schemas.microsoft.com/office/powerpoint/2010/main" val="1156026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4</a:t>
            </a:fld>
            <a:endParaRPr lang="fr-FR" dirty="0"/>
          </a:p>
        </p:txBody>
      </p:sp>
    </p:spTree>
    <p:extLst>
      <p:ext uri="{BB962C8B-B14F-4D97-AF65-F5344CB8AC3E}">
        <p14:creationId xmlns:p14="http://schemas.microsoft.com/office/powerpoint/2010/main" val="94134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5</a:t>
            </a:fld>
            <a:endParaRPr lang="fr-FR" dirty="0"/>
          </a:p>
        </p:txBody>
      </p:sp>
    </p:spTree>
    <p:extLst>
      <p:ext uri="{BB962C8B-B14F-4D97-AF65-F5344CB8AC3E}">
        <p14:creationId xmlns:p14="http://schemas.microsoft.com/office/powerpoint/2010/main" val="1675110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6</a:t>
            </a:fld>
            <a:endParaRPr lang="fr-FR" dirty="0"/>
          </a:p>
        </p:txBody>
      </p:sp>
    </p:spTree>
    <p:extLst>
      <p:ext uri="{BB962C8B-B14F-4D97-AF65-F5344CB8AC3E}">
        <p14:creationId xmlns:p14="http://schemas.microsoft.com/office/powerpoint/2010/main" val="1195183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7</a:t>
            </a:fld>
            <a:endParaRPr lang="fr-FR" dirty="0"/>
          </a:p>
        </p:txBody>
      </p:sp>
    </p:spTree>
    <p:extLst>
      <p:ext uri="{BB962C8B-B14F-4D97-AF65-F5344CB8AC3E}">
        <p14:creationId xmlns:p14="http://schemas.microsoft.com/office/powerpoint/2010/main" val="893200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8</a:t>
            </a:fld>
            <a:endParaRPr lang="fr-FR" dirty="0"/>
          </a:p>
        </p:txBody>
      </p:sp>
    </p:spTree>
    <p:extLst>
      <p:ext uri="{BB962C8B-B14F-4D97-AF65-F5344CB8AC3E}">
        <p14:creationId xmlns:p14="http://schemas.microsoft.com/office/powerpoint/2010/main" val="2423994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9</a:t>
            </a:fld>
            <a:endParaRPr lang="fr-FR" dirty="0"/>
          </a:p>
        </p:txBody>
      </p:sp>
    </p:spTree>
    <p:extLst>
      <p:ext uri="{BB962C8B-B14F-4D97-AF65-F5344CB8AC3E}">
        <p14:creationId xmlns:p14="http://schemas.microsoft.com/office/powerpoint/2010/main" val="3552038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Commission</a:t>
            </a:r>
            <a:r>
              <a:rPr lang="fr-FR" baseline="0" dirty="0" smtClean="0"/>
              <a:t> Régionale de la Santé et de l’Autonomie</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19</a:t>
            </a:fld>
            <a:endParaRPr lang="fr-FR" dirty="0"/>
          </a:p>
        </p:txBody>
      </p:sp>
    </p:spTree>
    <p:extLst>
      <p:ext uri="{BB962C8B-B14F-4D97-AF65-F5344CB8AC3E}">
        <p14:creationId xmlns:p14="http://schemas.microsoft.com/office/powerpoint/2010/main" val="453402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79"/>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380504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1_Titre présentation">
    <p:bg>
      <p:bgPr>
        <a:solidFill>
          <a:schemeClr val="bg1"/>
        </a:solidFill>
        <a:effectLst/>
      </p:bgPr>
    </p:bg>
    <p:spTree>
      <p:nvGrpSpPr>
        <p:cNvPr id="1" name=""/>
        <p:cNvGrpSpPr/>
        <p:nvPr/>
      </p:nvGrpSpPr>
      <p:grpSpPr>
        <a:xfrm>
          <a:off x="0" y="0"/>
          <a:ext cx="0" cy="0"/>
          <a:chOff x="0" y="0"/>
          <a:chExt cx="0" cy="0"/>
        </a:xfrm>
      </p:grpSpPr>
      <p:sp>
        <p:nvSpPr>
          <p:cNvPr id="22" name="object 2"/>
          <p:cNvSpPr/>
          <p:nvPr/>
        </p:nvSpPr>
        <p:spPr>
          <a:xfrm>
            <a:off x="4572001" y="-1"/>
            <a:ext cx="1079995" cy="5203751"/>
          </a:xfrm>
          <a:prstGeom prst="rect">
            <a:avLst/>
          </a:prstGeom>
          <a:blipFill>
            <a:blip r:embed="rId2" cstate="print"/>
            <a:stretch>
              <a:fillRect/>
            </a:stretch>
          </a:blipFill>
        </p:spPr>
        <p:txBody>
          <a:bodyPr wrap="square" lIns="0" tIns="0" rIns="0" bIns="0" rtlCol="0"/>
          <a:lstStyle/>
          <a:p>
            <a:endParaRPr sz="1798"/>
          </a:p>
        </p:txBody>
      </p:sp>
      <p:sp>
        <p:nvSpPr>
          <p:cNvPr id="25" name="object 7"/>
          <p:cNvSpPr/>
          <p:nvPr/>
        </p:nvSpPr>
        <p:spPr>
          <a:xfrm>
            <a:off x="4399941" y="563565"/>
            <a:ext cx="1424305" cy="2002857"/>
          </a:xfrm>
          <a:custGeom>
            <a:avLst/>
            <a:gdLst/>
            <a:ahLst/>
            <a:cxnLst/>
            <a:rect l="l" t="t" r="r" b="b"/>
            <a:pathLst>
              <a:path w="1424304" h="2005330">
                <a:moveTo>
                  <a:pt x="0" y="2005063"/>
                </a:moveTo>
                <a:lnTo>
                  <a:pt x="1424114" y="2005063"/>
                </a:lnTo>
                <a:lnTo>
                  <a:pt x="1424114" y="0"/>
                </a:lnTo>
                <a:lnTo>
                  <a:pt x="0" y="0"/>
                </a:lnTo>
                <a:lnTo>
                  <a:pt x="0" y="2005063"/>
                </a:lnTo>
                <a:close/>
              </a:path>
            </a:pathLst>
          </a:custGeom>
          <a:solidFill>
            <a:srgbClr val="FFFFFF"/>
          </a:solidFill>
        </p:spPr>
        <p:txBody>
          <a:bodyPr wrap="square" lIns="0" tIns="0" rIns="0" bIns="0" rtlCol="0"/>
          <a:lstStyle/>
          <a:p>
            <a:endParaRPr sz="1798"/>
          </a:p>
        </p:txBody>
      </p:sp>
      <p:pic>
        <p:nvPicPr>
          <p:cNvPr id="21" name="Image 20"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164853" y="160809"/>
            <a:ext cx="1538656" cy="1536759"/>
          </a:xfrm>
          <a:prstGeom prst="rect">
            <a:avLst/>
          </a:prstGeom>
        </p:spPr>
      </p:pic>
      <p:sp>
        <p:nvSpPr>
          <p:cNvPr id="9" name="object 2"/>
          <p:cNvSpPr/>
          <p:nvPr userDrawn="1"/>
        </p:nvSpPr>
        <p:spPr>
          <a:xfrm>
            <a:off x="4572001" y="-1"/>
            <a:ext cx="1079995" cy="5203751"/>
          </a:xfrm>
          <a:prstGeom prst="rect">
            <a:avLst/>
          </a:prstGeom>
          <a:blipFill>
            <a:blip r:embed="rId2" cstate="print"/>
            <a:stretch>
              <a:fillRect/>
            </a:stretch>
          </a:blipFill>
        </p:spPr>
        <p:txBody>
          <a:bodyPr wrap="square" lIns="0" tIns="0" rIns="0" bIns="0" rtlCol="0"/>
          <a:lstStyle/>
          <a:p>
            <a:endParaRPr sz="1798"/>
          </a:p>
        </p:txBody>
      </p:sp>
      <p:sp>
        <p:nvSpPr>
          <p:cNvPr id="10" name="object 7"/>
          <p:cNvSpPr/>
          <p:nvPr userDrawn="1"/>
        </p:nvSpPr>
        <p:spPr>
          <a:xfrm>
            <a:off x="4399941" y="563565"/>
            <a:ext cx="1424305" cy="2002857"/>
          </a:xfrm>
          <a:custGeom>
            <a:avLst/>
            <a:gdLst/>
            <a:ahLst/>
            <a:cxnLst/>
            <a:rect l="l" t="t" r="r" b="b"/>
            <a:pathLst>
              <a:path w="1424304" h="2005330">
                <a:moveTo>
                  <a:pt x="0" y="2005063"/>
                </a:moveTo>
                <a:lnTo>
                  <a:pt x="1424114" y="2005063"/>
                </a:lnTo>
                <a:lnTo>
                  <a:pt x="1424114" y="0"/>
                </a:lnTo>
                <a:lnTo>
                  <a:pt x="0" y="0"/>
                </a:lnTo>
                <a:lnTo>
                  <a:pt x="0" y="2005063"/>
                </a:lnTo>
                <a:close/>
              </a:path>
            </a:pathLst>
          </a:custGeom>
          <a:solidFill>
            <a:srgbClr val="FFFFFF"/>
          </a:solidFill>
        </p:spPr>
        <p:txBody>
          <a:bodyPr wrap="square" lIns="0" tIns="0" rIns="0" bIns="0" rtlCol="0"/>
          <a:lstStyle/>
          <a:p>
            <a:endParaRPr sz="1798"/>
          </a:p>
        </p:txBody>
      </p:sp>
      <p:pic>
        <p:nvPicPr>
          <p:cNvPr id="11" name="Image 10"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164853" y="160809"/>
            <a:ext cx="1538656" cy="1536759"/>
          </a:xfrm>
          <a:prstGeom prst="rect">
            <a:avLst/>
          </a:prstGeom>
        </p:spPr>
      </p:pic>
      <p:sp>
        <p:nvSpPr>
          <p:cNvPr id="30" name="object 12"/>
          <p:cNvSpPr/>
          <p:nvPr/>
        </p:nvSpPr>
        <p:spPr>
          <a:xfrm flipV="1">
            <a:off x="4572001" y="2060120"/>
            <a:ext cx="1079994" cy="45663"/>
          </a:xfrm>
          <a:custGeom>
            <a:avLst/>
            <a:gdLst/>
            <a:ahLst/>
            <a:cxnLst/>
            <a:rect l="l" t="t" r="r" b="b"/>
            <a:pathLst>
              <a:path w="605154">
                <a:moveTo>
                  <a:pt x="0" y="0"/>
                </a:moveTo>
                <a:lnTo>
                  <a:pt x="604850" y="0"/>
                </a:lnTo>
              </a:path>
            </a:pathLst>
          </a:custGeom>
          <a:ln w="19050">
            <a:solidFill>
              <a:srgbClr val="000000"/>
            </a:solidFill>
          </a:ln>
        </p:spPr>
        <p:txBody>
          <a:bodyPr wrap="square" lIns="0" tIns="0" rIns="0" bIns="0" rtlCol="0"/>
          <a:lstStyle/>
          <a:p>
            <a:endParaRPr sz="1798"/>
          </a:p>
        </p:txBody>
      </p:sp>
      <p:sp>
        <p:nvSpPr>
          <p:cNvPr id="31" name="Holder 2"/>
          <p:cNvSpPr>
            <a:spLocks noGrp="1"/>
          </p:cNvSpPr>
          <p:nvPr>
            <p:ph type="title"/>
          </p:nvPr>
        </p:nvSpPr>
        <p:spPr>
          <a:xfrm>
            <a:off x="1905000" y="1017294"/>
            <a:ext cx="6400800" cy="995261"/>
          </a:xfrm>
          <a:prstGeom prst="rect">
            <a:avLst/>
          </a:prstGeom>
        </p:spPr>
        <p:txBody>
          <a:bodyPr lIns="0" tIns="0" rIns="0" bIns="0" anchor="ctr"/>
          <a:lstStyle>
            <a:lvl1pPr>
              <a:defRPr sz="3496" b="1" i="0" kern="1200" cap="all" spc="260">
                <a:solidFill>
                  <a:srgbClr val="1A6D83"/>
                </a:solidFill>
                <a:latin typeface="Arial" panose="020B0604020202020204" pitchFamily="34" charset="0"/>
                <a:cs typeface="Arial" panose="020B0604020202020204" pitchFamily="34" charset="0"/>
              </a:defRPr>
            </a:lvl1pPr>
          </a:lstStyle>
          <a:p>
            <a:r>
              <a:rPr lang="fr-FR"/>
              <a:t>Modifiez le style du titre</a:t>
            </a:r>
            <a:endParaRPr dirty="0"/>
          </a:p>
        </p:txBody>
      </p:sp>
      <p:sp>
        <p:nvSpPr>
          <p:cNvPr id="32" name="Sous-titre 2"/>
          <p:cNvSpPr>
            <a:spLocks noGrp="1"/>
          </p:cNvSpPr>
          <p:nvPr>
            <p:ph type="subTitle" idx="1"/>
          </p:nvPr>
        </p:nvSpPr>
        <p:spPr>
          <a:xfrm>
            <a:off x="1904315" y="2206694"/>
            <a:ext cx="6400800" cy="115274"/>
          </a:xfrm>
          <a:prstGeom prst="rect">
            <a:avLst/>
          </a:prstGeom>
        </p:spPr>
        <p:txBody>
          <a:bodyPr/>
          <a:lstStyle>
            <a:lvl1pPr algn="ctr">
              <a:defRPr sz="749" b="0" i="0" cap="all" spc="120">
                <a:solidFill>
                  <a:schemeClr val="tx1"/>
                </a:solidFill>
                <a:latin typeface="Arial" panose="020B0604020202020204" pitchFamily="34" charset="0"/>
                <a:cs typeface="Arial" panose="020B0604020202020204" pitchFamily="34" charset="0"/>
              </a:defRPr>
            </a:lvl1pPr>
          </a:lstStyle>
          <a:p>
            <a:r>
              <a:rPr lang="fr-FR"/>
              <a:t>Modifiez le style des sous-titres du masque</a:t>
            </a:r>
            <a:endParaRPr lang="fr-FR" dirty="0"/>
          </a:p>
        </p:txBody>
      </p:sp>
      <p:sp>
        <p:nvSpPr>
          <p:cNvPr id="37" name="Holder 3"/>
          <p:cNvSpPr>
            <a:spLocks noGrp="1"/>
          </p:cNvSpPr>
          <p:nvPr>
            <p:ph type="body" idx="10"/>
          </p:nvPr>
        </p:nvSpPr>
        <p:spPr>
          <a:xfrm>
            <a:off x="1905001" y="733486"/>
            <a:ext cx="6400800" cy="138624"/>
          </a:xfrm>
          <a:prstGeom prst="rect">
            <a:avLst/>
          </a:prstGeom>
        </p:spPr>
        <p:txBody>
          <a:bodyPr lIns="0" tIns="0" rIns="0" bIns="0"/>
          <a:lstStyle>
            <a:lvl1pPr algn="ctr">
              <a:defRPr sz="1298" b="0" i="0" kern="1200" cap="all" spc="190">
                <a:solidFill>
                  <a:schemeClr val="tx1"/>
                </a:solidFill>
                <a:latin typeface="Arial" panose="020B0604020202020204" pitchFamily="34" charset="0"/>
                <a:cs typeface="Arial" panose="020B0604020202020204" pitchFamily="34" charset="0"/>
              </a:defRPr>
            </a:lvl1pPr>
          </a:lstStyle>
          <a:p>
            <a:pPr lvl="0"/>
            <a:r>
              <a:rPr lang="fr-FR"/>
              <a:t>Modifiez les styles du texte du masque</a:t>
            </a:r>
          </a:p>
        </p:txBody>
      </p:sp>
      <p:sp>
        <p:nvSpPr>
          <p:cNvPr id="12" name="object 12"/>
          <p:cNvSpPr/>
          <p:nvPr userDrawn="1"/>
        </p:nvSpPr>
        <p:spPr>
          <a:xfrm flipV="1">
            <a:off x="4572001" y="2060120"/>
            <a:ext cx="1079994" cy="45663"/>
          </a:xfrm>
          <a:custGeom>
            <a:avLst/>
            <a:gdLst/>
            <a:ahLst/>
            <a:cxnLst/>
            <a:rect l="l" t="t" r="r" b="b"/>
            <a:pathLst>
              <a:path w="605154">
                <a:moveTo>
                  <a:pt x="0" y="0"/>
                </a:moveTo>
                <a:lnTo>
                  <a:pt x="604850" y="0"/>
                </a:lnTo>
              </a:path>
            </a:pathLst>
          </a:custGeom>
          <a:ln w="19050">
            <a:solidFill>
              <a:srgbClr val="000000"/>
            </a:solidFill>
          </a:ln>
        </p:spPr>
        <p:txBody>
          <a:bodyPr wrap="square" lIns="0" tIns="0" rIns="0" bIns="0" rtlCol="0"/>
          <a:lstStyle/>
          <a:p>
            <a:endParaRPr sz="1798"/>
          </a:p>
        </p:txBody>
      </p:sp>
    </p:spTree>
    <p:extLst>
      <p:ext uri="{BB962C8B-B14F-4D97-AF65-F5344CB8AC3E}">
        <p14:creationId xmlns:p14="http://schemas.microsoft.com/office/powerpoint/2010/main" val="383546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2_Sommaire">
    <p:spTree>
      <p:nvGrpSpPr>
        <p:cNvPr id="1" name=""/>
        <p:cNvGrpSpPr/>
        <p:nvPr/>
      </p:nvGrpSpPr>
      <p:grpSpPr>
        <a:xfrm>
          <a:off x="0" y="0"/>
          <a:ext cx="0" cy="0"/>
          <a:chOff x="0" y="0"/>
          <a:chExt cx="0" cy="0"/>
        </a:xfrm>
      </p:grpSpPr>
      <p:sp>
        <p:nvSpPr>
          <p:cNvPr id="30" name="Espace réservé du contenu 2"/>
          <p:cNvSpPr>
            <a:spLocks noGrp="1"/>
          </p:cNvSpPr>
          <p:nvPr>
            <p:ph sz="half" idx="1"/>
          </p:nvPr>
        </p:nvSpPr>
        <p:spPr>
          <a:xfrm>
            <a:off x="2362200" y="2089745"/>
            <a:ext cx="6477000" cy="177581"/>
          </a:xfrm>
          <a:prstGeom prst="rect">
            <a:avLst/>
          </a:prstGeom>
        </p:spPr>
        <p:txBody>
          <a:bodyPr lIns="0" tIns="0" rIns="0" bIns="0"/>
          <a:lstStyle>
            <a:lvl1pPr>
              <a:defRPr sz="2397" b="0"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cxnSp>
        <p:nvCxnSpPr>
          <p:cNvPr id="5" name="Connecteur droit 4"/>
          <p:cNvCxnSpPr/>
          <p:nvPr/>
        </p:nvCxnSpPr>
        <p:spPr>
          <a:xfrm>
            <a:off x="2393950" y="2562237"/>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Espace réservé du contenu 2"/>
          <p:cNvSpPr>
            <a:spLocks noGrp="1"/>
          </p:cNvSpPr>
          <p:nvPr>
            <p:ph sz="half" idx="10"/>
          </p:nvPr>
        </p:nvSpPr>
        <p:spPr>
          <a:xfrm>
            <a:off x="2393950" y="2670054"/>
            <a:ext cx="4756150" cy="177581"/>
          </a:xfrm>
          <a:prstGeom prst="rect">
            <a:avLst/>
          </a:prstGeom>
        </p:spPr>
        <p:txBody>
          <a:bodyPr lIns="0" tIns="0" rIns="0" bIns="0"/>
          <a:lstStyle>
            <a:lvl1pPr>
              <a:defRPr sz="1398" b="0"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pic>
        <p:nvPicPr>
          <p:cNvPr id="11" name="Image 10" descr="Logo_DCSS+protection_RVB.jpg"/>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8851654" y="4854931"/>
            <a:ext cx="292347" cy="291987"/>
          </a:xfrm>
          <a:prstGeom prst="rect">
            <a:avLst/>
          </a:prstGeom>
        </p:spPr>
      </p:pic>
      <p:sp>
        <p:nvSpPr>
          <p:cNvPr id="12" name="object 2"/>
          <p:cNvSpPr/>
          <p:nvPr/>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13"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sp>
        <p:nvSpPr>
          <p:cNvPr id="3" name="ZoneTexte 2"/>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cxnSp>
        <p:nvCxnSpPr>
          <p:cNvPr id="10" name="Connecteur droit 9"/>
          <p:cNvCxnSpPr/>
          <p:nvPr userDrawn="1"/>
        </p:nvCxnSpPr>
        <p:spPr>
          <a:xfrm>
            <a:off x="2393950" y="2562237"/>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descr="Logo_DCSS+protection_RVB.jpg"/>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8851654" y="4854931"/>
            <a:ext cx="292347" cy="291987"/>
          </a:xfrm>
          <a:prstGeom prst="rect">
            <a:avLst/>
          </a:prstGeom>
        </p:spPr>
      </p:pic>
      <p:sp>
        <p:nvSpPr>
          <p:cNvPr id="15" name="object 2"/>
          <p:cNvSpPr/>
          <p:nvPr userDrawn="1"/>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16"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sp>
        <p:nvSpPr>
          <p:cNvPr id="17" name="ZoneTexte 16"/>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 name="Holder 2"/>
          <p:cNvSpPr>
            <a:spLocks noGrp="1"/>
          </p:cNvSpPr>
          <p:nvPr>
            <p:ph type="ctrTitle"/>
          </p:nvPr>
        </p:nvSpPr>
        <p:spPr>
          <a:xfrm>
            <a:off x="381000" y="589521"/>
            <a:ext cx="8001000" cy="368877"/>
          </a:xfrm>
          <a:prstGeom prst="rect">
            <a:avLst/>
          </a:prstGeom>
        </p:spPr>
        <p:txBody>
          <a:bodyPr wrap="square" lIns="0" tIns="0" rIns="0" bIns="0">
            <a:spAutoFit/>
          </a:bodyPr>
          <a:lstStyle>
            <a:lvl1pPr algn="l">
              <a:defRPr sz="2397" b="0" i="0" kern="1200" cap="all" spc="26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Tree>
    <p:extLst>
      <p:ext uri="{BB962C8B-B14F-4D97-AF65-F5344CB8AC3E}">
        <p14:creationId xmlns:p14="http://schemas.microsoft.com/office/powerpoint/2010/main" val="412970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2_Sommaire liste">
    <p:spTree>
      <p:nvGrpSpPr>
        <p:cNvPr id="1" name=""/>
        <p:cNvGrpSpPr/>
        <p:nvPr/>
      </p:nvGrpSpPr>
      <p:grpSpPr>
        <a:xfrm>
          <a:off x="0" y="0"/>
          <a:ext cx="0" cy="0"/>
          <a:chOff x="0" y="0"/>
          <a:chExt cx="0" cy="0"/>
        </a:xfrm>
      </p:grpSpPr>
      <p:sp>
        <p:nvSpPr>
          <p:cNvPr id="30" name="Espace réservé du contenu 2"/>
          <p:cNvSpPr>
            <a:spLocks noGrp="1"/>
          </p:cNvSpPr>
          <p:nvPr>
            <p:ph sz="half" idx="1"/>
          </p:nvPr>
        </p:nvSpPr>
        <p:spPr>
          <a:xfrm>
            <a:off x="1755775" y="1566516"/>
            <a:ext cx="6673850"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sp>
        <p:nvSpPr>
          <p:cNvPr id="4" name="Espace réservé du texte 3"/>
          <p:cNvSpPr>
            <a:spLocks noGrp="1"/>
          </p:cNvSpPr>
          <p:nvPr>
            <p:ph type="body" sz="quarter" idx="10" hasCustomPrompt="1"/>
          </p:nvPr>
        </p:nvSpPr>
        <p:spPr>
          <a:xfrm>
            <a:off x="1758950" y="1816110"/>
            <a:ext cx="3949700" cy="631968"/>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tabLst/>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5" name="Connecteur droit 4"/>
          <p:cNvCxnSpPr/>
          <p:nvPr/>
        </p:nvCxnSpPr>
        <p:spPr>
          <a:xfrm>
            <a:off x="1758950" y="1810690"/>
            <a:ext cx="114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Espace réservé du contenu 2"/>
          <p:cNvSpPr>
            <a:spLocks noGrp="1"/>
          </p:cNvSpPr>
          <p:nvPr>
            <p:ph sz="half" idx="11"/>
          </p:nvPr>
        </p:nvSpPr>
        <p:spPr>
          <a:xfrm>
            <a:off x="1758950" y="2619316"/>
            <a:ext cx="6673850"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sp>
        <p:nvSpPr>
          <p:cNvPr id="11" name="Espace réservé du texte 3"/>
          <p:cNvSpPr>
            <a:spLocks noGrp="1"/>
          </p:cNvSpPr>
          <p:nvPr>
            <p:ph type="body" sz="quarter" idx="12" hasCustomPrompt="1"/>
          </p:nvPr>
        </p:nvSpPr>
        <p:spPr>
          <a:xfrm>
            <a:off x="1752600" y="2868910"/>
            <a:ext cx="3949700"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12" name="Connecteur droit 11"/>
          <p:cNvCxnSpPr/>
          <p:nvPr/>
        </p:nvCxnSpPr>
        <p:spPr>
          <a:xfrm>
            <a:off x="1752600" y="2863490"/>
            <a:ext cx="1111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u contenu 2"/>
          <p:cNvSpPr>
            <a:spLocks noGrp="1"/>
          </p:cNvSpPr>
          <p:nvPr>
            <p:ph sz="half" idx="13"/>
          </p:nvPr>
        </p:nvSpPr>
        <p:spPr>
          <a:xfrm>
            <a:off x="1758950" y="3694314"/>
            <a:ext cx="6673850"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sp>
        <p:nvSpPr>
          <p:cNvPr id="14" name="Espace réservé du texte 3"/>
          <p:cNvSpPr>
            <a:spLocks noGrp="1"/>
          </p:cNvSpPr>
          <p:nvPr>
            <p:ph type="body" sz="quarter" idx="14" hasCustomPrompt="1"/>
          </p:nvPr>
        </p:nvSpPr>
        <p:spPr>
          <a:xfrm>
            <a:off x="1752600" y="3943908"/>
            <a:ext cx="3949700"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15" name="Connecteur droit 14"/>
          <p:cNvCxnSpPr/>
          <p:nvPr/>
        </p:nvCxnSpPr>
        <p:spPr>
          <a:xfrm>
            <a:off x="1762125" y="3938488"/>
            <a:ext cx="1111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20"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21" name="Image 20"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22" name="ZoneTexte 21"/>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cxnSp>
        <p:nvCxnSpPr>
          <p:cNvPr id="16" name="Connecteur droit 15"/>
          <p:cNvCxnSpPr/>
          <p:nvPr userDrawn="1"/>
        </p:nvCxnSpPr>
        <p:spPr>
          <a:xfrm>
            <a:off x="1758950" y="1810690"/>
            <a:ext cx="114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userDrawn="1"/>
        </p:nvCxnSpPr>
        <p:spPr>
          <a:xfrm>
            <a:off x="1752600" y="2863490"/>
            <a:ext cx="1111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userDrawn="1"/>
        </p:nvCxnSpPr>
        <p:spPr>
          <a:xfrm>
            <a:off x="1762125" y="3938488"/>
            <a:ext cx="1111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24"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25" name="Image 24"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26" name="ZoneTexte 25"/>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 name="Holder 2"/>
          <p:cNvSpPr>
            <a:spLocks noGrp="1"/>
          </p:cNvSpPr>
          <p:nvPr>
            <p:ph type="ctrTitle"/>
          </p:nvPr>
        </p:nvSpPr>
        <p:spPr>
          <a:xfrm>
            <a:off x="381000" y="589521"/>
            <a:ext cx="8001000" cy="368877"/>
          </a:xfrm>
          <a:prstGeom prst="rect">
            <a:avLst/>
          </a:prstGeom>
        </p:spPr>
        <p:txBody>
          <a:bodyPr wrap="square" lIns="0" tIns="0" rIns="0" bIns="0">
            <a:spAutoFit/>
          </a:bodyPr>
          <a:lstStyle>
            <a:lvl1pPr algn="l">
              <a:defRPr sz="2397" b="0" i="0" kern="1200" cap="all" spc="26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Tree>
    <p:extLst>
      <p:ext uri="{BB962C8B-B14F-4D97-AF65-F5344CB8AC3E}">
        <p14:creationId xmlns:p14="http://schemas.microsoft.com/office/powerpoint/2010/main" val="12063176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Fiche projet">
    <p:spTree>
      <p:nvGrpSpPr>
        <p:cNvPr id="1" name=""/>
        <p:cNvGrpSpPr/>
        <p:nvPr/>
      </p:nvGrpSpPr>
      <p:grpSpPr>
        <a:xfrm>
          <a:off x="0" y="0"/>
          <a:ext cx="0" cy="0"/>
          <a:chOff x="0" y="0"/>
          <a:chExt cx="0" cy="0"/>
        </a:xfrm>
      </p:grpSpPr>
      <p:sp>
        <p:nvSpPr>
          <p:cNvPr id="30" name="Espace réservé du contenu 2"/>
          <p:cNvSpPr>
            <a:spLocks noGrp="1"/>
          </p:cNvSpPr>
          <p:nvPr>
            <p:ph sz="half" idx="1"/>
          </p:nvPr>
        </p:nvSpPr>
        <p:spPr>
          <a:xfrm>
            <a:off x="1351360" y="1205285"/>
            <a:ext cx="3940721"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4" name="Espace réservé du texte 3"/>
          <p:cNvSpPr>
            <a:spLocks noGrp="1"/>
          </p:cNvSpPr>
          <p:nvPr>
            <p:ph type="body" sz="quarter" idx="10" hasCustomPrompt="1"/>
          </p:nvPr>
        </p:nvSpPr>
        <p:spPr>
          <a:xfrm>
            <a:off x="1354534" y="1454879"/>
            <a:ext cx="3949700" cy="631968"/>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tabLst/>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sp>
        <p:nvSpPr>
          <p:cNvPr id="8" name="Espace réservé du contenu 2"/>
          <p:cNvSpPr>
            <a:spLocks noGrp="1"/>
          </p:cNvSpPr>
          <p:nvPr>
            <p:ph sz="half" idx="11"/>
          </p:nvPr>
        </p:nvSpPr>
        <p:spPr>
          <a:xfrm>
            <a:off x="1354535" y="2258085"/>
            <a:ext cx="3940721"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11" name="Espace réservé du texte 3"/>
          <p:cNvSpPr>
            <a:spLocks noGrp="1"/>
          </p:cNvSpPr>
          <p:nvPr>
            <p:ph type="body" sz="quarter" idx="12" hasCustomPrompt="1"/>
          </p:nvPr>
        </p:nvSpPr>
        <p:spPr>
          <a:xfrm>
            <a:off x="1348184" y="2507679"/>
            <a:ext cx="3949700"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sp>
        <p:nvSpPr>
          <p:cNvPr id="19"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20"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21" name="Image 20"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22" name="ZoneTexte 21"/>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3"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24"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25" name="Image 24"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26" name="ZoneTexte 25"/>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 name="Holder 2"/>
          <p:cNvSpPr>
            <a:spLocks noGrp="1"/>
          </p:cNvSpPr>
          <p:nvPr>
            <p:ph type="ctrTitle" hasCustomPrompt="1"/>
          </p:nvPr>
        </p:nvSpPr>
        <p:spPr>
          <a:xfrm>
            <a:off x="381000" y="589522"/>
            <a:ext cx="5559152" cy="276657"/>
          </a:xfrm>
          <a:prstGeom prst="rect">
            <a:avLst/>
          </a:prstGeom>
        </p:spPr>
        <p:txBody>
          <a:bodyPr wrap="square" lIns="0" tIns="0" rIns="0" bIns="0">
            <a:spAutoFit/>
          </a:bodyPr>
          <a:lstStyle>
            <a:lvl1pPr algn="l">
              <a:defRPr sz="1798" b="0" i="0" kern="1200" cap="all" spc="260">
                <a:solidFill>
                  <a:srgbClr val="1A6D83"/>
                </a:solidFill>
                <a:latin typeface="Arial" panose="020B0604020202020204" pitchFamily="34" charset="0"/>
                <a:cs typeface="Arial" panose="020B0604020202020204" pitchFamily="34" charset="0"/>
              </a:defRPr>
            </a:lvl1pPr>
          </a:lstStyle>
          <a:p>
            <a:r>
              <a:rPr lang="fr-FR" dirty="0"/>
              <a:t>Titre du projet</a:t>
            </a:r>
          </a:p>
        </p:txBody>
      </p:sp>
      <p:sp>
        <p:nvSpPr>
          <p:cNvPr id="27" name="Espace réservé du contenu 2"/>
          <p:cNvSpPr>
            <a:spLocks noGrp="1"/>
          </p:cNvSpPr>
          <p:nvPr>
            <p:ph sz="half" idx="15"/>
          </p:nvPr>
        </p:nvSpPr>
        <p:spPr>
          <a:xfrm>
            <a:off x="6371430" y="4010134"/>
            <a:ext cx="244904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28" name="Espace réservé du texte 3"/>
          <p:cNvSpPr>
            <a:spLocks noGrp="1"/>
          </p:cNvSpPr>
          <p:nvPr>
            <p:ph type="body" sz="quarter" idx="16" hasCustomPrompt="1"/>
          </p:nvPr>
        </p:nvSpPr>
        <p:spPr>
          <a:xfrm>
            <a:off x="6365079" y="4259728"/>
            <a:ext cx="2454622"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sp>
        <p:nvSpPr>
          <p:cNvPr id="32" name="Espace réservé du contenu 2"/>
          <p:cNvSpPr>
            <a:spLocks noGrp="1"/>
          </p:cNvSpPr>
          <p:nvPr>
            <p:ph sz="half" idx="17"/>
          </p:nvPr>
        </p:nvSpPr>
        <p:spPr>
          <a:xfrm>
            <a:off x="3851150" y="4010134"/>
            <a:ext cx="244904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33" name="Espace réservé du texte 3"/>
          <p:cNvSpPr>
            <a:spLocks noGrp="1"/>
          </p:cNvSpPr>
          <p:nvPr>
            <p:ph type="body" sz="quarter" idx="18" hasCustomPrompt="1"/>
          </p:nvPr>
        </p:nvSpPr>
        <p:spPr>
          <a:xfrm>
            <a:off x="3844799" y="4259728"/>
            <a:ext cx="2454622"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sp>
        <p:nvSpPr>
          <p:cNvPr id="36" name="Espace réservé du contenu 2"/>
          <p:cNvSpPr>
            <a:spLocks noGrp="1"/>
          </p:cNvSpPr>
          <p:nvPr>
            <p:ph sz="half" idx="19"/>
          </p:nvPr>
        </p:nvSpPr>
        <p:spPr>
          <a:xfrm>
            <a:off x="1323749" y="4010134"/>
            <a:ext cx="244904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37" name="Espace réservé du texte 3"/>
          <p:cNvSpPr>
            <a:spLocks noGrp="1"/>
          </p:cNvSpPr>
          <p:nvPr>
            <p:ph type="body" sz="quarter" idx="20" hasCustomPrompt="1"/>
          </p:nvPr>
        </p:nvSpPr>
        <p:spPr>
          <a:xfrm>
            <a:off x="1317398" y="4259728"/>
            <a:ext cx="2454622"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sp>
        <p:nvSpPr>
          <p:cNvPr id="43" name="Espace réservé du texte 42"/>
          <p:cNvSpPr>
            <a:spLocks noGrp="1"/>
          </p:cNvSpPr>
          <p:nvPr>
            <p:ph type="body" sz="quarter" idx="21"/>
          </p:nvPr>
        </p:nvSpPr>
        <p:spPr>
          <a:xfrm>
            <a:off x="381000" y="413827"/>
            <a:ext cx="3473324" cy="161384"/>
          </a:xfrm>
          <a:prstGeom prst="rect">
            <a:avLst/>
          </a:prstGeom>
        </p:spPr>
        <p:txBody>
          <a:bodyPr wrap="square" lIns="0" tIns="0" rIns="0" bIns="0">
            <a:spAutoFit/>
          </a:bodyPr>
          <a:lstStyle>
            <a:lvl1pPr>
              <a:defRPr lang="fr-FR" sz="1049" b="0" i="0" kern="1200" cap="all" spc="260" baseline="0" dirty="0">
                <a:solidFill>
                  <a:srgbClr val="1A6D83"/>
                </a:solidFill>
                <a:latin typeface="Arial" panose="020B0604020202020204" pitchFamily="34" charset="0"/>
                <a:ea typeface="+mj-ea"/>
                <a:cs typeface="Arial" panose="020B0604020202020204" pitchFamily="34" charset="0"/>
              </a:defRPr>
            </a:lvl1pPr>
          </a:lstStyle>
          <a:p>
            <a:pPr lvl="0" algn="l"/>
            <a:endParaRPr lang="fr-FR" dirty="0"/>
          </a:p>
        </p:txBody>
      </p:sp>
      <p:sp>
        <p:nvSpPr>
          <p:cNvPr id="44" name="Espace réservé du texte 3"/>
          <p:cNvSpPr>
            <a:spLocks noGrp="1"/>
          </p:cNvSpPr>
          <p:nvPr>
            <p:ph type="body" sz="quarter" idx="22" hasCustomPrompt="1"/>
          </p:nvPr>
        </p:nvSpPr>
        <p:spPr>
          <a:xfrm>
            <a:off x="6374604" y="558012"/>
            <a:ext cx="2445868" cy="1078788"/>
          </a:xfrm>
          <a:prstGeom prst="rect">
            <a:avLst/>
          </a:prstGeom>
          <a:ln>
            <a:solidFill>
              <a:schemeClr val="accent1"/>
            </a:solidFill>
          </a:ln>
        </p:spPr>
        <p:txBody>
          <a:bodyPr vert="horz" anchor="t"/>
          <a:lstStyle>
            <a:lvl1pPr marL="0" indent="-171244" algn="l">
              <a:lnSpc>
                <a:spcPct val="100000"/>
              </a:lnSpc>
              <a:buClr>
                <a:srgbClr val="1A6D83"/>
              </a:buClr>
              <a:buSzPct val="110000"/>
              <a:buFont typeface="Arial" panose="020B0604020202020204" pitchFamily="34" charset="0"/>
              <a:buChar char="•"/>
              <a:tabLst/>
              <a:defRPr sz="1099" b="0" i="0">
                <a:latin typeface="Arial" panose="020B0604020202020204" pitchFamily="34" charset="0"/>
                <a:cs typeface="Arial" panose="020B0604020202020204" pitchFamily="34" charset="0"/>
              </a:defRPr>
            </a:lvl1pPr>
            <a:lvl2pPr marL="359931" indent="-195029">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a:p>
            <a:pPr lvl="1"/>
            <a:endParaRPr lang="fr-FR" dirty="0"/>
          </a:p>
        </p:txBody>
      </p:sp>
      <p:sp>
        <p:nvSpPr>
          <p:cNvPr id="45" name="Espace réservé du contenu 2"/>
          <p:cNvSpPr>
            <a:spLocks noGrp="1"/>
          </p:cNvSpPr>
          <p:nvPr>
            <p:ph sz="half" idx="23"/>
          </p:nvPr>
        </p:nvSpPr>
        <p:spPr>
          <a:xfrm>
            <a:off x="6374604" y="314854"/>
            <a:ext cx="246483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46" name="Espace réservé du contenu 2"/>
          <p:cNvSpPr>
            <a:spLocks noGrp="1"/>
          </p:cNvSpPr>
          <p:nvPr>
            <p:ph sz="half" idx="24"/>
          </p:nvPr>
        </p:nvSpPr>
        <p:spPr>
          <a:xfrm>
            <a:off x="6380955" y="2787507"/>
            <a:ext cx="244904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47" name="Espace réservé du texte 3"/>
          <p:cNvSpPr>
            <a:spLocks noGrp="1"/>
          </p:cNvSpPr>
          <p:nvPr>
            <p:ph type="body" sz="quarter" idx="25" hasCustomPrompt="1"/>
          </p:nvPr>
        </p:nvSpPr>
        <p:spPr>
          <a:xfrm>
            <a:off x="6374604" y="3037102"/>
            <a:ext cx="2454622"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48" name="Connecteur droit 47"/>
          <p:cNvCxnSpPr/>
          <p:nvPr userDrawn="1"/>
        </p:nvCxnSpPr>
        <p:spPr>
          <a:xfrm>
            <a:off x="6384130" y="3003265"/>
            <a:ext cx="690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userDrawn="1"/>
        </p:nvCxnSpPr>
        <p:spPr>
          <a:xfrm>
            <a:off x="6384130" y="3003265"/>
            <a:ext cx="690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Espace réservé du contenu 2"/>
          <p:cNvSpPr>
            <a:spLocks noGrp="1"/>
          </p:cNvSpPr>
          <p:nvPr>
            <p:ph sz="half" idx="26"/>
          </p:nvPr>
        </p:nvSpPr>
        <p:spPr>
          <a:xfrm>
            <a:off x="6378551" y="1890641"/>
            <a:ext cx="2449042" cy="171239"/>
          </a:xfrm>
          <a:prstGeom prst="rect">
            <a:avLst/>
          </a:prstGeom>
        </p:spPr>
        <p:txBody>
          <a:bodyPr lIns="0" tIns="0" rIns="0" bIns="0"/>
          <a:lstStyle>
            <a:lvl1pPr>
              <a:defRPr sz="1199"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endParaRPr lang="fr-FR" dirty="0"/>
          </a:p>
        </p:txBody>
      </p:sp>
      <p:sp>
        <p:nvSpPr>
          <p:cNvPr id="31" name="Espace réservé du texte 3"/>
          <p:cNvSpPr>
            <a:spLocks noGrp="1"/>
          </p:cNvSpPr>
          <p:nvPr>
            <p:ph type="body" sz="quarter" idx="27" hasCustomPrompt="1"/>
          </p:nvPr>
        </p:nvSpPr>
        <p:spPr>
          <a:xfrm>
            <a:off x="6372200" y="2140235"/>
            <a:ext cx="2454622" cy="606599"/>
          </a:xfrm>
          <a:prstGeom prst="rect">
            <a:avLst/>
          </a:prstGeom>
        </p:spPr>
        <p:txBody>
          <a:bodyPr vert="horz" anchor="t"/>
          <a:lstStyle>
            <a:lvl1pPr marL="0" indent="-171244" algn="l">
              <a:lnSpc>
                <a:spcPct val="100000"/>
              </a:lnSpc>
              <a:buClr>
                <a:srgbClr val="1A6D83"/>
              </a:buClr>
              <a:buSzPct val="110000"/>
              <a:buFont typeface="Arial" panose="020B0604020202020204" pitchFamily="34" charset="0"/>
              <a:buChar char="•"/>
              <a:defRPr sz="1099" b="0" i="0">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34" name="Connecteur droit 33"/>
          <p:cNvCxnSpPr/>
          <p:nvPr userDrawn="1"/>
        </p:nvCxnSpPr>
        <p:spPr>
          <a:xfrm>
            <a:off x="6381726" y="2106399"/>
            <a:ext cx="690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userDrawn="1"/>
        </p:nvCxnSpPr>
        <p:spPr>
          <a:xfrm>
            <a:off x="6381726" y="2106399"/>
            <a:ext cx="6906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4824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Sommaire ter">
    <p:spTree>
      <p:nvGrpSpPr>
        <p:cNvPr id="1" name=""/>
        <p:cNvGrpSpPr/>
        <p:nvPr/>
      </p:nvGrpSpPr>
      <p:grpSpPr>
        <a:xfrm>
          <a:off x="0" y="0"/>
          <a:ext cx="0" cy="0"/>
          <a:chOff x="0" y="0"/>
          <a:chExt cx="0" cy="0"/>
        </a:xfrm>
      </p:grpSpPr>
      <p:sp>
        <p:nvSpPr>
          <p:cNvPr id="31" name="Espace réservé du texte 56"/>
          <p:cNvSpPr>
            <a:spLocks noGrp="1"/>
          </p:cNvSpPr>
          <p:nvPr>
            <p:ph type="body" sz="quarter" idx="15" hasCustomPrompt="1"/>
          </p:nvPr>
        </p:nvSpPr>
        <p:spPr>
          <a:xfrm>
            <a:off x="3962400" y="2191220"/>
            <a:ext cx="4343400" cy="2520419"/>
          </a:xfrm>
          <a:prstGeom prst="rect">
            <a:avLst/>
          </a:prstGeom>
        </p:spPr>
        <p:txBody>
          <a:bodyPr vert="horz" lIns="0"/>
          <a:lstStyle>
            <a:lvl1pPr marL="171244" indent="-171244" algn="just">
              <a:lnSpc>
                <a:spcPts val="1638"/>
              </a:lnSpc>
              <a:buClr>
                <a:srgbClr val="1A6D83"/>
              </a:buClr>
              <a:buFont typeface="Arial" panose="020B0604020202020204" pitchFamily="34" charset="0"/>
              <a:buChar char="•"/>
              <a:defRPr sz="1099" b="0" i="0" baseline="0">
                <a:solidFill>
                  <a:srgbClr val="000000"/>
                </a:solidFill>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a:p>
            <a:pPr lvl="0"/>
            <a:endParaRPr lang="fr-FR" dirty="0"/>
          </a:p>
        </p:txBody>
      </p:sp>
      <p:sp>
        <p:nvSpPr>
          <p:cNvPr id="8"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9"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sp>
        <p:nvSpPr>
          <p:cNvPr id="14" name="Holder 3"/>
          <p:cNvSpPr>
            <a:spLocks noGrp="1"/>
          </p:cNvSpPr>
          <p:nvPr>
            <p:ph type="body" idx="1"/>
          </p:nvPr>
        </p:nvSpPr>
        <p:spPr>
          <a:xfrm>
            <a:off x="1524001" y="1430159"/>
            <a:ext cx="6781800" cy="330312"/>
          </a:xfrm>
          <a:prstGeom prst="rect">
            <a:avLst/>
          </a:prstGeom>
        </p:spPr>
        <p:txBody>
          <a:bodyPr lIns="0" tIns="0" rIns="0" bIns="0"/>
          <a:lstStyle>
            <a:lvl1pPr>
              <a:defRPr sz="1398" b="1" i="0" cap="all" spc="100">
                <a:solidFill>
                  <a:schemeClr val="tx1"/>
                </a:solidFill>
                <a:latin typeface="Arial" panose="020B0604020202020204" pitchFamily="34" charset="0"/>
                <a:cs typeface="Arial" panose="020B0604020202020204" pitchFamily="34" charset="0"/>
              </a:defRPr>
            </a:lvl1pPr>
          </a:lstStyle>
          <a:p>
            <a:pPr lvl="0"/>
            <a:r>
              <a:rPr lang="fr-FR"/>
              <a:t>Modifiez les styles du texte du masque</a:t>
            </a:r>
          </a:p>
        </p:txBody>
      </p:sp>
      <p:cxnSp>
        <p:nvCxnSpPr>
          <p:cNvPr id="17" name="Connecteur droit 16"/>
          <p:cNvCxnSpPr/>
          <p:nvPr/>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pic>
        <p:nvPicPr>
          <p:cNvPr id="18" name="Image 17"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cxnSp>
        <p:nvCxnSpPr>
          <p:cNvPr id="19" name="Connecteur droit 18"/>
          <p:cNvCxnSpPr/>
          <p:nvPr/>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12"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13"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cxnSp>
        <p:nvCxnSpPr>
          <p:cNvPr id="15" name="Connecteur droit 14"/>
          <p:cNvCxnSpPr/>
          <p:nvPr userDrawn="1"/>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pic>
        <p:nvPicPr>
          <p:cNvPr id="21" name="Image 20"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cxnSp>
        <p:nvCxnSpPr>
          <p:cNvPr id="22" name="Connecteur droit 21"/>
          <p:cNvCxnSpPr/>
          <p:nvPr userDrawn="1"/>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ZoneTexte 22"/>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10" name="Titre 28"/>
          <p:cNvSpPr>
            <a:spLocks noGrp="1"/>
          </p:cNvSpPr>
          <p:nvPr>
            <p:ph type="title"/>
          </p:nvPr>
        </p:nvSpPr>
        <p:spPr>
          <a:xfrm>
            <a:off x="381002" y="364675"/>
            <a:ext cx="8000998" cy="817086"/>
          </a:xfrm>
          <a:prstGeom prst="rect">
            <a:avLst/>
          </a:prstGeom>
        </p:spPr>
        <p:txBody>
          <a:bodyPr vert="horz" wrap="square" lIns="0" rIns="0" anchor="ctr"/>
          <a:lstStyle>
            <a:lvl1pPr algn="l">
              <a:defRPr sz="2397" b="0" i="0" cap="all" spc="10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Tree>
    <p:extLst>
      <p:ext uri="{BB962C8B-B14F-4D97-AF65-F5344CB8AC3E}">
        <p14:creationId xmlns:p14="http://schemas.microsoft.com/office/powerpoint/2010/main" val="2831565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Intercalaire">
    <p:spTree>
      <p:nvGrpSpPr>
        <p:cNvPr id="1" name=""/>
        <p:cNvGrpSpPr/>
        <p:nvPr/>
      </p:nvGrpSpPr>
      <p:grpSpPr>
        <a:xfrm>
          <a:off x="0" y="0"/>
          <a:ext cx="0" cy="0"/>
          <a:chOff x="0" y="0"/>
          <a:chExt cx="0" cy="0"/>
        </a:xfrm>
      </p:grpSpPr>
      <p:sp>
        <p:nvSpPr>
          <p:cNvPr id="30" name="Espace réservé du contenu 2"/>
          <p:cNvSpPr>
            <a:spLocks noGrp="1"/>
          </p:cNvSpPr>
          <p:nvPr>
            <p:ph sz="half" idx="1"/>
          </p:nvPr>
        </p:nvSpPr>
        <p:spPr>
          <a:xfrm>
            <a:off x="2362200" y="2089745"/>
            <a:ext cx="6477000" cy="177581"/>
          </a:xfrm>
          <a:prstGeom prst="rect">
            <a:avLst/>
          </a:prstGeom>
        </p:spPr>
        <p:txBody>
          <a:bodyPr lIns="0" tIns="0" rIns="0" bIns="0"/>
          <a:lstStyle>
            <a:lvl1pPr>
              <a:defRPr sz="2397" b="0"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cxnSp>
        <p:nvCxnSpPr>
          <p:cNvPr id="5" name="Connecteur droit 4"/>
          <p:cNvCxnSpPr/>
          <p:nvPr userDrawn="1"/>
        </p:nvCxnSpPr>
        <p:spPr>
          <a:xfrm>
            <a:off x="2393950" y="2562237"/>
            <a:ext cx="1295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Espace réservé du contenu 2"/>
          <p:cNvSpPr>
            <a:spLocks noGrp="1"/>
          </p:cNvSpPr>
          <p:nvPr>
            <p:ph sz="half" idx="10"/>
          </p:nvPr>
        </p:nvSpPr>
        <p:spPr>
          <a:xfrm>
            <a:off x="2393950" y="2670054"/>
            <a:ext cx="4756150" cy="177581"/>
          </a:xfrm>
          <a:prstGeom prst="rect">
            <a:avLst/>
          </a:prstGeom>
        </p:spPr>
        <p:txBody>
          <a:bodyPr lIns="0" tIns="0" rIns="0" bIns="0"/>
          <a:lstStyle>
            <a:lvl1pPr>
              <a:defRPr sz="1398" b="0"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a:t>Modifiez les styles du texte du masque</a:t>
            </a:r>
          </a:p>
        </p:txBody>
      </p:sp>
      <p:sp>
        <p:nvSpPr>
          <p:cNvPr id="11"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pic>
        <p:nvPicPr>
          <p:cNvPr id="13" name="Image 12"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9" name="ZoneTexte 8"/>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2420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Intercalaire bis">
    <p:spTree>
      <p:nvGrpSpPr>
        <p:cNvPr id="1" name=""/>
        <p:cNvGrpSpPr/>
        <p:nvPr/>
      </p:nvGrpSpPr>
      <p:grpSpPr>
        <a:xfrm>
          <a:off x="0" y="0"/>
          <a:ext cx="0" cy="0"/>
          <a:chOff x="0" y="0"/>
          <a:chExt cx="0" cy="0"/>
        </a:xfrm>
      </p:grpSpPr>
      <p:sp>
        <p:nvSpPr>
          <p:cNvPr id="9" name="Holder 3"/>
          <p:cNvSpPr>
            <a:spLocks noGrp="1"/>
          </p:cNvSpPr>
          <p:nvPr>
            <p:ph type="body" idx="1"/>
          </p:nvPr>
        </p:nvSpPr>
        <p:spPr>
          <a:xfrm>
            <a:off x="1989976" y="1962902"/>
            <a:ext cx="5934825" cy="330312"/>
          </a:xfrm>
          <a:prstGeom prst="rect">
            <a:avLst/>
          </a:prstGeom>
        </p:spPr>
        <p:txBody>
          <a:bodyPr lIns="0" tIns="0" rIns="0" bIns="0"/>
          <a:lstStyle>
            <a:lvl1pPr>
              <a:defRPr sz="1398" b="1" i="0" cap="all" spc="100">
                <a:solidFill>
                  <a:schemeClr val="tx1"/>
                </a:solidFill>
                <a:latin typeface="Arial" panose="020B0604020202020204" pitchFamily="34" charset="0"/>
                <a:cs typeface="Arial" panose="020B0604020202020204" pitchFamily="34" charset="0"/>
              </a:defRPr>
            </a:lvl1pPr>
          </a:lstStyle>
          <a:p>
            <a:pPr lvl="0"/>
            <a:r>
              <a:rPr lang="fr-FR"/>
              <a:t>Modifiez les styles du texte du masque</a:t>
            </a:r>
          </a:p>
        </p:txBody>
      </p:sp>
      <p:cxnSp>
        <p:nvCxnSpPr>
          <p:cNvPr id="10" name="Connecteur droit 9"/>
          <p:cNvCxnSpPr/>
          <p:nvPr/>
        </p:nvCxnSpPr>
        <p:spPr>
          <a:xfrm>
            <a:off x="1981200" y="2295866"/>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Image 6" descr="Logo_DCSS+protection_RVB.jpg"/>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8" name="Rectangle 7"/>
          <p:cNvSpPr/>
          <p:nvPr/>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1" name="object 2"/>
          <p:cNvSpPr/>
          <p:nvPr/>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13" name="ZoneTexte 12"/>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cxnSp>
        <p:nvCxnSpPr>
          <p:cNvPr id="12" name="Connecteur droit 11"/>
          <p:cNvCxnSpPr/>
          <p:nvPr userDrawn="1"/>
        </p:nvCxnSpPr>
        <p:spPr>
          <a:xfrm>
            <a:off x="1981200" y="2295866"/>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descr="Logo_DCSS+protection_RVB.jpg"/>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5" name="Rectangle 14"/>
          <p:cNvSpPr/>
          <p:nvPr userDrawn="1"/>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6" name="object 2"/>
          <p:cNvSpPr/>
          <p:nvPr userDrawn="1"/>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17" name="ZoneTexte 16"/>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02165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8_Blanc">
    <p:spTree>
      <p:nvGrpSpPr>
        <p:cNvPr id="1" name=""/>
        <p:cNvGrpSpPr/>
        <p:nvPr/>
      </p:nvGrpSpPr>
      <p:grpSpPr>
        <a:xfrm>
          <a:off x="0" y="0"/>
          <a:ext cx="0" cy="0"/>
          <a:chOff x="0" y="0"/>
          <a:chExt cx="0" cy="0"/>
        </a:xfrm>
      </p:grpSpPr>
      <p:sp>
        <p:nvSpPr>
          <p:cNvPr id="19"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20"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16" name="Image 15"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0" name="ZoneTexte 9"/>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11"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12"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pic>
        <p:nvPicPr>
          <p:cNvPr id="13" name="Image 12"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5" name="ZoneTexte 14"/>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 name="Holder 2"/>
          <p:cNvSpPr>
            <a:spLocks noGrp="1"/>
          </p:cNvSpPr>
          <p:nvPr>
            <p:ph type="ctrTitle"/>
          </p:nvPr>
        </p:nvSpPr>
        <p:spPr>
          <a:xfrm>
            <a:off x="381000" y="589521"/>
            <a:ext cx="8001000" cy="368877"/>
          </a:xfrm>
          <a:prstGeom prst="rect">
            <a:avLst/>
          </a:prstGeom>
        </p:spPr>
        <p:txBody>
          <a:bodyPr wrap="square" lIns="0" tIns="0" rIns="0" bIns="0">
            <a:spAutoFit/>
          </a:bodyPr>
          <a:lstStyle>
            <a:lvl1pPr algn="l">
              <a:defRPr sz="2397" b="0" i="0" kern="1200" cap="all" spc="26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
        <p:nvSpPr>
          <p:cNvPr id="17" name="Espace réservé du texte 56"/>
          <p:cNvSpPr>
            <a:spLocks noGrp="1"/>
          </p:cNvSpPr>
          <p:nvPr>
            <p:ph type="body" sz="quarter" idx="15" hasCustomPrompt="1"/>
          </p:nvPr>
        </p:nvSpPr>
        <p:spPr>
          <a:xfrm>
            <a:off x="1513974" y="1181762"/>
            <a:ext cx="6791827" cy="3536814"/>
          </a:xfrm>
          <a:prstGeom prst="rect">
            <a:avLst/>
          </a:prstGeom>
        </p:spPr>
        <p:txBody>
          <a:bodyPr vert="horz" lIns="0"/>
          <a:lstStyle>
            <a:lvl1pPr marL="171244" indent="-171244" algn="just">
              <a:lnSpc>
                <a:spcPts val="1638"/>
              </a:lnSpc>
              <a:buClr>
                <a:srgbClr val="1A6D83"/>
              </a:buClr>
              <a:buFont typeface="Arial" panose="020B0604020202020204" pitchFamily="34" charset="0"/>
              <a:buChar char="•"/>
              <a:defRPr sz="1598" b="0" i="0" baseline="0">
                <a:solidFill>
                  <a:srgbClr val="000000"/>
                </a:solidFill>
                <a:latin typeface="Arial" panose="020B0604020202020204" pitchFamily="34" charset="0"/>
                <a:cs typeface="Arial" panose="020B0604020202020204" pitchFamily="34" charset="0"/>
              </a:defRPr>
            </a:lvl1pPr>
            <a:lvl2pPr marL="180758" indent="0">
              <a:buClr>
                <a:srgbClr val="1A6D83"/>
              </a:buClr>
              <a:buFont typeface="Courier New" panose="02070309020205020404" pitchFamily="49" charset="0"/>
              <a:buNone/>
              <a:defRPr sz="1398">
                <a:solidFill>
                  <a:schemeClr val="tx1"/>
                </a:solidFill>
                <a:latin typeface="Arial" panose="020B0604020202020204" pitchFamily="34" charset="0"/>
                <a:cs typeface="Arial" panose="020B0604020202020204" pitchFamily="34" charset="0"/>
              </a:defRPr>
            </a:lvl2pPr>
            <a:lvl3pPr marL="540688" indent="-180758">
              <a:buFont typeface="Wingdings" pitchFamily="2" charset="2"/>
              <a:buChar char="ü"/>
              <a:defRPr sz="1199"/>
            </a:lvl3pPr>
            <a:lvl4pPr marL="721446" indent="-180758">
              <a:buFont typeface="Calibri" pitchFamily="34" charset="0"/>
              <a:buChar char="-"/>
              <a:defRPr sz="1199"/>
            </a:lvl4pPr>
          </a:lstStyle>
          <a:p>
            <a:pPr lvl="0"/>
            <a:r>
              <a:rPr lang="fr-FR" dirty="0"/>
              <a:t>Cliquez pour modifier les styles du texte du masque</a:t>
            </a:r>
          </a:p>
          <a:p>
            <a:pPr lvl="1"/>
            <a:endParaRPr lang="fr-FR" dirty="0"/>
          </a:p>
          <a:p>
            <a:pPr lvl="2"/>
            <a:endParaRPr lang="fr-FR" dirty="0"/>
          </a:p>
          <a:p>
            <a:pPr lvl="3"/>
            <a:endParaRPr lang="fr-FR" dirty="0"/>
          </a:p>
        </p:txBody>
      </p:sp>
    </p:spTree>
    <p:extLst>
      <p:ext uri="{BB962C8B-B14F-4D97-AF65-F5344CB8AC3E}">
        <p14:creationId xmlns:p14="http://schemas.microsoft.com/office/powerpoint/2010/main" val="4206393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Gros titre &amp; texte">
    <p:spTree>
      <p:nvGrpSpPr>
        <p:cNvPr id="1" name=""/>
        <p:cNvGrpSpPr/>
        <p:nvPr/>
      </p:nvGrpSpPr>
      <p:grpSpPr>
        <a:xfrm>
          <a:off x="0" y="0"/>
          <a:ext cx="0" cy="0"/>
          <a:chOff x="0" y="0"/>
          <a:chExt cx="0" cy="0"/>
        </a:xfrm>
      </p:grpSpPr>
      <p:sp>
        <p:nvSpPr>
          <p:cNvPr id="15"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16"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sp>
        <p:nvSpPr>
          <p:cNvPr id="31" name="Espace réservé du texte 56"/>
          <p:cNvSpPr>
            <a:spLocks noGrp="1"/>
          </p:cNvSpPr>
          <p:nvPr>
            <p:ph type="body" sz="quarter" idx="15" hasCustomPrompt="1"/>
          </p:nvPr>
        </p:nvSpPr>
        <p:spPr>
          <a:xfrm>
            <a:off x="1513974" y="1886796"/>
            <a:ext cx="6791827" cy="2831779"/>
          </a:xfrm>
          <a:prstGeom prst="rect">
            <a:avLst/>
          </a:prstGeom>
        </p:spPr>
        <p:txBody>
          <a:bodyPr vert="horz" lIns="0"/>
          <a:lstStyle>
            <a:lvl1pPr marL="171244" indent="-171244" algn="just">
              <a:lnSpc>
                <a:spcPts val="1638"/>
              </a:lnSpc>
              <a:buClr>
                <a:srgbClr val="1A6D83"/>
              </a:buClr>
              <a:buFont typeface="Arial" panose="020B0604020202020204" pitchFamily="34" charset="0"/>
              <a:buChar char="•"/>
              <a:defRPr sz="1099" b="0" i="0" baseline="0">
                <a:solidFill>
                  <a:srgbClr val="000000"/>
                </a:solidFill>
                <a:latin typeface="Arial" panose="020B0604020202020204" pitchFamily="34" charset="0"/>
                <a:cs typeface="Arial" panose="020B0604020202020204" pitchFamily="34" charset="0"/>
              </a:defRPr>
            </a:lvl1pPr>
            <a:lvl2pPr marL="627896" indent="-171244">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p:txBody>
      </p:sp>
      <p:cxnSp>
        <p:nvCxnSpPr>
          <p:cNvPr id="5" name="Connecteur droit 4"/>
          <p:cNvCxnSpPr/>
          <p:nvPr/>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Image 7"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0" name="Rectangle 9"/>
          <p:cNvSpPr/>
          <p:nvPr/>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1" name="ZoneTexte 10"/>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12"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sp>
        <p:nvSpPr>
          <p:cNvPr id="13"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cxnSp>
        <p:nvCxnSpPr>
          <p:cNvPr id="14" name="Connecteur droit 13"/>
          <p:cNvCxnSpPr/>
          <p:nvPr userDrawn="1"/>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Image 16"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8" name="Rectangle 17"/>
          <p:cNvSpPr/>
          <p:nvPr userDrawn="1"/>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9" name="ZoneTexte 18"/>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0" name="Holder 2"/>
          <p:cNvSpPr>
            <a:spLocks noGrp="1"/>
          </p:cNvSpPr>
          <p:nvPr>
            <p:ph type="ctrTitle"/>
          </p:nvPr>
        </p:nvSpPr>
        <p:spPr>
          <a:xfrm>
            <a:off x="381000" y="589521"/>
            <a:ext cx="8001000" cy="368877"/>
          </a:xfrm>
          <a:prstGeom prst="rect">
            <a:avLst/>
          </a:prstGeom>
        </p:spPr>
        <p:txBody>
          <a:bodyPr wrap="square" lIns="0" tIns="0" rIns="0" bIns="0">
            <a:spAutoFit/>
          </a:bodyPr>
          <a:lstStyle>
            <a:lvl1pPr algn="l">
              <a:defRPr sz="2397" b="0" i="0" kern="1200" cap="all" spc="26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
        <p:nvSpPr>
          <p:cNvPr id="21" name="Espace réservé du contenu 2"/>
          <p:cNvSpPr>
            <a:spLocks noGrp="1"/>
          </p:cNvSpPr>
          <p:nvPr>
            <p:ph sz="half" idx="1"/>
          </p:nvPr>
        </p:nvSpPr>
        <p:spPr>
          <a:xfrm>
            <a:off x="1524000" y="1430159"/>
            <a:ext cx="6934200" cy="244174"/>
          </a:xfrm>
          <a:prstGeom prst="rect">
            <a:avLst/>
          </a:prstGeom>
        </p:spPr>
        <p:txBody>
          <a:bodyPr lIns="0" tIns="0" rIns="0" bIns="0"/>
          <a:lstStyle>
            <a:lvl1pPr>
              <a:defRPr sz="1398" b="1" kern="1200" cap="all" spc="190">
                <a:latin typeface="Arial" panose="020B0604020202020204" pitchFamily="34" charset="0"/>
                <a:cs typeface="Arial" panose="020B0604020202020204" pitchFamily="34" charset="0"/>
              </a:defRPr>
            </a:lvl1pPr>
            <a:lvl2pPr marL="627896" indent="-171244">
              <a:buClr>
                <a:srgbClr val="1A6D83"/>
              </a:buClr>
              <a:buSzPct val="110000"/>
              <a:buFont typeface="Wingdings" charset="2"/>
              <a:buChar char="§"/>
              <a:defRPr sz="1199" b="0" i="0">
                <a:latin typeface="Brandon Grotesque Light"/>
                <a:cs typeface="Brandon Grotesque Light"/>
              </a:defRPr>
            </a:lvl2pPr>
            <a:lvl3pPr>
              <a:defRPr sz="1199" b="1">
                <a:latin typeface="Brandon Grotesque Regular"/>
                <a:cs typeface="Brandon Grotesque Regular"/>
              </a:defRPr>
            </a:lvl3pPr>
            <a:lvl4pPr>
              <a:defRPr sz="1199" b="1">
                <a:latin typeface="Brandon Grotesque Regular"/>
                <a:cs typeface="Brandon Grotesque Regular"/>
              </a:defRPr>
            </a:lvl4pPr>
            <a:lvl5pPr>
              <a:defRPr sz="1199" b="1">
                <a:latin typeface="Brandon Grotesque Regular"/>
                <a:cs typeface="Brandon Grotesque Regular"/>
              </a:defRPr>
            </a:lvl5pPr>
            <a:lvl6pPr>
              <a:defRPr sz="1798"/>
            </a:lvl6pPr>
            <a:lvl7pPr>
              <a:defRPr sz="1798"/>
            </a:lvl7pPr>
            <a:lvl8pPr>
              <a:defRPr sz="1798"/>
            </a:lvl8pPr>
            <a:lvl9pPr>
              <a:defRPr sz="1798"/>
            </a:lvl9pPr>
          </a:lstStyle>
          <a:p>
            <a:pPr lvl="0"/>
            <a:r>
              <a:rPr lang="fr-FR" dirty="0"/>
              <a:t>Modifiez les styles du texte du masque</a:t>
            </a:r>
          </a:p>
        </p:txBody>
      </p:sp>
    </p:spTree>
    <p:extLst>
      <p:ext uri="{BB962C8B-B14F-4D97-AF65-F5344CB8AC3E}">
        <p14:creationId xmlns:p14="http://schemas.microsoft.com/office/powerpoint/2010/main" val="228337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682801"/>
            <a:ext cx="8424863" cy="539991"/>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Tree>
    <p:extLst>
      <p:ext uri="{BB962C8B-B14F-4D97-AF65-F5344CB8AC3E}">
        <p14:creationId xmlns:p14="http://schemas.microsoft.com/office/powerpoint/2010/main" val="28881371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8_Gros titre &amp; texte">
    <p:spTree>
      <p:nvGrpSpPr>
        <p:cNvPr id="1" name=""/>
        <p:cNvGrpSpPr/>
        <p:nvPr/>
      </p:nvGrpSpPr>
      <p:grpSpPr>
        <a:xfrm>
          <a:off x="0" y="0"/>
          <a:ext cx="0" cy="0"/>
          <a:chOff x="0" y="0"/>
          <a:chExt cx="0" cy="0"/>
        </a:xfrm>
      </p:grpSpPr>
      <p:sp>
        <p:nvSpPr>
          <p:cNvPr id="9" name="Holder 3"/>
          <p:cNvSpPr>
            <a:spLocks noGrp="1"/>
          </p:cNvSpPr>
          <p:nvPr>
            <p:ph type="body" idx="1"/>
          </p:nvPr>
        </p:nvSpPr>
        <p:spPr>
          <a:xfrm>
            <a:off x="1532776" y="1430159"/>
            <a:ext cx="6651625" cy="330312"/>
          </a:xfrm>
          <a:prstGeom prst="rect">
            <a:avLst/>
          </a:prstGeom>
        </p:spPr>
        <p:txBody>
          <a:bodyPr lIns="0" tIns="0" rIns="0" bIns="0"/>
          <a:lstStyle>
            <a:lvl1pPr>
              <a:defRPr sz="1398" b="1" i="0" cap="all" spc="100">
                <a:solidFill>
                  <a:schemeClr val="tx1"/>
                </a:solidFill>
                <a:latin typeface="Arial" panose="020B0604020202020204" pitchFamily="34" charset="0"/>
                <a:cs typeface="Arial" panose="020B0604020202020204" pitchFamily="34" charset="0"/>
              </a:defRPr>
            </a:lvl1pPr>
          </a:lstStyle>
          <a:p>
            <a:pPr lvl="0"/>
            <a:r>
              <a:rPr lang="fr-FR"/>
              <a:t>Modifiez les styles du texte du masque</a:t>
            </a:r>
          </a:p>
        </p:txBody>
      </p:sp>
      <p:cxnSp>
        <p:nvCxnSpPr>
          <p:cNvPr id="10" name="Connecteur droit 9"/>
          <p:cNvCxnSpPr/>
          <p:nvPr/>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Espace réservé du texte 56"/>
          <p:cNvSpPr>
            <a:spLocks noGrp="1"/>
          </p:cNvSpPr>
          <p:nvPr>
            <p:ph type="body" sz="quarter" idx="15" hasCustomPrompt="1"/>
          </p:nvPr>
        </p:nvSpPr>
        <p:spPr>
          <a:xfrm>
            <a:off x="4114800" y="1962902"/>
            <a:ext cx="4191000" cy="2748737"/>
          </a:xfrm>
          <a:prstGeom prst="rect">
            <a:avLst/>
          </a:prstGeom>
        </p:spPr>
        <p:txBody>
          <a:bodyPr vert="horz" lIns="0"/>
          <a:lstStyle>
            <a:lvl1pPr marL="171244" indent="-171244" algn="just">
              <a:lnSpc>
                <a:spcPts val="1638"/>
              </a:lnSpc>
              <a:buClr>
                <a:srgbClr val="1A6D83"/>
              </a:buClr>
              <a:buFont typeface="Arial" panose="020B0604020202020204" pitchFamily="34" charset="0"/>
              <a:buChar char="•"/>
              <a:defRPr sz="1099" b="0" i="0" baseline="0">
                <a:solidFill>
                  <a:srgbClr val="000000"/>
                </a:solidFill>
                <a:latin typeface="Arial" panose="020B0604020202020204" pitchFamily="34" charset="0"/>
                <a:cs typeface="Arial" panose="020B0604020202020204" pitchFamily="34" charset="0"/>
              </a:defRPr>
            </a:lvl1pPr>
            <a:lvl2pPr marL="742058" indent="-285407">
              <a:buClr>
                <a:srgbClr val="1A6D83"/>
              </a:buClr>
              <a:buFont typeface="Courier New" panose="02070309020205020404" pitchFamily="49" charset="0"/>
              <a:buChar char="o"/>
              <a:defRPr sz="999">
                <a:solidFill>
                  <a:schemeClr val="tx1"/>
                </a:solidFill>
                <a:latin typeface="Arial" panose="020B0604020202020204" pitchFamily="34" charset="0"/>
                <a:cs typeface="Arial" panose="020B0604020202020204" pitchFamily="34" charset="0"/>
              </a:defRPr>
            </a:lvl2pPr>
          </a:lstStyle>
          <a:p>
            <a:pPr lvl="0"/>
            <a:r>
              <a:rPr lang="fr-FR" dirty="0"/>
              <a:t>Cliquez pour modifier les styles du texte du masque</a:t>
            </a:r>
          </a:p>
          <a:p>
            <a:pPr lvl="1"/>
            <a:endParaRPr lang="fr-FR" dirty="0"/>
          </a:p>
          <a:p>
            <a:pPr lvl="1"/>
            <a:endParaRPr lang="fr-FR" dirty="0"/>
          </a:p>
          <a:p>
            <a:pPr lvl="0"/>
            <a:endParaRPr lang="fr-FR" dirty="0"/>
          </a:p>
        </p:txBody>
      </p:sp>
      <p:pic>
        <p:nvPicPr>
          <p:cNvPr id="8" name="Image 7" descr="Logo_DCSS+protection_RVB.jpg"/>
          <p:cNvPicPr>
            <a:picLocks noChangeAspect="1"/>
          </p:cNvPicPr>
          <p:nvPr/>
        </p:nvPicPr>
        <p:blipFill>
          <a:blip r:embed="rId2"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1" name="Rectangle 10"/>
          <p:cNvSpPr/>
          <p:nvPr/>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2" name="object 2"/>
          <p:cNvSpPr/>
          <p:nvPr/>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13" name="object 3"/>
          <p:cNvSpPr/>
          <p:nvPr/>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cxnSp>
        <p:nvCxnSpPr>
          <p:cNvPr id="14" name="Connecteur droit 13"/>
          <p:cNvCxnSpPr/>
          <p:nvPr/>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cxnSp>
        <p:nvCxnSpPr>
          <p:cNvPr id="15" name="Connecteur droit 14"/>
          <p:cNvCxnSpPr/>
          <p:nvPr userDrawn="1"/>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Image 15" descr="Logo_DCSS+protection_RVB.jpg"/>
          <p:cNvPicPr>
            <a:picLocks noChangeAspect="1"/>
          </p:cNvPicPr>
          <p:nvPr userDrawn="1"/>
        </p:nvPicPr>
        <p:blipFill>
          <a:blip r:embed="rId2"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7" name="Rectangle 16"/>
          <p:cNvSpPr/>
          <p:nvPr userDrawn="1"/>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9" name="object 2"/>
          <p:cNvSpPr/>
          <p:nvPr userDrawn="1"/>
        </p:nvSpPr>
        <p:spPr>
          <a:xfrm>
            <a:off x="381000" y="1"/>
            <a:ext cx="899998" cy="5184724"/>
          </a:xfrm>
          <a:prstGeom prst="rect">
            <a:avLst/>
          </a:prstGeom>
          <a:blipFill>
            <a:blip r:embed="rId3" cstate="print"/>
            <a:stretch>
              <a:fillRect/>
            </a:stretch>
          </a:blipFill>
        </p:spPr>
        <p:txBody>
          <a:bodyPr wrap="square" lIns="0" tIns="0" rIns="0" bIns="0" rtlCol="0"/>
          <a:lstStyle/>
          <a:p>
            <a:endParaRPr sz="1798"/>
          </a:p>
        </p:txBody>
      </p:sp>
      <p:sp>
        <p:nvSpPr>
          <p:cNvPr id="20" name="object 3"/>
          <p:cNvSpPr/>
          <p:nvPr userDrawn="1"/>
        </p:nvSpPr>
        <p:spPr>
          <a:xfrm>
            <a:off x="304800" y="366158"/>
            <a:ext cx="1358900" cy="815603"/>
          </a:xfrm>
          <a:custGeom>
            <a:avLst/>
            <a:gdLst/>
            <a:ahLst/>
            <a:cxnLst/>
            <a:rect l="l" t="t" r="r" b="b"/>
            <a:pathLst>
              <a:path w="1358900" h="816610">
                <a:moveTo>
                  <a:pt x="0" y="816432"/>
                </a:moveTo>
                <a:lnTo>
                  <a:pt x="1358341" y="816432"/>
                </a:lnTo>
                <a:lnTo>
                  <a:pt x="1358341" y="0"/>
                </a:lnTo>
                <a:lnTo>
                  <a:pt x="0" y="0"/>
                </a:lnTo>
                <a:lnTo>
                  <a:pt x="0" y="816432"/>
                </a:lnTo>
                <a:close/>
              </a:path>
            </a:pathLst>
          </a:custGeom>
          <a:solidFill>
            <a:srgbClr val="FFFFFF"/>
          </a:solidFill>
        </p:spPr>
        <p:txBody>
          <a:bodyPr wrap="square" lIns="0" tIns="0" rIns="0" bIns="0" rtlCol="0"/>
          <a:lstStyle/>
          <a:p>
            <a:endParaRPr sz="1798">
              <a:latin typeface="Arial" panose="020B0604020202020204" pitchFamily="34" charset="0"/>
              <a:cs typeface="Arial" panose="020B0604020202020204" pitchFamily="34" charset="0"/>
            </a:endParaRPr>
          </a:p>
        </p:txBody>
      </p:sp>
      <p:cxnSp>
        <p:nvCxnSpPr>
          <p:cNvPr id="21" name="Connecteur droit 20"/>
          <p:cNvCxnSpPr/>
          <p:nvPr userDrawn="1"/>
        </p:nvCxnSpPr>
        <p:spPr>
          <a:xfrm>
            <a:off x="1524000" y="1763123"/>
            <a:ext cx="23622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ZoneTexte 21"/>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9" name="Titre 28"/>
          <p:cNvSpPr>
            <a:spLocks noGrp="1"/>
          </p:cNvSpPr>
          <p:nvPr>
            <p:ph type="title"/>
          </p:nvPr>
        </p:nvSpPr>
        <p:spPr>
          <a:xfrm>
            <a:off x="371475" y="364675"/>
            <a:ext cx="8167800" cy="817086"/>
          </a:xfrm>
          <a:prstGeom prst="rect">
            <a:avLst/>
          </a:prstGeom>
        </p:spPr>
        <p:txBody>
          <a:bodyPr vert="horz" wrap="square" lIns="0" rIns="0" anchor="ctr"/>
          <a:lstStyle>
            <a:lvl1pPr algn="l">
              <a:defRPr sz="2397" b="0" i="0" cap="all" spc="100">
                <a:solidFill>
                  <a:srgbClr val="1A6D83"/>
                </a:solidFill>
                <a:latin typeface="Arial" panose="020B0604020202020204" pitchFamily="34" charset="0"/>
                <a:cs typeface="Arial" panose="020B0604020202020204" pitchFamily="34" charset="0"/>
              </a:defRPr>
            </a:lvl1pPr>
          </a:lstStyle>
          <a:p>
            <a:r>
              <a:rPr lang="fr-FR"/>
              <a:t>Modifiez le style du titre</a:t>
            </a:r>
            <a:endParaRPr lang="fr-FR" dirty="0"/>
          </a:p>
        </p:txBody>
      </p:sp>
    </p:spTree>
    <p:extLst>
      <p:ext uri="{BB962C8B-B14F-4D97-AF65-F5344CB8AC3E}">
        <p14:creationId xmlns:p14="http://schemas.microsoft.com/office/powerpoint/2010/main" val="40023754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3bis_Gros titre &amp; texte">
    <p:spTree>
      <p:nvGrpSpPr>
        <p:cNvPr id="1" name=""/>
        <p:cNvGrpSpPr/>
        <p:nvPr/>
      </p:nvGrpSpPr>
      <p:grpSpPr>
        <a:xfrm>
          <a:off x="0" y="0"/>
          <a:ext cx="0" cy="0"/>
          <a:chOff x="0" y="0"/>
          <a:chExt cx="0" cy="0"/>
        </a:xfrm>
      </p:grpSpPr>
      <p:sp>
        <p:nvSpPr>
          <p:cNvPr id="15" name="object 2"/>
          <p:cNvSpPr/>
          <p:nvPr/>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pic>
        <p:nvPicPr>
          <p:cNvPr id="8" name="Image 7" descr="Logo_DCSS+protection_RVB.jpg"/>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0" name="Rectangle 9"/>
          <p:cNvSpPr/>
          <p:nvPr/>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1" name="ZoneTexte 10"/>
          <p:cNvSpPr txBox="1"/>
          <p:nvPr/>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12" name="object 2"/>
          <p:cNvSpPr/>
          <p:nvPr userDrawn="1"/>
        </p:nvSpPr>
        <p:spPr>
          <a:xfrm>
            <a:off x="381000" y="1"/>
            <a:ext cx="899998" cy="5184724"/>
          </a:xfrm>
          <a:prstGeom prst="rect">
            <a:avLst/>
          </a:prstGeom>
          <a:blipFill>
            <a:blip r:embed="rId2" cstate="print"/>
            <a:stretch>
              <a:fillRect/>
            </a:stretch>
          </a:blipFill>
        </p:spPr>
        <p:txBody>
          <a:bodyPr wrap="square" lIns="0" tIns="0" rIns="0" bIns="0" rtlCol="0"/>
          <a:lstStyle/>
          <a:p>
            <a:endParaRPr sz="1798"/>
          </a:p>
        </p:txBody>
      </p:sp>
      <p:pic>
        <p:nvPicPr>
          <p:cNvPr id="17" name="Image 16" descr="Logo_DCSS+protection_RVB.jpg"/>
          <p:cNvPicPr>
            <a:picLocks noChangeAspect="1"/>
          </p:cNvPicPr>
          <p:nvPr userDrawn="1"/>
        </p:nvPicPr>
        <p:blipFill>
          <a:blip r:embed="rId3" cstate="print">
            <a:alphaModFix/>
            <a:extLst>
              <a:ext uri="{28A0092B-C50C-407E-A947-70E740481C1C}">
                <a14:useLocalDpi xmlns:a14="http://schemas.microsoft.com/office/drawing/2010/main" val="0"/>
              </a:ext>
            </a:extLst>
          </a:blip>
          <a:stretch>
            <a:fillRect/>
          </a:stretch>
        </p:blipFill>
        <p:spPr>
          <a:xfrm>
            <a:off x="8851654" y="4851514"/>
            <a:ext cx="292347" cy="291987"/>
          </a:xfrm>
          <a:prstGeom prst="rect">
            <a:avLst/>
          </a:prstGeom>
        </p:spPr>
      </p:pic>
      <p:sp>
        <p:nvSpPr>
          <p:cNvPr id="18" name="Rectangle 17"/>
          <p:cNvSpPr/>
          <p:nvPr userDrawn="1"/>
        </p:nvSpPr>
        <p:spPr>
          <a:xfrm>
            <a:off x="8458200" y="4474401"/>
            <a:ext cx="457200" cy="456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798"/>
          </a:p>
        </p:txBody>
      </p:sp>
      <p:sp>
        <p:nvSpPr>
          <p:cNvPr id="19" name="ZoneTexte 18"/>
          <p:cNvSpPr txBox="1"/>
          <p:nvPr userDrawn="1"/>
        </p:nvSpPr>
        <p:spPr>
          <a:xfrm>
            <a:off x="0" y="4886415"/>
            <a:ext cx="381000" cy="215178"/>
          </a:xfrm>
          <a:prstGeom prst="rect">
            <a:avLst/>
          </a:prstGeom>
          <a:noFill/>
        </p:spPr>
        <p:txBody>
          <a:bodyPr wrap="square" rtlCol="0">
            <a:spAutoFit/>
          </a:bodyPr>
          <a:lstStyle/>
          <a:p>
            <a:fld id="{7CDF7A18-792E-450C-BA03-50DD6279F9B7}" type="slidenum">
              <a:rPr lang="fr-FR" sz="799" smtClean="0">
                <a:latin typeface="Arial" panose="020B0604020202020204" pitchFamily="34" charset="0"/>
                <a:cs typeface="Arial" panose="020B0604020202020204" pitchFamily="34" charset="0"/>
              </a:rPr>
              <a:t>‹N°›</a:t>
            </a:fld>
            <a:endParaRPr lang="fr-FR" sz="799" dirty="0">
              <a:latin typeface="Arial" panose="020B0604020202020204" pitchFamily="34" charset="0"/>
              <a:cs typeface="Arial" panose="020B0604020202020204" pitchFamily="34" charset="0"/>
            </a:endParaRPr>
          </a:p>
        </p:txBody>
      </p:sp>
      <p:sp>
        <p:nvSpPr>
          <p:cNvPr id="29" name="Titre 28"/>
          <p:cNvSpPr>
            <a:spLocks noGrp="1"/>
          </p:cNvSpPr>
          <p:nvPr>
            <p:ph type="title"/>
          </p:nvPr>
        </p:nvSpPr>
        <p:spPr>
          <a:xfrm>
            <a:off x="381002" y="364675"/>
            <a:ext cx="8229598" cy="817086"/>
          </a:xfrm>
          <a:prstGeom prst="rect">
            <a:avLst/>
          </a:prstGeom>
          <a:solidFill>
            <a:schemeClr val="bg1"/>
          </a:solidFill>
        </p:spPr>
        <p:txBody>
          <a:bodyPr vert="horz" wrap="square" lIns="0" rIns="0" anchor="ctr"/>
          <a:lstStyle>
            <a:lvl1pPr algn="l">
              <a:defRPr sz="2397" b="0" i="0" cap="all" spc="100">
                <a:solidFill>
                  <a:srgbClr val="1A6D83"/>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texte 2"/>
          <p:cNvSpPr>
            <a:spLocks noGrp="1"/>
          </p:cNvSpPr>
          <p:nvPr>
            <p:ph type="body" sz="quarter" idx="10"/>
          </p:nvPr>
        </p:nvSpPr>
        <p:spPr>
          <a:xfrm>
            <a:off x="1524000" y="1506265"/>
            <a:ext cx="7086600" cy="3196454"/>
          </a:xfrm>
          <a:prstGeom prst="rect">
            <a:avLst/>
          </a:prstGeom>
        </p:spPr>
        <p:txBody>
          <a:bodyPr/>
          <a:lstStyle>
            <a:lvl1pPr marL="285407" indent="-285407">
              <a:buClr>
                <a:schemeClr val="accent1"/>
              </a:buClr>
              <a:buFont typeface="Arial" panose="020B0604020202020204" pitchFamily="34" charset="0"/>
              <a:buChar char="•"/>
              <a:defRPr lang="fr-FR" sz="1598" b="0" i="0" baseline="0" dirty="0" smtClean="0">
                <a:solidFill>
                  <a:srgbClr val="000000"/>
                </a:solidFill>
                <a:latin typeface="Arial" panose="020B0604020202020204" pitchFamily="34" charset="0"/>
                <a:ea typeface="+mn-ea"/>
                <a:cs typeface="Arial" panose="020B0604020202020204" pitchFamily="34" charset="0"/>
              </a:defRPr>
            </a:lvl1pPr>
            <a:lvl2pPr marL="542273" indent="-275894">
              <a:buClr>
                <a:schemeClr val="accent1"/>
              </a:buClr>
              <a:buSzPct val="100000"/>
              <a:buFont typeface="Courier New" panose="02070309020205020404" pitchFamily="49" charset="0"/>
              <a:buChar char="o"/>
              <a:defRPr sz="1398">
                <a:latin typeface="Arial" panose="020B0604020202020204" pitchFamily="34" charset="0"/>
                <a:cs typeface="Arial" panose="020B0604020202020204" pitchFamily="34" charset="0"/>
              </a:defRPr>
            </a:lvl2pPr>
            <a:lvl3pPr marL="808653" indent="-266380">
              <a:buClr>
                <a:schemeClr val="accent1"/>
              </a:buClr>
              <a:buFont typeface="Wingdings" panose="05000000000000000000" pitchFamily="2" charset="2"/>
              <a:buChar char="Ø"/>
              <a:defRPr sz="1199">
                <a:solidFill>
                  <a:schemeClr val="tx1"/>
                </a:solidFill>
                <a:latin typeface="Arial" panose="020B0604020202020204" pitchFamily="34" charset="0"/>
                <a:cs typeface="Arial" panose="020B0604020202020204" pitchFamily="34" charset="0"/>
              </a:defRPr>
            </a:lvl3pPr>
            <a:lvl4pPr marL="1075033" indent="-180758">
              <a:buClr>
                <a:schemeClr val="accent2"/>
              </a:buClr>
              <a:buFont typeface="Arial" panose="020B0604020202020204" pitchFamily="34" charset="0"/>
              <a:buChar char="•"/>
              <a:defRPr sz="1199" i="0">
                <a:solidFill>
                  <a:schemeClr val="tx1"/>
                </a:solidFill>
                <a:latin typeface="Arial" panose="020B0604020202020204" pitchFamily="34" charset="0"/>
                <a:cs typeface="Arial" panose="020B0604020202020204" pitchFamily="34" charset="0"/>
              </a:defRPr>
            </a:lvl4pPr>
            <a:lvl5pPr marL="1255791" indent="-180758">
              <a:buFont typeface="Arial" panose="020B0604020202020204" pitchFamily="34" charset="0"/>
              <a:buChar char="•"/>
              <a:defRPr sz="1099" i="1">
                <a:solidFill>
                  <a:schemeClr val="tx1"/>
                </a:solidFill>
                <a:latin typeface="Arial" panose="020B0604020202020204" pitchFamily="34" charset="0"/>
                <a:cs typeface="Arial"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3302437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fr-FR" smtClean="0"/>
              <a:t>Dr Prisse Véronique médecin cheffe du service de PMi de Paris </a:t>
            </a:r>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FDE39E9-4C75-4701-8C83-1B2CA8C4CB19}" type="datetime1">
              <a:rPr lang="en-US" smtClean="0"/>
              <a:t>4/26/2024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6954271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r>
              <a:rPr lang="fr-FR" smtClean="0"/>
              <a:t>Dr Prisse Véronique médecin cheffe du service de PMi de Paris </a:t>
            </a:r>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B156385C-0180-4735-BA51-F9CCA8D2892F}" type="datetime1">
              <a:rPr lang="en-US" smtClean="0"/>
              <a:t>4/26/2024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21476970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r>
              <a:rPr lang="fr-FR" smtClean="0"/>
              <a:t>Dr Prisse Véronique médecin cheffe du service de PMi de Paris </a:t>
            </a:r>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3F452104-9AC9-401C-8985-157917B8185A}" type="datetime1">
              <a:rPr lang="en-US" smtClean="0"/>
              <a:t>4/26/2024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42433435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r>
              <a:rPr lang="fr-FR" smtClean="0"/>
              <a:t>Dr Prisse Véronique médecin cheffe du service de PMi de Paris </a:t>
            </a:r>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E9DE9445-C290-4812-9212-C83AA06FD534}" type="datetime1">
              <a:rPr lang="en-US" smtClean="0"/>
              <a:t>4/26/2024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009930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r>
              <a:rPr lang="fr-FR" smtClean="0"/>
              <a:t>Dr Prisse Véronique médecin cheffe du service de PMi de Paris </a:t>
            </a:r>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818914AD-04D2-45F1-BB1F-55F219B7A29C}" type="datetime1">
              <a:rPr lang="en-US" smtClean="0"/>
              <a:t>4/26/2024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22261552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ouverture avec fond bleu anthracite">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5EE01-F973-4120-91B8-34CAA765DBA3}"/>
              </a:ext>
            </a:extLst>
          </p:cNvPr>
          <p:cNvSpPr>
            <a:spLocks noGrp="1"/>
          </p:cNvSpPr>
          <p:nvPr>
            <p:ph type="ctrTitle" hasCustomPrompt="1"/>
          </p:nvPr>
        </p:nvSpPr>
        <p:spPr>
          <a:xfrm>
            <a:off x="337559" y="1346945"/>
            <a:ext cx="3240000" cy="2654573"/>
          </a:xfrm>
        </p:spPr>
        <p:txBody>
          <a:bodyPr anchor="t"/>
          <a:lstStyle>
            <a:lvl1pPr algn="l">
              <a:lnSpc>
                <a:spcPct val="115000"/>
              </a:lnSpc>
              <a:defRPr sz="15000">
                <a:solidFill>
                  <a:schemeClr val="tx1"/>
                </a:solidFill>
              </a:defRPr>
            </a:lvl1pPr>
          </a:lstStyle>
          <a:p>
            <a:r>
              <a:rPr lang="fr-FR" dirty="0"/>
              <a:t>01</a:t>
            </a:r>
          </a:p>
        </p:txBody>
      </p:sp>
      <p:sp>
        <p:nvSpPr>
          <p:cNvPr id="3" name="Sous-titre 2">
            <a:extLst>
              <a:ext uri="{FF2B5EF4-FFF2-40B4-BE49-F238E27FC236}">
                <a16:creationId xmlns:a16="http://schemas.microsoft.com/office/drawing/2014/main" id="{40AEA671-FC71-4FFA-B81F-CABE73D6E490}"/>
              </a:ext>
            </a:extLst>
          </p:cNvPr>
          <p:cNvSpPr>
            <a:spLocks noGrp="1"/>
          </p:cNvSpPr>
          <p:nvPr>
            <p:ph type="subTitle" idx="1"/>
          </p:nvPr>
        </p:nvSpPr>
        <p:spPr>
          <a:xfrm>
            <a:off x="3354860" y="1895144"/>
            <a:ext cx="5427654" cy="451855"/>
          </a:xfrm>
        </p:spPr>
        <p:txBody>
          <a:bodyPr anchor="t"/>
          <a:lstStyle>
            <a:lvl1pPr marL="0" indent="0" algn="l">
              <a:lnSpc>
                <a:spcPct val="135000"/>
              </a:lnSpc>
              <a:buNone/>
              <a:defRPr sz="2175" b="1">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dirty="0"/>
              <a:t>Modifiez le style des sous-titres du masque</a:t>
            </a:r>
          </a:p>
        </p:txBody>
      </p:sp>
      <p:sp>
        <p:nvSpPr>
          <p:cNvPr id="12" name="Espace réservé du texte 2">
            <a:extLst>
              <a:ext uri="{FF2B5EF4-FFF2-40B4-BE49-F238E27FC236}">
                <a16:creationId xmlns:a16="http://schemas.microsoft.com/office/drawing/2014/main" id="{1804ABAE-D1B5-49C1-BC81-DA26BA538614}"/>
              </a:ext>
            </a:extLst>
          </p:cNvPr>
          <p:cNvSpPr>
            <a:spLocks noGrp="1"/>
          </p:cNvSpPr>
          <p:nvPr>
            <p:ph type="body" idx="13"/>
          </p:nvPr>
        </p:nvSpPr>
        <p:spPr>
          <a:xfrm>
            <a:off x="3354859" y="3094915"/>
            <a:ext cx="5427654" cy="230832"/>
          </a:xfrm>
        </p:spPr>
        <p:txBody>
          <a:bodyPr anchor="t"/>
          <a:lstStyle>
            <a:lvl1pPr marL="0" indent="0">
              <a:buNone/>
              <a:defRPr sz="15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Modifier les styles du texte du masque</a:t>
            </a:r>
          </a:p>
        </p:txBody>
      </p:sp>
    </p:spTree>
    <p:extLst>
      <p:ext uri="{BB962C8B-B14F-4D97-AF65-F5344CB8AC3E}">
        <p14:creationId xmlns:p14="http://schemas.microsoft.com/office/powerpoint/2010/main" val="2902606589"/>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28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p:nvPr>
        </p:nvSpPr>
        <p:spPr>
          <a:xfrm>
            <a:off x="442743" y="806531"/>
            <a:ext cx="8100000" cy="184666"/>
          </a:xfrm>
        </p:spPr>
        <p:txBody>
          <a:bodyPr anchor="b"/>
          <a:lstStyle>
            <a:lvl1pPr marL="0" indent="0">
              <a:buNone/>
              <a:defRPr sz="12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Modifier les styles du texte du masque</a:t>
            </a:r>
          </a:p>
        </p:txBody>
      </p:sp>
      <p:sp>
        <p:nvSpPr>
          <p:cNvPr id="7" name="Espace réservé de la date 6">
            <a:extLst>
              <a:ext uri="{FF2B5EF4-FFF2-40B4-BE49-F238E27FC236}">
                <a16:creationId xmlns:a16="http://schemas.microsoft.com/office/drawing/2014/main" id="{1E05C12A-6D66-4BD5-8AA3-E181C54F9E89}"/>
              </a:ext>
            </a:extLst>
          </p:cNvPr>
          <p:cNvSpPr>
            <a:spLocks noGrp="1"/>
          </p:cNvSpPr>
          <p:nvPr>
            <p:ph type="dt" sz="half" idx="10"/>
          </p:nvPr>
        </p:nvSpPr>
        <p:spPr/>
        <p:txBody>
          <a:bodyPr/>
          <a:lstStyle/>
          <a:p>
            <a:fld id="{1F81B41F-74E4-42C9-A01B-AD4BDF9A2FD3}" type="datetime1">
              <a:rPr lang="en-US" smtClean="0"/>
              <a:t>4/26/2024</a:t>
            </a:fld>
            <a:endParaRPr lang="fr-FR"/>
          </a:p>
        </p:txBody>
      </p:sp>
      <p:sp>
        <p:nvSpPr>
          <p:cNvPr id="8" name="Espace réservé du pied de page 7">
            <a:extLst>
              <a:ext uri="{FF2B5EF4-FFF2-40B4-BE49-F238E27FC236}">
                <a16:creationId xmlns:a16="http://schemas.microsoft.com/office/drawing/2014/main" id="{4D9927BF-3057-4ED9-A027-6ED3E5944114}"/>
              </a:ext>
            </a:extLst>
          </p:cNvPr>
          <p:cNvSpPr>
            <a:spLocks noGrp="1"/>
          </p:cNvSpPr>
          <p:nvPr>
            <p:ph type="ftr" sz="quarter" idx="11"/>
          </p:nvPr>
        </p:nvSpPr>
        <p:spPr/>
        <p:txBody>
          <a:bodyPr/>
          <a:lstStyle/>
          <a:p>
            <a:r>
              <a:rPr lang="fr-FR" smtClean="0"/>
              <a:t>Dr Prisse Véronique médecin cheffe du service de PMi de Paris </a:t>
            </a:r>
            <a:endParaRPr lang="fr-FR"/>
          </a:p>
        </p:txBody>
      </p:sp>
      <p:sp>
        <p:nvSpPr>
          <p:cNvPr id="9" name="Espace réservé du numéro de diapositive 8">
            <a:extLst>
              <a:ext uri="{FF2B5EF4-FFF2-40B4-BE49-F238E27FC236}">
                <a16:creationId xmlns:a16="http://schemas.microsoft.com/office/drawing/2014/main" id="{7E748F74-A8DF-40EA-847A-446CF8437D01}"/>
              </a:ext>
            </a:extLst>
          </p:cNvPr>
          <p:cNvSpPr>
            <a:spLocks noGrp="1"/>
          </p:cNvSpPr>
          <p:nvPr>
            <p:ph type="sldNum" sz="quarter" idx="12"/>
          </p:nvPr>
        </p:nvSpPr>
        <p:spPr/>
        <p:txBody>
          <a:bodyPr/>
          <a:lstStyle/>
          <a:p>
            <a:fld id="{975A587B-5814-4D9B-9598-FE9CB954CB01}" type="slidenum">
              <a:rPr lang="fr-FR" smtClean="0"/>
              <a:t>‹N°›</a:t>
            </a:fld>
            <a:endParaRPr lang="fr-F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p:nvPr>
        </p:nvSpPr>
        <p:spPr>
          <a:xfrm>
            <a:off x="5073849" y="1360800"/>
            <a:ext cx="3468895" cy="884858"/>
          </a:xfrm>
        </p:spPr>
        <p:txBody>
          <a:bodyPr/>
          <a:lstStyle>
            <a:lvl1pPr>
              <a:defRPr sz="1050"/>
            </a:lvl1pPr>
            <a:lvl2pPr>
              <a:buClr>
                <a:schemeClr val="tx1"/>
              </a:buClr>
              <a:defRPr sz="1050"/>
            </a:lvl2pPr>
            <a:lvl3pPr>
              <a:spcBef>
                <a:spcPts val="225"/>
              </a:spcBef>
              <a:defRPr sz="1050"/>
            </a:lvl3pPr>
            <a:lvl4pPr>
              <a:spcBef>
                <a:spcPts val="225"/>
              </a:spcBef>
              <a:defRPr sz="1050"/>
            </a:lvl4pPr>
            <a:lvl5pPr>
              <a:spcBef>
                <a:spcPts val="225"/>
              </a:spcBef>
              <a:defRPr sz="105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Titre 9">
            <a:extLst>
              <a:ext uri="{FF2B5EF4-FFF2-40B4-BE49-F238E27FC236}">
                <a16:creationId xmlns:a16="http://schemas.microsoft.com/office/drawing/2014/main" id="{6F48ADC4-A9D9-4DF3-8EBA-2466D4BD9B4D}"/>
              </a:ext>
            </a:extLst>
          </p:cNvPr>
          <p:cNvSpPr>
            <a:spLocks noGrp="1"/>
          </p:cNvSpPr>
          <p:nvPr>
            <p:ph type="title"/>
          </p:nvPr>
        </p:nvSpPr>
        <p:spPr>
          <a:xfrm>
            <a:off x="442743" y="405406"/>
            <a:ext cx="8100000" cy="276999"/>
          </a:xfrm>
        </p:spPr>
        <p:txBody>
          <a:bodyPr/>
          <a:lstStyle>
            <a:lvl1pPr>
              <a:defRPr>
                <a:solidFill>
                  <a:schemeClr val="tx1"/>
                </a:solidFill>
              </a:defRPr>
            </a:lvl1pPr>
          </a:lstStyle>
          <a:p>
            <a:r>
              <a:rPr lang="fr-FR" dirty="0"/>
              <a:t>Modifiez le style du titre</a:t>
            </a:r>
          </a:p>
        </p:txBody>
      </p:sp>
      <p:sp>
        <p:nvSpPr>
          <p:cNvPr id="12" name="Espace réservé pour une image  2">
            <a:extLst>
              <a:ext uri="{FF2B5EF4-FFF2-40B4-BE49-F238E27FC236}">
                <a16:creationId xmlns:a16="http://schemas.microsoft.com/office/drawing/2014/main" id="{9244C946-C589-4599-A34B-208F47A016BA}"/>
              </a:ext>
            </a:extLst>
          </p:cNvPr>
          <p:cNvSpPr>
            <a:spLocks noGrp="1"/>
          </p:cNvSpPr>
          <p:nvPr>
            <p:ph type="pic" idx="14"/>
          </p:nvPr>
        </p:nvSpPr>
        <p:spPr>
          <a:xfrm>
            <a:off x="513000" y="1453754"/>
            <a:ext cx="4464408" cy="161583"/>
          </a:xfrm>
          <a:solidFill>
            <a:schemeClr val="accent1">
              <a:lumMod val="20000"/>
              <a:lumOff val="80000"/>
            </a:schemeClr>
          </a:solidFill>
        </p:spPr>
        <p:txBody>
          <a:bodyPr/>
          <a:lstStyle>
            <a:lvl1pPr marL="0" indent="0">
              <a:buNone/>
              <a:defRPr sz="10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Tree>
    <p:extLst>
      <p:ext uri="{BB962C8B-B14F-4D97-AF65-F5344CB8AC3E}">
        <p14:creationId xmlns:p14="http://schemas.microsoft.com/office/powerpoint/2010/main" val="26372983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p:nvPr>
        </p:nvSpPr>
        <p:spPr>
          <a:xfrm>
            <a:off x="442743" y="806531"/>
            <a:ext cx="8100000" cy="184666"/>
          </a:xfrm>
        </p:spPr>
        <p:txBody>
          <a:bodyPr anchor="b"/>
          <a:lstStyle>
            <a:lvl1pPr marL="0" indent="0">
              <a:buNone/>
              <a:defRPr sz="12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Modifier les styles du texte du masque</a:t>
            </a:r>
          </a:p>
        </p:txBody>
      </p:sp>
      <p:sp>
        <p:nvSpPr>
          <p:cNvPr id="7" name="Espace réservé de la date 6">
            <a:extLst>
              <a:ext uri="{FF2B5EF4-FFF2-40B4-BE49-F238E27FC236}">
                <a16:creationId xmlns:a16="http://schemas.microsoft.com/office/drawing/2014/main" id="{1E05C12A-6D66-4BD5-8AA3-E181C54F9E89}"/>
              </a:ext>
            </a:extLst>
          </p:cNvPr>
          <p:cNvSpPr>
            <a:spLocks noGrp="1"/>
          </p:cNvSpPr>
          <p:nvPr>
            <p:ph type="dt" sz="half" idx="10"/>
          </p:nvPr>
        </p:nvSpPr>
        <p:spPr/>
        <p:txBody>
          <a:bodyPr/>
          <a:lstStyle/>
          <a:p>
            <a:fld id="{067CBF5F-D98E-44B9-B91F-7B6EBFBCE709}" type="datetime1">
              <a:rPr lang="en-US" smtClean="0"/>
              <a:t>4/26/2024</a:t>
            </a:fld>
            <a:endParaRPr lang="fr-FR" dirty="0"/>
          </a:p>
        </p:txBody>
      </p:sp>
      <p:sp>
        <p:nvSpPr>
          <p:cNvPr id="8" name="Espace réservé du pied de page 7">
            <a:extLst>
              <a:ext uri="{FF2B5EF4-FFF2-40B4-BE49-F238E27FC236}">
                <a16:creationId xmlns:a16="http://schemas.microsoft.com/office/drawing/2014/main" id="{4D9927BF-3057-4ED9-A027-6ED3E5944114}"/>
              </a:ext>
            </a:extLst>
          </p:cNvPr>
          <p:cNvSpPr>
            <a:spLocks noGrp="1"/>
          </p:cNvSpPr>
          <p:nvPr>
            <p:ph type="ftr" sz="quarter" idx="11"/>
          </p:nvPr>
        </p:nvSpPr>
        <p:spPr/>
        <p:txBody>
          <a:bodyPr/>
          <a:lstStyle/>
          <a:p>
            <a:r>
              <a:rPr lang="fr-FR" smtClean="0"/>
              <a:t>Dr Prisse Véronique médecin cheffe du service de PMi de Paris </a:t>
            </a:r>
            <a:endParaRPr lang="fr-FR" dirty="0"/>
          </a:p>
        </p:txBody>
      </p:sp>
      <p:sp>
        <p:nvSpPr>
          <p:cNvPr id="9" name="Espace réservé du numéro de diapositive 8">
            <a:extLst>
              <a:ext uri="{FF2B5EF4-FFF2-40B4-BE49-F238E27FC236}">
                <a16:creationId xmlns:a16="http://schemas.microsoft.com/office/drawing/2014/main" id="{7E748F74-A8DF-40EA-847A-446CF8437D01}"/>
              </a:ext>
            </a:extLst>
          </p:cNvPr>
          <p:cNvSpPr>
            <a:spLocks noGrp="1"/>
          </p:cNvSpPr>
          <p:nvPr>
            <p:ph type="sldNum" sz="quarter" idx="12"/>
          </p:nvPr>
        </p:nvSpPr>
        <p:spPr/>
        <p:txBody>
          <a:bodyPr/>
          <a:lstStyle/>
          <a:p>
            <a:fld id="{975A587B-5814-4D9B-9598-FE9CB954CB01}" type="slidenum">
              <a:rPr lang="fr-FR" smtClean="0"/>
              <a:t>‹N°›</a:t>
            </a:fld>
            <a:endParaRPr lang="fr-FR"/>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p:nvPr>
        </p:nvSpPr>
        <p:spPr>
          <a:xfrm>
            <a:off x="442743" y="1360288"/>
            <a:ext cx="8100000" cy="1127232"/>
          </a:xfrm>
        </p:spPr>
        <p:txBody>
          <a:bodyPr/>
          <a:lstStyle>
            <a:lvl1pPr>
              <a:lnSpc>
                <a:spcPct val="130000"/>
              </a:lnSpc>
              <a:defRPr sz="1050">
                <a:solidFill>
                  <a:schemeClr val="tx1"/>
                </a:solidFill>
              </a:defRPr>
            </a:lvl1pPr>
            <a:lvl2pPr marL="0" indent="134541">
              <a:lnSpc>
                <a:spcPct val="130000"/>
              </a:lnSpc>
              <a:buClr>
                <a:schemeClr val="tx1"/>
              </a:buClr>
              <a:defRPr sz="1050"/>
            </a:lvl2pPr>
            <a:lvl3pPr marL="162000" indent="82154">
              <a:lnSpc>
                <a:spcPct val="130000"/>
              </a:lnSpc>
              <a:spcBef>
                <a:spcPts val="225"/>
              </a:spcBef>
              <a:defRPr sz="1050">
                <a:solidFill>
                  <a:schemeClr val="tx1"/>
                </a:solidFill>
              </a:defRPr>
            </a:lvl3pPr>
            <a:lvl4pPr marL="270000" indent="94500">
              <a:lnSpc>
                <a:spcPct val="130000"/>
              </a:lnSpc>
              <a:spcBef>
                <a:spcPts val="225"/>
              </a:spcBef>
              <a:defRPr sz="1050">
                <a:solidFill>
                  <a:schemeClr val="tx1"/>
                </a:solidFill>
              </a:defRPr>
            </a:lvl4pPr>
            <a:lvl5pPr marL="270000" indent="0">
              <a:lnSpc>
                <a:spcPct val="130000"/>
              </a:lnSpc>
              <a:spcBef>
                <a:spcPts val="225"/>
              </a:spcBef>
              <a:defRPr sz="1050">
                <a:solidFill>
                  <a:schemeClr val="tx1"/>
                </a:solidFill>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Titre 9">
            <a:extLst>
              <a:ext uri="{FF2B5EF4-FFF2-40B4-BE49-F238E27FC236}">
                <a16:creationId xmlns:a16="http://schemas.microsoft.com/office/drawing/2014/main" id="{6F48ADC4-A9D9-4DF3-8EBA-2466D4BD9B4D}"/>
              </a:ext>
            </a:extLst>
          </p:cNvPr>
          <p:cNvSpPr>
            <a:spLocks noGrp="1"/>
          </p:cNvSpPr>
          <p:nvPr>
            <p:ph type="title"/>
          </p:nvPr>
        </p:nvSpPr>
        <p:spPr>
          <a:xfrm>
            <a:off x="442743" y="405406"/>
            <a:ext cx="8100000" cy="276999"/>
          </a:xfrm>
        </p:spPr>
        <p:txBody>
          <a:bodyPr/>
          <a:lstStyle>
            <a:lvl1pPr>
              <a:defRPr>
                <a:solidFill>
                  <a:schemeClr val="tx1"/>
                </a:solidFill>
              </a:defRPr>
            </a:lvl1pPr>
          </a:lstStyle>
          <a:p>
            <a:r>
              <a:rPr lang="fr-FR" dirty="0"/>
              <a:t>Modifiez le style du titre</a:t>
            </a:r>
          </a:p>
        </p:txBody>
      </p:sp>
    </p:spTree>
    <p:extLst>
      <p:ext uri="{BB962C8B-B14F-4D97-AF65-F5344CB8AC3E}">
        <p14:creationId xmlns:p14="http://schemas.microsoft.com/office/powerpoint/2010/main" val="15589643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682801"/>
            <a:ext cx="8424863" cy="539991"/>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52000" y="252000"/>
            <a:ext cx="1440000" cy="1440000"/>
          </a:xfrm>
          <a:prstGeom prst="rect">
            <a:avLst/>
          </a:prstGeom>
        </p:spPr>
      </p:pic>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dirty="0"/>
              <a:t>Titre</a:t>
            </a:r>
          </a:p>
          <a:p>
            <a:pPr lvl="1"/>
            <a:r>
              <a:rPr lang="fr-FR" dirty="0"/>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dirty="0"/>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4067944" y="195486"/>
            <a:ext cx="4680769"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2057385" y="347482"/>
            <a:ext cx="2010556" cy="1154711"/>
          </a:xfrm>
          <a:prstGeom prst="rect">
            <a:avLst/>
          </a:prstGeom>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rot="10800000">
            <a:off x="0" y="738000"/>
            <a:ext cx="9144000" cy="4443958"/>
          </a:xfrm>
          <a:prstGeom prst="round1Rect">
            <a:avLst/>
          </a:prstGeo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r>
              <a:rPr lang="fr-FR" cap="all"/>
              <a:t>22 MARS 2022</a:t>
            </a:r>
            <a:endParaRPr lang="fr-FR" cap="all" dirty="0"/>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dirty="0"/>
              <a:t>Titre</a:t>
            </a:r>
          </a:p>
        </p:txBody>
      </p:sp>
      <p:pic>
        <p:nvPicPr>
          <p:cNvPr id="10" name="Image 9">
            <a:extLst>
              <a:ext uri="{FF2B5EF4-FFF2-40B4-BE49-F238E27FC236}">
                <a16:creationId xmlns:a16="http://schemas.microsoft.com/office/drawing/2014/main" id="{753DF2B5-DDEC-9F4F-AC71-1D361A99EA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228184" y="537849"/>
            <a:ext cx="2195813" cy="1261109"/>
          </a:xfrm>
          <a:prstGeom prst="rect">
            <a:avLst/>
          </a:prstGeom>
        </p:spPr>
      </p:pic>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ème de 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22 MARS 2022</a:t>
            </a:r>
            <a:endParaRPr lang="fr-FR" dirty="0"/>
          </a:p>
        </p:txBody>
      </p:sp>
      <p:sp>
        <p:nvSpPr>
          <p:cNvPr id="5" name="Espace réservé du pied de page 4"/>
          <p:cNvSpPr>
            <a:spLocks noGrp="1"/>
          </p:cNvSpPr>
          <p:nvPr>
            <p:ph type="ftr" sz="quarter" idx="11"/>
          </p:nvPr>
        </p:nvSpPr>
        <p:spPr bwMode="gray">
          <a:xfrm>
            <a:off x="720000" y="4371949"/>
            <a:ext cx="3240000" cy="447947"/>
          </a:xfrm>
        </p:spPr>
        <p:txBody>
          <a:bodyPr anchor="ctr" anchorCtr="0"/>
          <a:lstStyle>
            <a:lvl1pPr algn="l">
              <a:defRPr sz="1150"/>
            </a:lvl1pPr>
          </a:lstStyle>
          <a:p>
            <a:endParaRPr lang="fr-FR" dirty="0"/>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dirty="0"/>
              <a:t>Titre</a:t>
            </a:r>
          </a:p>
        </p:txBody>
      </p:sp>
      <p:pic>
        <p:nvPicPr>
          <p:cNvPr id="10" name="Image 9">
            <a:extLst>
              <a:ext uri="{FF2B5EF4-FFF2-40B4-BE49-F238E27FC236}">
                <a16:creationId xmlns:a16="http://schemas.microsoft.com/office/drawing/2014/main" id="{753DF2B5-DDEC-9F4F-AC71-1D361A99EA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228184" y="537849"/>
            <a:ext cx="2195813" cy="1261109"/>
          </a:xfrm>
          <a:prstGeom prst="rect">
            <a:avLst/>
          </a:prstGeom>
        </p:spPr>
      </p:pic>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spTree>
    <p:extLst>
      <p:ext uri="{BB962C8B-B14F-4D97-AF65-F5344CB8AC3E}">
        <p14:creationId xmlns:p14="http://schemas.microsoft.com/office/powerpoint/2010/main" val="3868831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4.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9.jpg"/><Relationship Id="rId4" Type="http://schemas.openxmlformats.org/officeDocument/2006/relationships/slideLayout" Target="../slideLayouts/slideLayout25.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682801"/>
            <a:ext cx="8424863" cy="539991"/>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defRPr>
            </a:lvl1pPr>
          </a:lstStyle>
          <a:p>
            <a:r>
              <a:rPr lang="fr-FR" cap="all"/>
              <a:t>22 MARS 2022</a:t>
            </a:r>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bwMode="gray">
          <a:xfrm>
            <a:off x="1172877" y="185732"/>
            <a:ext cx="606854" cy="348531"/>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gray">
          <a:xfrm>
            <a:off x="288000" y="108000"/>
            <a:ext cx="540000" cy="540000"/>
          </a:xfrm>
          <a:prstGeom prst="rect">
            <a:avLst/>
          </a:prstGeom>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Lst>
  <p:hf hdr="0" ftr="0" dt="0"/>
  <p:txStyles>
    <p:title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n-lt"/>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Image 16" descr="Logo_DCSS_RVB.jpg"/>
          <p:cNvPicPr>
            <a:picLocks noChangeAspect="1"/>
          </p:cNvPicPr>
          <p:nvPr/>
        </p:nvPicPr>
        <p:blipFill>
          <a:blip r:embed="rId13" cstate="print">
            <a:alphaModFix/>
            <a:extLst>
              <a:ext uri="{28A0092B-C50C-407E-A947-70E740481C1C}">
                <a14:useLocalDpi xmlns:a14="http://schemas.microsoft.com/office/drawing/2010/main" val="0"/>
              </a:ext>
            </a:extLst>
          </a:blip>
          <a:stretch>
            <a:fillRect/>
          </a:stretch>
        </p:blipFill>
        <p:spPr>
          <a:xfrm>
            <a:off x="8534400" y="4550507"/>
            <a:ext cx="292098" cy="291738"/>
          </a:xfrm>
          <a:prstGeom prst="rect">
            <a:avLst/>
          </a:prstGeom>
        </p:spPr>
      </p:pic>
      <p:pic>
        <p:nvPicPr>
          <p:cNvPr id="3" name="Image 2" descr="Logo_DCSS_RVB.jpg"/>
          <p:cNvPicPr>
            <a:picLocks noChangeAspect="1"/>
          </p:cNvPicPr>
          <p:nvPr/>
        </p:nvPicPr>
        <p:blipFill>
          <a:blip r:embed="rId13" cstate="print">
            <a:alphaModFix/>
            <a:extLst>
              <a:ext uri="{28A0092B-C50C-407E-A947-70E740481C1C}">
                <a14:useLocalDpi xmlns:a14="http://schemas.microsoft.com/office/drawing/2010/main" val="0"/>
              </a:ext>
            </a:extLst>
          </a:blip>
          <a:stretch>
            <a:fillRect/>
          </a:stretch>
        </p:blipFill>
        <p:spPr>
          <a:xfrm>
            <a:off x="8534400" y="4550507"/>
            <a:ext cx="292098" cy="291738"/>
          </a:xfrm>
          <a:prstGeom prst="rect">
            <a:avLst/>
          </a:prstGeom>
        </p:spPr>
      </p:pic>
    </p:spTree>
    <p:extLst>
      <p:ext uri="{BB962C8B-B14F-4D97-AF65-F5344CB8AC3E}">
        <p14:creationId xmlns:p14="http://schemas.microsoft.com/office/powerpoint/2010/main" val="3703662852"/>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hdr="0"/>
  <p:txStyles>
    <p:titleStyle>
      <a:lvl1pPr algn="ctr" eaLnBrk="1" hangingPunct="1">
        <a:defRPr b="0" i="1">
          <a:latin typeface="+mj-lt"/>
          <a:ea typeface="+mj-ea"/>
          <a:cs typeface="+mj-cs"/>
        </a:defRPr>
      </a:lvl1pPr>
    </p:titleStyle>
    <p:bodyStyle>
      <a:lvl1pPr marL="0" eaLnBrk="1" hangingPunct="1">
        <a:defRPr>
          <a:latin typeface="+mn-lt"/>
          <a:ea typeface="+mn-ea"/>
          <a:cs typeface="+mn-cs"/>
        </a:defRPr>
      </a:lvl1pPr>
      <a:lvl2pPr marL="456651" eaLnBrk="1" hangingPunct="1">
        <a:defRPr>
          <a:latin typeface="+mn-lt"/>
          <a:ea typeface="+mn-ea"/>
          <a:cs typeface="+mn-cs"/>
        </a:defRPr>
      </a:lvl2pPr>
      <a:lvl3pPr marL="913303" eaLnBrk="1" hangingPunct="1">
        <a:defRPr>
          <a:latin typeface="+mn-lt"/>
          <a:ea typeface="+mn-ea"/>
          <a:cs typeface="+mn-cs"/>
        </a:defRPr>
      </a:lvl3pPr>
      <a:lvl4pPr marL="1369954" eaLnBrk="1" hangingPunct="1">
        <a:defRPr>
          <a:latin typeface="+mn-lt"/>
          <a:ea typeface="+mn-ea"/>
          <a:cs typeface="+mn-cs"/>
        </a:defRPr>
      </a:lvl4pPr>
      <a:lvl5pPr marL="1826605" eaLnBrk="1" hangingPunct="1">
        <a:defRPr>
          <a:latin typeface="+mn-lt"/>
          <a:ea typeface="+mn-ea"/>
          <a:cs typeface="+mn-cs"/>
        </a:defRPr>
      </a:lvl5pPr>
      <a:lvl6pPr marL="2283257" eaLnBrk="1" hangingPunct="1">
        <a:defRPr>
          <a:latin typeface="+mn-lt"/>
          <a:ea typeface="+mn-ea"/>
          <a:cs typeface="+mn-cs"/>
        </a:defRPr>
      </a:lvl6pPr>
      <a:lvl7pPr marL="2739908" eaLnBrk="1" hangingPunct="1">
        <a:defRPr>
          <a:latin typeface="+mn-lt"/>
          <a:ea typeface="+mn-ea"/>
          <a:cs typeface="+mn-cs"/>
        </a:defRPr>
      </a:lvl7pPr>
      <a:lvl8pPr marL="3196560" eaLnBrk="1" hangingPunct="1">
        <a:defRPr>
          <a:latin typeface="+mn-lt"/>
          <a:ea typeface="+mn-ea"/>
          <a:cs typeface="+mn-cs"/>
        </a:defRPr>
      </a:lvl8pPr>
      <a:lvl9pPr marL="3653211" eaLnBrk="1" hangingPunct="1">
        <a:defRPr>
          <a:latin typeface="+mn-lt"/>
          <a:ea typeface="+mn-ea"/>
          <a:cs typeface="+mn-cs"/>
        </a:defRPr>
      </a:lvl9pPr>
    </p:bodyStyle>
    <p:otherStyle>
      <a:lvl1pPr marL="0" eaLnBrk="1" hangingPunct="1">
        <a:defRPr>
          <a:latin typeface="+mn-lt"/>
          <a:ea typeface="+mn-ea"/>
          <a:cs typeface="+mn-cs"/>
        </a:defRPr>
      </a:lvl1pPr>
      <a:lvl2pPr marL="456651" eaLnBrk="1" hangingPunct="1">
        <a:defRPr>
          <a:latin typeface="+mn-lt"/>
          <a:ea typeface="+mn-ea"/>
          <a:cs typeface="+mn-cs"/>
        </a:defRPr>
      </a:lvl2pPr>
      <a:lvl3pPr marL="913303" eaLnBrk="1" hangingPunct="1">
        <a:defRPr>
          <a:latin typeface="+mn-lt"/>
          <a:ea typeface="+mn-ea"/>
          <a:cs typeface="+mn-cs"/>
        </a:defRPr>
      </a:lvl3pPr>
      <a:lvl4pPr marL="1369954" eaLnBrk="1" hangingPunct="1">
        <a:defRPr>
          <a:latin typeface="+mn-lt"/>
          <a:ea typeface="+mn-ea"/>
          <a:cs typeface="+mn-cs"/>
        </a:defRPr>
      </a:lvl4pPr>
      <a:lvl5pPr marL="1826605" eaLnBrk="1" hangingPunct="1">
        <a:defRPr>
          <a:latin typeface="+mn-lt"/>
          <a:ea typeface="+mn-ea"/>
          <a:cs typeface="+mn-cs"/>
        </a:defRPr>
      </a:lvl5pPr>
      <a:lvl6pPr marL="2283257" eaLnBrk="1" hangingPunct="1">
        <a:defRPr>
          <a:latin typeface="+mn-lt"/>
          <a:ea typeface="+mn-ea"/>
          <a:cs typeface="+mn-cs"/>
        </a:defRPr>
      </a:lvl6pPr>
      <a:lvl7pPr marL="2739908" eaLnBrk="1" hangingPunct="1">
        <a:defRPr>
          <a:latin typeface="+mn-lt"/>
          <a:ea typeface="+mn-ea"/>
          <a:cs typeface="+mn-cs"/>
        </a:defRPr>
      </a:lvl7pPr>
      <a:lvl8pPr marL="3196560" eaLnBrk="1" hangingPunct="1">
        <a:defRPr>
          <a:latin typeface="+mn-lt"/>
          <a:ea typeface="+mn-ea"/>
          <a:cs typeface="+mn-cs"/>
        </a:defRPr>
      </a:lvl8pPr>
      <a:lvl9pPr marL="3653211" eaLnBrk="1" hangingPunct="1">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10" cstate="print"/>
          <a:stretch>
            <a:fillRect/>
          </a:stretch>
        </p:blipFill>
        <p:spPr>
          <a:xfrm>
            <a:off x="492633" y="4688585"/>
            <a:ext cx="949865" cy="278892"/>
          </a:xfrm>
          <a:prstGeom prst="rect">
            <a:avLst/>
          </a:prstGeom>
        </p:spPr>
      </p:pic>
      <p:sp>
        <p:nvSpPr>
          <p:cNvPr id="17" name="bg object 17"/>
          <p:cNvSpPr/>
          <p:nvPr/>
        </p:nvSpPr>
        <p:spPr>
          <a:xfrm>
            <a:off x="513778" y="4627436"/>
            <a:ext cx="8116253" cy="0"/>
          </a:xfrm>
          <a:custGeom>
            <a:avLst/>
            <a:gdLst/>
            <a:ahLst/>
            <a:cxnLst/>
            <a:rect l="l" t="t" r="r" b="b"/>
            <a:pathLst>
              <a:path w="10821670">
                <a:moveTo>
                  <a:pt x="0" y="0"/>
                </a:moveTo>
                <a:lnTo>
                  <a:pt x="10821542" y="0"/>
                </a:lnTo>
              </a:path>
            </a:pathLst>
          </a:custGeom>
          <a:ln w="7620">
            <a:solidFill>
              <a:srgbClr val="071F31"/>
            </a:solidFill>
          </a:ln>
        </p:spPr>
        <p:txBody>
          <a:bodyPr wrap="square" lIns="0" tIns="0" rIns="0" bIns="0" rtlCol="0"/>
          <a:lstStyle/>
          <a:p>
            <a:endParaRPr sz="1350"/>
          </a:p>
        </p:txBody>
      </p:sp>
      <p:sp>
        <p:nvSpPr>
          <p:cNvPr id="2" name="Holder 2"/>
          <p:cNvSpPr>
            <a:spLocks noGrp="1"/>
          </p:cNvSpPr>
          <p:nvPr>
            <p:ph type="title"/>
          </p:nvPr>
        </p:nvSpPr>
        <p:spPr>
          <a:xfrm>
            <a:off x="457200" y="205740"/>
            <a:ext cx="822960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4783455"/>
            <a:ext cx="2926080" cy="830997"/>
          </a:xfrm>
          <a:prstGeom prst="rect">
            <a:avLst/>
          </a:prstGeom>
        </p:spPr>
        <p:txBody>
          <a:bodyPr wrap="square" lIns="0" tIns="0" rIns="0" bIns="0">
            <a:spAutoFit/>
          </a:bodyPr>
          <a:lstStyle>
            <a:lvl1pPr algn="ctr">
              <a:defRPr>
                <a:solidFill>
                  <a:schemeClr val="tx1">
                    <a:tint val="75000"/>
                  </a:schemeClr>
                </a:solidFill>
              </a:defRPr>
            </a:lvl1pPr>
          </a:lstStyle>
          <a:p>
            <a:r>
              <a:rPr lang="fr-FR" smtClean="0"/>
              <a:t>Dr Prisse Véronique médecin cheffe du service de PMi de Paris </a:t>
            </a:r>
            <a:endParaRPr/>
          </a:p>
        </p:txBody>
      </p:sp>
      <p:sp>
        <p:nvSpPr>
          <p:cNvPr id="5" name="Holder 5"/>
          <p:cNvSpPr>
            <a:spLocks noGrp="1"/>
          </p:cNvSpPr>
          <p:nvPr>
            <p:ph type="dt" sz="half" idx="6"/>
          </p:nvPr>
        </p:nvSpPr>
        <p:spPr>
          <a:xfrm>
            <a:off x="457200" y="4783455"/>
            <a:ext cx="2103120" cy="276999"/>
          </a:xfrm>
          <a:prstGeom prst="rect">
            <a:avLst/>
          </a:prstGeom>
        </p:spPr>
        <p:txBody>
          <a:bodyPr wrap="square" lIns="0" tIns="0" rIns="0" bIns="0">
            <a:spAutoFit/>
          </a:bodyPr>
          <a:lstStyle>
            <a:lvl1pPr algn="l">
              <a:defRPr>
                <a:solidFill>
                  <a:schemeClr val="tx1">
                    <a:tint val="75000"/>
                  </a:schemeClr>
                </a:solidFill>
              </a:defRPr>
            </a:lvl1pPr>
          </a:lstStyle>
          <a:p>
            <a:fld id="{B8C83C25-2F8C-4D27-B619-B9EA0ED1406A}" type="datetime1">
              <a:rPr lang="en-US" smtClean="0"/>
              <a:t>4/26/2024</a:t>
            </a:fld>
            <a:endParaRPr lang="en-US"/>
          </a:p>
        </p:txBody>
      </p:sp>
      <p:sp>
        <p:nvSpPr>
          <p:cNvPr id="6" name="Holder 6"/>
          <p:cNvSpPr>
            <a:spLocks noGrp="1"/>
          </p:cNvSpPr>
          <p:nvPr>
            <p:ph type="sldNum" sz="quarter" idx="7"/>
          </p:nvPr>
        </p:nvSpPr>
        <p:spPr>
          <a:xfrm>
            <a:off x="6583680" y="4783455"/>
            <a:ext cx="210312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2514355600"/>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Lst>
  <p:hf hdr="0" dt="0"/>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www.prefecturedepolice.interieur.gouv.fr/perimetresJOP" TargetMode="External"/><Relationship Id="rId5" Type="http://schemas.openxmlformats.org/officeDocument/2006/relationships/hyperlink" Target="https://anticiperlesjeux.gouv.fr/je-minforme/limportant-cest-danticiper" TargetMode="External"/><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hyperlink" Target="mailto:DSidibe2@hopital-dcss.org" TargetMode="External"/><Relationship Id="rId2" Type="http://schemas.openxmlformats.org/officeDocument/2006/relationships/hyperlink" Target="mailto:hostermann@hopital-dcss.org" TargetMode="External"/><Relationship Id="rId1" Type="http://schemas.openxmlformats.org/officeDocument/2006/relationships/slideLayout" Target="../slideLayouts/slideLayout21.xml"/><Relationship Id="rId4" Type="http://schemas.openxmlformats.org/officeDocument/2006/relationships/hyperlink" Target="mailto:maternit&#233;@hopital-dcss.org"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50.png"/><Relationship Id="rId26" Type="http://schemas.openxmlformats.org/officeDocument/2006/relationships/image" Target="../media/image58.png"/><Relationship Id="rId3" Type="http://schemas.openxmlformats.org/officeDocument/2006/relationships/image" Target="../media/image35.png"/><Relationship Id="rId21" Type="http://schemas.openxmlformats.org/officeDocument/2006/relationships/image" Target="../media/image53.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49.png"/><Relationship Id="rId25" Type="http://schemas.openxmlformats.org/officeDocument/2006/relationships/image" Target="../media/image57.png"/><Relationship Id="rId2" Type="http://schemas.openxmlformats.org/officeDocument/2006/relationships/image" Target="../media/image34.png"/><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61.png"/><Relationship Id="rId1" Type="http://schemas.openxmlformats.org/officeDocument/2006/relationships/slideLayout" Target="../slideLayouts/slideLayout26.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6.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png"/><Relationship Id="rId10" Type="http://schemas.openxmlformats.org/officeDocument/2006/relationships/image" Target="../media/image42.png"/><Relationship Id="rId19" Type="http://schemas.openxmlformats.org/officeDocument/2006/relationships/image" Target="../media/image51.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80.png"/><Relationship Id="rId3" Type="http://schemas.openxmlformats.org/officeDocument/2006/relationships/image" Target="../media/image65.png"/><Relationship Id="rId21" Type="http://schemas.openxmlformats.org/officeDocument/2006/relationships/image" Target="../media/image83.png"/><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79.png"/><Relationship Id="rId2" Type="http://schemas.openxmlformats.org/officeDocument/2006/relationships/image" Target="../media/image64.png"/><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26.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77.png"/><Relationship Id="rId23" Type="http://schemas.openxmlformats.org/officeDocument/2006/relationships/image" Target="../media/image85.png"/><Relationship Id="rId10" Type="http://schemas.openxmlformats.org/officeDocument/2006/relationships/image" Target="../media/image72.png"/><Relationship Id="rId19" Type="http://schemas.openxmlformats.org/officeDocument/2006/relationships/image" Target="../media/image81.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84.png"/></Relationships>
</file>

<file path=ppt/slides/_rels/slide64.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 Type="http://schemas.openxmlformats.org/officeDocument/2006/relationships/image" Target="../media/image86.png"/><Relationship Id="rId16" Type="http://schemas.openxmlformats.org/officeDocument/2006/relationships/image" Target="../media/image100.png"/><Relationship Id="rId20" Type="http://schemas.openxmlformats.org/officeDocument/2006/relationships/image" Target="../media/image104.png"/><Relationship Id="rId1" Type="http://schemas.openxmlformats.org/officeDocument/2006/relationships/slideLayout" Target="../slideLayouts/slideLayout26.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9.png"/><Relationship Id="rId15" Type="http://schemas.openxmlformats.org/officeDocument/2006/relationships/image" Target="../media/image99.png"/><Relationship Id="rId10" Type="http://schemas.openxmlformats.org/officeDocument/2006/relationships/image" Target="../media/image94.png"/><Relationship Id="rId19" Type="http://schemas.openxmlformats.org/officeDocument/2006/relationships/image" Target="../media/image103.png"/><Relationship Id="rId4" Type="http://schemas.openxmlformats.org/officeDocument/2006/relationships/image" Target="../media/image88.png"/><Relationship Id="rId9" Type="http://schemas.openxmlformats.org/officeDocument/2006/relationships/image" Target="../media/image93.png"/><Relationship Id="rId14" Type="http://schemas.openxmlformats.org/officeDocument/2006/relationships/image" Target="../media/image98.png"/></Relationships>
</file>

<file path=ppt/slides/_rels/slide65.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png"/><Relationship Id="rId18" Type="http://schemas.openxmlformats.org/officeDocument/2006/relationships/image" Target="../media/image120.png"/><Relationship Id="rId3" Type="http://schemas.openxmlformats.org/officeDocument/2006/relationships/image" Target="../media/image106.png"/><Relationship Id="rId7" Type="http://schemas.openxmlformats.org/officeDocument/2006/relationships/image" Target="../media/image109.png"/><Relationship Id="rId12" Type="http://schemas.openxmlformats.org/officeDocument/2006/relationships/image" Target="../media/image114.png"/><Relationship Id="rId17" Type="http://schemas.openxmlformats.org/officeDocument/2006/relationships/image" Target="../media/image119.png"/><Relationship Id="rId2" Type="http://schemas.openxmlformats.org/officeDocument/2006/relationships/image" Target="../media/image105.png"/><Relationship Id="rId16" Type="http://schemas.openxmlformats.org/officeDocument/2006/relationships/image" Target="../media/image118.png"/><Relationship Id="rId1" Type="http://schemas.openxmlformats.org/officeDocument/2006/relationships/slideLayout" Target="../slideLayouts/slideLayout26.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38.png"/><Relationship Id="rId15" Type="http://schemas.openxmlformats.org/officeDocument/2006/relationships/image" Target="../media/image117.png"/><Relationship Id="rId10" Type="http://schemas.openxmlformats.org/officeDocument/2006/relationships/image" Target="../media/image112.png"/><Relationship Id="rId4" Type="http://schemas.openxmlformats.org/officeDocument/2006/relationships/image" Target="../media/image107.png"/><Relationship Id="rId9" Type="http://schemas.openxmlformats.org/officeDocument/2006/relationships/image" Target="../media/image111.png"/><Relationship Id="rId14" Type="http://schemas.openxmlformats.org/officeDocument/2006/relationships/image" Target="../media/image116.png"/></Relationships>
</file>

<file path=ppt/slides/_rels/slide6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hyperlink" Target="https://www.paris.fr/pages/la-protection-maternelle-et-infantile-de-paris-pmi-22307" TargetMode="Externa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8" Type="http://schemas.openxmlformats.org/officeDocument/2006/relationships/image" Target="../media/image128.png"/><Relationship Id="rId13" Type="http://schemas.openxmlformats.org/officeDocument/2006/relationships/image" Target="../media/image133.png"/><Relationship Id="rId3" Type="http://schemas.openxmlformats.org/officeDocument/2006/relationships/image" Target="../media/image123.png"/><Relationship Id="rId7" Type="http://schemas.openxmlformats.org/officeDocument/2006/relationships/image" Target="../media/image127.png"/><Relationship Id="rId12" Type="http://schemas.openxmlformats.org/officeDocument/2006/relationships/image" Target="../media/image132.png"/><Relationship Id="rId2" Type="http://schemas.openxmlformats.org/officeDocument/2006/relationships/image" Target="../media/image122.png"/><Relationship Id="rId1" Type="http://schemas.openxmlformats.org/officeDocument/2006/relationships/slideLayout" Target="../slideLayouts/slideLayout26.xml"/><Relationship Id="rId6" Type="http://schemas.openxmlformats.org/officeDocument/2006/relationships/image" Target="../media/image126.png"/><Relationship Id="rId11" Type="http://schemas.openxmlformats.org/officeDocument/2006/relationships/image" Target="../media/image131.png"/><Relationship Id="rId5" Type="http://schemas.openxmlformats.org/officeDocument/2006/relationships/image" Target="../media/image12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 Id="rId14" Type="http://schemas.openxmlformats.org/officeDocument/2006/relationships/image" Target="../media/image13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70.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35.png"/><Relationship Id="rId1" Type="http://schemas.openxmlformats.org/officeDocument/2006/relationships/slideLayout" Target="../slideLayouts/slideLayout2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32.jpg"/><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endParaRPr lang="fr-FR" dirty="0"/>
          </a:p>
        </p:txBody>
      </p:sp>
      <p:sp>
        <p:nvSpPr>
          <p:cNvPr id="10" name="Espace réservé du pied de page 4"/>
          <p:cNvSpPr txBox="1">
            <a:spLocks/>
          </p:cNvSpPr>
          <p:nvPr/>
        </p:nvSpPr>
        <p:spPr bwMode="gray">
          <a:xfrm>
            <a:off x="611920" y="4587974"/>
            <a:ext cx="3240000" cy="231923"/>
          </a:xfrm>
          <a:prstGeom prst="rect">
            <a:avLst/>
          </a:prstGeom>
        </p:spPr>
        <p:txBody>
          <a:bodyPr anchor="ctr" anchorCtr="0"/>
          <a:lstStyle>
            <a:defPPr>
              <a:defRPr lang="fr-FR"/>
            </a:defPPr>
            <a:lvl1pPr marL="0" algn="l" defTabSz="914400" rtl="0" eaLnBrk="1" latinLnBrk="0" hangingPunct="1">
              <a:defRPr sz="11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sp>
        <p:nvSpPr>
          <p:cNvPr id="11" name="ZoneTexte 10"/>
          <p:cNvSpPr txBox="1"/>
          <p:nvPr/>
        </p:nvSpPr>
        <p:spPr>
          <a:xfrm>
            <a:off x="1619672" y="915566"/>
            <a:ext cx="6480720" cy="1631216"/>
          </a:xfrm>
          <a:prstGeom prst="rect">
            <a:avLst/>
          </a:prstGeom>
          <a:noFill/>
        </p:spPr>
        <p:txBody>
          <a:bodyPr wrap="square" rtlCol="0">
            <a:spAutoFit/>
          </a:bodyPr>
          <a:lstStyle/>
          <a:p>
            <a:pPr algn="ctr"/>
            <a:endParaRPr lang="fr-FR" altLang="fr-FR" sz="2000" b="1" dirty="0">
              <a:ea typeface="ＭＳ Ｐゴシック" panose="020B0600070205080204" pitchFamily="34" charset="-128"/>
            </a:endParaRPr>
          </a:p>
          <a:p>
            <a:pPr algn="ctr"/>
            <a:r>
              <a:rPr lang="fr-FR" altLang="fr-FR" sz="2000" b="1" dirty="0">
                <a:ea typeface="ＭＳ Ｐゴシック" panose="020B0600070205080204" pitchFamily="34" charset="-128"/>
              </a:rPr>
              <a:t> </a:t>
            </a:r>
            <a:endParaRPr lang="fr-FR" altLang="fr-FR" sz="2000" b="1" dirty="0">
              <a:solidFill>
                <a:srgbClr val="000090"/>
              </a:solidFill>
              <a:ea typeface="ＭＳ Ｐゴシック" panose="020B0600070205080204" pitchFamily="34" charset="-128"/>
            </a:endParaRPr>
          </a:p>
          <a:p>
            <a:pPr algn="ctr"/>
            <a:r>
              <a:rPr lang="fr-FR" altLang="fr-FR" sz="2000" b="1" dirty="0">
                <a:solidFill>
                  <a:srgbClr val="000090"/>
                </a:solidFill>
                <a:ea typeface="ＭＳ Ｐゴシック" panose="020B0600070205080204" pitchFamily="34" charset="-128"/>
              </a:rPr>
              <a:t/>
            </a:r>
            <a:br>
              <a:rPr lang="fr-FR" altLang="fr-FR" sz="2000" b="1" dirty="0">
                <a:solidFill>
                  <a:srgbClr val="000090"/>
                </a:solidFill>
                <a:ea typeface="ＭＳ Ｐゴシック" panose="020B0600070205080204" pitchFamily="34" charset="-128"/>
              </a:rPr>
            </a:br>
            <a:endParaRPr lang="fr-FR" altLang="fr-FR" sz="2000" b="1" dirty="0">
              <a:solidFill>
                <a:srgbClr val="000090"/>
              </a:solidFill>
              <a:ea typeface="ＭＳ Ｐゴシック" panose="020B0600070205080204" pitchFamily="34" charset="-128"/>
            </a:endParaRPr>
          </a:p>
          <a:p>
            <a:pPr algn="r"/>
            <a:endParaRPr lang="fr-FR" sz="2000" b="1" dirty="0"/>
          </a:p>
        </p:txBody>
      </p:sp>
      <p:sp>
        <p:nvSpPr>
          <p:cNvPr id="8" name="ZoneTexte 7"/>
          <p:cNvSpPr txBox="1"/>
          <p:nvPr/>
        </p:nvSpPr>
        <p:spPr>
          <a:xfrm>
            <a:off x="1403648" y="1995686"/>
            <a:ext cx="6336704" cy="1323632"/>
          </a:xfrm>
          <a:prstGeom prst="rect">
            <a:avLst/>
          </a:prstGeom>
          <a:noFill/>
        </p:spPr>
        <p:txBody>
          <a:bodyPr wrap="square" rtlCol="0">
            <a:spAutoFit/>
          </a:bodyPr>
          <a:lstStyle/>
          <a:p>
            <a:pPr algn="just"/>
            <a:endParaRPr lang="fr-FR" sz="2667" dirty="0"/>
          </a:p>
          <a:p>
            <a:pPr algn="ctr"/>
            <a:r>
              <a:rPr lang="fr-FR" sz="2667" b="1" dirty="0"/>
              <a:t>Conseil Territorial de Santé</a:t>
            </a:r>
          </a:p>
          <a:p>
            <a:pPr algn="ctr"/>
            <a:r>
              <a:rPr lang="fr-FR" sz="2667" b="1" dirty="0" smtClean="0"/>
              <a:t>03 avril 2024</a:t>
            </a:r>
            <a:endParaRPr lang="fr-FR" sz="2667" b="1"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3704105"/>
            <a:ext cx="4319016" cy="1438656"/>
          </a:xfrm>
          <a:prstGeom prst="rect">
            <a:avLst/>
          </a:prstGeom>
        </p:spPr>
      </p:pic>
    </p:spTree>
    <p:extLst>
      <p:ext uri="{BB962C8B-B14F-4D97-AF65-F5344CB8AC3E}">
        <p14:creationId xmlns:p14="http://schemas.microsoft.com/office/powerpoint/2010/main" val="624296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normAutofit fontScale="90000"/>
          </a:bodyPr>
          <a:lstStyle/>
          <a:p>
            <a:pPr lvl="0" algn="ctr"/>
            <a:r>
              <a:rPr lang="fr-FR" sz="2800" dirty="0" smtClean="0">
                <a:solidFill>
                  <a:schemeClr val="bg1"/>
                </a:solidFill>
              </a:rPr>
              <a:t> Zonage </a:t>
            </a:r>
            <a:r>
              <a:rPr lang="fr-FR" sz="2800" dirty="0" err="1" smtClean="0">
                <a:solidFill>
                  <a:schemeClr val="bg1"/>
                </a:solidFill>
              </a:rPr>
              <a:t>ortophonistes</a:t>
            </a:r>
            <a:r>
              <a:rPr lang="fr-FR" sz="2800" dirty="0" smtClean="0">
                <a:solidFill>
                  <a:schemeClr val="bg1"/>
                </a:solidFill>
              </a:rPr>
              <a:t>: retour sur vos questions</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10</a:t>
            </a:fld>
            <a:endParaRPr lang="fr-FR" dirty="0"/>
          </a:p>
        </p:txBody>
      </p:sp>
    </p:spTree>
    <p:extLst>
      <p:ext uri="{BB962C8B-B14F-4D97-AF65-F5344CB8AC3E}">
        <p14:creationId xmlns:p14="http://schemas.microsoft.com/office/powerpoint/2010/main" val="2559113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normAutofit/>
          </a:bodyPr>
          <a:lstStyle/>
          <a:p>
            <a:pPr lvl="0" algn="ctr"/>
            <a:r>
              <a:rPr lang="fr-FR" sz="2800" dirty="0" smtClean="0">
                <a:solidFill>
                  <a:schemeClr val="bg1"/>
                </a:solidFill>
              </a:rPr>
              <a:t>Zonage des Chirurgiens dentistes</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11</a:t>
            </a:fld>
            <a:endParaRPr lang="fr-FR" dirty="0"/>
          </a:p>
        </p:txBody>
      </p:sp>
    </p:spTree>
    <p:extLst>
      <p:ext uri="{BB962C8B-B14F-4D97-AF65-F5344CB8AC3E}">
        <p14:creationId xmlns:p14="http://schemas.microsoft.com/office/powerpoint/2010/main" val="341553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lstStyle/>
          <a:p>
            <a:pPr lvl="0" algn="ctr"/>
            <a:r>
              <a:rPr lang="fr-FR" sz="2800" dirty="0" smtClean="0">
                <a:solidFill>
                  <a:schemeClr val="bg1"/>
                </a:solidFill>
              </a:rPr>
              <a:t>1. Démographie des CD en 2023</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12</a:t>
            </a:fld>
            <a:endParaRPr lang="fr-FR" dirty="0"/>
          </a:p>
        </p:txBody>
      </p:sp>
    </p:spTree>
    <p:extLst>
      <p:ext uri="{BB962C8B-B14F-4D97-AF65-F5344CB8AC3E}">
        <p14:creationId xmlns:p14="http://schemas.microsoft.com/office/powerpoint/2010/main" val="34854751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461865"/>
            <a:ext cx="8928992" cy="539750"/>
          </a:xfrm>
        </p:spPr>
        <p:txBody>
          <a:bodyPr/>
          <a:lstStyle/>
          <a:p>
            <a:r>
              <a:rPr lang="fr-FR" sz="1600" dirty="0" smtClean="0"/>
              <a:t>Effectifs des </a:t>
            </a:r>
            <a:r>
              <a:rPr lang="fr-FR" sz="1600" dirty="0"/>
              <a:t>CD libéraux et salariés dans les centres de santé en </a:t>
            </a:r>
            <a:r>
              <a:rPr lang="fr-FR" sz="1600" dirty="0" smtClean="0"/>
              <a:t>Ile-de-France et France </a:t>
            </a:r>
            <a:endParaRPr lang="fr-FR" sz="16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13</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RPPS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10" name="Rectangle 9"/>
          <p:cNvSpPr/>
          <p:nvPr/>
        </p:nvSpPr>
        <p:spPr>
          <a:xfrm>
            <a:off x="107504" y="1169608"/>
            <a:ext cx="4474705" cy="430887"/>
          </a:xfrm>
          <a:prstGeom prst="rect">
            <a:avLst/>
          </a:prstGeom>
        </p:spPr>
        <p:txBody>
          <a:bodyPr wrap="square">
            <a:spAutoFit/>
          </a:bodyPr>
          <a:lstStyle/>
          <a:p>
            <a:pPr algn="ctr"/>
            <a:r>
              <a:rPr lang="fr-FR" sz="1100" dirty="0" smtClean="0">
                <a:ea typeface="Calibri" panose="020F0502020204030204" pitchFamily="34" charset="0"/>
              </a:rPr>
              <a:t>Variation des effectifs des </a:t>
            </a:r>
            <a:r>
              <a:rPr lang="fr-FR" sz="1100" dirty="0">
                <a:ea typeface="Calibri" panose="020F0502020204030204" pitchFamily="34" charset="0"/>
              </a:rPr>
              <a:t>CD libéraux et salariés </a:t>
            </a:r>
            <a:r>
              <a:rPr lang="fr-FR" sz="1100" dirty="0" smtClean="0">
                <a:ea typeface="Calibri" panose="020F0502020204030204" pitchFamily="34" charset="0"/>
              </a:rPr>
              <a:t>dans les centres  </a:t>
            </a:r>
            <a:r>
              <a:rPr lang="fr-FR" sz="1100" dirty="0">
                <a:ea typeface="Calibri" panose="020F0502020204030204" pitchFamily="34" charset="0"/>
              </a:rPr>
              <a:t>de </a:t>
            </a:r>
            <a:r>
              <a:rPr lang="fr-FR" sz="1100" dirty="0" smtClean="0">
                <a:ea typeface="Calibri" panose="020F0502020204030204" pitchFamily="34" charset="0"/>
              </a:rPr>
              <a:t>santé par département  sur la période 2013-2023</a:t>
            </a:r>
            <a:endParaRPr lang="fr-FR" sz="1100" dirty="0"/>
          </a:p>
        </p:txBody>
      </p:sp>
      <p:sp>
        <p:nvSpPr>
          <p:cNvPr id="12" name="Rectangle 11"/>
          <p:cNvSpPr/>
          <p:nvPr/>
        </p:nvSpPr>
        <p:spPr>
          <a:xfrm>
            <a:off x="4705305" y="1187094"/>
            <a:ext cx="4222428" cy="600164"/>
          </a:xfrm>
          <a:prstGeom prst="rect">
            <a:avLst/>
          </a:prstGeom>
        </p:spPr>
        <p:txBody>
          <a:bodyPr wrap="square">
            <a:spAutoFit/>
          </a:bodyPr>
          <a:lstStyle/>
          <a:p>
            <a:pPr algn="ctr"/>
            <a:r>
              <a:rPr lang="fr-FR" sz="1100" dirty="0" smtClean="0"/>
              <a:t>Entre 2013 et 2023, les effectifs des </a:t>
            </a:r>
            <a:r>
              <a:rPr lang="fr-FR" sz="1100" b="1" dirty="0" smtClean="0"/>
              <a:t>CD libéraux et salariés dans les centres de santé </a:t>
            </a:r>
            <a:r>
              <a:rPr lang="fr-FR" sz="1100" dirty="0" smtClean="0"/>
              <a:t>ont augmenté de 22% en IDF, et de 16% en France</a:t>
            </a:r>
            <a:endParaRPr lang="fr-FR" sz="1100" dirty="0"/>
          </a:p>
        </p:txBody>
      </p:sp>
      <p:graphicFrame>
        <p:nvGraphicFramePr>
          <p:cNvPr id="11" name="Tableau 10"/>
          <p:cNvGraphicFramePr>
            <a:graphicFrameLocks noGrp="1"/>
          </p:cNvGraphicFramePr>
          <p:nvPr>
            <p:extLst/>
          </p:nvPr>
        </p:nvGraphicFramePr>
        <p:xfrm>
          <a:off x="4620527" y="1857318"/>
          <a:ext cx="4343961" cy="2586640"/>
        </p:xfrm>
        <a:graphic>
          <a:graphicData uri="http://schemas.openxmlformats.org/drawingml/2006/table">
            <a:tbl>
              <a:tblPr/>
              <a:tblGrid>
                <a:gridCol w="1061284">
                  <a:extLst>
                    <a:ext uri="{9D8B030D-6E8A-4147-A177-3AD203B41FA5}">
                      <a16:colId xmlns:a16="http://schemas.microsoft.com/office/drawing/2014/main" val="2263071548"/>
                    </a:ext>
                  </a:extLst>
                </a:gridCol>
                <a:gridCol w="1111209">
                  <a:extLst>
                    <a:ext uri="{9D8B030D-6E8A-4147-A177-3AD203B41FA5}">
                      <a16:colId xmlns:a16="http://schemas.microsoft.com/office/drawing/2014/main" val="2311498865"/>
                    </a:ext>
                  </a:extLst>
                </a:gridCol>
                <a:gridCol w="1091347">
                  <a:extLst>
                    <a:ext uri="{9D8B030D-6E8A-4147-A177-3AD203B41FA5}">
                      <a16:colId xmlns:a16="http://schemas.microsoft.com/office/drawing/2014/main" val="1617442267"/>
                    </a:ext>
                  </a:extLst>
                </a:gridCol>
                <a:gridCol w="1080121">
                  <a:extLst>
                    <a:ext uri="{9D8B030D-6E8A-4147-A177-3AD203B41FA5}">
                      <a16:colId xmlns:a16="http://schemas.microsoft.com/office/drawing/2014/main" val="3302100748"/>
                    </a:ext>
                  </a:extLst>
                </a:gridCol>
              </a:tblGrid>
              <a:tr h="216881">
                <a:tc>
                  <a:txBody>
                    <a:bodyPr/>
                    <a:lstStyle/>
                    <a:p>
                      <a:pPr algn="l" fontAlgn="b"/>
                      <a:r>
                        <a:rPr lang="fr-FR" sz="900" b="1" i="0" u="none" strike="noStrike" dirty="0">
                          <a:solidFill>
                            <a:srgbClr val="FFFFFF"/>
                          </a:solidFill>
                          <a:effectLst/>
                          <a:latin typeface="+mn-lt"/>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CD libéraux et salariés</a:t>
                      </a:r>
                      <a:r>
                        <a:rPr lang="fr-FR" sz="900" b="1" i="0" u="none" strike="noStrike" baseline="0" dirty="0" smtClean="0">
                          <a:solidFill>
                            <a:srgbClr val="FFFFFF"/>
                          </a:solidFill>
                          <a:effectLst/>
                          <a:latin typeface="+mn-lt"/>
                        </a:rPr>
                        <a:t> en CDS</a:t>
                      </a:r>
                      <a:r>
                        <a:rPr lang="fr-FR" sz="900" b="1" i="0" u="none" strike="noStrike" dirty="0" smtClean="0">
                          <a:solidFill>
                            <a:srgbClr val="FFFFFF"/>
                          </a:solidFill>
                          <a:effectLst/>
                          <a:latin typeface="+mn-lt"/>
                        </a:rPr>
                        <a:t> - 2013</a:t>
                      </a:r>
                      <a:endParaRPr lang="fr-FR" sz="900" b="1" i="0" u="none" strike="noStrike" dirty="0">
                        <a:solidFill>
                          <a:srgbClr val="FFFFFF"/>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CD libéraux et salariés</a:t>
                      </a:r>
                      <a:r>
                        <a:rPr lang="fr-FR" sz="900" b="1" i="0" u="none" strike="noStrike" baseline="0" dirty="0" smtClean="0">
                          <a:solidFill>
                            <a:srgbClr val="FFFFFF"/>
                          </a:solidFill>
                          <a:effectLst/>
                          <a:latin typeface="+mn-lt"/>
                        </a:rPr>
                        <a:t> en CDS</a:t>
                      </a:r>
                      <a:r>
                        <a:rPr lang="fr-FR" sz="900" b="1" i="0" u="none" strike="noStrike" dirty="0" smtClean="0">
                          <a:solidFill>
                            <a:srgbClr val="FFFFFF"/>
                          </a:solidFill>
                          <a:effectLst/>
                          <a:latin typeface="+mn-lt"/>
                        </a:rPr>
                        <a:t> - 2023</a:t>
                      </a:r>
                      <a:endParaRPr lang="fr-FR" sz="900" b="1" i="0" u="none" strike="noStrike" dirty="0">
                        <a:solidFill>
                          <a:srgbClr val="FFFFFF"/>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Taux </a:t>
                      </a:r>
                      <a:r>
                        <a:rPr lang="fr-FR" sz="900" b="1" i="0" u="none" strike="noStrike" dirty="0" smtClean="0">
                          <a:solidFill>
                            <a:srgbClr val="FFFFFF"/>
                          </a:solidFill>
                          <a:effectLst/>
                          <a:latin typeface="+mn-lt"/>
                        </a:rPr>
                        <a:t>d'évolution des effectifs</a:t>
                      </a:r>
                      <a:r>
                        <a:rPr lang="fr-FR" sz="900" b="1" i="0" u="none" strike="noStrike" baseline="0" dirty="0" smtClean="0">
                          <a:solidFill>
                            <a:srgbClr val="FFFFFF"/>
                          </a:solidFill>
                          <a:effectLst/>
                          <a:latin typeface="+mn-lt"/>
                        </a:rPr>
                        <a:t> de 2013 à 2023</a:t>
                      </a:r>
                      <a:endParaRPr lang="fr-FR" sz="900" b="1" i="0" u="none" strike="noStrike" dirty="0">
                        <a:solidFill>
                          <a:srgbClr val="FFFFFF"/>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634483206"/>
                  </a:ext>
                </a:extLst>
              </a:tr>
              <a:tr h="216881">
                <a:tc>
                  <a:txBody>
                    <a:bodyPr/>
                    <a:lstStyle/>
                    <a:p>
                      <a:pPr algn="l" fontAlgn="b"/>
                      <a:r>
                        <a:rPr lang="fr-FR" sz="900" b="1" i="0" u="none" strike="noStrike" dirty="0">
                          <a:solidFill>
                            <a:schemeClr val="tx1"/>
                          </a:solidFill>
                          <a:effectLst/>
                          <a:latin typeface="+mn-lt"/>
                        </a:rPr>
                        <a:t>France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dirty="0">
                          <a:solidFill>
                            <a:schemeClr val="tx1"/>
                          </a:solidFill>
                          <a:effectLst/>
                          <a:latin typeface="Calibri" panose="020F0502020204030204" pitchFamily="34" charset="0"/>
                        </a:rPr>
                        <a:t>39 272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fr-FR" sz="1100" b="1" i="0" u="none" strike="noStrike" dirty="0" smtClean="0">
                          <a:solidFill>
                            <a:schemeClr val="tx1"/>
                          </a:solidFill>
                          <a:effectLst/>
                          <a:latin typeface="Calibri" panose="020F0502020204030204" pitchFamily="34" charset="0"/>
                        </a:rPr>
                        <a:t>45 458</a:t>
                      </a:r>
                      <a:endParaRPr lang="fr-FR" sz="1100" b="1" i="0" u="none" strike="noStrike" dirty="0">
                        <a:solidFill>
                          <a:schemeClr val="tx1"/>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rtl="0" fontAlgn="ctr"/>
                      <a:r>
                        <a:rPr lang="fr-FR" sz="1100" b="1" i="0" u="none" strike="noStrike" dirty="0" smtClean="0">
                          <a:solidFill>
                            <a:schemeClr val="tx1"/>
                          </a:solidFill>
                          <a:effectLst/>
                          <a:latin typeface="Calibri" panose="020F0502020204030204" pitchFamily="34" charset="0"/>
                          <a:cs typeface="Calibri" panose="020F0502020204030204" pitchFamily="34" charset="0"/>
                        </a:rPr>
                        <a:t>16%</a:t>
                      </a:r>
                      <a:endParaRPr lang="fr-FR" sz="1100" b="1" i="0" u="none" strike="noStrike" dirty="0">
                        <a:solidFill>
                          <a:schemeClr val="tx1"/>
                        </a:solidFill>
                        <a:effectLst/>
                        <a:latin typeface="Calibri" panose="020F0502020204030204" pitchFamily="34" charset="0"/>
                        <a:cs typeface="Calibri" panose="020F0502020204030204" pitchFamily="34" charset="0"/>
                      </a:endParaRP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11376464"/>
                  </a:ext>
                </a:extLst>
              </a:tr>
              <a:tr h="216881">
                <a:tc>
                  <a:txBody>
                    <a:bodyPr/>
                    <a:lstStyle/>
                    <a:p>
                      <a:pPr algn="l" fontAlgn="b"/>
                      <a:r>
                        <a:rPr lang="fr-FR" sz="900" b="1" i="0" u="none" strike="noStrike" dirty="0">
                          <a:solidFill>
                            <a:srgbClr val="FFFFFF"/>
                          </a:solidFill>
                          <a:effectLst/>
                          <a:latin typeface="+mn-lt"/>
                        </a:rPr>
                        <a:t>Île-de-France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smtClean="0">
                          <a:solidFill>
                            <a:schemeClr val="bg1"/>
                          </a:solidFill>
                          <a:effectLst/>
                          <a:latin typeface="Calibri" panose="020F0502020204030204" pitchFamily="34" charset="0"/>
                        </a:rPr>
                        <a:t>7 953</a:t>
                      </a:r>
                      <a:endParaRPr lang="fr-FR" sz="1100" b="1" i="0" u="none" strike="noStrike" dirty="0">
                        <a:solidFill>
                          <a:schemeClr val="bg1"/>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smtClean="0">
                          <a:solidFill>
                            <a:schemeClr val="bg1"/>
                          </a:solidFill>
                          <a:effectLst/>
                          <a:latin typeface="Calibri" panose="020F0502020204030204" pitchFamily="34" charset="0"/>
                        </a:rPr>
                        <a:t>9 741</a:t>
                      </a:r>
                      <a:endParaRPr lang="fr-FR" sz="1100" b="1" i="0" u="none" strike="noStrike" dirty="0">
                        <a:solidFill>
                          <a:schemeClr val="bg1"/>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rtl="0" fontAlgn="ctr"/>
                      <a:r>
                        <a:rPr lang="fr-FR" sz="1100" b="1" i="0" u="none" strike="noStrike" dirty="0" smtClean="0">
                          <a:solidFill>
                            <a:schemeClr val="bg1"/>
                          </a:solidFill>
                          <a:effectLst/>
                          <a:latin typeface="Calibri" panose="020F0502020204030204" pitchFamily="34" charset="0"/>
                          <a:cs typeface="Calibri" panose="020F0502020204030204" pitchFamily="34" charset="0"/>
                        </a:rPr>
                        <a:t>22%</a:t>
                      </a:r>
                      <a:endParaRPr lang="fr-FR" sz="1100" b="1" i="0" u="none" strike="noStrike" dirty="0">
                        <a:solidFill>
                          <a:schemeClr val="bg1"/>
                        </a:solidFill>
                        <a:effectLst/>
                        <a:latin typeface="Calibri" panose="020F0502020204030204" pitchFamily="34" charset="0"/>
                        <a:cs typeface="Calibri" panose="020F0502020204030204" pitchFamily="34" charset="0"/>
                      </a:endParaRP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936655933"/>
                  </a:ext>
                </a:extLst>
              </a:tr>
              <a:tr h="216881">
                <a:tc>
                  <a:txBody>
                    <a:bodyPr/>
                    <a:lstStyle/>
                    <a:p>
                      <a:pPr algn="l" fontAlgn="b"/>
                      <a:r>
                        <a:rPr lang="fr-FR" sz="900" b="0" i="0" u="none" strike="noStrike" dirty="0" smtClean="0">
                          <a:solidFill>
                            <a:srgbClr val="000000"/>
                          </a:solidFill>
                          <a:effectLst/>
                          <a:latin typeface="+mn-lt"/>
                        </a:rPr>
                        <a:t>Paris</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2 409</a:t>
                      </a:r>
                      <a:endParaRPr lang="fr-FR" sz="11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2 518</a:t>
                      </a:r>
                      <a:endParaRPr lang="fr-FR" sz="11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3902685"/>
                  </a:ext>
                </a:extLst>
              </a:tr>
              <a:tr h="216881">
                <a:tc>
                  <a:txBody>
                    <a:bodyPr/>
                    <a:lstStyle/>
                    <a:p>
                      <a:pPr algn="l" fontAlgn="b"/>
                      <a:r>
                        <a:rPr lang="fr-FR" sz="900" b="0" i="0" u="none" strike="noStrike" dirty="0" smtClean="0">
                          <a:solidFill>
                            <a:srgbClr val="000000"/>
                          </a:solidFill>
                          <a:effectLst/>
                          <a:latin typeface="+mn-lt"/>
                        </a:rPr>
                        <a:t>Seine-et-Marne</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614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723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689255"/>
                  </a:ext>
                </a:extLst>
              </a:tr>
              <a:tr h="216881">
                <a:tc>
                  <a:txBody>
                    <a:bodyPr/>
                    <a:lstStyle/>
                    <a:p>
                      <a:pPr algn="l" fontAlgn="b"/>
                      <a:r>
                        <a:rPr lang="fr-FR" sz="900" b="0" i="0" u="none" strike="noStrike" dirty="0" smtClean="0">
                          <a:solidFill>
                            <a:srgbClr val="000000"/>
                          </a:solidFill>
                          <a:effectLst/>
                          <a:latin typeface="+mn-lt"/>
                        </a:rPr>
                        <a:t>Yvelines</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840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433255"/>
                  </a:ext>
                </a:extLst>
              </a:tr>
              <a:tr h="216881">
                <a:tc>
                  <a:txBody>
                    <a:bodyPr/>
                    <a:lstStyle/>
                    <a:p>
                      <a:pPr algn="l" fontAlgn="b"/>
                      <a:r>
                        <a:rPr lang="fr-FR" sz="900" b="0" i="0" u="none" strike="noStrike" dirty="0" smtClean="0">
                          <a:solidFill>
                            <a:srgbClr val="000000"/>
                          </a:solidFill>
                          <a:effectLst/>
                          <a:latin typeface="+mn-lt"/>
                        </a:rPr>
                        <a:t>Essonne</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636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722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182697"/>
                  </a:ext>
                </a:extLst>
              </a:tr>
              <a:tr h="216881">
                <a:tc>
                  <a:txBody>
                    <a:bodyPr/>
                    <a:lstStyle/>
                    <a:p>
                      <a:pPr algn="l" fontAlgn="b"/>
                      <a:r>
                        <a:rPr lang="fr-FR" sz="900" b="0" i="0" u="none" strike="noStrike" dirty="0" smtClean="0">
                          <a:solidFill>
                            <a:srgbClr val="000000"/>
                          </a:solidFill>
                          <a:effectLst/>
                          <a:latin typeface="+mn-lt"/>
                        </a:rPr>
                        <a:t>Hauts-de-Seine</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1 386</a:t>
                      </a:r>
                      <a:endParaRPr lang="fr-FR" sz="11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2 037</a:t>
                      </a:r>
                      <a:endParaRPr lang="fr-FR" sz="11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796095"/>
                  </a:ext>
                </a:extLst>
              </a:tr>
              <a:tr h="216881">
                <a:tc>
                  <a:txBody>
                    <a:bodyPr/>
                    <a:lstStyle/>
                    <a:p>
                      <a:pPr algn="l" fontAlgn="b"/>
                      <a:r>
                        <a:rPr lang="fr-FR" sz="900" b="0" i="0" u="none" strike="noStrike" dirty="0" smtClean="0">
                          <a:solidFill>
                            <a:srgbClr val="000000"/>
                          </a:solidFill>
                          <a:effectLst/>
                          <a:latin typeface="+mn-lt"/>
                        </a:rPr>
                        <a:t>Seine-Saint-Denis</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639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925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3175915"/>
                  </a:ext>
                </a:extLst>
              </a:tr>
              <a:tr h="216881">
                <a:tc>
                  <a:txBody>
                    <a:bodyPr/>
                    <a:lstStyle/>
                    <a:p>
                      <a:pPr algn="l" fontAlgn="b"/>
                      <a:r>
                        <a:rPr lang="fr-FR" sz="900" b="0" i="0" u="none" strike="noStrike" dirty="0" smtClean="0">
                          <a:solidFill>
                            <a:srgbClr val="000000"/>
                          </a:solidFill>
                          <a:effectLst/>
                          <a:latin typeface="+mn-lt"/>
                        </a:rPr>
                        <a:t>Val-de-Marne</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856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1 148</a:t>
                      </a:r>
                      <a:endParaRPr lang="fr-FR" sz="11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34%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290578"/>
                  </a:ext>
                </a:extLst>
              </a:tr>
              <a:tr h="216881">
                <a:tc>
                  <a:txBody>
                    <a:bodyPr/>
                    <a:lstStyle/>
                    <a:p>
                      <a:pPr algn="l" fontAlgn="b"/>
                      <a:r>
                        <a:rPr lang="fr-FR" sz="900" b="0" i="0" u="none" strike="noStrike" dirty="0" smtClean="0">
                          <a:solidFill>
                            <a:srgbClr val="000000"/>
                          </a:solidFill>
                          <a:effectLst/>
                          <a:latin typeface="+mn-lt"/>
                        </a:rPr>
                        <a:t>Val-d’Oise</a:t>
                      </a:r>
                      <a:endParaRPr lang="fr-FR" sz="900" b="0" i="0" u="none" strike="noStrike" dirty="0">
                        <a:solidFill>
                          <a:srgbClr val="000000"/>
                        </a:solidFill>
                        <a:effectLst/>
                        <a:latin typeface="+mn-lt"/>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573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794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39%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282004"/>
                  </a:ext>
                </a:extLst>
              </a:tr>
            </a:tbl>
          </a:graphicData>
        </a:graphic>
      </p:graphicFrame>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913" y="1617156"/>
            <a:ext cx="3862101" cy="2730656"/>
          </a:xfrm>
          <a:prstGeom prst="rect">
            <a:avLst/>
          </a:prstGeom>
        </p:spPr>
      </p:pic>
    </p:spTree>
    <p:extLst>
      <p:ext uri="{BB962C8B-B14F-4D97-AF65-F5344CB8AC3E}">
        <p14:creationId xmlns:p14="http://schemas.microsoft.com/office/powerpoint/2010/main" val="5236234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496" y="550900"/>
            <a:ext cx="9144000" cy="539750"/>
          </a:xfrm>
        </p:spPr>
        <p:txBody>
          <a:bodyPr>
            <a:normAutofit fontScale="90000"/>
          </a:bodyPr>
          <a:lstStyle/>
          <a:p>
            <a:r>
              <a:rPr lang="fr-FR" sz="1800" dirty="0" smtClean="0"/>
              <a:t>Densité des </a:t>
            </a:r>
            <a:r>
              <a:rPr lang="fr-FR" sz="1800" dirty="0"/>
              <a:t>CD libéraux et salariés dans les centres de santé en </a:t>
            </a:r>
            <a:r>
              <a:rPr lang="fr-FR" sz="1800" dirty="0" smtClean="0"/>
              <a:t>Ile-de-France et France </a:t>
            </a:r>
            <a:endParaRPr lang="fr-FR" sz="18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14</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RPPS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12" name="Rectangle 11"/>
          <p:cNvSpPr/>
          <p:nvPr/>
        </p:nvSpPr>
        <p:spPr>
          <a:xfrm>
            <a:off x="801216" y="1242060"/>
            <a:ext cx="7803231" cy="261610"/>
          </a:xfrm>
          <a:prstGeom prst="rect">
            <a:avLst/>
          </a:prstGeom>
        </p:spPr>
        <p:txBody>
          <a:bodyPr wrap="square">
            <a:spAutoFit/>
          </a:bodyPr>
          <a:lstStyle/>
          <a:p>
            <a:pPr algn="ctr"/>
            <a:r>
              <a:rPr lang="fr-FR" sz="1100" dirty="0" smtClean="0"/>
              <a:t>Entre 2013 et 2023, la densité des </a:t>
            </a:r>
            <a:r>
              <a:rPr lang="fr-FR" sz="1100" b="1" dirty="0" smtClean="0"/>
              <a:t>CD libéraux et salariés dans les centres de santé </a:t>
            </a:r>
            <a:r>
              <a:rPr lang="fr-FR" sz="1100" dirty="0" smtClean="0"/>
              <a:t>a augmenté de +18% en IDF</a:t>
            </a:r>
            <a:endParaRPr lang="fr-FR" sz="1100" dirty="0"/>
          </a:p>
        </p:txBody>
      </p:sp>
      <p:graphicFrame>
        <p:nvGraphicFramePr>
          <p:cNvPr id="5" name="Tableau 4"/>
          <p:cNvGraphicFramePr>
            <a:graphicFrameLocks noGrp="1"/>
          </p:cNvGraphicFramePr>
          <p:nvPr>
            <p:extLst/>
          </p:nvPr>
        </p:nvGraphicFramePr>
        <p:xfrm>
          <a:off x="811892" y="1563638"/>
          <a:ext cx="7262133" cy="2916680"/>
        </p:xfrm>
        <a:graphic>
          <a:graphicData uri="http://schemas.openxmlformats.org/drawingml/2006/table">
            <a:tbl>
              <a:tblPr/>
              <a:tblGrid>
                <a:gridCol w="1213034">
                  <a:extLst>
                    <a:ext uri="{9D8B030D-6E8A-4147-A177-3AD203B41FA5}">
                      <a16:colId xmlns:a16="http://schemas.microsoft.com/office/drawing/2014/main" val="4084723580"/>
                    </a:ext>
                  </a:extLst>
                </a:gridCol>
                <a:gridCol w="953421">
                  <a:extLst>
                    <a:ext uri="{9D8B030D-6E8A-4147-A177-3AD203B41FA5}">
                      <a16:colId xmlns:a16="http://schemas.microsoft.com/office/drawing/2014/main" val="1856035950"/>
                    </a:ext>
                  </a:extLst>
                </a:gridCol>
                <a:gridCol w="871869">
                  <a:extLst>
                    <a:ext uri="{9D8B030D-6E8A-4147-A177-3AD203B41FA5}">
                      <a16:colId xmlns:a16="http://schemas.microsoft.com/office/drawing/2014/main" val="1733418711"/>
                    </a:ext>
                  </a:extLst>
                </a:gridCol>
                <a:gridCol w="501314">
                  <a:extLst>
                    <a:ext uri="{9D8B030D-6E8A-4147-A177-3AD203B41FA5}">
                      <a16:colId xmlns:a16="http://schemas.microsoft.com/office/drawing/2014/main" val="1922559694"/>
                    </a:ext>
                  </a:extLst>
                </a:gridCol>
                <a:gridCol w="1213034">
                  <a:extLst>
                    <a:ext uri="{9D8B030D-6E8A-4147-A177-3AD203B41FA5}">
                      <a16:colId xmlns:a16="http://schemas.microsoft.com/office/drawing/2014/main" val="1906110643"/>
                    </a:ext>
                  </a:extLst>
                </a:gridCol>
                <a:gridCol w="1213034">
                  <a:extLst>
                    <a:ext uri="{9D8B030D-6E8A-4147-A177-3AD203B41FA5}">
                      <a16:colId xmlns:a16="http://schemas.microsoft.com/office/drawing/2014/main" val="3184385629"/>
                    </a:ext>
                  </a:extLst>
                </a:gridCol>
                <a:gridCol w="1296427">
                  <a:extLst>
                    <a:ext uri="{9D8B030D-6E8A-4147-A177-3AD203B41FA5}">
                      <a16:colId xmlns:a16="http://schemas.microsoft.com/office/drawing/2014/main" val="1368063705"/>
                    </a:ext>
                  </a:extLst>
                </a:gridCol>
              </a:tblGrid>
              <a:tr h="869799">
                <a:tc>
                  <a:txBody>
                    <a:bodyPr/>
                    <a:lstStyle/>
                    <a:p>
                      <a:pPr algn="l" rtl="0" fontAlgn="ctr"/>
                      <a:r>
                        <a:rPr lang="fr-FR" sz="1000" b="1" i="0" u="none" strike="noStrike" dirty="0">
                          <a:solidFill>
                            <a:srgbClr val="FFFFFF"/>
                          </a:solidFill>
                          <a:effectLst/>
                          <a:latin typeface="Calibri" panose="020F0502020204030204" pitchFamily="34" charset="0"/>
                        </a:rPr>
                        <a:t>Départements</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a:solidFill>
                            <a:srgbClr val="FFFFFF"/>
                          </a:solidFill>
                          <a:effectLst/>
                          <a:latin typeface="Calibri" panose="020F0502020204030204" pitchFamily="34" charset="0"/>
                        </a:rPr>
                        <a:t>Effectifs </a:t>
                      </a:r>
                      <a:r>
                        <a:rPr lang="fr-FR" sz="1000" b="1" i="0" u="none" strike="noStrike" dirty="0" smtClean="0">
                          <a:solidFill>
                            <a:srgbClr val="FFFFFF"/>
                          </a:solidFill>
                          <a:effectLst/>
                          <a:latin typeface="Calibri" panose="020F0502020204030204" pitchFamily="34" charset="0"/>
                        </a:rPr>
                        <a:t>en 2023</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000" b="1" i="0" u="none" strike="noStrike" dirty="0" smtClean="0">
                          <a:solidFill>
                            <a:srgbClr val="FFFFFF"/>
                          </a:solidFill>
                          <a:effectLst/>
                          <a:latin typeface="Calibri" panose="020F0502020204030204" pitchFamily="34" charset="0"/>
                        </a:rPr>
                        <a:t>% de féminisation</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Âge</a:t>
                      </a:r>
                      <a:r>
                        <a:rPr lang="fr-FR" sz="1000" b="1" i="0" u="none" strike="noStrike" baseline="0" dirty="0" smtClean="0">
                          <a:solidFill>
                            <a:srgbClr val="FFFFFF"/>
                          </a:solidFill>
                          <a:effectLst/>
                          <a:latin typeface="Calibri" panose="020F0502020204030204" pitchFamily="34" charset="0"/>
                        </a:rPr>
                        <a:t> moyen</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Densité en 2013</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1" i="0" u="none" strike="noStrike" dirty="0" smtClean="0">
                          <a:solidFill>
                            <a:srgbClr val="FFFFFF"/>
                          </a:solidFill>
                          <a:effectLst/>
                          <a:latin typeface="Calibri" panose="020F0502020204030204" pitchFamily="34" charset="0"/>
                        </a:rPr>
                        <a:t>Densité en 2023</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a:solidFill>
                            <a:srgbClr val="FFFFFF"/>
                          </a:solidFill>
                          <a:effectLst/>
                          <a:latin typeface="Calibri" panose="020F0502020204030204" pitchFamily="34" charset="0"/>
                        </a:rPr>
                        <a:t>Variation des </a:t>
                      </a:r>
                      <a:r>
                        <a:rPr lang="fr-FR" sz="1000" b="1" i="0" u="none" strike="noStrike" dirty="0" smtClean="0">
                          <a:solidFill>
                            <a:srgbClr val="FFFFFF"/>
                          </a:solidFill>
                          <a:effectLst/>
                          <a:latin typeface="Calibri" panose="020F0502020204030204" pitchFamily="34" charset="0"/>
                        </a:rPr>
                        <a:t>densités</a:t>
                      </a:r>
                      <a:r>
                        <a:rPr lang="fr-FR" sz="1000" b="1" i="0" u="none" strike="noStrike" baseline="0" dirty="0" smtClean="0">
                          <a:solidFill>
                            <a:srgbClr val="FFFFFF"/>
                          </a:solidFill>
                          <a:effectLst/>
                          <a:latin typeface="Calibri" panose="020F0502020204030204" pitchFamily="34" charset="0"/>
                        </a:rPr>
                        <a:t> entre</a:t>
                      </a:r>
                      <a:endParaRPr lang="fr-FR" sz="1000" b="1" i="0" u="none" strike="noStrike" dirty="0" smtClean="0">
                        <a:solidFill>
                          <a:srgbClr val="FFFFFF"/>
                        </a:solidFill>
                        <a:effectLst/>
                        <a:latin typeface="Calibri" panose="020F0502020204030204" pitchFamily="34" charset="0"/>
                      </a:endParaRPr>
                    </a:p>
                    <a:p>
                      <a:pPr algn="ctr" rtl="0" fontAlgn="ctr"/>
                      <a:r>
                        <a:rPr lang="fr-FR" sz="1000" b="1" i="0" u="none" strike="noStrike" dirty="0" smtClean="0">
                          <a:solidFill>
                            <a:srgbClr val="FFFFFF"/>
                          </a:solidFill>
                          <a:effectLst/>
                          <a:latin typeface="Calibri" panose="020F0502020204030204" pitchFamily="34" charset="0"/>
                        </a:rPr>
                        <a:t>2013-2023</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extLst>
                  <a:ext uri="{0D108BD9-81ED-4DB2-BD59-A6C34878D82A}">
                    <a16:rowId xmlns:a16="http://schemas.microsoft.com/office/drawing/2014/main" val="4031027044"/>
                  </a:ext>
                </a:extLst>
              </a:tr>
              <a:tr h="203579">
                <a:tc>
                  <a:txBody>
                    <a:bodyPr/>
                    <a:lstStyle/>
                    <a:p>
                      <a:pPr algn="l" rtl="0" fontAlgn="b"/>
                      <a:r>
                        <a:rPr lang="fr-FR" sz="1000" b="1" i="0" u="none" strike="noStrike" dirty="0">
                          <a:solidFill>
                            <a:srgbClr val="000000"/>
                          </a:solidFill>
                          <a:effectLst/>
                          <a:latin typeface="Calibri" panose="020F0502020204030204" pitchFamily="34" charset="0"/>
                        </a:rPr>
                        <a:t>France entière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1" i="0" u="none" strike="noStrike" dirty="0" smtClean="0">
                          <a:solidFill>
                            <a:schemeClr val="tx1"/>
                          </a:solidFill>
                          <a:effectLst/>
                          <a:latin typeface="Calibri" panose="020F0502020204030204" pitchFamily="34" charset="0"/>
                        </a:rPr>
                        <a:t>45 458</a:t>
                      </a:r>
                      <a:endParaRPr lang="fr-FR" sz="1100" b="1" i="0" u="none" strike="noStrike" dirty="0">
                        <a:solidFill>
                          <a:schemeClr val="tx1"/>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1" i="0" u="none" strike="noStrike" dirty="0" smtClean="0">
                          <a:solidFill>
                            <a:srgbClr val="000000"/>
                          </a:solidFill>
                          <a:effectLst/>
                          <a:latin typeface="Calibri" panose="020F0502020204030204" pitchFamily="34" charset="0"/>
                        </a:rPr>
                        <a:t>48%</a:t>
                      </a:r>
                      <a:endParaRPr lang="fr-FR" sz="1000" b="1"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1" i="0" u="none" strike="noStrike" dirty="0" smtClean="0">
                          <a:solidFill>
                            <a:srgbClr val="000000"/>
                          </a:solidFill>
                          <a:effectLst/>
                          <a:latin typeface="Calibri" panose="020F0502020204030204" pitchFamily="34" charset="0"/>
                        </a:rPr>
                        <a:t>43,1</a:t>
                      </a:r>
                      <a:endParaRPr lang="fr-FR" sz="1000" b="1"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1" i="0" u="none" strike="noStrike" dirty="0" smtClean="0">
                          <a:solidFill>
                            <a:srgbClr val="000000"/>
                          </a:solidFill>
                          <a:effectLst/>
                          <a:latin typeface="Calibri" panose="020F0502020204030204" pitchFamily="34" charset="0"/>
                        </a:rPr>
                        <a:t>59,9</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1" i="0" u="none" strike="noStrike" dirty="0" smtClean="0">
                          <a:solidFill>
                            <a:srgbClr val="000000"/>
                          </a:solidFill>
                          <a:effectLst/>
                          <a:latin typeface="Calibri" panose="020F0502020204030204" pitchFamily="34" charset="0"/>
                        </a:rPr>
                        <a:t>66,7</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1" i="0" u="none" strike="noStrike" dirty="0" smtClean="0">
                          <a:solidFill>
                            <a:srgbClr val="000000"/>
                          </a:solidFill>
                          <a:effectLst/>
                          <a:latin typeface="Calibri" panose="020F0502020204030204" pitchFamily="34" charset="0"/>
                        </a:rPr>
                        <a:t>11%</a:t>
                      </a:r>
                      <a:endParaRPr lang="fr-FR" sz="1000" b="1"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5778664"/>
                  </a:ext>
                </a:extLst>
              </a:tr>
              <a:tr h="214670">
                <a:tc>
                  <a:txBody>
                    <a:bodyPr/>
                    <a:lstStyle/>
                    <a:p>
                      <a:pPr algn="l" rtl="0" fontAlgn="ctr"/>
                      <a:r>
                        <a:rPr lang="fr-FR" sz="1000" b="1" i="0" u="none" strike="noStrike" dirty="0">
                          <a:solidFill>
                            <a:srgbClr val="FFFFFF"/>
                          </a:solidFill>
                          <a:effectLst/>
                          <a:latin typeface="Calibri" panose="020F0502020204030204" pitchFamily="34" charset="0"/>
                        </a:rPr>
                        <a:t>Ile-de-France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fontAlgn="b"/>
                      <a:r>
                        <a:rPr lang="fr-FR" sz="1100" b="1" i="0" u="none" strike="noStrike" dirty="0" smtClean="0">
                          <a:solidFill>
                            <a:schemeClr val="bg1"/>
                          </a:solidFill>
                          <a:effectLst/>
                          <a:latin typeface="Calibri" panose="020F0502020204030204" pitchFamily="34" charset="0"/>
                        </a:rPr>
                        <a:t>9 741</a:t>
                      </a:r>
                      <a:endParaRPr lang="fr-FR" sz="1100" b="1" i="0" u="none" strike="noStrike" dirty="0">
                        <a:solidFill>
                          <a:schemeClr val="bg1"/>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fontAlgn="b"/>
                      <a:r>
                        <a:rPr lang="fr-FR" sz="1000" b="1" i="0" u="none" strike="noStrike" dirty="0" smtClean="0">
                          <a:solidFill>
                            <a:schemeClr val="bg1"/>
                          </a:solidFill>
                          <a:effectLst/>
                          <a:latin typeface="Calibri" panose="020F0502020204030204" pitchFamily="34" charset="0"/>
                        </a:rPr>
                        <a:t>51%</a:t>
                      </a:r>
                      <a:endParaRPr lang="fr-FR" sz="1000" b="1" i="0" u="none" strike="noStrike" dirty="0">
                        <a:solidFill>
                          <a:schemeClr val="bg1"/>
                        </a:solidFill>
                        <a:effectLst/>
                        <a:latin typeface="Calibri" panose="020F0502020204030204" pitchFamily="34"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chemeClr val="bg1"/>
                          </a:solidFill>
                          <a:effectLst/>
                          <a:latin typeface="Calibri" panose="020F0502020204030204" pitchFamily="34" charset="0"/>
                        </a:rPr>
                        <a:t>43,2</a:t>
                      </a:r>
                      <a:endParaRPr lang="fr-FR" sz="1000" b="1" i="0" u="none" strike="noStrike" dirty="0">
                        <a:solidFill>
                          <a:schemeClr val="bg1"/>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66,5</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76,6</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18%</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extLst>
                  <a:ext uri="{0D108BD9-81ED-4DB2-BD59-A6C34878D82A}">
                    <a16:rowId xmlns:a16="http://schemas.microsoft.com/office/drawing/2014/main" val="236034463"/>
                  </a:ext>
                </a:extLst>
              </a:tr>
              <a:tr h="203579">
                <a:tc>
                  <a:txBody>
                    <a:bodyPr/>
                    <a:lstStyle/>
                    <a:p>
                      <a:pPr algn="l" rtl="0" fontAlgn="b"/>
                      <a:r>
                        <a:rPr lang="fr-FR" sz="1000" b="1" i="0" u="none" strike="noStrike" dirty="0">
                          <a:solidFill>
                            <a:srgbClr val="000000"/>
                          </a:solidFill>
                          <a:effectLst/>
                          <a:latin typeface="Calibri" panose="020F0502020204030204" pitchFamily="34" charset="0"/>
                        </a:rPr>
                        <a:t>75 - Paris</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2 518</a:t>
                      </a:r>
                      <a:endParaRPr lang="fr-FR"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46,7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108,0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119,7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7709552"/>
                  </a:ext>
                </a:extLst>
              </a:tr>
              <a:tr h="203579">
                <a:tc>
                  <a:txBody>
                    <a:bodyPr/>
                    <a:lstStyle/>
                    <a:p>
                      <a:pPr algn="l" rtl="0" fontAlgn="b"/>
                      <a:r>
                        <a:rPr lang="fr-FR" sz="1000" b="1" i="0" u="none" strike="noStrike" dirty="0">
                          <a:solidFill>
                            <a:srgbClr val="000000"/>
                          </a:solidFill>
                          <a:effectLst/>
                          <a:latin typeface="Calibri" panose="020F0502020204030204" pitchFamily="34" charset="0"/>
                        </a:rPr>
                        <a:t>77 - Seine et Marne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723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40,4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45,0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49,7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1314891"/>
                  </a:ext>
                </a:extLst>
              </a:tr>
              <a:tr h="203579">
                <a:tc>
                  <a:txBody>
                    <a:bodyPr/>
                    <a:lstStyle/>
                    <a:p>
                      <a:pPr algn="l" rtl="0" fontAlgn="b"/>
                      <a:r>
                        <a:rPr lang="fr-FR" sz="1000" b="1" i="0" u="none" strike="noStrike" dirty="0">
                          <a:solidFill>
                            <a:srgbClr val="000000"/>
                          </a:solidFill>
                          <a:effectLst/>
                          <a:latin typeface="Calibri" panose="020F0502020204030204" pitchFamily="34" charset="0"/>
                        </a:rPr>
                        <a:t>78 - Yvelines</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874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43,3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59,2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59,5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7842718"/>
                  </a:ext>
                </a:extLst>
              </a:tr>
              <a:tr h="203579">
                <a:tc>
                  <a:txBody>
                    <a:bodyPr/>
                    <a:lstStyle/>
                    <a:p>
                      <a:pPr algn="l" rtl="0" fontAlgn="b"/>
                      <a:r>
                        <a:rPr lang="fr-FR" sz="1000" b="1" i="0" u="none" strike="noStrike" dirty="0">
                          <a:solidFill>
                            <a:srgbClr val="000000"/>
                          </a:solidFill>
                          <a:effectLst/>
                          <a:latin typeface="Calibri" panose="020F0502020204030204" pitchFamily="34" charset="0"/>
                        </a:rPr>
                        <a:t>91 - Essonne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722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42,2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50,7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54,5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9381644"/>
                  </a:ext>
                </a:extLst>
              </a:tr>
              <a:tr h="203579">
                <a:tc>
                  <a:txBody>
                    <a:bodyPr/>
                    <a:lstStyle/>
                    <a:p>
                      <a:pPr algn="l" rtl="0" fontAlgn="b"/>
                      <a:r>
                        <a:rPr lang="fr-FR" sz="1000" b="1" i="0" u="none" strike="noStrike" dirty="0">
                          <a:solidFill>
                            <a:srgbClr val="000000"/>
                          </a:solidFill>
                          <a:effectLst/>
                          <a:latin typeface="Calibri" panose="020F0502020204030204" pitchFamily="34" charset="0"/>
                        </a:rPr>
                        <a:t>92 - Hauts de seine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2 037</a:t>
                      </a:r>
                      <a:endParaRPr lang="fr-FR"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56%</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41,3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87,1</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123,7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5168718"/>
                  </a:ext>
                </a:extLst>
              </a:tr>
              <a:tr h="203579">
                <a:tc>
                  <a:txBody>
                    <a:bodyPr/>
                    <a:lstStyle/>
                    <a:p>
                      <a:pPr algn="l" rtl="0" fontAlgn="b"/>
                      <a:r>
                        <a:rPr lang="fr-FR" sz="1000" b="1" i="0" u="none" strike="noStrike" dirty="0">
                          <a:solidFill>
                            <a:srgbClr val="000000"/>
                          </a:solidFill>
                          <a:effectLst/>
                          <a:latin typeface="Calibri" panose="020F0502020204030204" pitchFamily="34" charset="0"/>
                        </a:rPr>
                        <a:t>93 - Seine st Denis</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925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46%</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42,2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41,2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54,7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33%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8677768"/>
                  </a:ext>
                </a:extLst>
              </a:tr>
              <a:tr h="203579">
                <a:tc>
                  <a:txBody>
                    <a:bodyPr/>
                    <a:lstStyle/>
                    <a:p>
                      <a:pPr algn="l" rtl="0" fontAlgn="b"/>
                      <a:r>
                        <a:rPr lang="fr-FR" sz="1000" b="1" i="0" u="none" strike="noStrike" dirty="0">
                          <a:solidFill>
                            <a:srgbClr val="000000"/>
                          </a:solidFill>
                          <a:effectLst/>
                          <a:latin typeface="Calibri" panose="020F0502020204030204" pitchFamily="34" charset="0"/>
                        </a:rPr>
                        <a:t>94 - Val de Marne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1 148</a:t>
                      </a:r>
                      <a:endParaRPr lang="fr-FR"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42,9</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63,2</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80,4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5363465"/>
                  </a:ext>
                </a:extLst>
              </a:tr>
              <a:tr h="203579">
                <a:tc>
                  <a:txBody>
                    <a:bodyPr/>
                    <a:lstStyle/>
                    <a:p>
                      <a:pPr algn="l" rtl="0" fontAlgn="b"/>
                      <a:r>
                        <a:rPr lang="fr-FR" sz="1000" b="1" i="0" u="none" strike="noStrike" dirty="0">
                          <a:solidFill>
                            <a:srgbClr val="000000"/>
                          </a:solidFill>
                          <a:effectLst/>
                          <a:latin typeface="Calibri" panose="020F0502020204030204" pitchFamily="34" charset="0"/>
                        </a:rPr>
                        <a:t>95 - Val d'Oise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794</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51%</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41,7</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48,0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62,5</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30%</a:t>
                      </a: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0065692"/>
                  </a:ext>
                </a:extLst>
              </a:tr>
            </a:tbl>
          </a:graphicData>
        </a:graphic>
      </p:graphicFrame>
    </p:spTree>
    <p:extLst>
      <p:ext uri="{BB962C8B-B14F-4D97-AF65-F5344CB8AC3E}">
        <p14:creationId xmlns:p14="http://schemas.microsoft.com/office/powerpoint/2010/main" val="2624994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txBox="1">
            <a:spLocks/>
          </p:cNvSpPr>
          <p:nvPr/>
        </p:nvSpPr>
        <p:spPr bwMode="auto">
          <a:xfrm>
            <a:off x="238194" y="2211710"/>
            <a:ext cx="842486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88" algn="l" rtl="0" fontAlgn="base">
              <a:lnSpc>
                <a:spcPct val="90000"/>
              </a:lnSpc>
              <a:spcBef>
                <a:spcPct val="0"/>
              </a:spcBef>
              <a:spcAft>
                <a:spcPct val="0"/>
              </a:spcAft>
              <a:defRPr sz="2500" b="1">
                <a:solidFill>
                  <a:schemeClr val="tx1"/>
                </a:solidFill>
                <a:latin typeface="Arial" pitchFamily="34" charset="0"/>
              </a:defRPr>
            </a:lvl6pPr>
            <a:lvl7pPr marL="928688" algn="l" rtl="0" fontAlgn="base">
              <a:lnSpc>
                <a:spcPct val="90000"/>
              </a:lnSpc>
              <a:spcBef>
                <a:spcPct val="0"/>
              </a:spcBef>
              <a:spcAft>
                <a:spcPct val="0"/>
              </a:spcAft>
              <a:defRPr sz="2500" b="1">
                <a:solidFill>
                  <a:schemeClr val="tx1"/>
                </a:solidFill>
                <a:latin typeface="Arial" pitchFamily="34" charset="0"/>
              </a:defRPr>
            </a:lvl7pPr>
            <a:lvl8pPr marL="1385888" algn="l" rtl="0" fontAlgn="base">
              <a:lnSpc>
                <a:spcPct val="90000"/>
              </a:lnSpc>
              <a:spcBef>
                <a:spcPct val="0"/>
              </a:spcBef>
              <a:spcAft>
                <a:spcPct val="0"/>
              </a:spcAft>
              <a:defRPr sz="2500" b="1">
                <a:solidFill>
                  <a:schemeClr val="tx1"/>
                </a:solidFill>
                <a:latin typeface="Arial" pitchFamily="34" charset="0"/>
              </a:defRPr>
            </a:lvl8pPr>
            <a:lvl9pPr marL="1843088" algn="l" rtl="0" fontAlgn="base">
              <a:lnSpc>
                <a:spcPct val="90000"/>
              </a:lnSpc>
              <a:spcBef>
                <a:spcPct val="0"/>
              </a:spcBef>
              <a:spcAft>
                <a:spcPct val="0"/>
              </a:spcAft>
              <a:defRPr sz="2500" b="1">
                <a:solidFill>
                  <a:schemeClr val="tx1"/>
                </a:solidFill>
                <a:latin typeface="Arial" pitchFamily="34" charset="0"/>
              </a:defRPr>
            </a:lvl9pPr>
          </a:lstStyle>
          <a:p>
            <a:pPr marL="92075" algn="ctr"/>
            <a:r>
              <a:rPr lang="fr-FR" sz="3200" dirty="0">
                <a:solidFill>
                  <a:schemeClr val="bg1"/>
                </a:solidFill>
              </a:rPr>
              <a:t>2</a:t>
            </a:r>
            <a:r>
              <a:rPr lang="fr-FR" sz="3200" dirty="0" smtClean="0">
                <a:solidFill>
                  <a:schemeClr val="bg1"/>
                </a:solidFill>
              </a:rPr>
              <a:t>. Simulation de zonage 2024 en IDF et à Paris</a:t>
            </a:r>
            <a:endParaRPr lang="fr-FR" sz="3200" dirty="0">
              <a:solidFill>
                <a:schemeClr val="bg1"/>
              </a:solidFill>
            </a:endParaRPr>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15</a:t>
            </a:fld>
            <a:endParaRPr lang="fr-FR" dirty="0"/>
          </a:p>
        </p:txBody>
      </p:sp>
    </p:spTree>
    <p:extLst>
      <p:ext uri="{BB962C8B-B14F-4D97-AF65-F5344CB8AC3E}">
        <p14:creationId xmlns:p14="http://schemas.microsoft.com/office/powerpoint/2010/main" val="11420042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5029" y="53777"/>
            <a:ext cx="8934341" cy="539750"/>
          </a:xfrm>
        </p:spPr>
        <p:txBody>
          <a:bodyPr/>
          <a:lstStyle/>
          <a:p>
            <a:r>
              <a:rPr lang="fr-FR" sz="1800" dirty="0" smtClean="0"/>
              <a:t>Zonages CD Île-de-France 2024</a:t>
            </a:r>
            <a:endParaRPr lang="fr-FR" sz="1800" dirty="0"/>
          </a:p>
        </p:txBody>
      </p:sp>
      <p:sp>
        <p:nvSpPr>
          <p:cNvPr id="5" name="ZoneTexte 4"/>
          <p:cNvSpPr txBox="1"/>
          <p:nvPr/>
        </p:nvSpPr>
        <p:spPr>
          <a:xfrm>
            <a:off x="4355976" y="4820428"/>
            <a:ext cx="2016224" cy="200055"/>
          </a:xfrm>
          <a:prstGeom prst="rect">
            <a:avLst/>
          </a:prstGeom>
          <a:noFill/>
        </p:spPr>
        <p:txBody>
          <a:bodyPr wrap="square" rtlCol="0">
            <a:spAutoFit/>
          </a:bodyPr>
          <a:lstStyle/>
          <a:p>
            <a:r>
              <a:rPr lang="fr-FR" sz="700" dirty="0" smtClean="0"/>
              <a:t>Source : DGOS</a:t>
            </a:r>
            <a:endParaRPr lang="fr-FR" sz="700"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16</a:t>
            </a:fld>
            <a:endParaRPr lang="fr-FR" dirty="0"/>
          </a:p>
        </p:txBody>
      </p:sp>
      <p:pic>
        <p:nvPicPr>
          <p:cNvPr id="19" name="Image 18"/>
          <p:cNvPicPr>
            <a:picLocks noChangeAspect="1"/>
          </p:cNvPicPr>
          <p:nvPr/>
        </p:nvPicPr>
        <p:blipFill>
          <a:blip r:embed="rId2"/>
          <a:stretch>
            <a:fillRect/>
          </a:stretch>
        </p:blipFill>
        <p:spPr>
          <a:xfrm>
            <a:off x="5109912" y="1226567"/>
            <a:ext cx="3466948" cy="2922029"/>
          </a:xfrm>
          <a:prstGeom prst="rect">
            <a:avLst/>
          </a:prstGeom>
        </p:spPr>
      </p:pic>
      <p:grpSp>
        <p:nvGrpSpPr>
          <p:cNvPr id="4" name="Groupe 3"/>
          <p:cNvGrpSpPr/>
          <p:nvPr/>
        </p:nvGrpSpPr>
        <p:grpSpPr>
          <a:xfrm>
            <a:off x="4644008" y="3720239"/>
            <a:ext cx="1156404" cy="856714"/>
            <a:chOff x="3921790" y="3576738"/>
            <a:chExt cx="1156404" cy="856714"/>
          </a:xfrm>
        </p:grpSpPr>
        <p:grpSp>
          <p:nvGrpSpPr>
            <p:cNvPr id="9" name="Groupe 8"/>
            <p:cNvGrpSpPr/>
            <p:nvPr/>
          </p:nvGrpSpPr>
          <p:grpSpPr>
            <a:xfrm>
              <a:off x="3921790" y="3576738"/>
              <a:ext cx="1156404" cy="856714"/>
              <a:chOff x="4211960" y="3895318"/>
              <a:chExt cx="1156404" cy="856714"/>
            </a:xfrm>
          </p:grpSpPr>
          <p:sp>
            <p:nvSpPr>
              <p:cNvPr id="10" name="Rectangle 9"/>
              <p:cNvSpPr/>
              <p:nvPr/>
            </p:nvSpPr>
            <p:spPr>
              <a:xfrm>
                <a:off x="4211960" y="3895318"/>
                <a:ext cx="1152128" cy="84261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4339124" y="3905646"/>
                <a:ext cx="1029240" cy="846386"/>
              </a:xfrm>
              <a:prstGeom prst="rect">
                <a:avLst/>
              </a:prstGeom>
              <a:noFill/>
            </p:spPr>
            <p:txBody>
              <a:bodyPr wrap="square" rtlCol="0">
                <a:spAutoFit/>
              </a:bodyPr>
              <a:lstStyle/>
              <a:p>
                <a:r>
                  <a:rPr lang="fr-FR" sz="700" dirty="0" smtClean="0"/>
                  <a:t>Zone très sous dotée</a:t>
                </a:r>
              </a:p>
              <a:p>
                <a:r>
                  <a:rPr lang="fr-FR" sz="700" dirty="0" smtClean="0"/>
                  <a:t>Zone sous dotée</a:t>
                </a:r>
              </a:p>
              <a:p>
                <a:r>
                  <a:rPr lang="fr-FR" sz="700" dirty="0" smtClean="0"/>
                  <a:t>Zone intermédiaire</a:t>
                </a:r>
              </a:p>
              <a:p>
                <a:r>
                  <a:rPr lang="fr-FR" sz="700" dirty="0" smtClean="0"/>
                  <a:t>Zone très dotée</a:t>
                </a:r>
              </a:p>
              <a:p>
                <a:r>
                  <a:rPr lang="fr-FR" sz="700" dirty="0" smtClean="0"/>
                  <a:t>Zone non prioritaire</a:t>
                </a:r>
              </a:p>
              <a:p>
                <a:r>
                  <a:rPr lang="fr-FR" sz="700" dirty="0" smtClean="0"/>
                  <a:t>Zone de marge</a:t>
                </a:r>
              </a:p>
              <a:p>
                <a:r>
                  <a:rPr lang="fr-FR" sz="700" dirty="0" smtClean="0"/>
                  <a:t>BV/CV hors IDF</a:t>
                </a:r>
                <a:endParaRPr lang="fr-FR" sz="700" dirty="0"/>
              </a:p>
            </p:txBody>
          </p:sp>
          <p:sp>
            <p:nvSpPr>
              <p:cNvPr id="12" name="Rectangle 11"/>
              <p:cNvSpPr/>
              <p:nvPr/>
            </p:nvSpPr>
            <p:spPr>
              <a:xfrm>
                <a:off x="4303120" y="3968435"/>
                <a:ext cx="72008" cy="72008"/>
              </a:xfrm>
              <a:prstGeom prst="rect">
                <a:avLst/>
              </a:prstGeom>
              <a:solidFill>
                <a:srgbClr val="FE0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4304266" y="4077556"/>
                <a:ext cx="72008" cy="72008"/>
              </a:xfrm>
              <a:prstGeom prst="rect">
                <a:avLst/>
              </a:prstGeom>
              <a:solidFill>
                <a:srgbClr val="F3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4303120" y="4183062"/>
                <a:ext cx="72008" cy="7200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4306171" y="4289302"/>
                <a:ext cx="72008" cy="72008"/>
              </a:xfrm>
              <a:prstGeom prst="rect">
                <a:avLst/>
              </a:prstGeom>
              <a:solidFill>
                <a:srgbClr val="6E9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4303120" y="4507988"/>
                <a:ext cx="72008" cy="72008"/>
              </a:xfrm>
              <a:prstGeom prst="rect">
                <a:avLst/>
              </a:prstGeom>
              <a:noFill/>
              <a:ln w="6350">
                <a:solidFill>
                  <a:srgbClr val="967F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4303120" y="4617980"/>
                <a:ext cx="72008" cy="72008"/>
              </a:xfrm>
              <a:prstGeom prst="rect">
                <a:avLst/>
              </a:prstGeom>
              <a:solidFill>
                <a:srgbClr val="CCCDC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8" name="Rectangle 17"/>
            <p:cNvSpPr/>
            <p:nvPr/>
          </p:nvSpPr>
          <p:spPr>
            <a:xfrm>
              <a:off x="4012950" y="4076232"/>
              <a:ext cx="72008" cy="72008"/>
            </a:xfrm>
            <a:prstGeom prst="rect">
              <a:avLst/>
            </a:prstGeom>
            <a:solidFill>
              <a:srgbClr val="6FA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20" name="Image 19"/>
          <p:cNvPicPr>
            <a:picLocks noChangeAspect="1"/>
          </p:cNvPicPr>
          <p:nvPr/>
        </p:nvPicPr>
        <p:blipFill>
          <a:blip r:embed="rId3"/>
          <a:stretch>
            <a:fillRect/>
          </a:stretch>
        </p:blipFill>
        <p:spPr>
          <a:xfrm>
            <a:off x="237498" y="1080063"/>
            <a:ext cx="4342928" cy="3106168"/>
          </a:xfrm>
          <a:prstGeom prst="rect">
            <a:avLst/>
          </a:prstGeom>
        </p:spPr>
      </p:pic>
      <p:sp>
        <p:nvSpPr>
          <p:cNvPr id="21" name="ZoneTexte 20"/>
          <p:cNvSpPr txBox="1"/>
          <p:nvPr/>
        </p:nvSpPr>
        <p:spPr>
          <a:xfrm>
            <a:off x="2097511" y="798210"/>
            <a:ext cx="1253533" cy="307777"/>
          </a:xfrm>
          <a:prstGeom prst="rect">
            <a:avLst/>
          </a:prstGeom>
          <a:noFill/>
        </p:spPr>
        <p:txBody>
          <a:bodyPr wrap="square" rtlCol="0">
            <a:spAutoFit/>
          </a:bodyPr>
          <a:lstStyle/>
          <a:p>
            <a:r>
              <a:rPr lang="fr-FR" sz="1400" dirty="0" smtClean="0">
                <a:solidFill>
                  <a:srgbClr val="002060"/>
                </a:solidFill>
              </a:rPr>
              <a:t>Zonage 2013</a:t>
            </a:r>
            <a:endParaRPr lang="fr-FR" sz="1400" dirty="0">
              <a:solidFill>
                <a:srgbClr val="002060"/>
              </a:solidFill>
            </a:endParaRPr>
          </a:p>
        </p:txBody>
      </p:sp>
      <p:sp>
        <p:nvSpPr>
          <p:cNvPr id="22" name="ZoneTexte 21"/>
          <p:cNvSpPr txBox="1"/>
          <p:nvPr/>
        </p:nvSpPr>
        <p:spPr>
          <a:xfrm>
            <a:off x="6231364" y="782713"/>
            <a:ext cx="1368152" cy="307777"/>
          </a:xfrm>
          <a:prstGeom prst="rect">
            <a:avLst/>
          </a:prstGeom>
          <a:noFill/>
        </p:spPr>
        <p:txBody>
          <a:bodyPr wrap="square" rtlCol="0">
            <a:spAutoFit/>
          </a:bodyPr>
          <a:lstStyle/>
          <a:p>
            <a:r>
              <a:rPr lang="fr-FR" sz="1400" dirty="0">
                <a:solidFill>
                  <a:srgbClr val="002060"/>
                </a:solidFill>
              </a:rPr>
              <a:t>Zonage </a:t>
            </a:r>
            <a:r>
              <a:rPr lang="fr-FR" sz="1400" dirty="0" smtClean="0">
                <a:solidFill>
                  <a:srgbClr val="002060"/>
                </a:solidFill>
              </a:rPr>
              <a:t>2023</a:t>
            </a:r>
            <a:endParaRPr lang="fr-FR" sz="1400" dirty="0">
              <a:solidFill>
                <a:srgbClr val="002060"/>
              </a:solidFill>
            </a:endParaRPr>
          </a:p>
        </p:txBody>
      </p:sp>
    </p:spTree>
    <p:extLst>
      <p:ext uri="{BB962C8B-B14F-4D97-AF65-F5344CB8AC3E}">
        <p14:creationId xmlns:p14="http://schemas.microsoft.com/office/powerpoint/2010/main" val="385698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graphicFrame>
        <p:nvGraphicFramePr>
          <p:cNvPr id="7" name="Tableau 6"/>
          <p:cNvGraphicFramePr>
            <a:graphicFrameLocks noGrp="1"/>
          </p:cNvGraphicFramePr>
          <p:nvPr>
            <p:extLst/>
          </p:nvPr>
        </p:nvGraphicFramePr>
        <p:xfrm>
          <a:off x="337097" y="1923678"/>
          <a:ext cx="2997200" cy="1289050"/>
        </p:xfrm>
        <a:graphic>
          <a:graphicData uri="http://schemas.openxmlformats.org/drawingml/2006/table">
            <a:tbl>
              <a:tblPr/>
              <a:tblGrid>
                <a:gridCol w="1498600">
                  <a:extLst>
                    <a:ext uri="{9D8B030D-6E8A-4147-A177-3AD203B41FA5}">
                      <a16:colId xmlns:a16="http://schemas.microsoft.com/office/drawing/2014/main" val="2317040898"/>
                    </a:ext>
                  </a:extLst>
                </a:gridCol>
                <a:gridCol w="1498600">
                  <a:extLst>
                    <a:ext uri="{9D8B030D-6E8A-4147-A177-3AD203B41FA5}">
                      <a16:colId xmlns:a16="http://schemas.microsoft.com/office/drawing/2014/main" val="1594878825"/>
                    </a:ext>
                  </a:extLst>
                </a:gridCol>
              </a:tblGrid>
              <a:tr h="184150">
                <a:tc>
                  <a:txBody>
                    <a:bodyPr/>
                    <a:lstStyle/>
                    <a:p>
                      <a:pPr algn="l" fontAlgn="b"/>
                      <a:r>
                        <a:rPr lang="fr-FR" sz="1100" b="1" i="0" u="none" strike="noStrike" dirty="0" smtClean="0">
                          <a:solidFill>
                            <a:srgbClr val="FFFFFF"/>
                          </a:solidFill>
                          <a:effectLst/>
                          <a:latin typeface="Calibri" panose="020F0502020204030204" pitchFamily="34" charset="0"/>
                        </a:rPr>
                        <a:t>Classement  2024</a:t>
                      </a:r>
                      <a:endParaRPr lang="fr-FR" sz="1100" b="1" i="0" u="none" strike="noStrike" dirty="0">
                        <a:solidFill>
                          <a:srgbClr val="FFFFFF"/>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a:solidFill>
                            <a:srgbClr val="FFFFFF"/>
                          </a:solidFill>
                          <a:effectLst/>
                          <a:latin typeface="Calibri" panose="020F0502020204030204" pitchFamily="34" charset="0"/>
                        </a:rPr>
                        <a:t>Paris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949978161"/>
                  </a:ext>
                </a:extLst>
              </a:tr>
              <a:tr h="184150">
                <a:tc>
                  <a:txBody>
                    <a:bodyPr/>
                    <a:lstStyle/>
                    <a:p>
                      <a:pPr algn="l" fontAlgn="b"/>
                      <a:r>
                        <a:rPr lang="fr-FR" sz="1100" b="0" i="0" u="none" strike="noStrike">
                          <a:solidFill>
                            <a:srgbClr val="000000"/>
                          </a:solidFill>
                          <a:effectLst/>
                          <a:latin typeface="Calibri" panose="020F0502020204030204" pitchFamily="34" charset="0"/>
                        </a:rPr>
                        <a:t>1-Zone très sous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326592"/>
                  </a:ext>
                </a:extLst>
              </a:tr>
              <a:tr h="184150">
                <a:tc>
                  <a:txBody>
                    <a:bodyPr/>
                    <a:lstStyle/>
                    <a:p>
                      <a:pPr algn="l" fontAlgn="b"/>
                      <a:r>
                        <a:rPr lang="fr-FR" sz="1100" b="0" i="0" u="none" strike="noStrike" dirty="0">
                          <a:solidFill>
                            <a:srgbClr val="000000"/>
                          </a:solidFill>
                          <a:effectLst/>
                          <a:latin typeface="Calibri" panose="020F0502020204030204" pitchFamily="34" charset="0"/>
                        </a:rPr>
                        <a:t>2-Zone sous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0</a:t>
                      </a:r>
                      <a:endParaRPr lang="fr-FR" sz="11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000064"/>
                  </a:ext>
                </a:extLst>
              </a:tr>
              <a:tr h="184150">
                <a:tc>
                  <a:txBody>
                    <a:bodyPr/>
                    <a:lstStyle/>
                    <a:p>
                      <a:pPr algn="l" fontAlgn="b"/>
                      <a:r>
                        <a:rPr lang="fr-FR" sz="1100" b="0" i="0" u="none" strike="noStrike" dirty="0">
                          <a:solidFill>
                            <a:srgbClr val="000000"/>
                          </a:solidFill>
                          <a:effectLst/>
                          <a:latin typeface="Calibri" panose="020F0502020204030204" pitchFamily="34" charset="0"/>
                        </a:rPr>
                        <a:t>3-Zone 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0</a:t>
                      </a:r>
                      <a:endParaRPr lang="fr-FR" sz="11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825694"/>
                  </a:ext>
                </a:extLst>
              </a:tr>
              <a:tr h="18415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fr-FR" sz="1100" b="0" i="0" u="none" strike="noStrike" dirty="0" smtClean="0">
                          <a:solidFill>
                            <a:srgbClr val="000000"/>
                          </a:solidFill>
                          <a:effectLst/>
                          <a:latin typeface="Calibri" panose="020F0502020204030204" pitchFamily="34" charset="0"/>
                        </a:rPr>
                        <a:t>4-Zone très</a:t>
                      </a:r>
                      <a:r>
                        <a:rPr lang="fr-FR" sz="1100" b="0" i="0" u="none" strike="noStrike" baseline="0" dirty="0" smtClean="0">
                          <a:solidFill>
                            <a:srgbClr val="000000"/>
                          </a:solidFill>
                          <a:effectLst/>
                          <a:latin typeface="Calibri" panose="020F0502020204030204" pitchFamily="34" charset="0"/>
                        </a:rPr>
                        <a:t> dotée</a:t>
                      </a:r>
                      <a:endParaRPr lang="fr-FR" sz="1100" b="0" i="0" u="none" strike="noStrike" dirty="0" smtClean="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5</a:t>
                      </a:r>
                      <a:endParaRPr lang="fr-FR" sz="11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3909815"/>
                  </a:ext>
                </a:extLst>
              </a:tr>
              <a:tr h="184150">
                <a:tc>
                  <a:txBody>
                    <a:bodyPr/>
                    <a:lstStyle/>
                    <a:p>
                      <a:pPr algn="l" fontAlgn="b"/>
                      <a:r>
                        <a:rPr lang="fr-FR" sz="1100" b="0" i="0" u="none" strike="noStrike" dirty="0">
                          <a:solidFill>
                            <a:srgbClr val="000000"/>
                          </a:solidFill>
                          <a:effectLst/>
                          <a:latin typeface="Calibri" panose="020F0502020204030204" pitchFamily="34" charset="0"/>
                        </a:rPr>
                        <a:t>5</a:t>
                      </a:r>
                      <a:r>
                        <a:rPr lang="fr-FR" sz="1100" b="0" i="0" u="none" strike="noStrike" dirty="0" smtClean="0">
                          <a:solidFill>
                            <a:srgbClr val="000000"/>
                          </a:solidFill>
                          <a:effectLst/>
                          <a:latin typeface="Calibri" panose="020F0502020204030204" pitchFamily="34" charset="0"/>
                        </a:rPr>
                        <a:t>-Zone </a:t>
                      </a:r>
                      <a:r>
                        <a:rPr lang="fr-FR" sz="1100" b="0" i="0" u="none" strike="noStrike" dirty="0">
                          <a:solidFill>
                            <a:srgbClr val="000000"/>
                          </a:solidFill>
                          <a:effectLst/>
                          <a:latin typeface="Calibri" panose="020F0502020204030204" pitchFamily="34" charset="0"/>
                        </a:rPr>
                        <a:t>non prioritaire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15</a:t>
                      </a:r>
                      <a:endParaRPr lang="fr-FR" sz="11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6445525"/>
                  </a:ext>
                </a:extLst>
              </a:tr>
              <a:tr h="184150">
                <a:tc>
                  <a:txBody>
                    <a:bodyPr/>
                    <a:lstStyle/>
                    <a:p>
                      <a:pPr algn="l" fontAlgn="b"/>
                      <a:r>
                        <a:rPr lang="fr-FR" sz="1100" b="1" i="0" u="none" strike="noStrike">
                          <a:solidFill>
                            <a:srgbClr val="FFFFFF"/>
                          </a:solidFill>
                          <a:effectLst/>
                          <a:latin typeface="Calibri" panose="020F0502020204030204" pitchFamily="34" charset="0"/>
                        </a:rPr>
                        <a:t>Total général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rgbClr val="FFFFFF"/>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595204183"/>
                  </a:ext>
                </a:extLst>
              </a:tr>
            </a:tbl>
          </a:graphicData>
        </a:graphic>
      </p:graphicFrame>
      <p:pic>
        <p:nvPicPr>
          <p:cNvPr id="3" name="Image 2"/>
          <p:cNvPicPr>
            <a:picLocks noChangeAspect="1"/>
          </p:cNvPicPr>
          <p:nvPr/>
        </p:nvPicPr>
        <p:blipFill>
          <a:blip r:embed="rId2"/>
          <a:stretch>
            <a:fillRect/>
          </a:stretch>
        </p:blipFill>
        <p:spPr>
          <a:xfrm>
            <a:off x="3851920" y="1275606"/>
            <a:ext cx="4694087" cy="2623675"/>
          </a:xfrm>
          <a:prstGeom prst="rect">
            <a:avLst/>
          </a:prstGeom>
        </p:spPr>
      </p:pic>
      <p:grpSp>
        <p:nvGrpSpPr>
          <p:cNvPr id="5" name="Groupe 4"/>
          <p:cNvGrpSpPr/>
          <p:nvPr/>
        </p:nvGrpSpPr>
        <p:grpSpPr>
          <a:xfrm>
            <a:off x="3707904" y="3654945"/>
            <a:ext cx="1156404" cy="856714"/>
            <a:chOff x="3921790" y="3576738"/>
            <a:chExt cx="1156404" cy="856714"/>
          </a:xfrm>
        </p:grpSpPr>
        <p:grpSp>
          <p:nvGrpSpPr>
            <p:cNvPr id="6" name="Groupe 5"/>
            <p:cNvGrpSpPr/>
            <p:nvPr/>
          </p:nvGrpSpPr>
          <p:grpSpPr>
            <a:xfrm>
              <a:off x="3921790" y="3576738"/>
              <a:ext cx="1156404" cy="856714"/>
              <a:chOff x="4211960" y="3895318"/>
              <a:chExt cx="1156404" cy="856714"/>
            </a:xfrm>
          </p:grpSpPr>
          <p:sp>
            <p:nvSpPr>
              <p:cNvPr id="9" name="Rectangle 8"/>
              <p:cNvSpPr/>
              <p:nvPr/>
            </p:nvSpPr>
            <p:spPr>
              <a:xfrm>
                <a:off x="4211960" y="3895318"/>
                <a:ext cx="1152128" cy="84261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4339124" y="3905646"/>
                <a:ext cx="1029240" cy="846386"/>
              </a:xfrm>
              <a:prstGeom prst="rect">
                <a:avLst/>
              </a:prstGeom>
              <a:noFill/>
            </p:spPr>
            <p:txBody>
              <a:bodyPr wrap="square" rtlCol="0">
                <a:spAutoFit/>
              </a:bodyPr>
              <a:lstStyle/>
              <a:p>
                <a:r>
                  <a:rPr lang="fr-FR" sz="700" dirty="0" smtClean="0"/>
                  <a:t>Zone très sous dotée</a:t>
                </a:r>
              </a:p>
              <a:p>
                <a:r>
                  <a:rPr lang="fr-FR" sz="700" dirty="0" smtClean="0"/>
                  <a:t>Zone sous dotée</a:t>
                </a:r>
              </a:p>
              <a:p>
                <a:r>
                  <a:rPr lang="fr-FR" sz="700" dirty="0" smtClean="0"/>
                  <a:t>Zone intermédiaire</a:t>
                </a:r>
              </a:p>
              <a:p>
                <a:r>
                  <a:rPr lang="fr-FR" sz="700" dirty="0" smtClean="0"/>
                  <a:t>Zone très dotée</a:t>
                </a:r>
              </a:p>
              <a:p>
                <a:r>
                  <a:rPr lang="fr-FR" sz="700" dirty="0" smtClean="0"/>
                  <a:t>Zone non prioritaire</a:t>
                </a:r>
              </a:p>
              <a:p>
                <a:r>
                  <a:rPr lang="fr-FR" sz="700" dirty="0" smtClean="0"/>
                  <a:t>Zone de marge</a:t>
                </a:r>
              </a:p>
              <a:p>
                <a:r>
                  <a:rPr lang="fr-FR" sz="700" dirty="0" smtClean="0"/>
                  <a:t>BV/CV hors IDF</a:t>
                </a:r>
                <a:endParaRPr lang="fr-FR" sz="700" dirty="0"/>
              </a:p>
            </p:txBody>
          </p:sp>
          <p:sp>
            <p:nvSpPr>
              <p:cNvPr id="11" name="Rectangle 10"/>
              <p:cNvSpPr/>
              <p:nvPr/>
            </p:nvSpPr>
            <p:spPr>
              <a:xfrm>
                <a:off x="4303120" y="3968435"/>
                <a:ext cx="72008" cy="72008"/>
              </a:xfrm>
              <a:prstGeom prst="rect">
                <a:avLst/>
              </a:prstGeom>
              <a:solidFill>
                <a:srgbClr val="FE0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4304266" y="4077556"/>
                <a:ext cx="72008" cy="72008"/>
              </a:xfrm>
              <a:prstGeom prst="rect">
                <a:avLst/>
              </a:prstGeom>
              <a:solidFill>
                <a:srgbClr val="F3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4303120" y="4183062"/>
                <a:ext cx="72008" cy="7200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4306171" y="4289302"/>
                <a:ext cx="72008" cy="72008"/>
              </a:xfrm>
              <a:prstGeom prst="rect">
                <a:avLst/>
              </a:prstGeom>
              <a:solidFill>
                <a:srgbClr val="6E9F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4303120" y="4507988"/>
                <a:ext cx="72008" cy="72008"/>
              </a:xfrm>
              <a:prstGeom prst="rect">
                <a:avLst/>
              </a:prstGeom>
              <a:noFill/>
              <a:ln w="6350">
                <a:solidFill>
                  <a:srgbClr val="967F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4303120" y="4617980"/>
                <a:ext cx="72008" cy="72008"/>
              </a:xfrm>
              <a:prstGeom prst="rect">
                <a:avLst/>
              </a:prstGeom>
              <a:solidFill>
                <a:srgbClr val="CCCDC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8" name="Rectangle 7"/>
            <p:cNvSpPr/>
            <p:nvPr/>
          </p:nvSpPr>
          <p:spPr>
            <a:xfrm>
              <a:off x="4012950" y="4076232"/>
              <a:ext cx="72008" cy="72008"/>
            </a:xfrm>
            <a:prstGeom prst="rect">
              <a:avLst/>
            </a:prstGeom>
            <a:solidFill>
              <a:srgbClr val="6FA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8914432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pic>
        <p:nvPicPr>
          <p:cNvPr id="6" name="Image 5"/>
          <p:cNvPicPr>
            <a:picLocks noChangeAspect="1"/>
          </p:cNvPicPr>
          <p:nvPr/>
        </p:nvPicPr>
        <p:blipFill rotWithShape="1">
          <a:blip r:embed="rId2"/>
          <a:srcRect t="-1" b="215"/>
          <a:stretch/>
        </p:blipFill>
        <p:spPr>
          <a:xfrm>
            <a:off x="1331640" y="915566"/>
            <a:ext cx="6294665" cy="3528392"/>
          </a:xfrm>
          <a:prstGeom prst="rect">
            <a:avLst/>
          </a:prstGeom>
          <a:ln>
            <a:solidFill>
              <a:schemeClr val="tx1"/>
            </a:solidFill>
          </a:ln>
        </p:spPr>
      </p:pic>
    </p:spTree>
    <p:extLst>
      <p:ext uri="{BB962C8B-B14F-4D97-AF65-F5344CB8AC3E}">
        <p14:creationId xmlns:p14="http://schemas.microsoft.com/office/powerpoint/2010/main" val="21185511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75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sz="750" b="1" i="0" u="none" strike="noStrike" kern="1200" cap="none" spc="0" normalizeH="0" baseline="0" noProof="0" dirty="0">
              <a:ln>
                <a:noFill/>
              </a:ln>
              <a:solidFill>
                <a:srgbClr val="000000"/>
              </a:solidFill>
              <a:effectLst/>
              <a:uLnTx/>
              <a:uFillTx/>
              <a:latin typeface="Arial"/>
              <a:ea typeface="+mn-ea"/>
              <a:cs typeface="+mn-cs"/>
            </a:endParaRPr>
          </a:p>
        </p:txBody>
      </p:sp>
      <p:sp>
        <p:nvSpPr>
          <p:cNvPr id="7" name="Titre 6"/>
          <p:cNvSpPr>
            <a:spLocks noGrp="1"/>
          </p:cNvSpPr>
          <p:nvPr>
            <p:ph type="title"/>
          </p:nvPr>
        </p:nvSpPr>
        <p:spPr>
          <a:xfrm>
            <a:off x="323850" y="463122"/>
            <a:ext cx="8424863" cy="539991"/>
          </a:xfrm>
        </p:spPr>
        <p:txBody>
          <a:bodyPr/>
          <a:lstStyle/>
          <a:p>
            <a:pPr algn="ctr"/>
            <a:r>
              <a:rPr lang="fr-FR" dirty="0" smtClean="0"/>
              <a:t>Prochaines étapes et calendrier du </a:t>
            </a:r>
            <a:r>
              <a:rPr lang="fr-FR" smtClean="0"/>
              <a:t>zonage CD</a:t>
            </a:r>
            <a:endParaRPr lang="fr-FR" dirty="0"/>
          </a:p>
        </p:txBody>
      </p:sp>
      <p:sp>
        <p:nvSpPr>
          <p:cNvPr id="10" name="Espace réservé du contenu 2"/>
          <p:cNvSpPr txBox="1">
            <a:spLocks/>
          </p:cNvSpPr>
          <p:nvPr/>
        </p:nvSpPr>
        <p:spPr bwMode="auto">
          <a:xfrm>
            <a:off x="107504" y="1003113"/>
            <a:ext cx="8776355" cy="387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858838" indent="-858838" algn="l" rtl="0" eaLnBrk="0" fontAlgn="base" hangingPunct="0">
              <a:spcBef>
                <a:spcPct val="20000"/>
              </a:spcBef>
              <a:spcAft>
                <a:spcPct val="0"/>
              </a:spcAft>
              <a:buSzPct val="55000"/>
              <a:buBlip>
                <a:blip r:embed="rId3"/>
              </a:buBlip>
              <a:defRPr sz="1700">
                <a:solidFill>
                  <a:schemeClr val="tx1"/>
                </a:solidFill>
                <a:latin typeface="+mn-lt"/>
                <a:ea typeface="+mn-ea"/>
                <a:cs typeface="+mn-cs"/>
              </a:defRPr>
            </a:lvl1pPr>
            <a:lvl2pPr marL="1484313" indent="-153988" algn="l" rtl="0" eaLnBrk="0" fontAlgn="base" hangingPunct="0">
              <a:spcBef>
                <a:spcPct val="20000"/>
              </a:spcBef>
              <a:spcAft>
                <a:spcPct val="0"/>
              </a:spcAft>
              <a:buSzPct val="150000"/>
              <a:buChar char="-"/>
              <a:defRPr sz="1500">
                <a:solidFill>
                  <a:schemeClr val="tx1"/>
                </a:solidFill>
                <a:latin typeface="+mn-lt"/>
              </a:defRPr>
            </a:lvl2pPr>
            <a:lvl3pPr marL="1905000" indent="-990600" algn="l" rtl="0" eaLnBrk="0" fontAlgn="base" hangingPunct="0">
              <a:spcBef>
                <a:spcPct val="20000"/>
              </a:spcBef>
              <a:spcAft>
                <a:spcPct val="0"/>
              </a:spcAft>
              <a:buChar char="-"/>
              <a:defRPr sz="1200">
                <a:solidFill>
                  <a:schemeClr val="tx1"/>
                </a:solidFill>
                <a:latin typeface="+mn-lt"/>
              </a:defRPr>
            </a:lvl3pPr>
            <a:lvl4pPr marL="2701925" indent="-228600" algn="l" rtl="0" eaLnBrk="0" fontAlgn="base" hangingPunct="0">
              <a:spcBef>
                <a:spcPct val="20000"/>
              </a:spcBef>
              <a:spcAft>
                <a:spcPct val="0"/>
              </a:spcAft>
              <a:buChar char="–"/>
              <a:defRPr sz="2000">
                <a:solidFill>
                  <a:schemeClr val="tx1"/>
                </a:solidFill>
                <a:latin typeface="Times New Roman" charset="0"/>
              </a:defRPr>
            </a:lvl4pPr>
            <a:lvl5pPr marL="3121025" indent="-228600" algn="l" rtl="0" eaLnBrk="0" fontAlgn="base" hangingPunct="0">
              <a:spcBef>
                <a:spcPct val="20000"/>
              </a:spcBef>
              <a:spcAft>
                <a:spcPct val="0"/>
              </a:spcAft>
              <a:buChar char="»"/>
              <a:defRPr sz="2000">
                <a:solidFill>
                  <a:schemeClr val="tx1"/>
                </a:solidFill>
                <a:latin typeface="Times New Roman" charset="0"/>
              </a:defRPr>
            </a:lvl5pPr>
            <a:lvl6pPr marL="3578225" indent="-228600" algn="l" rtl="0" eaLnBrk="0" fontAlgn="base" hangingPunct="0">
              <a:spcBef>
                <a:spcPct val="20000"/>
              </a:spcBef>
              <a:spcAft>
                <a:spcPct val="0"/>
              </a:spcAft>
              <a:buChar char="»"/>
              <a:defRPr sz="2000">
                <a:solidFill>
                  <a:schemeClr val="tx1"/>
                </a:solidFill>
                <a:latin typeface="Times New Roman" charset="0"/>
              </a:defRPr>
            </a:lvl6pPr>
            <a:lvl7pPr marL="4035425" indent="-228600" algn="l" rtl="0" eaLnBrk="0" fontAlgn="base" hangingPunct="0">
              <a:spcBef>
                <a:spcPct val="20000"/>
              </a:spcBef>
              <a:spcAft>
                <a:spcPct val="0"/>
              </a:spcAft>
              <a:buChar char="»"/>
              <a:defRPr sz="2000">
                <a:solidFill>
                  <a:schemeClr val="tx1"/>
                </a:solidFill>
                <a:latin typeface="Times New Roman" charset="0"/>
              </a:defRPr>
            </a:lvl7pPr>
            <a:lvl8pPr marL="4492625" indent="-228600" algn="l" rtl="0" eaLnBrk="0" fontAlgn="base" hangingPunct="0">
              <a:spcBef>
                <a:spcPct val="20000"/>
              </a:spcBef>
              <a:spcAft>
                <a:spcPct val="0"/>
              </a:spcAft>
              <a:buChar char="»"/>
              <a:defRPr sz="2000">
                <a:solidFill>
                  <a:schemeClr val="tx1"/>
                </a:solidFill>
                <a:latin typeface="Times New Roman" charset="0"/>
              </a:defRPr>
            </a:lvl8pPr>
            <a:lvl9pPr marL="4949825" indent="-228600" algn="l" rtl="0" eaLnBrk="0" fontAlgn="base" hangingPunct="0">
              <a:spcBef>
                <a:spcPct val="20000"/>
              </a:spcBef>
              <a:spcAft>
                <a:spcPct val="0"/>
              </a:spcAft>
              <a:buChar char="»"/>
              <a:defRPr sz="2000">
                <a:solidFill>
                  <a:schemeClr val="tx1"/>
                </a:solidFill>
                <a:latin typeface="Times New Roman" charset="0"/>
              </a:defRPr>
            </a:lvl9pPr>
          </a:lstStyle>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Février/mars: préparation zonage et bilan</a:t>
            </a:r>
            <a:endParaRPr lang="fr-FR" sz="1600" dirty="0" smtClean="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15 mars 2024: présentation Zonage DD</a:t>
            </a: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Mars 2024 à mai 2024</a:t>
            </a:r>
            <a:r>
              <a:rPr lang="fr-FR" sz="1600" dirty="0" smtClean="0">
                <a:latin typeface="Calibri" panose="020F0502020204030204" pitchFamily="34" charset="0"/>
                <a:ea typeface="Calibri" panose="020F0502020204030204" pitchFamily="34" charset="0"/>
              </a:rPr>
              <a:t> : présentation </a:t>
            </a:r>
            <a:r>
              <a:rPr lang="fr-FR" sz="1600" dirty="0">
                <a:latin typeface="Calibri" panose="020F0502020204030204" pitchFamily="34" charset="0"/>
                <a:ea typeface="Calibri" panose="020F0502020204030204" pitchFamily="34" charset="0"/>
              </a:rPr>
              <a:t>Zonage </a:t>
            </a:r>
            <a:r>
              <a:rPr lang="fr-FR" sz="1600" dirty="0" smtClean="0">
                <a:latin typeface="Calibri" panose="020F0502020204030204" pitchFamily="34" charset="0"/>
                <a:ea typeface="Calibri" panose="020F0502020204030204" pitchFamily="34" charset="0"/>
              </a:rPr>
              <a:t>et </a:t>
            </a:r>
            <a:r>
              <a:rPr lang="fr-FR" sz="1600" dirty="0">
                <a:latin typeface="Calibri" panose="020F0502020204030204" pitchFamily="34" charset="0"/>
                <a:ea typeface="Calibri" panose="020F0502020204030204" pitchFamily="34" charset="0"/>
              </a:rPr>
              <a:t>concertation avec partenaires </a:t>
            </a:r>
          </a:p>
          <a:p>
            <a:pPr marL="1163637" lvl="2"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URPS chirurgiens dentistes</a:t>
            </a:r>
            <a:endParaRPr lang="fr-FR" sz="1600" dirty="0">
              <a:latin typeface="Calibri" panose="020F0502020204030204" pitchFamily="34" charset="0"/>
              <a:ea typeface="Calibri" panose="020F0502020204030204" pitchFamily="34" charset="0"/>
            </a:endParaRPr>
          </a:p>
          <a:p>
            <a:pPr marL="1163637" lvl="2"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CTS </a:t>
            </a:r>
            <a:endParaRPr lang="fr-FR" sz="1600" dirty="0">
              <a:latin typeface="Calibri" panose="020F0502020204030204" pitchFamily="34" charset="0"/>
              <a:ea typeface="Calibri" panose="020F0502020204030204" pitchFamily="34" charset="0"/>
            </a:endParaRPr>
          </a:p>
          <a:p>
            <a:pPr marL="877887" lvl="2" indent="0">
              <a:spcAft>
                <a:spcPts val="0"/>
              </a:spcAft>
              <a:buClr>
                <a:schemeClr val="bg2"/>
              </a:buClr>
              <a:buSzPct val="80000"/>
              <a:buNone/>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Juin 2024 </a:t>
            </a:r>
            <a:r>
              <a:rPr lang="fr-FR" sz="1600" dirty="0" smtClean="0">
                <a:latin typeface="Calibri" panose="020F0502020204030204" pitchFamily="34" charset="0"/>
                <a:ea typeface="Calibri" panose="020F0502020204030204" pitchFamily="34" charset="0"/>
              </a:rPr>
              <a:t>: Commission Régionale de la Santé et de l’Autonomie</a:t>
            </a:r>
          </a:p>
          <a:p>
            <a:pPr marL="117475" indent="-285750">
              <a:spcAft>
                <a:spcPts val="0"/>
              </a:spcAft>
              <a:buClr>
                <a:schemeClr val="bg2"/>
              </a:buClr>
              <a:buSzPct val="80000"/>
              <a:buFont typeface="Wingdings" panose="05000000000000000000" pitchFamily="2" charset="2"/>
              <a:buChar char="Ø"/>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Juin 2024</a:t>
            </a:r>
            <a:r>
              <a:rPr lang="fr-FR" sz="1600" dirty="0" smtClean="0">
                <a:latin typeface="Calibri" panose="020F0502020204030204" pitchFamily="34" charset="0"/>
                <a:ea typeface="Calibri" panose="020F0502020204030204" pitchFamily="34" charset="0"/>
              </a:rPr>
              <a:t>: Commission Paritaire Régionale</a:t>
            </a:r>
          </a:p>
          <a:p>
            <a:pPr marL="0" indent="0">
              <a:spcAft>
                <a:spcPts val="0"/>
              </a:spcAft>
              <a:buClr>
                <a:schemeClr val="bg2"/>
              </a:buClr>
              <a:buSzPct val="80000"/>
              <a:buNone/>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Fin juin 2024</a:t>
            </a:r>
            <a:r>
              <a:rPr lang="fr-FR" sz="1600" dirty="0" smtClean="0">
                <a:latin typeface="Calibri" panose="020F0502020204030204" pitchFamily="34" charset="0"/>
                <a:ea typeface="Calibri" panose="020F0502020204030204" pitchFamily="34" charset="0"/>
              </a:rPr>
              <a:t>: </a:t>
            </a:r>
            <a:r>
              <a:rPr lang="fr-FR" sz="1600" b="1" dirty="0" smtClean="0">
                <a:latin typeface="Calibri" panose="020F0502020204030204" pitchFamily="34" charset="0"/>
                <a:ea typeface="Calibri" panose="020F0502020204030204" pitchFamily="34" charset="0"/>
              </a:rPr>
              <a:t>L’arrêté </a:t>
            </a:r>
            <a:r>
              <a:rPr lang="fr-FR" sz="1600" b="1" dirty="0">
                <a:latin typeface="Calibri" panose="020F0502020204030204" pitchFamily="34" charset="0"/>
                <a:ea typeface="Calibri" panose="020F0502020204030204" pitchFamily="34" charset="0"/>
              </a:rPr>
              <a:t>DG ARS </a:t>
            </a:r>
            <a:r>
              <a:rPr lang="fr-FR" sz="1600" b="1" dirty="0" smtClean="0">
                <a:latin typeface="Calibri" panose="020F0502020204030204" pitchFamily="34" charset="0"/>
                <a:ea typeface="Calibri" panose="020F0502020204030204" pitchFamily="34" charset="0"/>
              </a:rPr>
              <a:t>devrait </a:t>
            </a:r>
            <a:r>
              <a:rPr lang="fr-FR" sz="1600" b="1" dirty="0">
                <a:latin typeface="Calibri" panose="020F0502020204030204" pitchFamily="34" charset="0"/>
                <a:ea typeface="Calibri" panose="020F0502020204030204" pitchFamily="34" charset="0"/>
              </a:rPr>
              <a:t>être publié avant </a:t>
            </a:r>
            <a:r>
              <a:rPr lang="fr-FR" sz="1600" b="1" dirty="0" smtClean="0">
                <a:latin typeface="Calibri" panose="020F0502020204030204" pitchFamily="34" charset="0"/>
                <a:ea typeface="Calibri" panose="020F0502020204030204" pitchFamily="34" charset="0"/>
              </a:rPr>
              <a:t>l’été 2024</a:t>
            </a:r>
            <a:endParaRPr lang="fr-FR" sz="1600" b="1" dirty="0">
              <a:latin typeface="Calibri" panose="020F0502020204030204" pitchFamily="34" charset="0"/>
              <a:ea typeface="Calibri" panose="020F0502020204030204" pitchFamily="34" charset="0"/>
            </a:endParaRPr>
          </a:p>
          <a:p>
            <a:pPr marL="625475" marR="0" lvl="1" indent="0" algn="l" defTabSz="914400" rtl="0" eaLnBrk="0" fontAlgn="base" latinLnBrk="0" hangingPunct="0">
              <a:lnSpc>
                <a:spcPct val="100000"/>
              </a:lnSpc>
              <a:spcBef>
                <a:spcPct val="20000"/>
              </a:spcBef>
              <a:spcAft>
                <a:spcPct val="0"/>
              </a:spcAft>
              <a:buClrTx/>
              <a:buSzPct val="55000"/>
              <a:buNone/>
              <a:tabLst/>
              <a:defRPr/>
            </a:pPr>
            <a:endParaRPr kumimoji="0" lang="fr-FR" sz="1500" b="0" i="0" u="none" strike="noStrike" kern="0" cap="none" spc="0" normalizeH="0" baseline="0" noProof="0" dirty="0" smtClean="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20046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a:t>1. </a:t>
            </a:r>
            <a:r>
              <a:rPr lang="fr-FR" dirty="0" smtClean="0"/>
              <a:t>Actualités </a:t>
            </a:r>
            <a:r>
              <a:rPr lang="fr-FR" dirty="0"/>
              <a:t>du département Parisien </a:t>
            </a:r>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2</a:t>
            </a:fld>
            <a:endParaRPr lang="fr-FR" dirty="0"/>
          </a:p>
        </p:txBody>
      </p:sp>
    </p:spTree>
    <p:extLst>
      <p:ext uri="{BB962C8B-B14F-4D97-AF65-F5344CB8AC3E}">
        <p14:creationId xmlns:p14="http://schemas.microsoft.com/office/powerpoint/2010/main" val="1606770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lstStyle/>
          <a:p>
            <a:pPr lvl="0" algn="ctr"/>
            <a:r>
              <a:rPr lang="fr-FR" sz="2800" dirty="0" smtClean="0">
                <a:solidFill>
                  <a:schemeClr val="bg1"/>
                </a:solidFill>
              </a:rPr>
              <a:t> Zonage masseurs-kinésithérapeutes</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20</a:t>
            </a:fld>
            <a:endParaRPr lang="fr-FR" dirty="0"/>
          </a:p>
        </p:txBody>
      </p:sp>
    </p:spTree>
    <p:extLst>
      <p:ext uri="{BB962C8B-B14F-4D97-AF65-F5344CB8AC3E}">
        <p14:creationId xmlns:p14="http://schemas.microsoft.com/office/powerpoint/2010/main" val="39138939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re 1"/>
          <p:cNvSpPr>
            <a:spLocks noGrp="1"/>
          </p:cNvSpPr>
          <p:nvPr>
            <p:ph type="title"/>
          </p:nvPr>
        </p:nvSpPr>
        <p:spPr/>
        <p:txBody>
          <a:bodyPr/>
          <a:lstStyle/>
          <a:p>
            <a:r>
              <a:rPr lang="fr-FR" altLang="fr-FR" dirty="0" smtClean="0"/>
              <a:t>Rappels</a:t>
            </a:r>
          </a:p>
        </p:txBody>
      </p:sp>
      <p:sp>
        <p:nvSpPr>
          <p:cNvPr id="3" name="Espace réservé du contenu 2"/>
          <p:cNvSpPr>
            <a:spLocks noGrp="1"/>
          </p:cNvSpPr>
          <p:nvPr>
            <p:ph idx="1"/>
          </p:nvPr>
        </p:nvSpPr>
        <p:spPr>
          <a:xfrm>
            <a:off x="315913" y="1347614"/>
            <a:ext cx="8424863" cy="2952328"/>
          </a:xfrm>
        </p:spPr>
        <p:txBody>
          <a:bodyPr/>
          <a:lstStyle/>
          <a:p>
            <a:pPr lvl="0" algn="just"/>
            <a:r>
              <a:rPr lang="fr-FR" b="1" dirty="0"/>
              <a:t>L'ARS détermine les zones de mise en </a:t>
            </a:r>
            <a:r>
              <a:rPr lang="fr-FR" b="1" dirty="0" smtClean="0"/>
              <a:t>œuvre </a:t>
            </a:r>
            <a:r>
              <a:rPr lang="fr-FR" b="1" dirty="0"/>
              <a:t>des mesures destinées à favoriser une meilleure répartition géographique des professionnels de santé libéraux. Chaque </a:t>
            </a:r>
            <a:r>
              <a:rPr lang="fr-FR" b="1" dirty="0" smtClean="0"/>
              <a:t>zonage fait </a:t>
            </a:r>
            <a:r>
              <a:rPr lang="fr-FR" b="1" dirty="0"/>
              <a:t>l’objet d’une concertation pendant une période de deux mois auprès des acteurs concernés</a:t>
            </a:r>
            <a:r>
              <a:rPr lang="fr-FR" b="1" dirty="0" smtClean="0"/>
              <a:t>.</a:t>
            </a:r>
          </a:p>
          <a:p>
            <a:pPr lvl="0" algn="just"/>
            <a:endParaRPr lang="fr-FR" b="1" dirty="0"/>
          </a:p>
          <a:p>
            <a:r>
              <a:rPr lang="fr-FR" dirty="0" smtClean="0"/>
              <a:t>Dans </a:t>
            </a:r>
            <a:r>
              <a:rPr lang="fr-FR" dirty="0"/>
              <a:t>les zones en difficultés d’accès aux soins, les professionnels de santé peuvent bénéficier d’aides à l’installation et au maintien de la part de l’État, de l’assurance maladie ou encore des collectivités territoriales au titre des articles L 1511-8 et R 1511-44 et suivants du CGCT</a:t>
            </a:r>
            <a:r>
              <a:rPr lang="fr-FR" dirty="0" smtClean="0"/>
              <a:t>.</a:t>
            </a:r>
          </a:p>
          <a:p>
            <a:endParaRPr lang="fr-FR" dirty="0"/>
          </a:p>
          <a:p>
            <a:r>
              <a:rPr lang="fr-FR" dirty="0"/>
              <a:t>Ce sont les Agences régionales de santé (ARS) qui déterminent ces zones à partir </a:t>
            </a:r>
            <a:r>
              <a:rPr lang="fr-FR" b="1" dirty="0"/>
              <a:t>d’une méthodologie nationale et de seuils prédéfinis.</a:t>
            </a:r>
          </a:p>
          <a:p>
            <a:pPr lvl="0" algn="just"/>
            <a:endParaRPr lang="fr-FR" dirty="0" smtClean="0"/>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21</a:t>
            </a:fld>
            <a:endParaRPr lang="fr-FR" dirty="0"/>
          </a:p>
        </p:txBody>
      </p:sp>
    </p:spTree>
    <p:extLst>
      <p:ext uri="{BB962C8B-B14F-4D97-AF65-F5344CB8AC3E}">
        <p14:creationId xmlns:p14="http://schemas.microsoft.com/office/powerpoint/2010/main" val="3566112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Rappel du </a:t>
            </a:r>
            <a:r>
              <a:rPr lang="fr-FR" dirty="0" err="1" smtClean="0"/>
              <a:t>process</a:t>
            </a:r>
            <a:endParaRPr lang="fr-FR" dirty="0"/>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1297818033"/>
              </p:ext>
            </p:extLst>
          </p:nvPr>
        </p:nvGraphicFramePr>
        <p:xfrm>
          <a:off x="395536" y="1222376"/>
          <a:ext cx="8353177" cy="3436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2027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re 1"/>
          <p:cNvSpPr>
            <a:spLocks noGrp="1"/>
          </p:cNvSpPr>
          <p:nvPr>
            <p:ph type="title"/>
          </p:nvPr>
        </p:nvSpPr>
        <p:spPr>
          <a:xfrm>
            <a:off x="323850" y="483518"/>
            <a:ext cx="8424863" cy="539750"/>
          </a:xfrm>
        </p:spPr>
        <p:txBody>
          <a:bodyPr/>
          <a:lstStyle/>
          <a:p>
            <a:r>
              <a:rPr lang="fr-FR" altLang="fr-FR" dirty="0" smtClean="0"/>
              <a:t>La loi </a:t>
            </a:r>
            <a:r>
              <a:rPr lang="fr-FR" altLang="fr-FR" dirty="0" err="1" smtClean="0"/>
              <a:t>Valletoux</a:t>
            </a:r>
            <a:r>
              <a:rPr lang="fr-FR" altLang="fr-FR" dirty="0" smtClean="0"/>
              <a:t> : 38 mesures</a:t>
            </a:r>
          </a:p>
        </p:txBody>
      </p:sp>
      <p:sp>
        <p:nvSpPr>
          <p:cNvPr id="3" name="Espace réservé du contenu 2"/>
          <p:cNvSpPr>
            <a:spLocks noGrp="1"/>
          </p:cNvSpPr>
          <p:nvPr>
            <p:ph idx="1"/>
          </p:nvPr>
        </p:nvSpPr>
        <p:spPr>
          <a:xfrm>
            <a:off x="323850" y="915566"/>
            <a:ext cx="8424863" cy="2952328"/>
          </a:xfrm>
        </p:spPr>
        <p:txBody>
          <a:bodyPr/>
          <a:lstStyle/>
          <a:p>
            <a:r>
              <a:rPr lang="fr-FR" sz="1200" dirty="0"/>
              <a:t>Focus sur les principales mesures de cette loi : </a:t>
            </a:r>
          </a:p>
          <a:p>
            <a:r>
              <a:rPr lang="fr-FR" sz="1200" b="1" dirty="0"/>
              <a:t>► Article 2</a:t>
            </a:r>
            <a:r>
              <a:rPr lang="fr-FR" sz="1200" dirty="0"/>
              <a:t> :  création d'un délai de 10 ans pour un médecin avant qu'il ne soit à nouveau éligible aux exonérations fiscales et aux aides à l'installation</a:t>
            </a:r>
          </a:p>
          <a:p>
            <a:r>
              <a:rPr lang="fr-FR" sz="1200" b="1" dirty="0"/>
              <a:t>► Article 3</a:t>
            </a:r>
            <a:r>
              <a:rPr lang="fr-FR" sz="1200" dirty="0"/>
              <a:t> : extension à l'ensemble du territoire de l'expérimentation sur la rédaction des certificats de décès par les infirmiers.</a:t>
            </a:r>
          </a:p>
          <a:p>
            <a:r>
              <a:rPr lang="fr-FR" sz="1200" b="1" dirty="0"/>
              <a:t>► </a:t>
            </a:r>
            <a:r>
              <a:rPr lang="fr-FR" sz="1200" b="1" dirty="0">
                <a:solidFill>
                  <a:srgbClr val="FF0000"/>
                </a:solidFill>
              </a:rPr>
              <a:t>Article 5 : actualisation des zonages relatifs à la démographie des professionnels de santé tous les 2 ans et concertation des Conseils Territoriaux en Santé (CTS).</a:t>
            </a:r>
          </a:p>
          <a:p>
            <a:r>
              <a:rPr lang="fr-FR" sz="1200" b="1" dirty="0"/>
              <a:t>► Article 7</a:t>
            </a:r>
            <a:r>
              <a:rPr lang="fr-FR" sz="1200" dirty="0"/>
              <a:t> :  création d'un préavis de départ (6 mois avant la cessation d’activité) auprès de l’ARS et de l’Ordre pour les professionnels libéraux conventionnés ainsi que pour les médecins, chirurgiens-dentistes et sages-femmes salariés en centre de santé.</a:t>
            </a:r>
          </a:p>
          <a:p>
            <a:r>
              <a:rPr lang="fr-FR" sz="1200" b="1" dirty="0"/>
              <a:t>► Article 11</a:t>
            </a:r>
            <a:r>
              <a:rPr lang="fr-FR" sz="1200" dirty="0"/>
              <a:t> : facilitation pour les DG ARS de fermer les centres de santé déconventionnés par une CPAM.</a:t>
            </a:r>
          </a:p>
          <a:p>
            <a:r>
              <a:rPr lang="fr-FR" sz="1200" b="1" dirty="0"/>
              <a:t>► Article 15</a:t>
            </a:r>
            <a:r>
              <a:rPr lang="fr-FR" sz="1200" dirty="0"/>
              <a:t> : création d'un statut d'infirmier référent, responsable de la coordination du parcours de soins et du suivi des patients souffrant d’une ALD.</a:t>
            </a:r>
          </a:p>
          <a:p>
            <a:r>
              <a:rPr lang="fr-FR" sz="1200" b="1" dirty="0"/>
              <a:t>► Article 20</a:t>
            </a:r>
            <a:r>
              <a:rPr lang="fr-FR" sz="1200" dirty="0"/>
              <a:t> : extension du contrat d'engagement de service public (CESP) aux étudiants en maïeutique et en pharmacie et ouverture dès la fin de la deuxième année du premier cycle d’études en santé, pour toutes les filières concernées</a:t>
            </a:r>
          </a:p>
          <a:p>
            <a:r>
              <a:rPr lang="fr-FR" sz="1200" b="1" dirty="0"/>
              <a:t>► Article 21</a:t>
            </a:r>
            <a:r>
              <a:rPr lang="fr-FR" sz="1200" dirty="0"/>
              <a:t> : extension des indemnités de logement et de déplacement versées par les collectivités territoriales à l’ensemble des étudiants de 3ème cycle de médecine générale, de chirurgie dentaire ou de toute autre spécialité, lorsqu’ils effectuent leurs stages dans une zone déficitaire en matière d’offre de soins.</a:t>
            </a:r>
          </a:p>
          <a:p>
            <a:pPr lvl="0" algn="just"/>
            <a:endParaRPr lang="fr-FR" dirty="0" smtClean="0"/>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23</a:t>
            </a:fld>
            <a:endParaRPr lang="fr-FR" dirty="0"/>
          </a:p>
        </p:txBody>
      </p:sp>
    </p:spTree>
    <p:extLst>
      <p:ext uri="{BB962C8B-B14F-4D97-AF65-F5344CB8AC3E}">
        <p14:creationId xmlns:p14="http://schemas.microsoft.com/office/powerpoint/2010/main" val="433194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re 1"/>
          <p:cNvSpPr>
            <a:spLocks noGrp="1"/>
          </p:cNvSpPr>
          <p:nvPr>
            <p:ph type="title"/>
          </p:nvPr>
        </p:nvSpPr>
        <p:spPr>
          <a:xfrm>
            <a:off x="251520" y="663848"/>
            <a:ext cx="8424863" cy="539750"/>
          </a:xfrm>
        </p:spPr>
        <p:txBody>
          <a:bodyPr>
            <a:normAutofit fontScale="90000"/>
          </a:bodyPr>
          <a:lstStyle/>
          <a:p>
            <a:r>
              <a:rPr lang="fr-FR" sz="1800" dirty="0"/>
              <a:t>Les concertations obligatoires pour prendre un arrêté de zonage :</a:t>
            </a:r>
            <a:br>
              <a:rPr lang="fr-FR" sz="1800" dirty="0"/>
            </a:br>
            <a:r>
              <a:rPr lang="fr-FR" sz="1800" dirty="0"/>
              <a:t>Direction générale de l’offre de soins </a:t>
            </a:r>
            <a:br>
              <a:rPr lang="fr-FR" sz="1800" dirty="0"/>
            </a:br>
            <a:endParaRPr lang="fr-FR" altLang="fr-FR" sz="1800" dirty="0" smtClean="0"/>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24</a:t>
            </a:fld>
            <a:endParaRPr lang="fr-FR" dirty="0"/>
          </a:p>
        </p:txBody>
      </p:sp>
      <p:pic>
        <p:nvPicPr>
          <p:cNvPr id="6" name="Espace réservé du contenu 5"/>
          <p:cNvPicPr>
            <a:picLocks noGrp="1"/>
          </p:cNvPicPr>
          <p:nvPr>
            <p:ph idx="1"/>
          </p:nvPr>
        </p:nvPicPr>
        <p:blipFill rotWithShape="1">
          <a:blip r:embed="rId2"/>
          <a:srcRect l="5026" t="53616" r="23809" b="11817"/>
          <a:stretch/>
        </p:blipFill>
        <p:spPr bwMode="auto">
          <a:xfrm>
            <a:off x="323850" y="1673229"/>
            <a:ext cx="8424863" cy="23018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29028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lstStyle/>
          <a:p>
            <a:pPr lvl="0" algn="ctr"/>
            <a:r>
              <a:rPr lang="fr-FR" sz="2800" dirty="0" smtClean="0">
                <a:solidFill>
                  <a:schemeClr val="bg1"/>
                </a:solidFill>
              </a:rPr>
              <a:t>1. Démographie des MK en 2023</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25</a:t>
            </a:fld>
            <a:endParaRPr lang="fr-FR" dirty="0"/>
          </a:p>
        </p:txBody>
      </p:sp>
    </p:spTree>
    <p:extLst>
      <p:ext uri="{BB962C8B-B14F-4D97-AF65-F5344CB8AC3E}">
        <p14:creationId xmlns:p14="http://schemas.microsoft.com/office/powerpoint/2010/main" val="33066674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461865"/>
            <a:ext cx="9144000" cy="539750"/>
          </a:xfrm>
        </p:spPr>
        <p:txBody>
          <a:bodyPr/>
          <a:lstStyle/>
          <a:p>
            <a:r>
              <a:rPr lang="fr-FR" sz="2200" dirty="0" smtClean="0"/>
              <a:t>Effectifs des MK libéraux en Ile-de-France et France </a:t>
            </a:r>
            <a:endParaRPr lang="fr-FR" sz="22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26</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RPPS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12" name="Rectangle 11"/>
          <p:cNvSpPr/>
          <p:nvPr/>
        </p:nvSpPr>
        <p:spPr>
          <a:xfrm>
            <a:off x="4812573" y="1121426"/>
            <a:ext cx="4102391" cy="430887"/>
          </a:xfrm>
          <a:prstGeom prst="rect">
            <a:avLst/>
          </a:prstGeom>
        </p:spPr>
        <p:txBody>
          <a:bodyPr wrap="square">
            <a:spAutoFit/>
          </a:bodyPr>
          <a:lstStyle/>
          <a:p>
            <a:pPr algn="ctr"/>
            <a:r>
              <a:rPr lang="fr-FR" sz="1100" dirty="0" smtClean="0"/>
              <a:t>Entre 2017 et 2023, les effectifs des </a:t>
            </a:r>
            <a:r>
              <a:rPr lang="fr-FR" sz="1100" b="1" dirty="0" smtClean="0"/>
              <a:t>MK libéraux </a:t>
            </a:r>
            <a:r>
              <a:rPr lang="fr-FR" sz="1100" dirty="0" smtClean="0"/>
              <a:t>ont augmenté de 22% en IDF et en FE</a:t>
            </a:r>
            <a:endParaRPr lang="fr-FR" sz="1100" dirty="0"/>
          </a:p>
        </p:txBody>
      </p:sp>
      <p:graphicFrame>
        <p:nvGraphicFramePr>
          <p:cNvPr id="11" name="Tableau 10"/>
          <p:cNvGraphicFramePr>
            <a:graphicFrameLocks noGrp="1"/>
          </p:cNvGraphicFramePr>
          <p:nvPr>
            <p:extLst/>
          </p:nvPr>
        </p:nvGraphicFramePr>
        <p:xfrm>
          <a:off x="4692536" y="1751993"/>
          <a:ext cx="4222428" cy="2586640"/>
        </p:xfrm>
        <a:graphic>
          <a:graphicData uri="http://schemas.openxmlformats.org/drawingml/2006/table">
            <a:tbl>
              <a:tblPr/>
              <a:tblGrid>
                <a:gridCol w="1031592">
                  <a:extLst>
                    <a:ext uri="{9D8B030D-6E8A-4147-A177-3AD203B41FA5}">
                      <a16:colId xmlns:a16="http://schemas.microsoft.com/office/drawing/2014/main" val="2263071548"/>
                    </a:ext>
                  </a:extLst>
                </a:gridCol>
                <a:gridCol w="1152128">
                  <a:extLst>
                    <a:ext uri="{9D8B030D-6E8A-4147-A177-3AD203B41FA5}">
                      <a16:colId xmlns:a16="http://schemas.microsoft.com/office/drawing/2014/main" val="2311498865"/>
                    </a:ext>
                  </a:extLst>
                </a:gridCol>
                <a:gridCol w="938976">
                  <a:extLst>
                    <a:ext uri="{9D8B030D-6E8A-4147-A177-3AD203B41FA5}">
                      <a16:colId xmlns:a16="http://schemas.microsoft.com/office/drawing/2014/main" val="1617442267"/>
                    </a:ext>
                  </a:extLst>
                </a:gridCol>
                <a:gridCol w="1099732">
                  <a:extLst>
                    <a:ext uri="{9D8B030D-6E8A-4147-A177-3AD203B41FA5}">
                      <a16:colId xmlns:a16="http://schemas.microsoft.com/office/drawing/2014/main" val="3302100748"/>
                    </a:ext>
                  </a:extLst>
                </a:gridCol>
              </a:tblGrid>
              <a:tr h="216881">
                <a:tc>
                  <a:txBody>
                    <a:bodyPr/>
                    <a:lstStyle/>
                    <a:p>
                      <a:pPr algn="l" fontAlgn="b"/>
                      <a:r>
                        <a:rPr lang="fr-FR" sz="900" b="1" i="0" u="none" strike="noStrike" dirty="0">
                          <a:solidFill>
                            <a:srgbClr val="FFFFFF"/>
                          </a:solidFill>
                          <a:effectLst/>
                          <a:latin typeface="+mn-lt"/>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MK libéraux en 2017</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MK libéraux en 2023</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Taux </a:t>
                      </a:r>
                      <a:r>
                        <a:rPr lang="fr-FR" sz="900" b="1" i="0" u="none" strike="noStrike" dirty="0" smtClean="0">
                          <a:solidFill>
                            <a:srgbClr val="FFFFFF"/>
                          </a:solidFill>
                          <a:effectLst/>
                          <a:latin typeface="+mn-lt"/>
                        </a:rPr>
                        <a:t>d'évolution des effectifs</a:t>
                      </a:r>
                      <a:r>
                        <a:rPr lang="fr-FR" sz="900" b="1" i="0" u="none" strike="noStrike" baseline="0" dirty="0" smtClean="0">
                          <a:solidFill>
                            <a:srgbClr val="FFFFFF"/>
                          </a:solidFill>
                          <a:effectLst/>
                          <a:latin typeface="+mn-lt"/>
                        </a:rPr>
                        <a:t> de 2017 à 2023</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634483206"/>
                  </a:ext>
                </a:extLst>
              </a:tr>
              <a:tr h="216881">
                <a:tc>
                  <a:txBody>
                    <a:bodyPr/>
                    <a:lstStyle/>
                    <a:p>
                      <a:pPr algn="l" fontAlgn="b"/>
                      <a:r>
                        <a:rPr lang="fr-FR" sz="900" b="1" i="0" u="none" strike="noStrike" dirty="0">
                          <a:solidFill>
                            <a:srgbClr val="FFFFFF"/>
                          </a:solidFill>
                          <a:effectLst/>
                          <a:latin typeface="+mn-lt"/>
                        </a:rPr>
                        <a:t>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smtClean="0">
                          <a:solidFill>
                            <a:schemeClr val="bg1"/>
                          </a:solidFill>
                          <a:effectLst/>
                          <a:latin typeface="Calibri" panose="020F0502020204030204" pitchFamily="34" charset="0"/>
                        </a:rPr>
                        <a:t>63 601</a:t>
                      </a:r>
                      <a:endParaRPr lang="fr-FR" sz="11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rtl="0" fontAlgn="ctr"/>
                      <a:r>
                        <a:rPr lang="fr-FR" sz="1100" b="1" i="0" u="none" strike="noStrike" dirty="0">
                          <a:solidFill>
                            <a:schemeClr val="bg1"/>
                          </a:solidFill>
                          <a:effectLst/>
                          <a:latin typeface="Calibri" panose="020F0502020204030204" pitchFamily="34" charset="0"/>
                          <a:cs typeface="Calibri" panose="020F0502020204030204" pitchFamily="34" charset="0"/>
                        </a:rPr>
                        <a:t>77 571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chemeClr val="bg1"/>
                          </a:solidFill>
                          <a:effectLst/>
                          <a:latin typeface="Calibri" panose="020F0502020204030204" pitchFamily="34" charset="0"/>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311376464"/>
                  </a:ext>
                </a:extLst>
              </a:tr>
              <a:tr h="216881">
                <a:tc>
                  <a:txBody>
                    <a:bodyPr/>
                    <a:lstStyle/>
                    <a:p>
                      <a:pPr algn="l" fontAlgn="b"/>
                      <a:r>
                        <a:rPr lang="fr-FR" sz="900" b="1" i="0" u="none" strike="noStrike" dirty="0">
                          <a:solidFill>
                            <a:srgbClr val="FFFFFF"/>
                          </a:solidFill>
                          <a:effectLst/>
                          <a:latin typeface="+mn-lt"/>
                        </a:rPr>
                        <a:t>Île-de-France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smtClean="0">
                          <a:solidFill>
                            <a:schemeClr val="bg1"/>
                          </a:solidFill>
                          <a:effectLst/>
                          <a:latin typeface="Calibri" panose="020F0502020204030204" pitchFamily="34" charset="0"/>
                        </a:rPr>
                        <a:t>9 052</a:t>
                      </a:r>
                      <a:endParaRPr lang="fr-FR" sz="11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rtl="0" fontAlgn="ctr"/>
                      <a:r>
                        <a:rPr lang="fr-FR" sz="1100" b="1" i="0" u="none" strike="noStrike" dirty="0">
                          <a:solidFill>
                            <a:srgbClr val="FFFFFF"/>
                          </a:solidFill>
                          <a:effectLst/>
                          <a:latin typeface="Calibri" panose="020F0502020204030204" pitchFamily="34" charset="0"/>
                          <a:cs typeface="Calibri" panose="020F0502020204030204" pitchFamily="34" charset="0"/>
                        </a:rPr>
                        <a:t>11 022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chemeClr val="bg1"/>
                          </a:solidFill>
                          <a:effectLst/>
                          <a:latin typeface="Calibri" panose="020F0502020204030204" pitchFamily="34" charset="0"/>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936655933"/>
                  </a:ext>
                </a:extLst>
              </a:tr>
              <a:tr h="216881">
                <a:tc>
                  <a:txBody>
                    <a:bodyPr/>
                    <a:lstStyle/>
                    <a:p>
                      <a:pPr algn="l" fontAlgn="b"/>
                      <a:r>
                        <a:rPr lang="fr-FR" sz="900" b="0" i="0" u="none" strike="noStrike" dirty="0" smtClean="0">
                          <a:solidFill>
                            <a:srgbClr val="000000"/>
                          </a:solidFill>
                          <a:effectLst/>
                          <a:latin typeface="+mn-lt"/>
                        </a:rPr>
                        <a:t>Paris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2744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3 409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3902685"/>
                  </a:ext>
                </a:extLst>
              </a:tr>
              <a:tr h="216881">
                <a:tc>
                  <a:txBody>
                    <a:bodyPr/>
                    <a:lstStyle/>
                    <a:p>
                      <a:pPr algn="l" fontAlgn="b"/>
                      <a:r>
                        <a:rPr lang="fr-FR" sz="900" b="0" i="0" u="none" strike="noStrike" dirty="0" smtClean="0">
                          <a:solidFill>
                            <a:srgbClr val="000000"/>
                          </a:solidFill>
                          <a:effectLst/>
                          <a:latin typeface="+mn-lt"/>
                        </a:rPr>
                        <a:t>Seine-et-Marne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810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905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689255"/>
                  </a:ext>
                </a:extLst>
              </a:tr>
              <a:tr h="216881">
                <a:tc>
                  <a:txBody>
                    <a:bodyPr/>
                    <a:lstStyle/>
                    <a:p>
                      <a:pPr algn="l" fontAlgn="b"/>
                      <a:r>
                        <a:rPr lang="fr-FR" sz="900" b="0" i="0" u="none" strike="noStrike" dirty="0" smtClean="0">
                          <a:solidFill>
                            <a:srgbClr val="000000"/>
                          </a:solidFill>
                          <a:effectLst/>
                          <a:latin typeface="+mn-lt"/>
                        </a:rPr>
                        <a:t>Yvelines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1 023</a:t>
                      </a:r>
                      <a:endParaRPr lang="fr-FR" sz="1100" b="0" i="0" u="none" strike="noStrike" dirty="0">
                        <a:solidFill>
                          <a:srgbClr val="000000"/>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1 164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433255"/>
                  </a:ext>
                </a:extLst>
              </a:tr>
              <a:tr h="216881">
                <a:tc>
                  <a:txBody>
                    <a:bodyPr/>
                    <a:lstStyle/>
                    <a:p>
                      <a:pPr algn="l" fontAlgn="b"/>
                      <a:r>
                        <a:rPr lang="fr-FR" sz="900" b="0" i="0" u="none" strike="noStrike" dirty="0" smtClean="0">
                          <a:solidFill>
                            <a:srgbClr val="000000"/>
                          </a:solidFill>
                          <a:effectLst/>
                          <a:latin typeface="+mn-lt"/>
                        </a:rPr>
                        <a:t>Essonne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800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922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182697"/>
                  </a:ext>
                </a:extLst>
              </a:tr>
              <a:tr h="216881">
                <a:tc>
                  <a:txBody>
                    <a:bodyPr/>
                    <a:lstStyle/>
                    <a:p>
                      <a:pPr algn="l" fontAlgn="b"/>
                      <a:r>
                        <a:rPr lang="fr-FR" sz="900" b="0" i="0" u="none" strike="noStrike" dirty="0" smtClean="0">
                          <a:solidFill>
                            <a:srgbClr val="000000"/>
                          </a:solidFill>
                          <a:effectLst/>
                          <a:latin typeface="+mn-lt"/>
                        </a:rPr>
                        <a:t>Hauts-de-Seine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1 339</a:t>
                      </a:r>
                      <a:endParaRPr lang="fr-FR" sz="1100" b="0" i="0" u="none" strike="noStrike" dirty="0">
                        <a:solidFill>
                          <a:srgbClr val="000000"/>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1 712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796095"/>
                  </a:ext>
                </a:extLst>
              </a:tr>
              <a:tr h="216881">
                <a:tc>
                  <a:txBody>
                    <a:bodyPr/>
                    <a:lstStyle/>
                    <a:p>
                      <a:pPr algn="l" fontAlgn="b"/>
                      <a:r>
                        <a:rPr lang="fr-FR" sz="900" b="0" i="0" u="none" strike="noStrike" dirty="0" smtClean="0">
                          <a:solidFill>
                            <a:srgbClr val="000000"/>
                          </a:solidFill>
                          <a:effectLst/>
                          <a:latin typeface="+mn-lt"/>
                        </a:rPr>
                        <a:t>Seine-Saint-Denis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621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777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3175915"/>
                  </a:ext>
                </a:extLst>
              </a:tr>
              <a:tr h="216881">
                <a:tc>
                  <a:txBody>
                    <a:bodyPr/>
                    <a:lstStyle/>
                    <a:p>
                      <a:pPr algn="l" fontAlgn="b"/>
                      <a:r>
                        <a:rPr lang="fr-FR" sz="900" b="0" i="0" u="none" strike="noStrike" dirty="0" smtClean="0">
                          <a:solidFill>
                            <a:srgbClr val="000000"/>
                          </a:solidFill>
                          <a:effectLst/>
                          <a:latin typeface="+mn-lt"/>
                        </a:rPr>
                        <a:t>Val-de-Marne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955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1 220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290578"/>
                  </a:ext>
                </a:extLst>
              </a:tr>
              <a:tr h="216881">
                <a:tc>
                  <a:txBody>
                    <a:bodyPr/>
                    <a:lstStyle/>
                    <a:p>
                      <a:pPr algn="l" fontAlgn="b"/>
                      <a:r>
                        <a:rPr lang="fr-FR" sz="900" b="0" i="0" u="none" strike="noStrike" dirty="0" smtClean="0">
                          <a:solidFill>
                            <a:srgbClr val="000000"/>
                          </a:solidFill>
                          <a:effectLst/>
                          <a:latin typeface="+mn-lt"/>
                        </a:rPr>
                        <a:t>Val-d’Oise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760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fr-FR" sz="1100" b="0" i="0" u="none" strike="noStrike" dirty="0">
                          <a:solidFill>
                            <a:srgbClr val="000000"/>
                          </a:solidFill>
                          <a:effectLst/>
                          <a:latin typeface="Calibri" panose="020F0502020204030204" pitchFamily="34" charset="0"/>
                          <a:cs typeface="Calibri" panose="020F0502020204030204" pitchFamily="34" charset="0"/>
                        </a:rPr>
                        <a:t>913  </a:t>
                      </a:r>
                    </a:p>
                  </a:txBody>
                  <a:tcPr marL="4722" marR="4722" marT="47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282004"/>
                  </a:ext>
                </a:extLst>
              </a:tr>
            </a:tbl>
          </a:graphicData>
        </a:graphic>
      </p:graphicFrame>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476" y="1448196"/>
            <a:ext cx="4456060" cy="3021653"/>
          </a:xfrm>
          <a:prstGeom prst="rect">
            <a:avLst/>
          </a:prstGeom>
        </p:spPr>
      </p:pic>
    </p:spTree>
    <p:extLst>
      <p:ext uri="{BB962C8B-B14F-4D97-AF65-F5344CB8AC3E}">
        <p14:creationId xmlns:p14="http://schemas.microsoft.com/office/powerpoint/2010/main" val="15441521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461865"/>
            <a:ext cx="9144000" cy="539750"/>
          </a:xfrm>
        </p:spPr>
        <p:txBody>
          <a:bodyPr/>
          <a:lstStyle/>
          <a:p>
            <a:r>
              <a:rPr lang="fr-FR" sz="2200" dirty="0" smtClean="0"/>
              <a:t>Densité des MK libéraux en Ile-de-France et France </a:t>
            </a:r>
            <a:endParaRPr lang="fr-FR" sz="22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27</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RPPS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12" name="Rectangle 11"/>
          <p:cNvSpPr/>
          <p:nvPr/>
        </p:nvSpPr>
        <p:spPr>
          <a:xfrm>
            <a:off x="2520805" y="1051575"/>
            <a:ext cx="4102391" cy="430887"/>
          </a:xfrm>
          <a:prstGeom prst="rect">
            <a:avLst/>
          </a:prstGeom>
        </p:spPr>
        <p:txBody>
          <a:bodyPr wrap="square">
            <a:spAutoFit/>
          </a:bodyPr>
          <a:lstStyle/>
          <a:p>
            <a:pPr algn="ctr"/>
            <a:r>
              <a:rPr lang="fr-FR" sz="1100" dirty="0" smtClean="0"/>
              <a:t>Entre 2017 et 2023, la densité des </a:t>
            </a:r>
            <a:r>
              <a:rPr lang="fr-FR" sz="1100" b="1" dirty="0" smtClean="0"/>
              <a:t>MK libéraux </a:t>
            </a:r>
            <a:r>
              <a:rPr lang="fr-FR" sz="1100" dirty="0"/>
              <a:t>a</a:t>
            </a:r>
            <a:r>
              <a:rPr lang="fr-FR" sz="1100" dirty="0" smtClean="0"/>
              <a:t> augmenté de 20% en IDF et en FE</a:t>
            </a:r>
            <a:endParaRPr lang="fr-FR" sz="1100" dirty="0"/>
          </a:p>
        </p:txBody>
      </p:sp>
      <p:graphicFrame>
        <p:nvGraphicFramePr>
          <p:cNvPr id="5" name="Tableau 4"/>
          <p:cNvGraphicFramePr>
            <a:graphicFrameLocks noGrp="1"/>
          </p:cNvGraphicFramePr>
          <p:nvPr>
            <p:extLst/>
          </p:nvPr>
        </p:nvGraphicFramePr>
        <p:xfrm>
          <a:off x="1669567" y="1546743"/>
          <a:ext cx="5804866" cy="2916680"/>
        </p:xfrm>
        <a:graphic>
          <a:graphicData uri="http://schemas.openxmlformats.org/drawingml/2006/table">
            <a:tbl>
              <a:tblPr/>
              <a:tblGrid>
                <a:gridCol w="1164058">
                  <a:extLst>
                    <a:ext uri="{9D8B030D-6E8A-4147-A177-3AD203B41FA5}">
                      <a16:colId xmlns:a16="http://schemas.microsoft.com/office/drawing/2014/main" val="4084723580"/>
                    </a:ext>
                  </a:extLst>
                </a:gridCol>
                <a:gridCol w="914926">
                  <a:extLst>
                    <a:ext uri="{9D8B030D-6E8A-4147-A177-3AD203B41FA5}">
                      <a16:colId xmlns:a16="http://schemas.microsoft.com/office/drawing/2014/main" val="1856035950"/>
                    </a:ext>
                  </a:extLst>
                </a:gridCol>
                <a:gridCol w="836667">
                  <a:extLst>
                    <a:ext uri="{9D8B030D-6E8A-4147-A177-3AD203B41FA5}">
                      <a16:colId xmlns:a16="http://schemas.microsoft.com/office/drawing/2014/main" val="1733418711"/>
                    </a:ext>
                  </a:extLst>
                </a:gridCol>
                <a:gridCol w="481073">
                  <a:extLst>
                    <a:ext uri="{9D8B030D-6E8A-4147-A177-3AD203B41FA5}">
                      <a16:colId xmlns:a16="http://schemas.microsoft.com/office/drawing/2014/main" val="1922559694"/>
                    </a:ext>
                  </a:extLst>
                </a:gridCol>
                <a:gridCol w="1164058">
                  <a:extLst>
                    <a:ext uri="{9D8B030D-6E8A-4147-A177-3AD203B41FA5}">
                      <a16:colId xmlns:a16="http://schemas.microsoft.com/office/drawing/2014/main" val="1906110643"/>
                    </a:ext>
                  </a:extLst>
                </a:gridCol>
                <a:gridCol w="1244084">
                  <a:extLst>
                    <a:ext uri="{9D8B030D-6E8A-4147-A177-3AD203B41FA5}">
                      <a16:colId xmlns:a16="http://schemas.microsoft.com/office/drawing/2014/main" val="1368063705"/>
                    </a:ext>
                  </a:extLst>
                </a:gridCol>
              </a:tblGrid>
              <a:tr h="869799">
                <a:tc>
                  <a:txBody>
                    <a:bodyPr/>
                    <a:lstStyle/>
                    <a:p>
                      <a:pPr algn="l" rtl="0" fontAlgn="ctr"/>
                      <a:r>
                        <a:rPr lang="fr-FR" sz="1000" b="1" i="0" u="none" strike="noStrike">
                          <a:solidFill>
                            <a:srgbClr val="FFFFFF"/>
                          </a:solidFill>
                          <a:effectLst/>
                          <a:latin typeface="Calibri" panose="020F0502020204030204" pitchFamily="34" charset="0"/>
                        </a:rPr>
                        <a:t>Départements</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a:solidFill>
                            <a:srgbClr val="FFFFFF"/>
                          </a:solidFill>
                          <a:effectLst/>
                          <a:latin typeface="Calibri" panose="020F0502020204030204" pitchFamily="34" charset="0"/>
                        </a:rPr>
                        <a:t>Effectifs des </a:t>
                      </a:r>
                      <a:r>
                        <a:rPr lang="fr-FR" sz="1000" b="1" i="0" u="none" strike="noStrike" dirty="0" smtClean="0">
                          <a:solidFill>
                            <a:srgbClr val="FFFFFF"/>
                          </a:solidFill>
                          <a:effectLst/>
                          <a:latin typeface="Calibri" panose="020F0502020204030204" pitchFamily="34" charset="0"/>
                        </a:rPr>
                        <a:t>libéraux</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000" b="1" i="0" u="none" strike="noStrike" dirty="0" smtClean="0">
                          <a:solidFill>
                            <a:srgbClr val="FFFFFF"/>
                          </a:solidFill>
                          <a:effectLst/>
                          <a:latin typeface="Calibri" panose="020F0502020204030204" pitchFamily="34" charset="0"/>
                        </a:rPr>
                        <a:t>% de féminisation</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Âge</a:t>
                      </a:r>
                      <a:r>
                        <a:rPr lang="fr-FR" sz="1000" b="1" i="0" u="none" strike="noStrike" baseline="0" dirty="0" smtClean="0">
                          <a:solidFill>
                            <a:srgbClr val="FFFFFF"/>
                          </a:solidFill>
                          <a:effectLst/>
                          <a:latin typeface="Calibri" panose="020F0502020204030204" pitchFamily="34" charset="0"/>
                        </a:rPr>
                        <a:t> moyen</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Densité des MK libéraux sur 100 000 habitants</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a:solidFill>
                            <a:srgbClr val="FFFFFF"/>
                          </a:solidFill>
                          <a:effectLst/>
                          <a:latin typeface="Calibri" panose="020F0502020204030204" pitchFamily="34" charset="0"/>
                        </a:rPr>
                        <a:t>Variation des </a:t>
                      </a:r>
                      <a:r>
                        <a:rPr lang="fr-FR" sz="1000" b="1" i="0" u="none" strike="noStrike" dirty="0" smtClean="0">
                          <a:solidFill>
                            <a:srgbClr val="FFFFFF"/>
                          </a:solidFill>
                          <a:effectLst/>
                          <a:latin typeface="Calibri" panose="020F0502020204030204" pitchFamily="34" charset="0"/>
                        </a:rPr>
                        <a:t>densités des MK libéraux 2017-2023</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extLst>
                  <a:ext uri="{0D108BD9-81ED-4DB2-BD59-A6C34878D82A}">
                    <a16:rowId xmlns:a16="http://schemas.microsoft.com/office/drawing/2014/main" val="4031027044"/>
                  </a:ext>
                </a:extLst>
              </a:tr>
              <a:tr h="203579">
                <a:tc>
                  <a:txBody>
                    <a:bodyPr/>
                    <a:lstStyle/>
                    <a:p>
                      <a:pPr algn="l" rtl="0" fontAlgn="b"/>
                      <a:r>
                        <a:rPr lang="fr-FR" sz="1000" b="0" i="0" u="none" strike="noStrike">
                          <a:solidFill>
                            <a:srgbClr val="000000"/>
                          </a:solidFill>
                          <a:effectLst/>
                          <a:latin typeface="Calibri" panose="020F0502020204030204" pitchFamily="34" charset="0"/>
                        </a:rPr>
                        <a:t>France entière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77 571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smtClean="0">
                          <a:solidFill>
                            <a:srgbClr val="000000"/>
                          </a:solidFill>
                          <a:effectLst/>
                          <a:latin typeface="Calibri" panose="020F0502020204030204" pitchFamily="34" charset="0"/>
                        </a:rPr>
                        <a:t>48%</a:t>
                      </a:r>
                      <a:endParaRPr lang="fr-FR" sz="1000" b="0"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smtClean="0">
                          <a:solidFill>
                            <a:srgbClr val="000000"/>
                          </a:solidFill>
                          <a:effectLst/>
                          <a:latin typeface="Calibri" panose="020F0502020204030204" pitchFamily="34" charset="0"/>
                        </a:rPr>
                        <a:t>40,7</a:t>
                      </a:r>
                      <a:endParaRPr lang="fr-FR" sz="1000" b="0"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smtClean="0">
                          <a:solidFill>
                            <a:srgbClr val="000000"/>
                          </a:solidFill>
                          <a:effectLst/>
                          <a:latin typeface="Calibri" panose="020F0502020204030204" pitchFamily="34" charset="0"/>
                        </a:rPr>
                        <a:t>114,0</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smtClean="0">
                          <a:solidFill>
                            <a:srgbClr val="000000"/>
                          </a:solidFill>
                          <a:effectLst/>
                          <a:latin typeface="Calibri" panose="020F0502020204030204" pitchFamily="34" charset="0"/>
                        </a:rPr>
                        <a:t>20%</a:t>
                      </a:r>
                      <a:endParaRPr lang="fr-FR" sz="1000" b="0" i="0" u="none" strike="noStrike" dirty="0">
                        <a:solidFill>
                          <a:srgbClr val="000000"/>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5778664"/>
                  </a:ext>
                </a:extLst>
              </a:tr>
              <a:tr h="214670">
                <a:tc>
                  <a:txBody>
                    <a:bodyPr/>
                    <a:lstStyle/>
                    <a:p>
                      <a:pPr algn="l" rtl="0" fontAlgn="ctr"/>
                      <a:r>
                        <a:rPr lang="fr-FR" sz="1000" b="1" i="0" u="none" strike="noStrike">
                          <a:solidFill>
                            <a:srgbClr val="FFFFFF"/>
                          </a:solidFill>
                          <a:effectLst/>
                          <a:latin typeface="Calibri" panose="020F0502020204030204" pitchFamily="34" charset="0"/>
                        </a:rPr>
                        <a:t>Ile-de-France</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a:solidFill>
                            <a:srgbClr val="FFFFFF"/>
                          </a:solidFill>
                          <a:effectLst/>
                          <a:latin typeface="Calibri" panose="020F0502020204030204" pitchFamily="34" charset="0"/>
                        </a:rPr>
                        <a:t>11 022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fontAlgn="b"/>
                      <a:r>
                        <a:rPr lang="fr-FR" sz="1000" b="1" i="0" u="none" strike="noStrike" dirty="0" smtClean="0">
                          <a:solidFill>
                            <a:schemeClr val="bg1"/>
                          </a:solidFill>
                          <a:effectLst/>
                          <a:latin typeface="Calibri" panose="020F0502020204030204" pitchFamily="34" charset="0"/>
                        </a:rPr>
                        <a:t>49%</a:t>
                      </a:r>
                      <a:endParaRPr lang="fr-FR" sz="1000" b="1" i="0" u="none" strike="noStrike" dirty="0">
                        <a:solidFill>
                          <a:schemeClr val="bg1"/>
                        </a:solidFill>
                        <a:effectLst/>
                        <a:latin typeface="Calibri" panose="020F0502020204030204" pitchFamily="34"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chemeClr val="bg1"/>
                          </a:solidFill>
                          <a:effectLst/>
                          <a:latin typeface="Calibri" panose="020F0502020204030204" pitchFamily="34" charset="0"/>
                        </a:rPr>
                        <a:t>41,4</a:t>
                      </a:r>
                      <a:endParaRPr lang="fr-FR" sz="1000" b="1" i="0" u="none" strike="noStrike" dirty="0">
                        <a:solidFill>
                          <a:schemeClr val="bg1"/>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89,2</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tc>
                  <a:txBody>
                    <a:bodyPr/>
                    <a:lstStyle/>
                    <a:p>
                      <a:pPr algn="ctr" rtl="0" fontAlgn="ctr"/>
                      <a:r>
                        <a:rPr lang="fr-FR" sz="1000" b="1" i="0" u="none" strike="noStrike" dirty="0" smtClean="0">
                          <a:solidFill>
                            <a:srgbClr val="FFFFFF"/>
                          </a:solidFill>
                          <a:effectLst/>
                          <a:latin typeface="Calibri" panose="020F0502020204030204" pitchFamily="34" charset="0"/>
                        </a:rPr>
                        <a:t>20%</a:t>
                      </a:r>
                      <a:endParaRPr lang="fr-FR" sz="1000" b="1" i="0" u="none" strike="noStrike" dirty="0">
                        <a:solidFill>
                          <a:srgbClr val="FFFFFF"/>
                        </a:solidFill>
                        <a:effectLst/>
                        <a:latin typeface="Calibri" panose="020F0502020204030204" pitchFamily="34" charset="0"/>
                      </a:endParaRP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F4E78"/>
                    </a:solidFill>
                  </a:tcPr>
                </a:tc>
                <a:extLst>
                  <a:ext uri="{0D108BD9-81ED-4DB2-BD59-A6C34878D82A}">
                    <a16:rowId xmlns:a16="http://schemas.microsoft.com/office/drawing/2014/main" val="236034463"/>
                  </a:ext>
                </a:extLst>
              </a:tr>
              <a:tr h="203579">
                <a:tc>
                  <a:txBody>
                    <a:bodyPr/>
                    <a:lstStyle/>
                    <a:p>
                      <a:pPr algn="l" rtl="0" fontAlgn="b"/>
                      <a:r>
                        <a:rPr lang="fr-FR" sz="1000" b="0" i="0" u="none" strike="noStrike">
                          <a:solidFill>
                            <a:srgbClr val="000000"/>
                          </a:solidFill>
                          <a:effectLst/>
                          <a:latin typeface="Calibri" panose="020F0502020204030204" pitchFamily="34" charset="0"/>
                        </a:rPr>
                        <a:t>75 - Paris</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a:solidFill>
                            <a:srgbClr val="000000"/>
                          </a:solidFill>
                          <a:effectLst/>
                          <a:latin typeface="Calibri" panose="020F0502020204030204" pitchFamily="34" charset="0"/>
                        </a:rPr>
                        <a:t>3 409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40,6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162,1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29%</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7709552"/>
                  </a:ext>
                </a:extLst>
              </a:tr>
              <a:tr h="203579">
                <a:tc>
                  <a:txBody>
                    <a:bodyPr/>
                    <a:lstStyle/>
                    <a:p>
                      <a:pPr algn="l" rtl="0" fontAlgn="b"/>
                      <a:r>
                        <a:rPr lang="fr-FR" sz="1000" b="0" i="0" u="none" strike="noStrike">
                          <a:solidFill>
                            <a:srgbClr val="000000"/>
                          </a:solidFill>
                          <a:effectLst/>
                          <a:latin typeface="Calibri" panose="020F0502020204030204" pitchFamily="34" charset="0"/>
                        </a:rPr>
                        <a:t>77 - Seine et Marne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905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50%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43,0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a:solidFill>
                            <a:srgbClr val="000000"/>
                          </a:solidFill>
                          <a:effectLst/>
                          <a:latin typeface="Calibri" panose="020F0502020204030204" pitchFamily="34" charset="0"/>
                        </a:rPr>
                        <a:t>62,3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8%</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1314891"/>
                  </a:ext>
                </a:extLst>
              </a:tr>
              <a:tr h="203579">
                <a:tc>
                  <a:txBody>
                    <a:bodyPr/>
                    <a:lstStyle/>
                    <a:p>
                      <a:pPr algn="l" rtl="0" fontAlgn="b"/>
                      <a:r>
                        <a:rPr lang="fr-FR" sz="1000" b="0" i="0" u="none" strike="noStrike">
                          <a:solidFill>
                            <a:srgbClr val="000000"/>
                          </a:solidFill>
                          <a:effectLst/>
                          <a:latin typeface="Calibri" panose="020F0502020204030204" pitchFamily="34" charset="0"/>
                        </a:rPr>
                        <a:t>78 - Yvelines</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a:solidFill>
                            <a:srgbClr val="000000"/>
                          </a:solidFill>
                          <a:effectLst/>
                          <a:latin typeface="Calibri" panose="020F0502020204030204" pitchFamily="34" charset="0"/>
                        </a:rPr>
                        <a:t>1 164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52%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43,3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a:solidFill>
                            <a:srgbClr val="000000"/>
                          </a:solidFill>
                          <a:effectLst/>
                          <a:latin typeface="Calibri" panose="020F0502020204030204" pitchFamily="34" charset="0"/>
                        </a:rPr>
                        <a:t>79,6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12%</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7842718"/>
                  </a:ext>
                </a:extLst>
              </a:tr>
              <a:tr h="203579">
                <a:tc>
                  <a:txBody>
                    <a:bodyPr/>
                    <a:lstStyle/>
                    <a:p>
                      <a:pPr algn="l" rtl="0" fontAlgn="b"/>
                      <a:r>
                        <a:rPr lang="fr-FR" sz="1000" b="0" i="0" u="none" strike="noStrike">
                          <a:solidFill>
                            <a:srgbClr val="000000"/>
                          </a:solidFill>
                          <a:effectLst/>
                          <a:latin typeface="Calibri" panose="020F0502020204030204" pitchFamily="34" charset="0"/>
                        </a:rPr>
                        <a:t>91 - Essonne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922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a:solidFill>
                            <a:srgbClr val="000000"/>
                          </a:solidFill>
                          <a:effectLst/>
                          <a:latin typeface="Calibri" panose="020F0502020204030204" pitchFamily="34" charset="0"/>
                        </a:rPr>
                        <a:t>52%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43,0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70,1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14%</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9381644"/>
                  </a:ext>
                </a:extLst>
              </a:tr>
              <a:tr h="203579">
                <a:tc>
                  <a:txBody>
                    <a:bodyPr/>
                    <a:lstStyle/>
                    <a:p>
                      <a:pPr algn="l" rtl="0" fontAlgn="b"/>
                      <a:r>
                        <a:rPr lang="fr-FR" sz="1000" b="0" i="0" u="none" strike="noStrike">
                          <a:solidFill>
                            <a:srgbClr val="000000"/>
                          </a:solidFill>
                          <a:effectLst/>
                          <a:latin typeface="Calibri" panose="020F0502020204030204" pitchFamily="34" charset="0"/>
                        </a:rPr>
                        <a:t>92 - Hauts de seine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1 712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40,9</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104,3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25%</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5168718"/>
                  </a:ext>
                </a:extLst>
              </a:tr>
              <a:tr h="203579">
                <a:tc>
                  <a:txBody>
                    <a:bodyPr/>
                    <a:lstStyle/>
                    <a:p>
                      <a:pPr algn="l" rtl="0" fontAlgn="b"/>
                      <a:r>
                        <a:rPr lang="fr-FR" sz="1000" b="0" i="0" u="none" strike="noStrike">
                          <a:solidFill>
                            <a:srgbClr val="000000"/>
                          </a:solidFill>
                          <a:effectLst/>
                          <a:latin typeface="Calibri" panose="020F0502020204030204" pitchFamily="34" charset="0"/>
                        </a:rPr>
                        <a:t>93 - Seine st Denis</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777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41,2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46,2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21%</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8677768"/>
                  </a:ext>
                </a:extLst>
              </a:tr>
              <a:tr h="203579">
                <a:tc>
                  <a:txBody>
                    <a:bodyPr/>
                    <a:lstStyle/>
                    <a:p>
                      <a:pPr algn="l" rtl="0" fontAlgn="b"/>
                      <a:r>
                        <a:rPr lang="fr-FR" sz="1000" b="0" i="0" u="none" strike="noStrike">
                          <a:solidFill>
                            <a:srgbClr val="000000"/>
                          </a:solidFill>
                          <a:effectLst/>
                          <a:latin typeface="Calibri" panose="020F0502020204030204" pitchFamily="34" charset="0"/>
                        </a:rPr>
                        <a:t>94 - Val de Marne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1 220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50%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40,3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85,5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24%</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5363465"/>
                  </a:ext>
                </a:extLst>
              </a:tr>
              <a:tr h="203579">
                <a:tc>
                  <a:txBody>
                    <a:bodyPr/>
                    <a:lstStyle/>
                    <a:p>
                      <a:pPr algn="l" rtl="0" fontAlgn="b"/>
                      <a:r>
                        <a:rPr lang="fr-FR" sz="1000" b="0" i="0" u="none" strike="noStrike">
                          <a:solidFill>
                            <a:srgbClr val="000000"/>
                          </a:solidFill>
                          <a:effectLst/>
                          <a:latin typeface="Calibri" panose="020F0502020204030204" pitchFamily="34" charset="0"/>
                        </a:rPr>
                        <a:t>95 - Val d'Oise</a:t>
                      </a:r>
                    </a:p>
                  </a:txBody>
                  <a:tcPr marL="4722" marR="4722" marT="47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913  </a:t>
                      </a:r>
                    </a:p>
                  </a:txBody>
                  <a:tcPr marL="4722" marR="4722" marT="472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47%</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000" b="0" i="0" u="none" strike="noStrike" dirty="0">
                          <a:solidFill>
                            <a:srgbClr val="000000"/>
                          </a:solidFill>
                          <a:effectLst/>
                          <a:latin typeface="Calibri" panose="020F0502020204030204" pitchFamily="34" charset="0"/>
                        </a:rPr>
                        <a:t>41,8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fr-FR" sz="1000" b="0" i="0" u="none" strike="noStrike" dirty="0">
                          <a:solidFill>
                            <a:srgbClr val="000000"/>
                          </a:solidFill>
                          <a:effectLst/>
                          <a:latin typeface="Calibri" panose="020F0502020204030204" pitchFamily="34" charset="0"/>
                        </a:rPr>
                        <a:t>71,6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16%</a:t>
                      </a: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0065692"/>
                  </a:ext>
                </a:extLst>
              </a:tr>
            </a:tbl>
          </a:graphicData>
        </a:graphic>
      </p:graphicFrame>
    </p:spTree>
    <p:extLst>
      <p:ext uri="{BB962C8B-B14F-4D97-AF65-F5344CB8AC3E}">
        <p14:creationId xmlns:p14="http://schemas.microsoft.com/office/powerpoint/2010/main" val="4322394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11560" y="1779662"/>
            <a:ext cx="7943920" cy="971798"/>
          </a:xfrm>
        </p:spPr>
        <p:txBody>
          <a:bodyPr>
            <a:normAutofit fontScale="90000"/>
          </a:bodyPr>
          <a:lstStyle/>
          <a:p>
            <a:pPr lvl="0"/>
            <a:r>
              <a:rPr lang="fr-FR" sz="3600" dirty="0" smtClean="0">
                <a:solidFill>
                  <a:schemeClr val="bg1"/>
                </a:solidFill>
              </a:rPr>
              <a:t>2. La </a:t>
            </a:r>
            <a:r>
              <a:rPr lang="fr-FR" sz="3600" dirty="0">
                <a:solidFill>
                  <a:schemeClr val="bg1"/>
                </a:solidFill>
              </a:rPr>
              <a:t>méthodologie du </a:t>
            </a:r>
            <a:r>
              <a:rPr lang="fr-FR" sz="3600">
                <a:solidFill>
                  <a:schemeClr val="bg1"/>
                </a:solidFill>
              </a:rPr>
              <a:t>zonage </a:t>
            </a:r>
            <a:r>
              <a:rPr lang="fr-FR" sz="3600" smtClean="0">
                <a:solidFill>
                  <a:schemeClr val="bg1"/>
                </a:solidFill>
              </a:rPr>
              <a:t>2024 </a:t>
            </a:r>
            <a:r>
              <a:rPr lang="fr-FR" sz="3600" dirty="0" smtClean="0">
                <a:solidFill>
                  <a:schemeClr val="bg1"/>
                </a:solidFill>
              </a:rPr>
              <a:t>– cadre réglementaire</a:t>
            </a:r>
            <a:endParaRPr lang="fr-FR" sz="36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28</a:t>
            </a:fld>
            <a:endParaRPr lang="fr-FR" dirty="0"/>
          </a:p>
        </p:txBody>
      </p:sp>
    </p:spTree>
    <p:extLst>
      <p:ext uri="{BB962C8B-B14F-4D97-AF65-F5344CB8AC3E}">
        <p14:creationId xmlns:p14="http://schemas.microsoft.com/office/powerpoint/2010/main" val="455757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re 1"/>
          <p:cNvSpPr>
            <a:spLocks noGrp="1"/>
          </p:cNvSpPr>
          <p:nvPr>
            <p:ph type="title"/>
          </p:nvPr>
        </p:nvSpPr>
        <p:spPr>
          <a:xfrm>
            <a:off x="1979712" y="143641"/>
            <a:ext cx="4968552" cy="446112"/>
          </a:xfrm>
        </p:spPr>
        <p:txBody>
          <a:bodyPr/>
          <a:lstStyle/>
          <a:p>
            <a:r>
              <a:rPr lang="fr-FR" altLang="fr-FR" dirty="0" smtClean="0"/>
              <a:t>Cadre réglementaire</a:t>
            </a: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29</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texte 10"/>
          <p:cNvSpPr txBox="1">
            <a:spLocks/>
          </p:cNvSpPr>
          <p:nvPr/>
        </p:nvSpPr>
        <p:spPr>
          <a:xfrm>
            <a:off x="35496" y="823272"/>
            <a:ext cx="8496342" cy="3852537"/>
          </a:xfrm>
          <a:prstGeom prst="rect">
            <a:avLst/>
          </a:prstGeom>
        </p:spPr>
        <p:txBody>
          <a:bodyPr/>
          <a:lstStyle>
            <a:lvl1pPr marL="92075" algn="l" rtl="0" eaLnBrk="0" fontAlgn="base" hangingPunct="0">
              <a:spcBef>
                <a:spcPct val="0"/>
              </a:spcBef>
              <a:spcAft>
                <a:spcPts val="500"/>
              </a:spcAft>
              <a:buFont typeface="Arial" panose="020B0604020202020204" pitchFamily="34" charset="0"/>
              <a:defRPr sz="1400" kern="1200">
                <a:solidFill>
                  <a:schemeClr val="tx1"/>
                </a:solidFill>
                <a:latin typeface="+mn-lt"/>
                <a:ea typeface="+mn-ea"/>
                <a:cs typeface="+mn-cs"/>
              </a:defRPr>
            </a:lvl1pPr>
            <a:lvl2pPr marL="350838" indent="-171450" algn="l" rtl="0" eaLnBrk="0" fontAlgn="base" hangingPunct="0">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0225" indent="-171450" algn="l" rtl="0" eaLnBrk="0" fontAlgn="base" hangingPunct="0">
              <a:spcBef>
                <a:spcPts val="100"/>
              </a:spcBef>
              <a:spcAft>
                <a:spcPts val="100"/>
              </a:spcAft>
              <a:buSzPct val="100000"/>
              <a:buFont typeface="Wingdings" panose="05000000000000000000" pitchFamily="2" charset="2"/>
              <a:buChar char="§"/>
              <a:defRPr sz="1000" kern="1200">
                <a:solidFill>
                  <a:schemeClr val="tx1"/>
                </a:solidFill>
                <a:latin typeface="+mn-lt"/>
                <a:ea typeface="+mn-ea"/>
                <a:cs typeface="+mn-cs"/>
              </a:defRPr>
            </a:lvl3pPr>
            <a:lvl4pPr marL="711200" indent="-171450" algn="l" rtl="0" eaLnBrk="0" fontAlgn="base" hangingPunct="0">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100" indent="-171450" algn="l" rtl="0" eaLnBrk="0" fontAlgn="base" hangingPunct="0">
              <a:spcBef>
                <a:spcPts val="100"/>
              </a:spcBef>
              <a:spcAft>
                <a:spcPts val="100"/>
              </a:spcAft>
              <a:buSzPct val="100000"/>
              <a:buFont typeface="Wingdings" panose="05000000000000000000"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fontAlgn="ctr"/>
            <a:endParaRPr lang="fr-FR" sz="1200" dirty="0" smtClean="0">
              <a:latin typeface="Marianne" panose="02000000000000000000" pitchFamily="2" charset="0"/>
            </a:endParaRPr>
          </a:p>
          <a:p>
            <a:endParaRPr lang="fr-FR" sz="1000" dirty="0">
              <a:latin typeface="Marianne" panose="02000000000000000000" pitchFamily="2" charset="0"/>
            </a:endParaRPr>
          </a:p>
        </p:txBody>
      </p:sp>
      <p:sp>
        <p:nvSpPr>
          <p:cNvPr id="8" name="Espace réservé du texte 10"/>
          <p:cNvSpPr txBox="1">
            <a:spLocks/>
          </p:cNvSpPr>
          <p:nvPr/>
        </p:nvSpPr>
        <p:spPr>
          <a:xfrm>
            <a:off x="187896" y="975672"/>
            <a:ext cx="8496342" cy="3852537"/>
          </a:xfrm>
          <a:prstGeom prst="rect">
            <a:avLst/>
          </a:prstGeom>
        </p:spPr>
        <p:txBody>
          <a:bodyPr/>
          <a:lstStyle>
            <a:lvl1pPr marL="92075" algn="l" rtl="0" eaLnBrk="0" fontAlgn="base" hangingPunct="0">
              <a:spcBef>
                <a:spcPct val="0"/>
              </a:spcBef>
              <a:spcAft>
                <a:spcPts val="500"/>
              </a:spcAft>
              <a:buFont typeface="Arial" panose="020B0604020202020204" pitchFamily="34" charset="0"/>
              <a:defRPr sz="1400" kern="1200">
                <a:solidFill>
                  <a:schemeClr val="tx1"/>
                </a:solidFill>
                <a:latin typeface="+mn-lt"/>
                <a:ea typeface="+mn-ea"/>
                <a:cs typeface="+mn-cs"/>
              </a:defRPr>
            </a:lvl1pPr>
            <a:lvl2pPr marL="350838" indent="-171450" algn="l" rtl="0" eaLnBrk="0" fontAlgn="base" hangingPunct="0">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0225" indent="-171450" algn="l" rtl="0" eaLnBrk="0" fontAlgn="base" hangingPunct="0">
              <a:spcBef>
                <a:spcPts val="100"/>
              </a:spcBef>
              <a:spcAft>
                <a:spcPts val="100"/>
              </a:spcAft>
              <a:buSzPct val="100000"/>
              <a:buFont typeface="Wingdings" panose="05000000000000000000" pitchFamily="2" charset="2"/>
              <a:buChar char="§"/>
              <a:defRPr sz="1000" kern="1200">
                <a:solidFill>
                  <a:schemeClr val="tx1"/>
                </a:solidFill>
                <a:latin typeface="+mn-lt"/>
                <a:ea typeface="+mn-ea"/>
                <a:cs typeface="+mn-cs"/>
              </a:defRPr>
            </a:lvl3pPr>
            <a:lvl4pPr marL="711200" indent="-171450" algn="l" rtl="0" eaLnBrk="0" fontAlgn="base" hangingPunct="0">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100" indent="-171450" algn="l" rtl="0" eaLnBrk="0" fontAlgn="base" hangingPunct="0">
              <a:spcBef>
                <a:spcPts val="100"/>
              </a:spcBef>
              <a:spcAft>
                <a:spcPts val="100"/>
              </a:spcAft>
              <a:buSzPct val="100000"/>
              <a:buFont typeface="Wingdings" panose="05000000000000000000"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3525" indent="-171450" algn="just" fontAlgn="ctr">
              <a:lnSpc>
                <a:spcPct val="150000"/>
              </a:lnSpc>
              <a:buFont typeface="Arial" panose="020B0604020202020204" pitchFamily="34" charset="0"/>
              <a:buChar char="•"/>
            </a:pPr>
            <a:r>
              <a:rPr lang="fr-FR" sz="1200" dirty="0">
                <a:latin typeface="Marianne" panose="02000000000000000000" pitchFamily="2" charset="0"/>
                <a:cs typeface="Calibri" panose="020F0502020204030204" pitchFamily="34" charset="0"/>
              </a:rPr>
              <a:t>Un arrêté ministériel fixe la méthodologie permettant la délimitation des zones par transposition des négociations conventionnelles entre l’Assurance Maladie et les syndicats concernés : </a:t>
            </a:r>
          </a:p>
          <a:p>
            <a:pPr algn="just" fontAlgn="ctr">
              <a:lnSpc>
                <a:spcPct val="150000"/>
              </a:lnSpc>
            </a:pPr>
            <a:endParaRPr lang="fr-FR" sz="1200" dirty="0" smtClean="0">
              <a:latin typeface="Marianne" panose="02000000000000000000" pitchFamily="2" charset="0"/>
              <a:cs typeface="Calibri" panose="020F0502020204030204" pitchFamily="34" charset="0"/>
            </a:endParaRPr>
          </a:p>
          <a:p>
            <a:pPr algn="just" fontAlgn="ctr">
              <a:lnSpc>
                <a:spcPct val="150000"/>
              </a:lnSpc>
            </a:pPr>
            <a:r>
              <a:rPr lang="fr-FR" sz="1200" dirty="0" smtClean="0">
                <a:latin typeface="Marianne" panose="02000000000000000000" pitchFamily="2" charset="0"/>
                <a:cs typeface="Calibri" panose="020F0502020204030204" pitchFamily="34" charset="0"/>
              </a:rPr>
              <a:t>Le </a:t>
            </a:r>
            <a:r>
              <a:rPr lang="fr-FR" sz="1200" dirty="0">
                <a:latin typeface="Marianne" panose="02000000000000000000" pitchFamily="2" charset="0"/>
                <a:cs typeface="Calibri" panose="020F0502020204030204" pitchFamily="34" charset="0"/>
              </a:rPr>
              <a:t>13 juillet 2023, l’Union nationale des caisses d’assurance maladie (</a:t>
            </a:r>
            <a:r>
              <a:rPr lang="fr-FR" sz="1200" dirty="0" err="1">
                <a:latin typeface="Marianne" panose="02000000000000000000" pitchFamily="2" charset="0"/>
                <a:cs typeface="Calibri" panose="020F0502020204030204" pitchFamily="34" charset="0"/>
              </a:rPr>
              <a:t>Uncam</a:t>
            </a:r>
            <a:r>
              <a:rPr lang="fr-FR" sz="1200" dirty="0">
                <a:latin typeface="Marianne" panose="02000000000000000000" pitchFamily="2" charset="0"/>
                <a:cs typeface="Calibri" panose="020F0502020204030204" pitchFamily="34" charset="0"/>
              </a:rPr>
              <a:t>), la Fédération française des masseurs-kinésithérapeutes rééducateurs (FFMKR) et le syndicat Alizé ont signé </a:t>
            </a:r>
            <a:r>
              <a:rPr lang="fr-FR" sz="1200" b="1" dirty="0">
                <a:latin typeface="Marianne" panose="02000000000000000000" pitchFamily="2" charset="0"/>
                <a:cs typeface="Calibri" panose="020F0502020204030204" pitchFamily="34" charset="0"/>
              </a:rPr>
              <a:t>l’avenant 7</a:t>
            </a:r>
            <a:r>
              <a:rPr lang="fr-FR" sz="1200" dirty="0">
                <a:latin typeface="Marianne" panose="02000000000000000000" pitchFamily="2" charset="0"/>
                <a:cs typeface="Calibri" panose="020F0502020204030204" pitchFamily="34" charset="0"/>
              </a:rPr>
              <a:t> à la convention nationale des </a:t>
            </a:r>
            <a:r>
              <a:rPr lang="fr-FR" sz="1200" dirty="0" smtClean="0">
                <a:latin typeface="Marianne" panose="02000000000000000000" pitchFamily="2" charset="0"/>
                <a:cs typeface="Calibri" panose="020F0502020204030204" pitchFamily="34" charset="0"/>
              </a:rPr>
              <a:t>masseurs-kinésithérapeutes organisant </a:t>
            </a:r>
            <a:r>
              <a:rPr lang="fr-FR" sz="1200" dirty="0">
                <a:latin typeface="Marianne" panose="02000000000000000000" pitchFamily="2" charset="0"/>
                <a:cs typeface="Calibri" panose="020F0502020204030204" pitchFamily="34" charset="0"/>
              </a:rPr>
              <a:t>les rapports entre les masseurs-kinésithérapeutes libéraux et l’assurance maladie, qui comporte entre autres certaines dispositions relatives au zonage. </a:t>
            </a:r>
            <a:endParaRPr lang="fr-FR" sz="1200" dirty="0" smtClean="0">
              <a:latin typeface="Marianne" panose="02000000000000000000" pitchFamily="2" charset="0"/>
              <a:cs typeface="Calibri" panose="020F0502020204030204" pitchFamily="34" charset="0"/>
            </a:endParaRPr>
          </a:p>
          <a:p>
            <a:pPr algn="just" fontAlgn="ctr">
              <a:lnSpc>
                <a:spcPct val="150000"/>
              </a:lnSpc>
            </a:pPr>
            <a:endParaRPr lang="fr-FR" sz="1200" b="1" dirty="0">
              <a:latin typeface="Marianne" panose="02000000000000000000" pitchFamily="2" charset="0"/>
              <a:cs typeface="Calibri" panose="020F0502020204030204" pitchFamily="34" charset="0"/>
            </a:endParaRPr>
          </a:p>
          <a:p>
            <a:pPr marL="263525" indent="-171450" algn="just" fontAlgn="ctr">
              <a:lnSpc>
                <a:spcPct val="150000"/>
              </a:lnSpc>
              <a:buFont typeface="Arial" panose="020B0604020202020204" pitchFamily="34" charset="0"/>
              <a:buChar char="•"/>
            </a:pPr>
            <a:r>
              <a:rPr lang="fr-FR" sz="1200" dirty="0" smtClean="0">
                <a:latin typeface="Marianne" panose="02000000000000000000" pitchFamily="2" charset="0"/>
                <a:cs typeface="Calibri" panose="020F0502020204030204" pitchFamily="34" charset="0"/>
              </a:rPr>
              <a:t>Impacts de la loi </a:t>
            </a:r>
            <a:r>
              <a:rPr lang="fr-FR" sz="1200" dirty="0" err="1" smtClean="0">
                <a:latin typeface="Marianne" panose="02000000000000000000" pitchFamily="2" charset="0"/>
                <a:cs typeface="Calibri" panose="020F0502020204030204" pitchFamily="34" charset="0"/>
              </a:rPr>
              <a:t>Valletoux</a:t>
            </a:r>
            <a:r>
              <a:rPr lang="fr-FR" sz="1200" dirty="0">
                <a:latin typeface="Marianne" panose="02000000000000000000" pitchFamily="2" charset="0"/>
                <a:cs typeface="Calibri" panose="020F0502020204030204" pitchFamily="34" charset="0"/>
              </a:rPr>
              <a:t> : Obligation de refaire le zonage tous les 2 ans au lieu de 3 ans, et de le faire passer devant le conseil territorial de </a:t>
            </a:r>
            <a:r>
              <a:rPr lang="fr-FR" sz="1200" dirty="0" smtClean="0">
                <a:latin typeface="Marianne" panose="02000000000000000000" pitchFamily="2" charset="0"/>
                <a:cs typeface="Calibri" panose="020F0502020204030204" pitchFamily="34" charset="0"/>
              </a:rPr>
              <a:t>santé (Les </a:t>
            </a:r>
            <a:r>
              <a:rPr lang="fr-FR" sz="1200" dirty="0">
                <a:latin typeface="Marianne" panose="02000000000000000000" pitchFamily="2" charset="0"/>
                <a:cs typeface="Calibri" panose="020F0502020204030204" pitchFamily="34" charset="0"/>
              </a:rPr>
              <a:t>parts populationnelles par région seront actualisées annuellement lors de la mise à jour de </a:t>
            </a:r>
            <a:r>
              <a:rPr lang="fr-FR" sz="1200" dirty="0" smtClean="0">
                <a:latin typeface="Marianne" panose="02000000000000000000" pitchFamily="2" charset="0"/>
                <a:cs typeface="Calibri" panose="020F0502020204030204" pitchFamily="34" charset="0"/>
              </a:rPr>
              <a:t>l’APL).</a:t>
            </a:r>
            <a:endParaRPr lang="fr-FR" sz="1200" dirty="0">
              <a:latin typeface="Marianne" panose="02000000000000000000" pitchFamily="2" charset="0"/>
              <a:cs typeface="Calibri" panose="020F0502020204030204" pitchFamily="34" charset="0"/>
            </a:endParaRPr>
          </a:p>
          <a:p>
            <a:pPr marL="263525" indent="-171450" algn="just" fontAlgn="ctr">
              <a:lnSpc>
                <a:spcPct val="150000"/>
              </a:lnSpc>
              <a:buFont typeface="Arial" panose="020B0604020202020204" pitchFamily="34" charset="0"/>
              <a:buChar char="•"/>
            </a:pPr>
            <a:endParaRPr lang="fr-FR" sz="1100" dirty="0">
              <a:latin typeface="Marianne" panose="02000000000000000000" pitchFamily="2" charset="0"/>
            </a:endParaRPr>
          </a:p>
          <a:p>
            <a:pPr algn="just" fontAlgn="ctr"/>
            <a:endParaRPr lang="fr-FR" sz="1200" dirty="0" smtClean="0">
              <a:latin typeface="Marianne" panose="02000000000000000000" pitchFamily="2" charset="0"/>
            </a:endParaRPr>
          </a:p>
          <a:p>
            <a:endParaRPr lang="fr-FR" sz="1000" dirty="0">
              <a:latin typeface="Marianne" panose="02000000000000000000" pitchFamily="2" charset="0"/>
            </a:endParaRPr>
          </a:p>
        </p:txBody>
      </p:sp>
    </p:spTree>
    <p:extLst>
      <p:ext uri="{BB962C8B-B14F-4D97-AF65-F5344CB8AC3E}">
        <p14:creationId xmlns:p14="http://schemas.microsoft.com/office/powerpoint/2010/main" val="4159854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z="800" smtClean="0"/>
              <a:pPr/>
              <a:t>3</a:t>
            </a:fld>
            <a:endParaRPr lang="fr-FR" sz="800"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sz="800" cap="all" smtClean="0"/>
              <a:pPr/>
              <a:t>26/04/2024</a:t>
            </a:fld>
            <a:endParaRPr lang="fr-FR" sz="800" cap="all" dirty="0"/>
          </a:p>
        </p:txBody>
      </p:sp>
      <p:sp>
        <p:nvSpPr>
          <p:cNvPr id="10" name="Titre 8"/>
          <p:cNvSpPr>
            <a:spLocks noGrp="1"/>
          </p:cNvSpPr>
          <p:nvPr>
            <p:ph type="title"/>
          </p:nvPr>
        </p:nvSpPr>
        <p:spPr>
          <a:xfrm>
            <a:off x="1887141" y="198243"/>
            <a:ext cx="6709079" cy="539991"/>
          </a:xfrm>
        </p:spPr>
        <p:txBody>
          <a:bodyPr>
            <a:noAutofit/>
          </a:bodyPr>
          <a:lstStyle/>
          <a:p>
            <a:r>
              <a:rPr lang="fr-FR" sz="20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2000" dirty="0">
              <a:solidFill>
                <a:schemeClr val="tx2"/>
              </a:solidFill>
              <a:latin typeface="Calibri" panose="020F0502020204030204" pitchFamily="34" charset="0"/>
              <a:cs typeface="Calibri" panose="020F0502020204030204" pitchFamily="34" charset="0"/>
            </a:endParaRPr>
          </a:p>
        </p:txBody>
      </p:sp>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400" dirty="0"/>
          </a:p>
        </p:txBody>
      </p:sp>
      <p:sp>
        <p:nvSpPr>
          <p:cNvPr id="9" name="AutoShape 10" descr="JO 2024 : l'État et les collectivités rajoutent 111 millions d'euros au  budget">
            <a:hlinkClick r:id="rId3"/>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40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400" dirty="0"/>
          </a:p>
        </p:txBody>
      </p:sp>
      <p:sp>
        <p:nvSpPr>
          <p:cNvPr id="34" name="Espace réservé du contenu 2"/>
          <p:cNvSpPr txBox="1">
            <a:spLocks/>
          </p:cNvSpPr>
          <p:nvPr/>
        </p:nvSpPr>
        <p:spPr>
          <a:xfrm>
            <a:off x="249908" y="1684213"/>
            <a:ext cx="2506617" cy="333121"/>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fr-FR" sz="1400" b="1" dirty="0" smtClean="0">
                <a:solidFill>
                  <a:srgbClr val="000091"/>
                </a:solidFill>
                <a:cs typeface="Calibri" panose="020F0502020204030204" pitchFamily="34" charset="0"/>
              </a:rPr>
              <a:t>Dernières actualités</a:t>
            </a:r>
            <a:endParaRPr kumimoji="0" lang="fr-FR" sz="1400" b="1" i="0" u="none" strike="noStrike" kern="1200" cap="none" spc="0" normalizeH="0" baseline="0" noProof="0" dirty="0" smtClean="0">
              <a:ln>
                <a:noFill/>
              </a:ln>
              <a:solidFill>
                <a:srgbClr val="000091"/>
              </a:solidFill>
              <a:effectLst/>
              <a:uLnTx/>
              <a:uFillTx/>
              <a:cs typeface="Calibri" panose="020F0502020204030204" pitchFamily="34" charset="0"/>
            </a:endParaRPr>
          </a:p>
        </p:txBody>
      </p:sp>
      <p:sp>
        <p:nvSpPr>
          <p:cNvPr id="35" name="Rectangle 34"/>
          <p:cNvSpPr/>
          <p:nvPr/>
        </p:nvSpPr>
        <p:spPr>
          <a:xfrm>
            <a:off x="86629" y="2052800"/>
            <a:ext cx="8697260" cy="1449115"/>
          </a:xfrm>
          <a:prstGeom prst="rect">
            <a:avLst/>
          </a:prstGeom>
        </p:spPr>
        <p:txBody>
          <a:bodyPr wrap="square">
            <a:spAutoFit/>
          </a:bodyPr>
          <a:lstStyle/>
          <a:p>
            <a:pPr marL="171450" indent="-171450" algn="just">
              <a:spcBef>
                <a:spcPts val="500"/>
              </a:spcBef>
              <a:buFont typeface="Arial" panose="020B0604020202020204" pitchFamily="34" charset="0"/>
              <a:buChar char="-"/>
            </a:pPr>
            <a:r>
              <a:rPr lang="fr-FR" sz="1400" u="sng" dirty="0" smtClean="0">
                <a:cs typeface="Calibri" panose="020F0502020204030204" pitchFamily="34" charset="0"/>
                <a:sym typeface="Wingdings" panose="05000000000000000000" pitchFamily="2" charset="2"/>
              </a:rPr>
              <a:t>Mars 2024 </a:t>
            </a:r>
            <a:r>
              <a:rPr lang="fr-FR" sz="1400" dirty="0" smtClean="0">
                <a:cs typeface="Calibri" panose="020F0502020204030204" pitchFamily="34" charset="0"/>
                <a:sym typeface="Wingdings" panose="05000000000000000000" pitchFamily="2" charset="2"/>
              </a:rPr>
              <a:t>: Mise à jour des périmètres par la PP consultable sur le site dédié  La DD75 reste à votre disposition </a:t>
            </a:r>
            <a:r>
              <a:rPr lang="fr-FR" sz="1400" b="1" dirty="0" smtClean="0">
                <a:solidFill>
                  <a:srgbClr val="000091"/>
                </a:solidFill>
                <a:cs typeface="Calibri" panose="020F0502020204030204" pitchFamily="34" charset="0"/>
                <a:sym typeface="Wingdings" panose="05000000000000000000" pitchFamily="2" charset="2"/>
              </a:rPr>
              <a:t>pour les décrypter et vous accompagner dans votre organisation</a:t>
            </a:r>
            <a:r>
              <a:rPr lang="fr-FR" sz="1400" dirty="0" smtClean="0">
                <a:cs typeface="Calibri" panose="020F0502020204030204" pitchFamily="34" charset="0"/>
                <a:sym typeface="Wingdings" panose="05000000000000000000" pitchFamily="2" charset="2"/>
              </a:rPr>
              <a:t>.</a:t>
            </a:r>
            <a:endParaRPr lang="fr-FR" sz="700" dirty="0">
              <a:cs typeface="Calibri" panose="020F0502020204030204" pitchFamily="34" charset="0"/>
              <a:sym typeface="Wingdings" panose="05000000000000000000" pitchFamily="2" charset="2"/>
            </a:endParaRPr>
          </a:p>
          <a:p>
            <a:pPr marL="285750" lvl="0" indent="-285750" algn="just">
              <a:buFont typeface="Wingdings" panose="05000000000000000000" pitchFamily="2" charset="2"/>
              <a:buChar char="è"/>
            </a:pPr>
            <a:r>
              <a:rPr lang="fr-FR" sz="1400" u="sng" dirty="0" smtClean="0">
                <a:cs typeface="Calibri" panose="020F0502020204030204" pitchFamily="34" charset="0"/>
              </a:rPr>
              <a:t>Eléments restant à préciser</a:t>
            </a:r>
            <a:r>
              <a:rPr lang="fr-FR" sz="1400" dirty="0" smtClean="0">
                <a:cs typeface="Calibri" panose="020F0502020204030204" pitchFamily="34" charset="0"/>
              </a:rPr>
              <a:t> : Dispositifs pour les Cérémonies d’ouverture et les Relais de la flamme, clarification de certaines autorisations d’accès, modalités concrètes pour l’obtention des laissez passer numériques</a:t>
            </a:r>
            <a:endParaRPr lang="fr-FR" sz="1400" dirty="0" smtClean="0">
              <a:cs typeface="Calibri" panose="020F0502020204030204" pitchFamily="34" charset="0"/>
              <a:sym typeface="Wingdings" panose="05000000000000000000" pitchFamily="2" charset="2"/>
            </a:endParaRPr>
          </a:p>
          <a:p>
            <a:pPr marL="171450" indent="-171450" algn="just">
              <a:spcBef>
                <a:spcPts val="500"/>
              </a:spcBef>
              <a:buFont typeface="Arial" panose="020B0604020202020204" pitchFamily="34" charset="0"/>
              <a:buChar char="-"/>
            </a:pPr>
            <a:endParaRPr lang="fr-FR" sz="1400" dirty="0">
              <a:cs typeface="Calibri" panose="020F0502020204030204" pitchFamily="34" charset="0"/>
              <a:sym typeface="Wingdings" panose="05000000000000000000" pitchFamily="2" charset="2"/>
            </a:endParaRPr>
          </a:p>
        </p:txBody>
      </p:sp>
      <p:sp>
        <p:nvSpPr>
          <p:cNvPr id="4" name="Rectangle 3"/>
          <p:cNvSpPr/>
          <p:nvPr/>
        </p:nvSpPr>
        <p:spPr>
          <a:xfrm>
            <a:off x="126807" y="816972"/>
            <a:ext cx="8765015" cy="738664"/>
          </a:xfrm>
          <a:prstGeom prst="rect">
            <a:avLst/>
          </a:prstGeom>
        </p:spPr>
        <p:txBody>
          <a:bodyPr wrap="square">
            <a:spAutoFit/>
          </a:bodyPr>
          <a:lstStyle/>
          <a:p>
            <a:pPr>
              <a:spcBef>
                <a:spcPts val="500"/>
              </a:spcBef>
            </a:pPr>
            <a:r>
              <a:rPr lang="fr-FR" sz="1400" dirty="0" smtClean="0">
                <a:cs typeface="Calibri" panose="020F0502020204030204" pitchFamily="34" charset="0"/>
                <a:sym typeface="Wingdings" panose="05000000000000000000" pitchFamily="2" charset="2"/>
              </a:rPr>
              <a:t>Contexte: activation de différents dispositifs impactant la circulation pendant </a:t>
            </a:r>
            <a:r>
              <a:rPr lang="fr-FR" sz="1400" dirty="0">
                <a:cs typeface="Calibri" panose="020F0502020204030204" pitchFamily="34" charset="0"/>
                <a:sym typeface="Wingdings" panose="05000000000000000000" pitchFamily="2" charset="2"/>
              </a:rPr>
              <a:t>les Jeux, mais aussi en </a:t>
            </a:r>
            <a:r>
              <a:rPr lang="fr-FR" sz="1400" dirty="0" smtClean="0">
                <a:cs typeface="Calibri" panose="020F0502020204030204" pitchFamily="34" charset="0"/>
                <a:sym typeface="Wingdings" panose="05000000000000000000" pitchFamily="2" charset="2"/>
              </a:rPr>
              <a:t>amont : </a:t>
            </a:r>
            <a:r>
              <a:rPr lang="fr-FR" sz="1400" b="1" dirty="0" smtClean="0">
                <a:solidFill>
                  <a:srgbClr val="000091"/>
                </a:solidFill>
                <a:cs typeface="Calibri" panose="020F0502020204030204" pitchFamily="34" charset="0"/>
                <a:sym typeface="Wingdings" panose="05000000000000000000" pitchFamily="2" charset="2"/>
              </a:rPr>
              <a:t>voies olympiques + périmètres </a:t>
            </a:r>
            <a:r>
              <a:rPr lang="fr-FR" sz="1400" b="1" dirty="0">
                <a:solidFill>
                  <a:srgbClr val="000091"/>
                </a:solidFill>
                <a:cs typeface="Calibri" panose="020F0502020204030204" pitchFamily="34" charset="0"/>
                <a:sym typeface="Wingdings" panose="05000000000000000000" pitchFamily="2" charset="2"/>
              </a:rPr>
              <a:t>de sécurité </a:t>
            </a:r>
            <a:r>
              <a:rPr lang="fr-FR" sz="1400" dirty="0" smtClean="0">
                <a:cs typeface="Calibri" panose="020F0502020204030204" pitchFamily="34" charset="0"/>
                <a:sym typeface="Wingdings" panose="05000000000000000000" pitchFamily="2" charset="2"/>
              </a:rPr>
              <a:t>+ autres restrictions (exemple: </a:t>
            </a:r>
            <a:r>
              <a:rPr lang="fr-FR" sz="1400" b="1" dirty="0" smtClean="0">
                <a:solidFill>
                  <a:srgbClr val="000091"/>
                </a:solidFill>
                <a:cs typeface="Calibri" panose="020F0502020204030204" pitchFamily="34" charset="0"/>
                <a:sym typeface="Wingdings" panose="05000000000000000000" pitchFamily="2" charset="2"/>
              </a:rPr>
              <a:t>fermeture  progressive de 14 ponts </a:t>
            </a:r>
            <a:r>
              <a:rPr lang="fr-FR" sz="1400" dirty="0" smtClean="0">
                <a:cs typeface="Calibri" panose="020F0502020204030204" pitchFamily="34" charset="0"/>
                <a:sym typeface="Wingdings" panose="05000000000000000000" pitchFamily="2" charset="2"/>
              </a:rPr>
              <a:t>en juillet) </a:t>
            </a:r>
            <a:endParaRPr lang="fr-FR" sz="1400" dirty="0">
              <a:cs typeface="Calibri" panose="020F0502020204030204" pitchFamily="34" charset="0"/>
              <a:sym typeface="Wingdings" panose="05000000000000000000" pitchFamily="2" charset="2"/>
            </a:endParaRPr>
          </a:p>
        </p:txBody>
      </p:sp>
      <p:sp>
        <p:nvSpPr>
          <p:cNvPr id="19" name="Espace réservé du contenu 2"/>
          <p:cNvSpPr txBox="1">
            <a:spLocks/>
          </p:cNvSpPr>
          <p:nvPr/>
        </p:nvSpPr>
        <p:spPr>
          <a:xfrm>
            <a:off x="249908" y="3278910"/>
            <a:ext cx="793699" cy="349185"/>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smtClean="0">
                <a:ln>
                  <a:noFill/>
                </a:ln>
                <a:solidFill>
                  <a:srgbClr val="000091"/>
                </a:solidFill>
                <a:effectLst/>
                <a:uLnTx/>
                <a:uFillTx/>
                <a:cs typeface="Calibri" panose="020F0502020204030204" pitchFamily="34" charset="0"/>
              </a:rPr>
              <a:t>Enjeux</a:t>
            </a:r>
          </a:p>
        </p:txBody>
      </p:sp>
      <p:sp>
        <p:nvSpPr>
          <p:cNvPr id="3" name="Rectangle 2"/>
          <p:cNvSpPr/>
          <p:nvPr/>
        </p:nvSpPr>
        <p:spPr>
          <a:xfrm>
            <a:off x="208720" y="4204806"/>
            <a:ext cx="8848140" cy="523220"/>
          </a:xfrm>
          <a:prstGeom prst="rect">
            <a:avLst/>
          </a:prstGeom>
        </p:spPr>
        <p:txBody>
          <a:bodyPr wrap="square">
            <a:spAutoFit/>
          </a:bodyPr>
          <a:lstStyle/>
          <a:p>
            <a:pPr marL="171450" indent="-171450">
              <a:buFontTx/>
              <a:buChar char="-"/>
            </a:pPr>
            <a:r>
              <a:rPr lang="fr-FR" sz="1400" b="1" dirty="0" smtClean="0">
                <a:solidFill>
                  <a:srgbClr val="000091"/>
                </a:solidFill>
              </a:rPr>
              <a:t>Anticiper les adaptations organisationnelles </a:t>
            </a:r>
            <a:r>
              <a:rPr lang="fr-FR" sz="1400" dirty="0" smtClean="0">
                <a:solidFill>
                  <a:srgbClr val="000000"/>
                </a:solidFill>
              </a:rPr>
              <a:t>nécessaires (anticipation des livraisons avec vos fournisseurs, adaptations des plannings..)</a:t>
            </a:r>
            <a:endParaRPr lang="fr-FR" sz="1400" dirty="0"/>
          </a:p>
        </p:txBody>
      </p:sp>
      <p:sp>
        <p:nvSpPr>
          <p:cNvPr id="11" name="Rectangle 10"/>
          <p:cNvSpPr/>
          <p:nvPr/>
        </p:nvSpPr>
        <p:spPr>
          <a:xfrm>
            <a:off x="206888" y="3675515"/>
            <a:ext cx="7756188" cy="523220"/>
          </a:xfrm>
          <a:prstGeom prst="rect">
            <a:avLst/>
          </a:prstGeom>
        </p:spPr>
        <p:txBody>
          <a:bodyPr wrap="square">
            <a:spAutoFit/>
          </a:bodyPr>
          <a:lstStyle/>
          <a:p>
            <a:pPr marL="171450" indent="-171450">
              <a:buFontTx/>
              <a:buChar char="-"/>
            </a:pPr>
            <a:r>
              <a:rPr lang="fr-FR" sz="1400" b="1" dirty="0">
                <a:solidFill>
                  <a:srgbClr val="000091"/>
                </a:solidFill>
              </a:rPr>
              <a:t>Anticiper les déplacements </a:t>
            </a:r>
            <a:r>
              <a:rPr lang="fr-FR" sz="1400" dirty="0">
                <a:solidFill>
                  <a:srgbClr val="000000"/>
                </a:solidFill>
              </a:rPr>
              <a:t>(accès, circulation, stationnement) durant les Jeux pour garantir la continuité des accompagnements et prises en charge</a:t>
            </a:r>
          </a:p>
        </p:txBody>
      </p:sp>
    </p:spTree>
    <p:extLst>
      <p:ext uri="{BB962C8B-B14F-4D97-AF65-F5344CB8AC3E}">
        <p14:creationId xmlns:p14="http://schemas.microsoft.com/office/powerpoint/2010/main" val="3579536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re 1"/>
          <p:cNvSpPr>
            <a:spLocks noGrp="1"/>
          </p:cNvSpPr>
          <p:nvPr>
            <p:ph type="title"/>
          </p:nvPr>
        </p:nvSpPr>
        <p:spPr>
          <a:xfrm>
            <a:off x="1979712" y="143641"/>
            <a:ext cx="4968552" cy="446112"/>
          </a:xfrm>
        </p:spPr>
        <p:txBody>
          <a:bodyPr/>
          <a:lstStyle/>
          <a:p>
            <a:r>
              <a:rPr lang="fr-FR" altLang="fr-FR" dirty="0" smtClean="0"/>
              <a:t>Méthodologie</a:t>
            </a: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30</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texte 10"/>
          <p:cNvSpPr txBox="1">
            <a:spLocks/>
          </p:cNvSpPr>
          <p:nvPr/>
        </p:nvSpPr>
        <p:spPr>
          <a:xfrm>
            <a:off x="35496" y="823272"/>
            <a:ext cx="8496342" cy="3852537"/>
          </a:xfrm>
          <a:prstGeom prst="rect">
            <a:avLst/>
          </a:prstGeom>
        </p:spPr>
        <p:txBody>
          <a:bodyPr/>
          <a:lstStyle>
            <a:lvl1pPr marL="92075" algn="l" rtl="0" eaLnBrk="0" fontAlgn="base" hangingPunct="0">
              <a:spcBef>
                <a:spcPct val="0"/>
              </a:spcBef>
              <a:spcAft>
                <a:spcPts val="500"/>
              </a:spcAft>
              <a:buFont typeface="Arial" panose="020B0604020202020204" pitchFamily="34" charset="0"/>
              <a:defRPr sz="1400" kern="1200">
                <a:solidFill>
                  <a:schemeClr val="tx1"/>
                </a:solidFill>
                <a:latin typeface="+mn-lt"/>
                <a:ea typeface="+mn-ea"/>
                <a:cs typeface="+mn-cs"/>
              </a:defRPr>
            </a:lvl1pPr>
            <a:lvl2pPr marL="350838" indent="-171450" algn="l" rtl="0" eaLnBrk="0" fontAlgn="base" hangingPunct="0">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0225" indent="-171450" algn="l" rtl="0" eaLnBrk="0" fontAlgn="base" hangingPunct="0">
              <a:spcBef>
                <a:spcPts val="100"/>
              </a:spcBef>
              <a:spcAft>
                <a:spcPts val="100"/>
              </a:spcAft>
              <a:buSzPct val="100000"/>
              <a:buFont typeface="Wingdings" panose="05000000000000000000" pitchFamily="2" charset="2"/>
              <a:buChar char="§"/>
              <a:defRPr sz="1000" kern="1200">
                <a:solidFill>
                  <a:schemeClr val="tx1"/>
                </a:solidFill>
                <a:latin typeface="+mn-lt"/>
                <a:ea typeface="+mn-ea"/>
                <a:cs typeface="+mn-cs"/>
              </a:defRPr>
            </a:lvl3pPr>
            <a:lvl4pPr marL="711200" indent="-171450" algn="l" rtl="0" eaLnBrk="0" fontAlgn="base" hangingPunct="0">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100" indent="-171450" algn="l" rtl="0" eaLnBrk="0" fontAlgn="base" hangingPunct="0">
              <a:spcBef>
                <a:spcPts val="100"/>
              </a:spcBef>
              <a:spcAft>
                <a:spcPts val="100"/>
              </a:spcAft>
              <a:buSzPct val="100000"/>
              <a:buFont typeface="Wingdings" panose="05000000000000000000"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3525" indent="-171450" algn="just" fontAlgn="ctr">
              <a:buFont typeface="Arial" panose="020B0604020202020204" pitchFamily="34" charset="0"/>
              <a:buChar char="•"/>
            </a:pPr>
            <a:r>
              <a:rPr lang="fr-FR" sz="1200" b="1" dirty="0">
                <a:latin typeface="Marianne" panose="02000000000000000000" pitchFamily="2" charset="0"/>
              </a:rPr>
              <a:t>La maille </a:t>
            </a:r>
            <a:r>
              <a:rPr lang="fr-FR" sz="1200" dirty="0">
                <a:latin typeface="Marianne" panose="02000000000000000000" pitchFamily="2" charset="0"/>
              </a:rPr>
              <a:t>: </a:t>
            </a:r>
            <a:endParaRPr lang="fr-FR" sz="1200" dirty="0" smtClean="0">
              <a:latin typeface="Marianne" panose="02000000000000000000" pitchFamily="2" charset="0"/>
            </a:endParaRPr>
          </a:p>
          <a:p>
            <a:pPr lvl="2" algn="just" fontAlgn="ctr"/>
            <a:r>
              <a:rPr lang="fr-FR" sz="1100" b="1" dirty="0" smtClean="0">
                <a:latin typeface="Marianne" panose="02000000000000000000" pitchFamily="2" charset="0"/>
              </a:rPr>
              <a:t>Unité territoriale : </a:t>
            </a:r>
            <a:r>
              <a:rPr lang="fr-FR" sz="1100" dirty="0" smtClean="0">
                <a:latin typeface="Marianne" panose="02000000000000000000" pitchFamily="2" charset="0"/>
              </a:rPr>
              <a:t>Bassin de vie si celui-ci compte moins de 30 000 habitants ou à défaut Canton / Ville / Pseudo-canton. </a:t>
            </a:r>
          </a:p>
          <a:p>
            <a:pPr lvl="2" algn="just" fontAlgn="ctr"/>
            <a:r>
              <a:rPr lang="fr-FR" sz="1100" b="1" dirty="0" smtClean="0">
                <a:latin typeface="Marianne" panose="02000000000000000000" pitchFamily="2" charset="0"/>
              </a:rPr>
              <a:t>Indicateur principal : </a:t>
            </a:r>
            <a:r>
              <a:rPr lang="fr-FR" sz="1100" dirty="0" smtClean="0">
                <a:latin typeface="Marianne" panose="02000000000000000000" pitchFamily="2" charset="0"/>
              </a:rPr>
              <a:t>Accessibilité potentielle localisée 2021 fournie par la DREES. (SNIIRAM, FINPS, INSEE)</a:t>
            </a:r>
          </a:p>
          <a:p>
            <a:pPr marL="360000" lvl="2" indent="0" algn="just" fontAlgn="ctr">
              <a:buFont typeface="Wingdings" panose="05000000000000000000" pitchFamily="2" charset="2"/>
              <a:buNone/>
            </a:pPr>
            <a:endParaRPr lang="fr-FR" sz="1100" dirty="0" smtClean="0">
              <a:latin typeface="Marianne" panose="02000000000000000000" pitchFamily="2" charset="0"/>
            </a:endParaRPr>
          </a:p>
          <a:p>
            <a:pPr eaLnBrk="1" hangingPunct="1">
              <a:spcBef>
                <a:spcPct val="50000"/>
              </a:spcBef>
            </a:pPr>
            <a:r>
              <a:rPr lang="fr-FR" altLang="fr-FR" b="1" dirty="0"/>
              <a:t>4 zones </a:t>
            </a:r>
            <a:r>
              <a:rPr lang="fr-FR" altLang="fr-FR" b="1" dirty="0" smtClean="0"/>
              <a:t>:</a:t>
            </a:r>
            <a:endParaRPr lang="fr-FR" altLang="fr-FR" b="1" dirty="0"/>
          </a:p>
          <a:p>
            <a:pPr marL="637200" lvl="1" indent="-285750" algn="just">
              <a:spcBef>
                <a:spcPts val="0"/>
              </a:spcBef>
              <a:spcAft>
                <a:spcPts val="0"/>
              </a:spcAft>
              <a:buFont typeface="Wingdings" panose="05000000000000000000" pitchFamily="2" charset="2"/>
              <a:buChar char="§"/>
            </a:pPr>
            <a:r>
              <a:rPr lang="fr-FR" altLang="fr-FR" sz="1400" dirty="0"/>
              <a:t> </a:t>
            </a:r>
            <a:r>
              <a:rPr lang="fr-FR" sz="1100" b="1" dirty="0">
                <a:solidFill>
                  <a:srgbClr val="000000"/>
                </a:solidFill>
                <a:latin typeface="Marianne" panose="02000000000000000000" pitchFamily="2" charset="0"/>
              </a:rPr>
              <a:t>Zone très sous dotée : </a:t>
            </a:r>
            <a:r>
              <a:rPr lang="fr-FR" sz="1100" dirty="0">
                <a:solidFill>
                  <a:srgbClr val="000000"/>
                </a:solidFill>
                <a:latin typeface="Marianne" panose="02000000000000000000" pitchFamily="2" charset="0"/>
              </a:rPr>
              <a:t>15% de la population française disposant du niveau d’APL le plus bas</a:t>
            </a:r>
            <a:r>
              <a:rPr lang="fr-FR" sz="1100" dirty="0" smtClean="0">
                <a:solidFill>
                  <a:srgbClr val="000000"/>
                </a:solidFill>
                <a:latin typeface="Marianne" panose="02000000000000000000" pitchFamily="2" charset="0"/>
              </a:rPr>
              <a:t>.</a:t>
            </a:r>
            <a:r>
              <a:rPr lang="fr-FR" sz="1100" dirty="0">
                <a:latin typeface="Marianne" panose="02000000000000000000" pitchFamily="2" charset="0"/>
              </a:rPr>
              <a:t> Éligibilité aux aides conventionnelles et éventuellement aux aides de l'ARS (si des aides sont mises en place dans la région concernée). </a:t>
            </a:r>
          </a:p>
          <a:p>
            <a:pPr marL="180000" lvl="1" indent="0" algn="just">
              <a:spcBef>
                <a:spcPts val="0"/>
              </a:spcBef>
              <a:spcAft>
                <a:spcPts val="0"/>
              </a:spcAft>
              <a:buNone/>
            </a:pPr>
            <a:endParaRPr lang="fr-FR" sz="1100" dirty="0">
              <a:solidFill>
                <a:srgbClr val="000000"/>
              </a:solidFill>
              <a:latin typeface="Marianne" panose="02000000000000000000" pitchFamily="2" charset="0"/>
            </a:endParaRPr>
          </a:p>
          <a:p>
            <a:pPr marL="637200" lvl="1" indent="-285750" algn="just">
              <a:spcBef>
                <a:spcPts val="0"/>
              </a:spcBef>
              <a:spcAft>
                <a:spcPts val="0"/>
              </a:spcAft>
              <a:buFont typeface="Wingdings" panose="05000000000000000000" pitchFamily="2" charset="2"/>
              <a:buChar char="§"/>
            </a:pPr>
            <a:r>
              <a:rPr lang="fr-FR" sz="1100" b="1" dirty="0">
                <a:solidFill>
                  <a:srgbClr val="000000"/>
                </a:solidFill>
                <a:latin typeface="Marianne" panose="02000000000000000000" pitchFamily="2" charset="0"/>
              </a:rPr>
              <a:t>Zone sous dotée : </a:t>
            </a:r>
            <a:r>
              <a:rPr lang="fr-FR" sz="1100" dirty="0">
                <a:solidFill>
                  <a:srgbClr val="000000"/>
                </a:solidFill>
                <a:latin typeface="Marianne" panose="02000000000000000000" pitchFamily="2" charset="0"/>
              </a:rPr>
              <a:t>15% de la population française disposant du niveau d’APL immédiatement supérieur aux précédents</a:t>
            </a:r>
            <a:r>
              <a:rPr lang="fr-FR" sz="1100" dirty="0" smtClean="0">
                <a:solidFill>
                  <a:srgbClr val="000000"/>
                </a:solidFill>
                <a:latin typeface="Marianne" panose="02000000000000000000" pitchFamily="2" charset="0"/>
              </a:rPr>
              <a:t>.</a:t>
            </a:r>
            <a:r>
              <a:rPr lang="fr-FR" sz="1100" dirty="0">
                <a:latin typeface="Marianne" panose="02000000000000000000" pitchFamily="2" charset="0"/>
              </a:rPr>
              <a:t> Éligibilité aux aides de l'ARS (si des aides sont mises en place dans la région concernée). </a:t>
            </a:r>
          </a:p>
          <a:p>
            <a:pPr marL="637200" lvl="1" indent="-285750" algn="just">
              <a:spcBef>
                <a:spcPts val="0"/>
              </a:spcBef>
              <a:spcAft>
                <a:spcPts val="0"/>
              </a:spcAft>
              <a:buFont typeface="Wingdings" panose="05000000000000000000" pitchFamily="2" charset="2"/>
              <a:buChar char="§"/>
            </a:pPr>
            <a:endParaRPr lang="fr-FR" sz="1100" dirty="0">
              <a:solidFill>
                <a:srgbClr val="000000"/>
              </a:solidFill>
              <a:latin typeface="Marianne" panose="02000000000000000000" pitchFamily="2" charset="0"/>
            </a:endParaRPr>
          </a:p>
          <a:p>
            <a:pPr marL="351450" lvl="1" algn="just">
              <a:spcBef>
                <a:spcPts val="0"/>
              </a:spcBef>
              <a:spcAft>
                <a:spcPts val="0"/>
              </a:spcAft>
            </a:pPr>
            <a:endParaRPr lang="fr-FR" sz="1100" dirty="0">
              <a:solidFill>
                <a:srgbClr val="000000"/>
              </a:solidFill>
              <a:latin typeface="Marianne" panose="02000000000000000000" pitchFamily="2" charset="0"/>
            </a:endParaRPr>
          </a:p>
          <a:p>
            <a:pPr marL="637200" lvl="1" indent="-285750" algn="just">
              <a:spcBef>
                <a:spcPts val="0"/>
              </a:spcBef>
              <a:spcAft>
                <a:spcPts val="0"/>
              </a:spcAft>
              <a:buFont typeface="Wingdings" panose="05000000000000000000" pitchFamily="2" charset="2"/>
              <a:buChar char="§"/>
            </a:pPr>
            <a:r>
              <a:rPr lang="fr-FR" sz="1100" b="1" dirty="0">
                <a:solidFill>
                  <a:srgbClr val="000000"/>
                </a:solidFill>
                <a:latin typeface="Marianne" panose="02000000000000000000" pitchFamily="2" charset="0"/>
              </a:rPr>
              <a:t>Zone intermédiaire : </a:t>
            </a:r>
            <a:r>
              <a:rPr lang="fr-FR" sz="1100" dirty="0">
                <a:solidFill>
                  <a:srgbClr val="000000"/>
                </a:solidFill>
                <a:latin typeface="Marianne" panose="02000000000000000000" pitchFamily="2" charset="0"/>
              </a:rPr>
              <a:t>40% de la population française disposant du niveau d’APL immédiatement supérieur aux précédents</a:t>
            </a:r>
            <a:r>
              <a:rPr lang="fr-FR" sz="1100" dirty="0" smtClean="0">
                <a:solidFill>
                  <a:srgbClr val="000000"/>
                </a:solidFill>
                <a:latin typeface="Marianne" panose="02000000000000000000" pitchFamily="2" charset="0"/>
              </a:rPr>
              <a:t>.</a:t>
            </a:r>
            <a:r>
              <a:rPr lang="fr-FR" sz="1100" dirty="0">
                <a:latin typeface="Marianne" panose="02000000000000000000" pitchFamily="2" charset="0"/>
              </a:rPr>
              <a:t> Éligibilité aux aides de l'ARS (si des aides sont mises en place dans la région concernée). </a:t>
            </a:r>
          </a:p>
          <a:p>
            <a:pPr marL="637200" lvl="1" indent="-285750" algn="just">
              <a:spcBef>
                <a:spcPts val="0"/>
              </a:spcBef>
              <a:spcAft>
                <a:spcPts val="0"/>
              </a:spcAft>
              <a:buFont typeface="Wingdings" panose="05000000000000000000" pitchFamily="2" charset="2"/>
              <a:buChar char="§"/>
            </a:pPr>
            <a:endParaRPr lang="fr-FR" sz="1100" dirty="0">
              <a:solidFill>
                <a:srgbClr val="000000"/>
              </a:solidFill>
              <a:latin typeface="Marianne" panose="02000000000000000000" pitchFamily="2" charset="0"/>
            </a:endParaRPr>
          </a:p>
          <a:p>
            <a:pPr marL="351450" lvl="1" algn="just">
              <a:spcBef>
                <a:spcPts val="0"/>
              </a:spcBef>
              <a:spcAft>
                <a:spcPts val="0"/>
              </a:spcAft>
            </a:pPr>
            <a:endParaRPr lang="fr-FR" sz="1100" dirty="0">
              <a:solidFill>
                <a:srgbClr val="000000"/>
              </a:solidFill>
              <a:latin typeface="Marianne" panose="02000000000000000000" pitchFamily="2" charset="0"/>
            </a:endParaRPr>
          </a:p>
          <a:p>
            <a:pPr marL="637200" lvl="1" indent="-285750" algn="just">
              <a:spcBef>
                <a:spcPts val="0"/>
              </a:spcBef>
              <a:spcAft>
                <a:spcPts val="0"/>
              </a:spcAft>
              <a:buFont typeface="Wingdings" panose="05000000000000000000" pitchFamily="2" charset="2"/>
              <a:buChar char="§"/>
            </a:pPr>
            <a:r>
              <a:rPr lang="fr-FR" sz="1100" b="1" dirty="0">
                <a:solidFill>
                  <a:srgbClr val="000000"/>
                </a:solidFill>
                <a:latin typeface="Marianne" panose="02000000000000000000" pitchFamily="2" charset="0"/>
              </a:rPr>
              <a:t>Zone non-prioritaire (ex sur dotée) : </a:t>
            </a:r>
            <a:r>
              <a:rPr lang="fr-FR" sz="1100" dirty="0">
                <a:solidFill>
                  <a:srgbClr val="000000"/>
                </a:solidFill>
                <a:latin typeface="Marianne" panose="02000000000000000000" pitchFamily="2" charset="0"/>
              </a:rPr>
              <a:t>30% de la population française disposant du niveau d’APL immédiatement supérieur aux précédents = </a:t>
            </a:r>
            <a:r>
              <a:rPr lang="fr-FR" sz="1100" u="sng" dirty="0">
                <a:solidFill>
                  <a:srgbClr val="E1000F"/>
                </a:solidFill>
                <a:latin typeface="Marianne" panose="02000000000000000000" pitchFamily="2" charset="0"/>
              </a:rPr>
              <a:t>Régulation du </a:t>
            </a:r>
            <a:r>
              <a:rPr lang="fr-FR" sz="1100" u="sng" dirty="0" smtClean="0">
                <a:solidFill>
                  <a:srgbClr val="E1000F"/>
                </a:solidFill>
                <a:latin typeface="Marianne" panose="02000000000000000000" pitchFamily="2" charset="0"/>
              </a:rPr>
              <a:t>conventionnement dans ces zones uniquement. </a:t>
            </a:r>
            <a:endParaRPr lang="fr-FR" sz="1100" u="sng" dirty="0">
              <a:solidFill>
                <a:srgbClr val="E1000F"/>
              </a:solidFill>
              <a:latin typeface="Marianne" panose="02000000000000000000" pitchFamily="2" charset="0"/>
            </a:endParaRPr>
          </a:p>
          <a:p>
            <a:pPr marL="377825" indent="-285750" algn="just">
              <a:spcAft>
                <a:spcPts val="0"/>
              </a:spcAft>
            </a:pPr>
            <a:endParaRPr lang="fr-FR" sz="1100" dirty="0" smtClean="0">
              <a:latin typeface="Marianne" panose="02000000000000000000" pitchFamily="2" charset="0"/>
            </a:endParaRPr>
          </a:p>
          <a:p>
            <a:pPr marL="358775" lvl="2" indent="0" algn="just" fontAlgn="ctr">
              <a:buNone/>
            </a:pPr>
            <a:endParaRPr lang="fr-FR" sz="1100" dirty="0" smtClean="0">
              <a:latin typeface="Marianne" panose="02000000000000000000" pitchFamily="2" charset="0"/>
            </a:endParaRPr>
          </a:p>
          <a:p>
            <a:pPr algn="just" fontAlgn="ctr"/>
            <a:endParaRPr lang="fr-FR" sz="1200" dirty="0" smtClean="0">
              <a:latin typeface="Marianne" panose="02000000000000000000" pitchFamily="2" charset="0"/>
            </a:endParaRPr>
          </a:p>
          <a:p>
            <a:endParaRPr lang="fr-FR" sz="1000" dirty="0">
              <a:latin typeface="Marianne" panose="02000000000000000000" pitchFamily="2" charset="0"/>
            </a:endParaRPr>
          </a:p>
        </p:txBody>
      </p:sp>
    </p:spTree>
    <p:extLst>
      <p:ext uri="{BB962C8B-B14F-4D97-AF65-F5344CB8AC3E}">
        <p14:creationId xmlns:p14="http://schemas.microsoft.com/office/powerpoint/2010/main" val="1498255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re 1"/>
          <p:cNvSpPr>
            <a:spLocks noGrp="1"/>
          </p:cNvSpPr>
          <p:nvPr>
            <p:ph type="title"/>
          </p:nvPr>
        </p:nvSpPr>
        <p:spPr>
          <a:xfrm>
            <a:off x="1907704" y="123478"/>
            <a:ext cx="7056784" cy="446112"/>
          </a:xfrm>
        </p:spPr>
        <p:txBody>
          <a:bodyPr>
            <a:normAutofit fontScale="90000"/>
          </a:bodyPr>
          <a:lstStyle/>
          <a:p>
            <a:r>
              <a:rPr lang="fr-FR" altLang="fr-FR" dirty="0"/>
              <a:t>Une marge de manœuvre </a:t>
            </a:r>
            <a:r>
              <a:rPr lang="fr-FR" altLang="fr-FR" dirty="0" smtClean="0"/>
              <a:t>limitée confiée </a:t>
            </a:r>
            <a:r>
              <a:rPr lang="fr-FR" altLang="fr-FR" dirty="0"/>
              <a:t>aux ARS</a:t>
            </a:r>
            <a:endParaRPr lang="fr-FR" altLang="fr-FR" strike="sngStrike" dirty="0" smtClean="0"/>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31</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8" name="Espace réservé du texte 10"/>
          <p:cNvSpPr txBox="1">
            <a:spLocks/>
          </p:cNvSpPr>
          <p:nvPr/>
        </p:nvSpPr>
        <p:spPr>
          <a:xfrm>
            <a:off x="179512" y="776624"/>
            <a:ext cx="8496342" cy="3852537"/>
          </a:xfrm>
          <a:prstGeom prst="rect">
            <a:avLst/>
          </a:prstGeom>
        </p:spPr>
        <p:txBody>
          <a:bodyPr/>
          <a:lstStyle>
            <a:lvl1pPr marL="92075" algn="l" rtl="0" eaLnBrk="0" fontAlgn="base" hangingPunct="0">
              <a:spcBef>
                <a:spcPct val="0"/>
              </a:spcBef>
              <a:spcAft>
                <a:spcPts val="500"/>
              </a:spcAft>
              <a:buFont typeface="Arial" panose="020B0604020202020204" pitchFamily="34" charset="0"/>
              <a:defRPr sz="1400" kern="1200">
                <a:solidFill>
                  <a:schemeClr val="tx1"/>
                </a:solidFill>
                <a:latin typeface="+mn-lt"/>
                <a:ea typeface="+mn-ea"/>
                <a:cs typeface="+mn-cs"/>
              </a:defRPr>
            </a:lvl1pPr>
            <a:lvl2pPr marL="350838" indent="-171450" algn="l" rtl="0" eaLnBrk="0" fontAlgn="base" hangingPunct="0">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0225" indent="-171450" algn="l" rtl="0" eaLnBrk="0" fontAlgn="base" hangingPunct="0">
              <a:spcBef>
                <a:spcPts val="100"/>
              </a:spcBef>
              <a:spcAft>
                <a:spcPts val="100"/>
              </a:spcAft>
              <a:buSzPct val="100000"/>
              <a:buFont typeface="Wingdings" panose="05000000000000000000" pitchFamily="2" charset="2"/>
              <a:buChar char="§"/>
              <a:defRPr sz="1000" kern="1200">
                <a:solidFill>
                  <a:schemeClr val="tx1"/>
                </a:solidFill>
                <a:latin typeface="+mn-lt"/>
                <a:ea typeface="+mn-ea"/>
                <a:cs typeface="+mn-cs"/>
              </a:defRPr>
            </a:lvl3pPr>
            <a:lvl4pPr marL="711200" indent="-171450" algn="l" rtl="0" eaLnBrk="0" fontAlgn="base" hangingPunct="0">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100" indent="-171450" algn="l" rtl="0" eaLnBrk="0" fontAlgn="base" hangingPunct="0">
              <a:spcBef>
                <a:spcPts val="100"/>
              </a:spcBef>
              <a:spcAft>
                <a:spcPts val="100"/>
              </a:spcAft>
              <a:buSzPct val="100000"/>
              <a:buFont typeface="Wingdings" panose="05000000000000000000"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63525" indent="-171450" algn="just">
              <a:buFont typeface="Arial" panose="020B0604020202020204" pitchFamily="34" charset="0"/>
              <a:buChar char="•"/>
            </a:pPr>
            <a:r>
              <a:rPr lang="fr-FR" sz="1200" dirty="0" smtClean="0">
                <a:latin typeface="Marianne" panose="02000000000000000000" pitchFamily="2" charset="0"/>
              </a:rPr>
              <a:t>Cette nouvelle méthodologie confie aux ARS la possibilité de moduler le classement de certains territoires, au regard de la géographie, des infrastructures, de l’offre de soins présente sur la zone, et à l’aide d’indicateurs socio-économiques. </a:t>
            </a:r>
          </a:p>
          <a:p>
            <a:pPr algn="just"/>
            <a:endParaRPr lang="fr-FR" sz="1200" dirty="0" smtClean="0">
              <a:latin typeface="Marianne" panose="02000000000000000000" pitchFamily="2" charset="0"/>
            </a:endParaRPr>
          </a:p>
          <a:p>
            <a:pPr marL="263525" indent="-171450" algn="just">
              <a:buFont typeface="Arial" panose="020B0604020202020204" pitchFamily="34" charset="0"/>
              <a:buChar char="•"/>
            </a:pPr>
            <a:r>
              <a:rPr lang="fr-FR" sz="1200" dirty="0" smtClean="0">
                <a:latin typeface="Marianne" panose="02000000000000000000" pitchFamily="2" charset="0"/>
              </a:rPr>
              <a:t>Les modulations envisageables : </a:t>
            </a:r>
          </a:p>
          <a:p>
            <a:pPr marL="522900" lvl="1" algn="just">
              <a:spcBef>
                <a:spcPts val="0"/>
              </a:spcBef>
              <a:spcAft>
                <a:spcPts val="0"/>
              </a:spcAft>
            </a:pPr>
            <a:r>
              <a:rPr lang="fr-FR" sz="1100" b="1" dirty="0" smtClean="0">
                <a:latin typeface="Marianne" panose="02000000000000000000" pitchFamily="2" charset="0"/>
              </a:rPr>
              <a:t>Pour les zones très sous dotées : </a:t>
            </a:r>
          </a:p>
          <a:p>
            <a:pPr marL="702900" lvl="2" algn="just">
              <a:spcBef>
                <a:spcPts val="0"/>
              </a:spcBef>
              <a:spcAft>
                <a:spcPts val="0"/>
              </a:spcAft>
            </a:pPr>
            <a:r>
              <a:rPr lang="fr-FR" sz="1100" dirty="0" smtClean="0">
                <a:latin typeface="Marianne" panose="02000000000000000000" pitchFamily="2" charset="0"/>
              </a:rPr>
              <a:t>Il est possible de reclasser en zone très sous dotée, des territoires initialement classés en zone sous dotée pour lesquels le niveau d’APL est le plus faible de la région, dans la limite de 2,5% de la population régionale. </a:t>
            </a:r>
          </a:p>
          <a:p>
            <a:pPr marL="702900" lvl="2" algn="just">
              <a:spcBef>
                <a:spcPts val="0"/>
              </a:spcBef>
              <a:spcAft>
                <a:spcPts val="0"/>
              </a:spcAft>
            </a:pPr>
            <a:r>
              <a:rPr lang="fr-FR" sz="1100" dirty="0" smtClean="0">
                <a:latin typeface="Marianne" panose="02000000000000000000" pitchFamily="2" charset="0"/>
              </a:rPr>
              <a:t>Il est possible de reclasser en zone sous dotée, des territoires initialement classés en zone très sous dotée, dans la limite de 2,5% de la population régionale. </a:t>
            </a:r>
          </a:p>
          <a:p>
            <a:pPr marL="263525" indent="-171450" algn="just">
              <a:spcAft>
                <a:spcPts val="0"/>
              </a:spcAft>
              <a:buFont typeface="Arial" panose="020B0604020202020204" pitchFamily="34" charset="0"/>
              <a:buChar char="•"/>
            </a:pPr>
            <a:endParaRPr lang="fr-FR" sz="1100" dirty="0" smtClean="0">
              <a:latin typeface="Marianne" panose="02000000000000000000" pitchFamily="2" charset="0"/>
            </a:endParaRPr>
          </a:p>
          <a:p>
            <a:pPr marL="522900" lvl="1" algn="just">
              <a:spcBef>
                <a:spcPts val="0"/>
              </a:spcBef>
              <a:spcAft>
                <a:spcPts val="0"/>
              </a:spcAft>
            </a:pPr>
            <a:r>
              <a:rPr lang="fr-FR" sz="1100" b="1" dirty="0" smtClean="0">
                <a:latin typeface="Marianne" panose="02000000000000000000" pitchFamily="2" charset="0"/>
              </a:rPr>
              <a:t>Pour les zones non-prioritaires : </a:t>
            </a:r>
          </a:p>
          <a:p>
            <a:pPr marL="702900" lvl="2" algn="just">
              <a:spcBef>
                <a:spcPts val="0"/>
              </a:spcBef>
              <a:spcAft>
                <a:spcPts val="0"/>
              </a:spcAft>
            </a:pPr>
            <a:r>
              <a:rPr lang="fr-FR" sz="1100" dirty="0" smtClean="0">
                <a:latin typeface="Marianne" panose="02000000000000000000" pitchFamily="2" charset="0"/>
              </a:rPr>
              <a:t>Il est possible de reclasser en zone non-prioritaire, des territoires initialement classés en zone intermédiaire, pour lesquels le niveau d’APL est le plus élevé de la région, dans la limite de 2,5% de la population régionale. </a:t>
            </a:r>
          </a:p>
          <a:p>
            <a:pPr marL="702900" lvl="2" algn="just">
              <a:spcBef>
                <a:spcPts val="0"/>
              </a:spcBef>
              <a:spcAft>
                <a:spcPts val="0"/>
              </a:spcAft>
            </a:pPr>
            <a:r>
              <a:rPr lang="fr-FR" sz="1100" dirty="0" smtClean="0">
                <a:latin typeface="Marianne" panose="02000000000000000000" pitchFamily="2" charset="0"/>
              </a:rPr>
              <a:t>Il est possible de reclasser en zone intermédiaire, des territoires initialement classés en zone non-prioritaire, dans la limite de 2,5% de la population régionale. </a:t>
            </a:r>
          </a:p>
          <a:p>
            <a:pPr lvl="2" indent="0" algn="just">
              <a:spcBef>
                <a:spcPts val="0"/>
              </a:spcBef>
              <a:spcAft>
                <a:spcPts val="0"/>
              </a:spcAft>
              <a:buFont typeface="Wingdings" panose="05000000000000000000" pitchFamily="2" charset="2"/>
              <a:buNone/>
            </a:pPr>
            <a:endParaRPr lang="fr-FR" sz="900" u="sng" dirty="0" smtClean="0">
              <a:latin typeface="Marianne" panose="02000000000000000000" pitchFamily="2" charset="0"/>
            </a:endParaRPr>
          </a:p>
          <a:p>
            <a:pPr lvl="2" indent="0" algn="just">
              <a:spcBef>
                <a:spcPts val="0"/>
              </a:spcBef>
              <a:spcAft>
                <a:spcPts val="0"/>
              </a:spcAft>
              <a:buFont typeface="Wingdings" panose="05000000000000000000" pitchFamily="2" charset="2"/>
              <a:buNone/>
            </a:pPr>
            <a:endParaRPr lang="fr-FR" sz="1100" u="sng" dirty="0">
              <a:latin typeface="Marianne" panose="02000000000000000000" pitchFamily="2" charset="0"/>
            </a:endParaRPr>
          </a:p>
        </p:txBody>
      </p:sp>
    </p:spTree>
    <p:extLst>
      <p:ext uri="{BB962C8B-B14F-4D97-AF65-F5344CB8AC3E}">
        <p14:creationId xmlns:p14="http://schemas.microsoft.com/office/powerpoint/2010/main" val="3331830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re 1"/>
          <p:cNvSpPr>
            <a:spLocks noGrp="1"/>
          </p:cNvSpPr>
          <p:nvPr>
            <p:ph type="title"/>
          </p:nvPr>
        </p:nvSpPr>
        <p:spPr>
          <a:xfrm>
            <a:off x="2051720" y="195486"/>
            <a:ext cx="6624736" cy="446112"/>
          </a:xfrm>
        </p:spPr>
        <p:txBody>
          <a:bodyPr/>
          <a:lstStyle/>
          <a:p>
            <a:r>
              <a:rPr lang="fr-FR" altLang="fr-FR" dirty="0"/>
              <a:t>Schéma de la méthodologie de zonage</a:t>
            </a:r>
            <a:endParaRPr lang="fr-FR" altLang="fr-FR" dirty="0" smtClean="0">
              <a:solidFill>
                <a:srgbClr val="FF0000"/>
              </a:solidFill>
            </a:endParaRP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32</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2" name="ZoneTexte 1"/>
          <p:cNvSpPr txBox="1"/>
          <p:nvPr/>
        </p:nvSpPr>
        <p:spPr>
          <a:xfrm>
            <a:off x="3563888" y="4863291"/>
            <a:ext cx="2304256" cy="200055"/>
          </a:xfrm>
          <a:prstGeom prst="rect">
            <a:avLst/>
          </a:prstGeom>
          <a:noFill/>
        </p:spPr>
        <p:txBody>
          <a:bodyPr wrap="square" rtlCol="0">
            <a:spAutoFit/>
          </a:bodyPr>
          <a:lstStyle/>
          <a:p>
            <a:r>
              <a:rPr lang="fr-FR" sz="700" dirty="0" smtClean="0"/>
              <a:t>Source : DGOS</a:t>
            </a:r>
            <a:endParaRPr lang="fr-FR" sz="700" dirty="0"/>
          </a:p>
        </p:txBody>
      </p:sp>
      <p:sp>
        <p:nvSpPr>
          <p:cNvPr id="7" name="Flèche droite 6"/>
          <p:cNvSpPr/>
          <p:nvPr/>
        </p:nvSpPr>
        <p:spPr>
          <a:xfrm>
            <a:off x="262739" y="2665774"/>
            <a:ext cx="8712646" cy="1080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NIVEAU D’APL</a:t>
            </a:r>
            <a:endParaRPr lang="fr-FR" dirty="0"/>
          </a:p>
        </p:txBody>
      </p:sp>
      <p:sp>
        <p:nvSpPr>
          <p:cNvPr id="8" name="Rectangle 7"/>
          <p:cNvSpPr/>
          <p:nvPr/>
        </p:nvSpPr>
        <p:spPr>
          <a:xfrm>
            <a:off x="1557703" y="2305736"/>
            <a:ext cx="1271546" cy="1586376"/>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rgbClr val="FFC000"/>
                </a:solidFill>
              </a:rPr>
              <a:t>Zone sous dotée</a:t>
            </a:r>
          </a:p>
          <a:p>
            <a:pPr algn="ctr"/>
            <a:endParaRPr lang="fr-FR" sz="1400" dirty="0">
              <a:solidFill>
                <a:srgbClr val="FFC000"/>
              </a:solidFill>
            </a:endParaRPr>
          </a:p>
          <a:p>
            <a:pPr algn="ctr"/>
            <a:endParaRPr lang="fr-FR" sz="1400" dirty="0" smtClean="0">
              <a:solidFill>
                <a:srgbClr val="FFC000"/>
              </a:solidFill>
            </a:endParaRPr>
          </a:p>
          <a:p>
            <a:pPr algn="ctr"/>
            <a:endParaRPr lang="fr-FR" sz="1400" dirty="0">
              <a:solidFill>
                <a:srgbClr val="FFC000"/>
              </a:solidFill>
            </a:endParaRPr>
          </a:p>
          <a:p>
            <a:pPr algn="ctr"/>
            <a:r>
              <a:rPr lang="fr-FR" sz="1400" dirty="0" smtClean="0">
                <a:solidFill>
                  <a:srgbClr val="FFC000"/>
                </a:solidFill>
              </a:rPr>
              <a:t>15 %* </a:t>
            </a:r>
            <a:endParaRPr lang="fr-FR" sz="1400" dirty="0">
              <a:solidFill>
                <a:srgbClr val="FFC000"/>
              </a:solidFill>
            </a:endParaRPr>
          </a:p>
        </p:txBody>
      </p:sp>
      <p:sp>
        <p:nvSpPr>
          <p:cNvPr id="9" name="Rectangle 8"/>
          <p:cNvSpPr/>
          <p:nvPr/>
        </p:nvSpPr>
        <p:spPr>
          <a:xfrm>
            <a:off x="262739" y="2305735"/>
            <a:ext cx="1271546" cy="1591960"/>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chemeClr val="bg2"/>
                </a:solidFill>
              </a:rPr>
              <a:t>Zone très sous dotée</a:t>
            </a:r>
          </a:p>
          <a:p>
            <a:pPr algn="ctr"/>
            <a:endParaRPr lang="fr-FR" sz="1400" dirty="0">
              <a:solidFill>
                <a:schemeClr val="bg2"/>
              </a:solidFill>
            </a:endParaRPr>
          </a:p>
          <a:p>
            <a:pPr algn="ctr"/>
            <a:endParaRPr lang="fr-FR" sz="1400" dirty="0" smtClean="0">
              <a:solidFill>
                <a:schemeClr val="bg2"/>
              </a:solidFill>
            </a:endParaRPr>
          </a:p>
          <a:p>
            <a:pPr algn="ctr"/>
            <a:endParaRPr lang="fr-FR" sz="1400" dirty="0">
              <a:solidFill>
                <a:schemeClr val="bg2"/>
              </a:solidFill>
            </a:endParaRPr>
          </a:p>
          <a:p>
            <a:pPr algn="ctr"/>
            <a:r>
              <a:rPr lang="fr-FR" sz="1400" dirty="0" smtClean="0">
                <a:solidFill>
                  <a:schemeClr val="bg2"/>
                </a:solidFill>
              </a:rPr>
              <a:t>15 %*</a:t>
            </a:r>
            <a:endParaRPr lang="fr-FR" sz="1400" dirty="0">
              <a:solidFill>
                <a:schemeClr val="bg2"/>
              </a:solidFill>
            </a:endParaRPr>
          </a:p>
        </p:txBody>
      </p:sp>
      <p:sp>
        <p:nvSpPr>
          <p:cNvPr id="10" name="Rectangle 9"/>
          <p:cNvSpPr/>
          <p:nvPr/>
        </p:nvSpPr>
        <p:spPr>
          <a:xfrm>
            <a:off x="2852667" y="2305735"/>
            <a:ext cx="3001283" cy="158637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rgbClr val="00B050"/>
                </a:solidFill>
              </a:rPr>
              <a:t>Zone intermédiaire</a:t>
            </a:r>
          </a:p>
          <a:p>
            <a:pPr algn="ctr"/>
            <a:endParaRPr lang="fr-FR" sz="1400" dirty="0" smtClean="0">
              <a:solidFill>
                <a:srgbClr val="00B050"/>
              </a:solidFill>
            </a:endParaRPr>
          </a:p>
          <a:p>
            <a:pPr algn="ctr"/>
            <a:endParaRPr lang="fr-FR" sz="1400" dirty="0">
              <a:solidFill>
                <a:srgbClr val="00B050"/>
              </a:solidFill>
            </a:endParaRPr>
          </a:p>
          <a:p>
            <a:pPr algn="ctr"/>
            <a:endParaRPr lang="fr-FR" dirty="0" smtClean="0"/>
          </a:p>
          <a:p>
            <a:pPr algn="ctr"/>
            <a:endParaRPr lang="fr-FR" sz="1400" dirty="0" smtClean="0">
              <a:solidFill>
                <a:srgbClr val="00B050"/>
              </a:solidFill>
            </a:endParaRPr>
          </a:p>
          <a:p>
            <a:pPr algn="ctr"/>
            <a:r>
              <a:rPr lang="fr-FR" sz="1400" dirty="0" smtClean="0">
                <a:solidFill>
                  <a:srgbClr val="00B050"/>
                </a:solidFill>
              </a:rPr>
              <a:t>40 %*</a:t>
            </a:r>
            <a:endParaRPr lang="fr-FR" sz="1400" dirty="0">
              <a:solidFill>
                <a:srgbClr val="00B050"/>
              </a:solidFill>
            </a:endParaRPr>
          </a:p>
        </p:txBody>
      </p:sp>
      <p:sp>
        <p:nvSpPr>
          <p:cNvPr id="11" name="Rectangle 10"/>
          <p:cNvSpPr/>
          <p:nvPr/>
        </p:nvSpPr>
        <p:spPr>
          <a:xfrm>
            <a:off x="5877368" y="2300153"/>
            <a:ext cx="2524566" cy="1591958"/>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solidFill>
                  <a:srgbClr val="7030A0"/>
                </a:solidFill>
              </a:rPr>
              <a:t>Zone non-prioritaire</a:t>
            </a:r>
          </a:p>
          <a:p>
            <a:pPr algn="ctr"/>
            <a:endParaRPr lang="fr-FR" sz="1400" dirty="0" smtClean="0">
              <a:solidFill>
                <a:srgbClr val="7030A0"/>
              </a:solidFill>
            </a:endParaRPr>
          </a:p>
          <a:p>
            <a:pPr algn="ctr"/>
            <a:endParaRPr lang="fr-FR" sz="1400" dirty="0">
              <a:solidFill>
                <a:srgbClr val="7030A0"/>
              </a:solidFill>
            </a:endParaRPr>
          </a:p>
          <a:p>
            <a:pPr algn="ctr"/>
            <a:endParaRPr lang="fr-FR" sz="1400" dirty="0" smtClean="0">
              <a:solidFill>
                <a:srgbClr val="7030A0"/>
              </a:solidFill>
            </a:endParaRPr>
          </a:p>
          <a:p>
            <a:pPr algn="ctr"/>
            <a:endParaRPr lang="fr-FR" sz="1400" dirty="0" smtClean="0">
              <a:solidFill>
                <a:srgbClr val="7030A0"/>
              </a:solidFill>
            </a:endParaRPr>
          </a:p>
          <a:p>
            <a:pPr algn="ctr"/>
            <a:r>
              <a:rPr lang="fr-FR" sz="1400" dirty="0" smtClean="0">
                <a:solidFill>
                  <a:srgbClr val="7030A0"/>
                </a:solidFill>
              </a:rPr>
              <a:t>30 %*</a:t>
            </a:r>
            <a:endParaRPr lang="fr-FR" sz="1400" dirty="0">
              <a:solidFill>
                <a:srgbClr val="7030A0"/>
              </a:solidFill>
            </a:endParaRPr>
          </a:p>
        </p:txBody>
      </p:sp>
      <p:grpSp>
        <p:nvGrpSpPr>
          <p:cNvPr id="12" name="Groupe 11"/>
          <p:cNvGrpSpPr/>
          <p:nvPr/>
        </p:nvGrpSpPr>
        <p:grpSpPr>
          <a:xfrm>
            <a:off x="4865023" y="1799066"/>
            <a:ext cx="1669581" cy="2090431"/>
            <a:chOff x="4860628" y="1491632"/>
            <a:chExt cx="1669581" cy="2090431"/>
          </a:xfrm>
        </p:grpSpPr>
        <p:sp>
          <p:nvSpPr>
            <p:cNvPr id="13" name="Rectangle 12"/>
            <p:cNvSpPr/>
            <p:nvPr/>
          </p:nvSpPr>
          <p:spPr>
            <a:xfrm>
              <a:off x="5561365" y="1879444"/>
              <a:ext cx="268108" cy="1702619"/>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100" dirty="0"/>
            </a:p>
          </p:txBody>
        </p:sp>
        <p:sp>
          <p:nvSpPr>
            <p:cNvPr id="14" name="Rectangle 13"/>
            <p:cNvSpPr/>
            <p:nvPr/>
          </p:nvSpPr>
          <p:spPr>
            <a:xfrm>
              <a:off x="4860628" y="1491632"/>
              <a:ext cx="1669581" cy="384668"/>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000" dirty="0" smtClean="0"/>
                <a:t>BVCV disposant de l’APL la plus haute en ZI</a:t>
              </a:r>
              <a:endParaRPr lang="fr-FR" sz="1000" dirty="0"/>
            </a:p>
          </p:txBody>
        </p:sp>
      </p:grpSp>
      <p:grpSp>
        <p:nvGrpSpPr>
          <p:cNvPr id="15" name="Groupe 14"/>
          <p:cNvGrpSpPr/>
          <p:nvPr/>
        </p:nvGrpSpPr>
        <p:grpSpPr>
          <a:xfrm>
            <a:off x="810174" y="1799065"/>
            <a:ext cx="1727465" cy="2093046"/>
            <a:chOff x="4795460" y="1494773"/>
            <a:chExt cx="1727465" cy="2093046"/>
          </a:xfrm>
        </p:grpSpPr>
        <p:sp>
          <p:nvSpPr>
            <p:cNvPr id="16" name="Rectangle 15"/>
            <p:cNvSpPr/>
            <p:nvPr/>
          </p:nvSpPr>
          <p:spPr>
            <a:xfrm>
              <a:off x="5569412" y="1879444"/>
              <a:ext cx="179562" cy="1708375"/>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100" dirty="0"/>
            </a:p>
          </p:txBody>
        </p:sp>
        <p:sp>
          <p:nvSpPr>
            <p:cNvPr id="17" name="Rectangle 16"/>
            <p:cNvSpPr/>
            <p:nvPr/>
          </p:nvSpPr>
          <p:spPr>
            <a:xfrm>
              <a:off x="4795460" y="1494773"/>
              <a:ext cx="1727465" cy="376015"/>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sz="1000" dirty="0" smtClean="0"/>
                <a:t>BVCV disposant de l’APL la plus basse en ZSD</a:t>
              </a:r>
              <a:endParaRPr lang="fr-FR" sz="1000" dirty="0"/>
            </a:p>
          </p:txBody>
        </p:sp>
      </p:grpSp>
      <p:sp>
        <p:nvSpPr>
          <p:cNvPr id="18" name="ZoneTexte 17"/>
          <p:cNvSpPr txBox="1"/>
          <p:nvPr/>
        </p:nvSpPr>
        <p:spPr>
          <a:xfrm>
            <a:off x="167347" y="1035482"/>
            <a:ext cx="3013117" cy="600164"/>
          </a:xfrm>
          <a:prstGeom prst="rect">
            <a:avLst/>
          </a:prstGeom>
          <a:noFill/>
        </p:spPr>
        <p:txBody>
          <a:bodyPr wrap="square" rtlCol="0">
            <a:spAutoFit/>
          </a:bodyPr>
          <a:lstStyle/>
          <a:p>
            <a:pPr algn="ctr"/>
            <a:r>
              <a:rPr lang="fr-FR" sz="1100" dirty="0" smtClean="0"/>
              <a:t>Possibilité de classer ces BVCV en ZTSD à condition qu’ils ne comptent pas pour plus de 2,5% de la population régionale.</a:t>
            </a:r>
            <a:endParaRPr lang="fr-FR" sz="1100" dirty="0"/>
          </a:p>
        </p:txBody>
      </p:sp>
      <p:cxnSp>
        <p:nvCxnSpPr>
          <p:cNvPr id="19" name="Connecteur droit avec flèche 18"/>
          <p:cNvCxnSpPr>
            <a:stCxn id="18" idx="2"/>
            <a:endCxn id="17" idx="0"/>
          </p:cNvCxnSpPr>
          <p:nvPr/>
        </p:nvCxnSpPr>
        <p:spPr>
          <a:xfrm>
            <a:off x="1673906" y="1635646"/>
            <a:ext cx="1" cy="1634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4211960" y="1035482"/>
            <a:ext cx="3013117" cy="600164"/>
          </a:xfrm>
          <a:prstGeom prst="rect">
            <a:avLst/>
          </a:prstGeom>
          <a:noFill/>
        </p:spPr>
        <p:txBody>
          <a:bodyPr wrap="square" rtlCol="0">
            <a:spAutoFit/>
          </a:bodyPr>
          <a:lstStyle/>
          <a:p>
            <a:pPr algn="ctr"/>
            <a:r>
              <a:rPr lang="fr-FR" sz="1100" dirty="0" smtClean="0"/>
              <a:t>Possibilité de classer ces BVCV en ZNP à condition qu’ils ne comptent pas pour plus de 2,5% de la population régionale.</a:t>
            </a:r>
            <a:endParaRPr lang="fr-FR" sz="1100" dirty="0"/>
          </a:p>
        </p:txBody>
      </p:sp>
      <p:cxnSp>
        <p:nvCxnSpPr>
          <p:cNvPr id="21" name="Connecteur droit avec flèche 20"/>
          <p:cNvCxnSpPr/>
          <p:nvPr/>
        </p:nvCxnSpPr>
        <p:spPr>
          <a:xfrm>
            <a:off x="5722036" y="1610537"/>
            <a:ext cx="1" cy="1828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257129" y="4191883"/>
            <a:ext cx="3013117" cy="600164"/>
          </a:xfrm>
          <a:prstGeom prst="rect">
            <a:avLst/>
          </a:prstGeom>
          <a:noFill/>
        </p:spPr>
        <p:txBody>
          <a:bodyPr wrap="square" rtlCol="0">
            <a:spAutoFit/>
          </a:bodyPr>
          <a:lstStyle/>
          <a:p>
            <a:pPr algn="ctr"/>
            <a:r>
              <a:rPr lang="fr-FR" sz="1100" dirty="0" smtClean="0"/>
              <a:t>Possibilité de déclasser ces BVCV en ZSD à condition qu’ils ne comptent pas pour plus de 2,5% de la population régionale.</a:t>
            </a:r>
            <a:endParaRPr lang="fr-FR" sz="1100" dirty="0"/>
          </a:p>
        </p:txBody>
      </p:sp>
      <p:sp>
        <p:nvSpPr>
          <p:cNvPr id="23" name="Flèche courbée vers le haut 22"/>
          <p:cNvSpPr/>
          <p:nvPr/>
        </p:nvSpPr>
        <p:spPr>
          <a:xfrm>
            <a:off x="929067" y="3914573"/>
            <a:ext cx="1264409" cy="31336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4" name="ZoneTexte 23"/>
          <p:cNvSpPr txBox="1"/>
          <p:nvPr/>
        </p:nvSpPr>
        <p:spPr>
          <a:xfrm flipH="1">
            <a:off x="4355976" y="4227934"/>
            <a:ext cx="3102111" cy="600164"/>
          </a:xfrm>
          <a:prstGeom prst="rect">
            <a:avLst/>
          </a:prstGeom>
          <a:noFill/>
        </p:spPr>
        <p:txBody>
          <a:bodyPr wrap="square" rtlCol="0">
            <a:spAutoFit/>
          </a:bodyPr>
          <a:lstStyle/>
          <a:p>
            <a:pPr algn="ctr"/>
            <a:r>
              <a:rPr lang="fr-FR" sz="1100" dirty="0" smtClean="0"/>
              <a:t>Possibilité de déclasser ces BVCV en ZI à condition qu’ils ne comptent pas pour plus de 2,5% de la population régionale.</a:t>
            </a:r>
            <a:endParaRPr lang="fr-FR" sz="1100" dirty="0"/>
          </a:p>
        </p:txBody>
      </p:sp>
      <p:sp>
        <p:nvSpPr>
          <p:cNvPr id="25" name="Flèche courbée vers le haut 24"/>
          <p:cNvSpPr/>
          <p:nvPr/>
        </p:nvSpPr>
        <p:spPr>
          <a:xfrm flipH="1">
            <a:off x="5203073" y="3951113"/>
            <a:ext cx="1301754" cy="31336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6" name="ZoneTexte 25"/>
          <p:cNvSpPr txBox="1"/>
          <p:nvPr/>
        </p:nvSpPr>
        <p:spPr>
          <a:xfrm>
            <a:off x="7596337" y="4552668"/>
            <a:ext cx="1656184" cy="230832"/>
          </a:xfrm>
          <a:prstGeom prst="rect">
            <a:avLst/>
          </a:prstGeom>
          <a:noFill/>
        </p:spPr>
        <p:txBody>
          <a:bodyPr wrap="square" rtlCol="0">
            <a:spAutoFit/>
          </a:bodyPr>
          <a:lstStyle/>
          <a:p>
            <a:r>
              <a:rPr lang="fr-FR" sz="900" dirty="0" smtClean="0"/>
              <a:t>* de la population nationale</a:t>
            </a:r>
            <a:endParaRPr lang="fr-FR" sz="900" dirty="0"/>
          </a:p>
        </p:txBody>
      </p:sp>
      <p:sp>
        <p:nvSpPr>
          <p:cNvPr id="4" name="Flèche courbée vers le haut 3"/>
          <p:cNvSpPr/>
          <p:nvPr/>
        </p:nvSpPr>
        <p:spPr>
          <a:xfrm flipH="1">
            <a:off x="1340872" y="3823241"/>
            <a:ext cx="346661" cy="22845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8" name="Flèche courbée vers le haut 27"/>
          <p:cNvSpPr/>
          <p:nvPr/>
        </p:nvSpPr>
        <p:spPr>
          <a:xfrm>
            <a:off x="5703218" y="3848008"/>
            <a:ext cx="361295" cy="22845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425012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itre 1"/>
          <p:cNvSpPr>
            <a:spLocks noGrp="1"/>
          </p:cNvSpPr>
          <p:nvPr>
            <p:ph type="title"/>
          </p:nvPr>
        </p:nvSpPr>
        <p:spPr>
          <a:xfrm>
            <a:off x="2195736" y="201985"/>
            <a:ext cx="6803504" cy="446112"/>
          </a:xfrm>
        </p:spPr>
        <p:txBody>
          <a:bodyPr/>
          <a:lstStyle/>
          <a:p>
            <a:r>
              <a:rPr lang="fr-FR" altLang="fr-FR" sz="2000" dirty="0" smtClean="0"/>
              <a:t>Proportions des zones (MK)</a:t>
            </a:r>
            <a:endParaRPr lang="fr-FR" altLang="fr-FR" sz="2000" dirty="0" smtClean="0">
              <a:solidFill>
                <a:srgbClr val="FF0000"/>
              </a:solidFill>
            </a:endParaRP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33</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graphicFrame>
        <p:nvGraphicFramePr>
          <p:cNvPr id="8" name="Tableau 7"/>
          <p:cNvGraphicFramePr>
            <a:graphicFrameLocks noGrp="1"/>
          </p:cNvGraphicFramePr>
          <p:nvPr>
            <p:extLst/>
          </p:nvPr>
        </p:nvGraphicFramePr>
        <p:xfrm>
          <a:off x="107504" y="1197311"/>
          <a:ext cx="8568950" cy="1562100"/>
        </p:xfrm>
        <a:graphic>
          <a:graphicData uri="http://schemas.openxmlformats.org/drawingml/2006/table">
            <a:tbl>
              <a:tblPr/>
              <a:tblGrid>
                <a:gridCol w="1584176">
                  <a:extLst>
                    <a:ext uri="{9D8B030D-6E8A-4147-A177-3AD203B41FA5}">
                      <a16:colId xmlns:a16="http://schemas.microsoft.com/office/drawing/2014/main" val="705417176"/>
                    </a:ext>
                  </a:extLst>
                </a:gridCol>
                <a:gridCol w="1192355">
                  <a:extLst>
                    <a:ext uri="{9D8B030D-6E8A-4147-A177-3AD203B41FA5}">
                      <a16:colId xmlns:a16="http://schemas.microsoft.com/office/drawing/2014/main" val="3934587724"/>
                    </a:ext>
                  </a:extLst>
                </a:gridCol>
                <a:gridCol w="1484008">
                  <a:extLst>
                    <a:ext uri="{9D8B030D-6E8A-4147-A177-3AD203B41FA5}">
                      <a16:colId xmlns:a16="http://schemas.microsoft.com/office/drawing/2014/main" val="825178103"/>
                    </a:ext>
                  </a:extLst>
                </a:gridCol>
                <a:gridCol w="1436137">
                  <a:extLst>
                    <a:ext uri="{9D8B030D-6E8A-4147-A177-3AD203B41FA5}">
                      <a16:colId xmlns:a16="http://schemas.microsoft.com/office/drawing/2014/main" val="3002424073"/>
                    </a:ext>
                  </a:extLst>
                </a:gridCol>
                <a:gridCol w="1436137">
                  <a:extLst>
                    <a:ext uri="{9D8B030D-6E8A-4147-A177-3AD203B41FA5}">
                      <a16:colId xmlns:a16="http://schemas.microsoft.com/office/drawing/2014/main" val="133969667"/>
                    </a:ext>
                  </a:extLst>
                </a:gridCol>
                <a:gridCol w="1436137">
                  <a:extLst>
                    <a:ext uri="{9D8B030D-6E8A-4147-A177-3AD203B41FA5}">
                      <a16:colId xmlns:a16="http://schemas.microsoft.com/office/drawing/2014/main" val="340138544"/>
                    </a:ext>
                  </a:extLst>
                </a:gridCol>
              </a:tblGrid>
              <a:tr h="324383">
                <a:tc>
                  <a:txBody>
                    <a:bodyPr/>
                    <a:lstStyle/>
                    <a:p>
                      <a:pPr algn="l" fontAlgn="b"/>
                      <a:r>
                        <a:rPr lang="fr-FR" sz="1200" b="1" i="0" u="none" strike="noStrike" dirty="0" smtClean="0">
                          <a:solidFill>
                            <a:schemeClr val="bg1"/>
                          </a:solidFill>
                          <a:effectLst/>
                          <a:latin typeface="Calibri" panose="020F0502020204030204" pitchFamily="34" charset="0"/>
                        </a:rPr>
                        <a:t>Catégorie zonage arrêté national selon APL 2021 et règles avenant 7</a:t>
                      </a:r>
                      <a:endParaRPr lang="fr-FR" sz="12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Nombre de Bassin de vie/Canton-ville (BVCV)</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Part de population régionale couverte par la zone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ctr"/>
                      <a:r>
                        <a:rPr lang="fr-FR" sz="1100" b="1" i="0" u="none" strike="noStrike">
                          <a:solidFill>
                            <a:schemeClr val="bg1"/>
                          </a:solidFill>
                          <a:effectLst/>
                          <a:latin typeface="Calibri" panose="020F0502020204030204" pitchFamily="34" charset="0"/>
                        </a:rPr>
                        <a:t>Min de APL 2022 aux masseurs-kinésithérapeutes de 65 ans et moins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ctr"/>
                      <a:r>
                        <a:rPr lang="fr-FR" sz="1100" b="1" i="0" u="none" strike="noStrike">
                          <a:solidFill>
                            <a:schemeClr val="bg1"/>
                          </a:solidFill>
                          <a:effectLst/>
                          <a:latin typeface="Calibri" panose="020F0502020204030204" pitchFamily="34" charset="0"/>
                        </a:rPr>
                        <a:t>Max de APL 2022 aux masseurs-kinésithérapeutes de 65 ans et moins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ctr"/>
                      <a:r>
                        <a:rPr lang="fr-FR" sz="1100" b="1" i="0" u="none" strike="noStrike" dirty="0">
                          <a:solidFill>
                            <a:schemeClr val="bg1"/>
                          </a:solidFill>
                          <a:effectLst/>
                          <a:latin typeface="Calibri" panose="020F0502020204030204" pitchFamily="34" charset="0"/>
                        </a:rPr>
                        <a:t>Nombre de BVCV pour marge ARS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2582876392"/>
                  </a:ext>
                </a:extLst>
              </a:tr>
              <a:tr h="150246">
                <a:tc>
                  <a:txBody>
                    <a:bodyPr/>
                    <a:lstStyle/>
                    <a:p>
                      <a:pPr algn="l" fontAlgn="b"/>
                      <a:r>
                        <a:rPr lang="fr-FR" sz="1100" b="0" i="0" u="none" strike="noStrike">
                          <a:solidFill>
                            <a:srgbClr val="000000"/>
                          </a:solidFill>
                          <a:effectLst/>
                          <a:latin typeface="Calibri" panose="020F0502020204030204" pitchFamily="34" charset="0"/>
                        </a:rPr>
                        <a:t>1-Zone très sous dotée</a:t>
                      </a:r>
                    </a:p>
                  </a:txBody>
                  <a:tcPr marL="19050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14,4%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18,9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58,6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573539"/>
                  </a:ext>
                </a:extLst>
              </a:tr>
              <a:tr h="150246">
                <a:tc>
                  <a:txBody>
                    <a:bodyPr/>
                    <a:lstStyle/>
                    <a:p>
                      <a:pPr algn="l" fontAlgn="b"/>
                      <a:r>
                        <a:rPr lang="fr-FR" sz="1100" b="0" i="0" u="none" strike="noStrike" dirty="0">
                          <a:solidFill>
                            <a:srgbClr val="000000"/>
                          </a:solidFill>
                          <a:effectLst/>
                          <a:latin typeface="Calibri" panose="020F0502020204030204" pitchFamily="34" charset="0"/>
                        </a:rPr>
                        <a:t>2-Zone sous dotée</a:t>
                      </a:r>
                    </a:p>
                  </a:txBody>
                  <a:tcPr marL="19050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71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25,9%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60,2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78,1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7242011"/>
                  </a:ext>
                </a:extLst>
              </a:tr>
              <a:tr h="150246">
                <a:tc>
                  <a:txBody>
                    <a:bodyPr/>
                    <a:lstStyle/>
                    <a:p>
                      <a:pPr algn="l" fontAlgn="b"/>
                      <a:r>
                        <a:rPr lang="fr-FR" sz="1100" b="0" i="0" u="none" strike="noStrike">
                          <a:solidFill>
                            <a:srgbClr val="000000"/>
                          </a:solidFill>
                          <a:effectLst/>
                          <a:latin typeface="Calibri" panose="020F0502020204030204" pitchFamily="34" charset="0"/>
                        </a:rPr>
                        <a:t>3-Zone Intermédiaire</a:t>
                      </a:r>
                    </a:p>
                  </a:txBody>
                  <a:tcPr marL="19050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101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56,2%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78,2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139,4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109979"/>
                  </a:ext>
                </a:extLst>
              </a:tr>
              <a:tr h="126753">
                <a:tc>
                  <a:txBody>
                    <a:bodyPr/>
                    <a:lstStyle/>
                    <a:p>
                      <a:pPr algn="l" fontAlgn="b"/>
                      <a:r>
                        <a:rPr lang="fr-FR" sz="1100" b="0" i="0" u="none" strike="noStrike" dirty="0">
                          <a:solidFill>
                            <a:srgbClr val="000000"/>
                          </a:solidFill>
                          <a:effectLst/>
                          <a:latin typeface="Calibri" panose="020F0502020204030204" pitchFamily="34" charset="0"/>
                        </a:rPr>
                        <a:t>4-Zone non prioritaire</a:t>
                      </a:r>
                    </a:p>
                  </a:txBody>
                  <a:tcPr marL="19050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161616"/>
                          </a:solidFill>
                          <a:effectLst/>
                          <a:latin typeface="Calibri" panose="020F0502020204030204" pitchFamily="34" charset="0"/>
                        </a:rPr>
                        <a:t>3,5%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156,2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178,9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161616"/>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5938303"/>
                  </a:ext>
                </a:extLst>
              </a:tr>
              <a:tr h="155427">
                <a:tc>
                  <a:txBody>
                    <a:bodyPr/>
                    <a:lstStyle/>
                    <a:p>
                      <a:pPr algn="l" fontAlgn="b"/>
                      <a:r>
                        <a:rPr lang="fr-FR" sz="1200" b="0" i="0" u="none" strike="noStrike" dirty="0" smtClean="0">
                          <a:solidFill>
                            <a:srgbClr val="000000"/>
                          </a:solidFill>
                          <a:effectLst/>
                          <a:latin typeface="Calibri" panose="020F0502020204030204" pitchFamily="34" charset="0"/>
                        </a:rPr>
                        <a:t>Ile-de-France</a:t>
                      </a:r>
                      <a:endParaRPr lang="fr-FR"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100" b="1" i="0" u="none" strike="noStrike" dirty="0">
                          <a:solidFill>
                            <a:srgbClr val="161616"/>
                          </a:solidFill>
                          <a:effectLst/>
                          <a:latin typeface="Calibri" panose="020F0502020204030204" pitchFamily="34" charset="0"/>
                        </a:rPr>
                        <a:t>220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100" b="1" i="0" u="none" strike="noStrike" dirty="0">
                          <a:solidFill>
                            <a:srgbClr val="161616"/>
                          </a:solidFill>
                          <a:effectLst/>
                          <a:latin typeface="Calibri" panose="020F0502020204030204" pitchFamily="34" charset="0"/>
                        </a:rPr>
                        <a:t>100,0%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100" b="1" i="0" u="none" strike="noStrike">
                          <a:solidFill>
                            <a:srgbClr val="161616"/>
                          </a:solidFill>
                          <a:effectLst/>
                          <a:latin typeface="Calibri" panose="020F0502020204030204" pitchFamily="34" charset="0"/>
                        </a:rPr>
                        <a:t>18,9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100" b="1" i="0" u="none" strike="noStrike" dirty="0">
                          <a:solidFill>
                            <a:srgbClr val="161616"/>
                          </a:solidFill>
                          <a:effectLst/>
                          <a:latin typeface="Calibri" panose="020F0502020204030204" pitchFamily="34" charset="0"/>
                        </a:rPr>
                        <a:t>178,9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100" b="1" i="0" u="none" strike="noStrike" dirty="0">
                          <a:solidFill>
                            <a:srgbClr val="161616"/>
                          </a:solidFill>
                          <a:effectLst/>
                          <a:latin typeface="Calibri" panose="020F0502020204030204" pitchFamily="34" charset="0"/>
                        </a:rPr>
                        <a:t>55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909334964"/>
                  </a:ext>
                </a:extLst>
              </a:tr>
            </a:tbl>
          </a:graphicData>
        </a:graphic>
      </p:graphicFrame>
      <p:sp>
        <p:nvSpPr>
          <p:cNvPr id="3" name="ZoneTexte 2"/>
          <p:cNvSpPr txBox="1"/>
          <p:nvPr/>
        </p:nvSpPr>
        <p:spPr>
          <a:xfrm>
            <a:off x="222984" y="3239946"/>
            <a:ext cx="8669495" cy="954107"/>
          </a:xfrm>
          <a:prstGeom prst="rect">
            <a:avLst/>
          </a:prstGeom>
          <a:noFill/>
        </p:spPr>
        <p:txBody>
          <a:bodyPr wrap="square" rtlCol="0">
            <a:spAutoFit/>
          </a:bodyPr>
          <a:lstStyle/>
          <a:p>
            <a:r>
              <a:rPr lang="fr-FR" sz="1400" dirty="0" smtClean="0"/>
              <a:t>Dans le zonage, les BVCV classés en « zone très sous dotée » ont une APL comprise entre 18,9 et 58,6 %, et concerne 14,4% de la population francilienne. </a:t>
            </a:r>
          </a:p>
          <a:p>
            <a:endParaRPr lang="fr-FR" sz="1400" dirty="0" smtClean="0"/>
          </a:p>
          <a:p>
            <a:r>
              <a:rPr lang="fr-FR" sz="1400" dirty="0" smtClean="0"/>
              <a:t>6 zones sous dotées peuvent être classées en « zone très sous dotée ».</a:t>
            </a:r>
            <a:endParaRPr lang="fr-FR" sz="1400" dirty="0"/>
          </a:p>
        </p:txBody>
      </p:sp>
    </p:spTree>
    <p:extLst>
      <p:ext uri="{BB962C8B-B14F-4D97-AF65-F5344CB8AC3E}">
        <p14:creationId xmlns:p14="http://schemas.microsoft.com/office/powerpoint/2010/main" val="2681083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txBox="1">
            <a:spLocks/>
          </p:cNvSpPr>
          <p:nvPr/>
        </p:nvSpPr>
        <p:spPr bwMode="auto">
          <a:xfrm>
            <a:off x="238194" y="2211710"/>
            <a:ext cx="8424863"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88" algn="l" rtl="0" fontAlgn="base">
              <a:lnSpc>
                <a:spcPct val="90000"/>
              </a:lnSpc>
              <a:spcBef>
                <a:spcPct val="0"/>
              </a:spcBef>
              <a:spcAft>
                <a:spcPct val="0"/>
              </a:spcAft>
              <a:defRPr sz="2500" b="1">
                <a:solidFill>
                  <a:schemeClr val="tx1"/>
                </a:solidFill>
                <a:latin typeface="Arial" pitchFamily="34" charset="0"/>
              </a:defRPr>
            </a:lvl6pPr>
            <a:lvl7pPr marL="928688" algn="l" rtl="0" fontAlgn="base">
              <a:lnSpc>
                <a:spcPct val="90000"/>
              </a:lnSpc>
              <a:spcBef>
                <a:spcPct val="0"/>
              </a:spcBef>
              <a:spcAft>
                <a:spcPct val="0"/>
              </a:spcAft>
              <a:defRPr sz="2500" b="1">
                <a:solidFill>
                  <a:schemeClr val="tx1"/>
                </a:solidFill>
                <a:latin typeface="Arial" pitchFamily="34" charset="0"/>
              </a:defRPr>
            </a:lvl7pPr>
            <a:lvl8pPr marL="1385888" algn="l" rtl="0" fontAlgn="base">
              <a:lnSpc>
                <a:spcPct val="90000"/>
              </a:lnSpc>
              <a:spcBef>
                <a:spcPct val="0"/>
              </a:spcBef>
              <a:spcAft>
                <a:spcPct val="0"/>
              </a:spcAft>
              <a:defRPr sz="2500" b="1">
                <a:solidFill>
                  <a:schemeClr val="tx1"/>
                </a:solidFill>
                <a:latin typeface="Arial" pitchFamily="34" charset="0"/>
              </a:defRPr>
            </a:lvl8pPr>
            <a:lvl9pPr marL="1843088" algn="l" rtl="0" fontAlgn="base">
              <a:lnSpc>
                <a:spcPct val="90000"/>
              </a:lnSpc>
              <a:spcBef>
                <a:spcPct val="0"/>
              </a:spcBef>
              <a:spcAft>
                <a:spcPct val="0"/>
              </a:spcAft>
              <a:defRPr sz="2500" b="1">
                <a:solidFill>
                  <a:schemeClr val="tx1"/>
                </a:solidFill>
                <a:latin typeface="Arial" pitchFamily="34" charset="0"/>
              </a:defRPr>
            </a:lvl9pPr>
          </a:lstStyle>
          <a:p>
            <a:pPr marL="92075" algn="ctr"/>
            <a:r>
              <a:rPr lang="fr-FR" sz="3200" dirty="0">
                <a:solidFill>
                  <a:schemeClr val="bg1"/>
                </a:solidFill>
              </a:rPr>
              <a:t>2</a:t>
            </a:r>
            <a:r>
              <a:rPr lang="fr-FR" sz="3200" dirty="0" smtClean="0">
                <a:solidFill>
                  <a:schemeClr val="bg1"/>
                </a:solidFill>
              </a:rPr>
              <a:t>. Simulation de zonage 2024 en IDF et à Paris</a:t>
            </a:r>
            <a:endParaRPr lang="fr-FR" sz="3200" dirty="0">
              <a:solidFill>
                <a:schemeClr val="bg1"/>
              </a:solidFill>
            </a:endParaRPr>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34</a:t>
            </a:fld>
            <a:endParaRPr lang="fr-FR" dirty="0"/>
          </a:p>
        </p:txBody>
      </p:sp>
    </p:spTree>
    <p:extLst>
      <p:ext uri="{BB962C8B-B14F-4D97-AF65-F5344CB8AC3E}">
        <p14:creationId xmlns:p14="http://schemas.microsoft.com/office/powerpoint/2010/main" val="42513157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7814" y="455966"/>
            <a:ext cx="8934341" cy="539750"/>
          </a:xfrm>
        </p:spPr>
        <p:txBody>
          <a:bodyPr/>
          <a:lstStyle/>
          <a:p>
            <a:r>
              <a:rPr lang="fr-FR" sz="1800" dirty="0" smtClean="0"/>
              <a:t>Zonages MK Île-de-France 2018			2024</a:t>
            </a:r>
            <a:endParaRPr lang="fr-FR" sz="1800" dirty="0"/>
          </a:p>
        </p:txBody>
      </p:sp>
      <p:sp>
        <p:nvSpPr>
          <p:cNvPr id="5" name="ZoneTexte 4"/>
          <p:cNvSpPr txBox="1"/>
          <p:nvPr/>
        </p:nvSpPr>
        <p:spPr>
          <a:xfrm>
            <a:off x="4355976" y="4820428"/>
            <a:ext cx="2016224" cy="200055"/>
          </a:xfrm>
          <a:prstGeom prst="rect">
            <a:avLst/>
          </a:prstGeom>
          <a:noFill/>
        </p:spPr>
        <p:txBody>
          <a:bodyPr wrap="square" rtlCol="0">
            <a:spAutoFit/>
          </a:bodyPr>
          <a:lstStyle/>
          <a:p>
            <a:r>
              <a:rPr lang="fr-FR" sz="700" dirty="0" smtClean="0"/>
              <a:t>Source : DGOS</a:t>
            </a:r>
            <a:endParaRPr lang="fr-FR" sz="700"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26/04/2024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35</a:t>
            </a:fld>
            <a:endParaRPr lang="fr-FR" dirty="0"/>
          </a:p>
        </p:txBody>
      </p:sp>
      <p:pic>
        <p:nvPicPr>
          <p:cNvPr id="3" name="Image 2"/>
          <p:cNvPicPr>
            <a:picLocks noChangeAspect="1"/>
          </p:cNvPicPr>
          <p:nvPr/>
        </p:nvPicPr>
        <p:blipFill rotWithShape="1">
          <a:blip r:embed="rId2"/>
          <a:srcRect l="3489" r="37198"/>
          <a:stretch/>
        </p:blipFill>
        <p:spPr>
          <a:xfrm>
            <a:off x="323528" y="1276119"/>
            <a:ext cx="3644984" cy="3171935"/>
          </a:xfrm>
          <a:prstGeom prst="rect">
            <a:avLst/>
          </a:prstGeom>
        </p:spPr>
      </p:pic>
      <p:pic>
        <p:nvPicPr>
          <p:cNvPr id="4" name="Image 3"/>
          <p:cNvPicPr>
            <a:picLocks noChangeAspect="1"/>
          </p:cNvPicPr>
          <p:nvPr/>
        </p:nvPicPr>
        <p:blipFill rotWithShape="1">
          <a:blip r:embed="rId3"/>
          <a:srcRect t="17925"/>
          <a:stretch/>
        </p:blipFill>
        <p:spPr>
          <a:xfrm>
            <a:off x="35496" y="3760057"/>
            <a:ext cx="1095632" cy="659447"/>
          </a:xfrm>
          <a:prstGeom prst="rect">
            <a:avLst/>
          </a:prstGeom>
        </p:spPr>
      </p:pic>
      <p:pic>
        <p:nvPicPr>
          <p:cNvPr id="9" name="Image 8"/>
          <p:cNvPicPr>
            <a:picLocks noChangeAspect="1"/>
          </p:cNvPicPr>
          <p:nvPr/>
        </p:nvPicPr>
        <p:blipFill>
          <a:blip r:embed="rId4"/>
          <a:stretch>
            <a:fillRect/>
          </a:stretch>
        </p:blipFill>
        <p:spPr>
          <a:xfrm>
            <a:off x="4582572" y="1031103"/>
            <a:ext cx="4166141" cy="3388401"/>
          </a:xfrm>
          <a:prstGeom prst="rect">
            <a:avLst/>
          </a:prstGeom>
        </p:spPr>
      </p:pic>
      <p:grpSp>
        <p:nvGrpSpPr>
          <p:cNvPr id="19" name="Groupe 18"/>
          <p:cNvGrpSpPr/>
          <p:nvPr/>
        </p:nvGrpSpPr>
        <p:grpSpPr>
          <a:xfrm>
            <a:off x="4211960" y="3895318"/>
            <a:ext cx="1156404" cy="748992"/>
            <a:chOff x="4211960" y="3895318"/>
            <a:chExt cx="1156404" cy="748992"/>
          </a:xfrm>
        </p:grpSpPr>
        <p:sp>
          <p:nvSpPr>
            <p:cNvPr id="11" name="Rectangle 10"/>
            <p:cNvSpPr/>
            <p:nvPr/>
          </p:nvSpPr>
          <p:spPr>
            <a:xfrm>
              <a:off x="4211960" y="3895318"/>
              <a:ext cx="1152128" cy="7489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4339124" y="3905646"/>
              <a:ext cx="1029240" cy="738664"/>
            </a:xfrm>
            <a:prstGeom prst="rect">
              <a:avLst/>
            </a:prstGeom>
            <a:noFill/>
          </p:spPr>
          <p:txBody>
            <a:bodyPr wrap="square" rtlCol="0">
              <a:spAutoFit/>
            </a:bodyPr>
            <a:lstStyle/>
            <a:p>
              <a:r>
                <a:rPr lang="fr-FR" sz="700" dirty="0" smtClean="0"/>
                <a:t>Zone très sous dotée</a:t>
              </a:r>
            </a:p>
            <a:p>
              <a:r>
                <a:rPr lang="fr-FR" sz="700" dirty="0" smtClean="0"/>
                <a:t>Zone sous dotée</a:t>
              </a:r>
            </a:p>
            <a:p>
              <a:r>
                <a:rPr lang="fr-FR" sz="700" dirty="0" smtClean="0"/>
                <a:t>Zone intermédiaire</a:t>
              </a:r>
            </a:p>
            <a:p>
              <a:r>
                <a:rPr lang="fr-FR" sz="700" dirty="0" smtClean="0"/>
                <a:t>Zone non prioritaire</a:t>
              </a:r>
            </a:p>
            <a:p>
              <a:r>
                <a:rPr lang="fr-FR" sz="700" dirty="0" smtClean="0"/>
                <a:t>Zone de marge</a:t>
              </a:r>
            </a:p>
            <a:p>
              <a:r>
                <a:rPr lang="fr-FR" sz="700" dirty="0" smtClean="0"/>
                <a:t>BV/CV hors IDF</a:t>
              </a:r>
              <a:endParaRPr lang="fr-FR" sz="700" dirty="0"/>
            </a:p>
          </p:txBody>
        </p:sp>
        <p:sp>
          <p:nvSpPr>
            <p:cNvPr id="13" name="Rectangle 12"/>
            <p:cNvSpPr/>
            <p:nvPr/>
          </p:nvSpPr>
          <p:spPr>
            <a:xfrm>
              <a:off x="4303120" y="3968435"/>
              <a:ext cx="72008" cy="72008"/>
            </a:xfrm>
            <a:prstGeom prst="rect">
              <a:avLst/>
            </a:prstGeom>
            <a:solidFill>
              <a:srgbClr val="FE0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4304266" y="4077556"/>
              <a:ext cx="72008" cy="72008"/>
            </a:xfrm>
            <a:prstGeom prst="rect">
              <a:avLst/>
            </a:prstGeom>
            <a:solidFill>
              <a:srgbClr val="E9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4303120" y="4183062"/>
              <a:ext cx="72008" cy="72008"/>
            </a:xfrm>
            <a:prstGeom prst="rect">
              <a:avLst/>
            </a:prstGeom>
            <a:solidFill>
              <a:srgbClr val="3D7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4306171" y="4289302"/>
              <a:ext cx="72008" cy="72008"/>
            </a:xfrm>
            <a:prstGeom prst="rect">
              <a:avLst/>
            </a:prstGeom>
            <a:solidFill>
              <a:srgbClr val="3978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4303120" y="4394808"/>
              <a:ext cx="72008" cy="72008"/>
            </a:xfrm>
            <a:prstGeom prst="rect">
              <a:avLst/>
            </a:prstGeom>
            <a:noFill/>
            <a:ln w="6350">
              <a:solidFill>
                <a:srgbClr val="16D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4303120" y="4504800"/>
              <a:ext cx="72008" cy="72008"/>
            </a:xfrm>
            <a:prstGeom prst="rect">
              <a:avLst/>
            </a:prstGeom>
            <a:solidFill>
              <a:srgbClr val="CCCDC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0156758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graphicFrame>
        <p:nvGraphicFramePr>
          <p:cNvPr id="7" name="Tableau 6"/>
          <p:cNvGraphicFramePr>
            <a:graphicFrameLocks noGrp="1"/>
          </p:cNvGraphicFramePr>
          <p:nvPr>
            <p:extLst/>
          </p:nvPr>
        </p:nvGraphicFramePr>
        <p:xfrm>
          <a:off x="337097" y="1923678"/>
          <a:ext cx="2997200" cy="1104900"/>
        </p:xfrm>
        <a:graphic>
          <a:graphicData uri="http://schemas.openxmlformats.org/drawingml/2006/table">
            <a:tbl>
              <a:tblPr/>
              <a:tblGrid>
                <a:gridCol w="1498600">
                  <a:extLst>
                    <a:ext uri="{9D8B030D-6E8A-4147-A177-3AD203B41FA5}">
                      <a16:colId xmlns:a16="http://schemas.microsoft.com/office/drawing/2014/main" val="2317040898"/>
                    </a:ext>
                  </a:extLst>
                </a:gridCol>
                <a:gridCol w="1498600">
                  <a:extLst>
                    <a:ext uri="{9D8B030D-6E8A-4147-A177-3AD203B41FA5}">
                      <a16:colId xmlns:a16="http://schemas.microsoft.com/office/drawing/2014/main" val="1594878825"/>
                    </a:ext>
                  </a:extLst>
                </a:gridCol>
              </a:tblGrid>
              <a:tr h="184150">
                <a:tc>
                  <a:txBody>
                    <a:bodyPr/>
                    <a:lstStyle/>
                    <a:p>
                      <a:pPr algn="l" fontAlgn="b"/>
                      <a:r>
                        <a:rPr lang="fr-FR" sz="1100" b="1" i="0" u="none" strike="noStrike" dirty="0" smtClean="0">
                          <a:solidFill>
                            <a:srgbClr val="FFFFFF"/>
                          </a:solidFill>
                          <a:effectLst/>
                          <a:latin typeface="Calibri" panose="020F0502020204030204" pitchFamily="34" charset="0"/>
                        </a:rPr>
                        <a:t>Classement  2024</a:t>
                      </a:r>
                      <a:endParaRPr lang="fr-FR" sz="1100" b="1" i="0" u="none" strike="noStrike" dirty="0">
                        <a:solidFill>
                          <a:srgbClr val="FFFFFF"/>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a:solidFill>
                            <a:srgbClr val="FFFFFF"/>
                          </a:solidFill>
                          <a:effectLst/>
                          <a:latin typeface="Calibri" panose="020F0502020204030204" pitchFamily="34" charset="0"/>
                        </a:rPr>
                        <a:t>Paris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949978161"/>
                  </a:ext>
                </a:extLst>
              </a:tr>
              <a:tr h="184150">
                <a:tc>
                  <a:txBody>
                    <a:bodyPr/>
                    <a:lstStyle/>
                    <a:p>
                      <a:pPr algn="l" fontAlgn="b"/>
                      <a:r>
                        <a:rPr lang="fr-FR" sz="1100" b="0" i="0" u="none" strike="noStrike">
                          <a:solidFill>
                            <a:srgbClr val="000000"/>
                          </a:solidFill>
                          <a:effectLst/>
                          <a:latin typeface="Calibri" panose="020F0502020204030204" pitchFamily="34" charset="0"/>
                        </a:rPr>
                        <a:t>1-Zone très sous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326592"/>
                  </a:ext>
                </a:extLst>
              </a:tr>
              <a:tr h="184150">
                <a:tc>
                  <a:txBody>
                    <a:bodyPr/>
                    <a:lstStyle/>
                    <a:p>
                      <a:pPr algn="l" fontAlgn="b"/>
                      <a:r>
                        <a:rPr lang="fr-FR" sz="1100" b="0" i="0" u="none" strike="noStrike">
                          <a:solidFill>
                            <a:srgbClr val="000000"/>
                          </a:solidFill>
                          <a:effectLst/>
                          <a:latin typeface="Calibri" panose="020F0502020204030204" pitchFamily="34" charset="0"/>
                        </a:rPr>
                        <a:t>2-Zone sous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smtClean="0">
                          <a:solidFill>
                            <a:srgbClr val="000000"/>
                          </a:solidFill>
                          <a:effectLst/>
                          <a:latin typeface="Calibri" panose="020F0502020204030204" pitchFamily="34" charset="0"/>
                        </a:rPr>
                        <a:t>0</a:t>
                      </a:r>
                      <a:endParaRPr lang="fr-FR" sz="11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000064"/>
                  </a:ext>
                </a:extLst>
              </a:tr>
              <a:tr h="184150">
                <a:tc>
                  <a:txBody>
                    <a:bodyPr/>
                    <a:lstStyle/>
                    <a:p>
                      <a:pPr algn="l" fontAlgn="b"/>
                      <a:r>
                        <a:rPr lang="fr-FR" sz="1100" b="0" i="0" u="none" strike="noStrike">
                          <a:solidFill>
                            <a:srgbClr val="000000"/>
                          </a:solidFill>
                          <a:effectLst/>
                          <a:latin typeface="Calibri" panose="020F0502020204030204" pitchFamily="34" charset="0"/>
                        </a:rPr>
                        <a:t>3-Zone 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825694"/>
                  </a:ext>
                </a:extLst>
              </a:tr>
              <a:tr h="184150">
                <a:tc>
                  <a:txBody>
                    <a:bodyPr/>
                    <a:lstStyle/>
                    <a:p>
                      <a:pPr algn="l" fontAlgn="b"/>
                      <a:r>
                        <a:rPr lang="fr-FR" sz="1100" b="0" i="0" u="none" strike="noStrike" dirty="0">
                          <a:solidFill>
                            <a:srgbClr val="000000"/>
                          </a:solidFill>
                          <a:effectLst/>
                          <a:latin typeface="Calibri" panose="020F0502020204030204" pitchFamily="34" charset="0"/>
                        </a:rPr>
                        <a:t>4-Zone non prioritaire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dirty="0">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6445525"/>
                  </a:ext>
                </a:extLst>
              </a:tr>
              <a:tr h="184150">
                <a:tc>
                  <a:txBody>
                    <a:bodyPr/>
                    <a:lstStyle/>
                    <a:p>
                      <a:pPr algn="l" fontAlgn="b"/>
                      <a:r>
                        <a:rPr lang="fr-FR" sz="1100" b="1" i="0" u="none" strike="noStrike">
                          <a:solidFill>
                            <a:srgbClr val="FFFFFF"/>
                          </a:solidFill>
                          <a:effectLst/>
                          <a:latin typeface="Calibri" panose="020F0502020204030204" pitchFamily="34" charset="0"/>
                        </a:rPr>
                        <a:t>Total général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rgbClr val="FFFFFF"/>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595204183"/>
                  </a:ext>
                </a:extLst>
              </a:tr>
            </a:tbl>
          </a:graphicData>
        </a:graphic>
      </p:graphicFrame>
      <p:sp>
        <p:nvSpPr>
          <p:cNvPr id="5" name="ZoneTexte 4"/>
          <p:cNvSpPr txBox="1"/>
          <p:nvPr/>
        </p:nvSpPr>
        <p:spPr>
          <a:xfrm>
            <a:off x="337097" y="3363838"/>
            <a:ext cx="2880320" cy="1015663"/>
          </a:xfrm>
          <a:prstGeom prst="rect">
            <a:avLst/>
          </a:prstGeom>
          <a:noFill/>
        </p:spPr>
        <p:txBody>
          <a:bodyPr wrap="square" rtlCol="0">
            <a:spAutoFit/>
          </a:bodyPr>
          <a:lstStyle/>
          <a:p>
            <a:r>
              <a:rPr lang="fr-FR" sz="1200" dirty="0" smtClean="0"/>
              <a:t>10 marges sur les 10 ZNP: si respect des 2,5% de la population pour bascule des non prioritaires en zone intermédiaire, cela représente 307 232 habitants</a:t>
            </a:r>
            <a:endParaRPr lang="fr-FR" sz="1200" dirty="0"/>
          </a:p>
        </p:txBody>
      </p:sp>
      <p:pic>
        <p:nvPicPr>
          <p:cNvPr id="3" name="Image 2"/>
          <p:cNvPicPr>
            <a:picLocks noChangeAspect="1"/>
          </p:cNvPicPr>
          <p:nvPr/>
        </p:nvPicPr>
        <p:blipFill>
          <a:blip r:embed="rId2"/>
          <a:stretch>
            <a:fillRect/>
          </a:stretch>
        </p:blipFill>
        <p:spPr>
          <a:xfrm>
            <a:off x="3923928" y="1419622"/>
            <a:ext cx="4412271" cy="2448272"/>
          </a:xfrm>
          <a:prstGeom prst="rect">
            <a:avLst/>
          </a:prstGeom>
        </p:spPr>
      </p:pic>
      <p:grpSp>
        <p:nvGrpSpPr>
          <p:cNvPr id="17" name="Groupe 16"/>
          <p:cNvGrpSpPr/>
          <p:nvPr/>
        </p:nvGrpSpPr>
        <p:grpSpPr>
          <a:xfrm>
            <a:off x="3563888" y="3363838"/>
            <a:ext cx="1156404" cy="748992"/>
            <a:chOff x="4211960" y="3895318"/>
            <a:chExt cx="1156404" cy="748992"/>
          </a:xfrm>
        </p:grpSpPr>
        <p:sp>
          <p:nvSpPr>
            <p:cNvPr id="18" name="Rectangle 17"/>
            <p:cNvSpPr/>
            <p:nvPr/>
          </p:nvSpPr>
          <p:spPr>
            <a:xfrm>
              <a:off x="4211960" y="3895318"/>
              <a:ext cx="1152128" cy="74899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ZoneTexte 18"/>
            <p:cNvSpPr txBox="1"/>
            <p:nvPr/>
          </p:nvSpPr>
          <p:spPr>
            <a:xfrm>
              <a:off x="4339124" y="3905646"/>
              <a:ext cx="1029240" cy="738664"/>
            </a:xfrm>
            <a:prstGeom prst="rect">
              <a:avLst/>
            </a:prstGeom>
            <a:noFill/>
          </p:spPr>
          <p:txBody>
            <a:bodyPr wrap="square" rtlCol="0">
              <a:spAutoFit/>
            </a:bodyPr>
            <a:lstStyle/>
            <a:p>
              <a:r>
                <a:rPr lang="fr-FR" sz="700" dirty="0" smtClean="0"/>
                <a:t>Zone très sous dotée</a:t>
              </a:r>
            </a:p>
            <a:p>
              <a:r>
                <a:rPr lang="fr-FR" sz="700" dirty="0" smtClean="0"/>
                <a:t>Zone sous dotée</a:t>
              </a:r>
            </a:p>
            <a:p>
              <a:r>
                <a:rPr lang="fr-FR" sz="700" dirty="0" smtClean="0"/>
                <a:t>Zone intermédiaire</a:t>
              </a:r>
            </a:p>
            <a:p>
              <a:r>
                <a:rPr lang="fr-FR" sz="700" dirty="0" smtClean="0"/>
                <a:t>Zone non prioritaire</a:t>
              </a:r>
            </a:p>
            <a:p>
              <a:r>
                <a:rPr lang="fr-FR" sz="700" dirty="0" smtClean="0"/>
                <a:t>Zone de marge</a:t>
              </a:r>
            </a:p>
            <a:p>
              <a:r>
                <a:rPr lang="fr-FR" sz="700" dirty="0" smtClean="0"/>
                <a:t>BV/CV hors IDF</a:t>
              </a:r>
              <a:endParaRPr lang="fr-FR" sz="700" dirty="0"/>
            </a:p>
          </p:txBody>
        </p:sp>
        <p:sp>
          <p:nvSpPr>
            <p:cNvPr id="20" name="Rectangle 19"/>
            <p:cNvSpPr/>
            <p:nvPr/>
          </p:nvSpPr>
          <p:spPr>
            <a:xfrm>
              <a:off x="4303120" y="3968435"/>
              <a:ext cx="72008" cy="72008"/>
            </a:xfrm>
            <a:prstGeom prst="rect">
              <a:avLst/>
            </a:prstGeom>
            <a:solidFill>
              <a:srgbClr val="FE0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4304266" y="4077556"/>
              <a:ext cx="72008" cy="72008"/>
            </a:xfrm>
            <a:prstGeom prst="rect">
              <a:avLst/>
            </a:prstGeom>
            <a:solidFill>
              <a:srgbClr val="E99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4303120" y="4183062"/>
              <a:ext cx="72008" cy="72008"/>
            </a:xfrm>
            <a:prstGeom prst="rect">
              <a:avLst/>
            </a:prstGeom>
            <a:solidFill>
              <a:srgbClr val="3D7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4306171" y="4289302"/>
              <a:ext cx="72008" cy="72008"/>
            </a:xfrm>
            <a:prstGeom prst="rect">
              <a:avLst/>
            </a:prstGeom>
            <a:solidFill>
              <a:srgbClr val="3978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p:cNvSpPr/>
            <p:nvPr/>
          </p:nvSpPr>
          <p:spPr>
            <a:xfrm>
              <a:off x="4303120" y="4394808"/>
              <a:ext cx="72008" cy="72008"/>
            </a:xfrm>
            <a:prstGeom prst="rect">
              <a:avLst/>
            </a:prstGeom>
            <a:noFill/>
            <a:ln w="6350">
              <a:solidFill>
                <a:srgbClr val="16D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p:cNvSpPr/>
            <p:nvPr/>
          </p:nvSpPr>
          <p:spPr>
            <a:xfrm>
              <a:off x="4303120" y="4504800"/>
              <a:ext cx="72008" cy="72008"/>
            </a:xfrm>
            <a:prstGeom prst="rect">
              <a:avLst/>
            </a:prstGeom>
            <a:solidFill>
              <a:srgbClr val="CCCDC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27850746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pic>
        <p:nvPicPr>
          <p:cNvPr id="3" name="Image 2"/>
          <p:cNvPicPr>
            <a:picLocks noChangeAspect="1"/>
          </p:cNvPicPr>
          <p:nvPr/>
        </p:nvPicPr>
        <p:blipFill>
          <a:blip r:embed="rId2"/>
          <a:stretch>
            <a:fillRect/>
          </a:stretch>
        </p:blipFill>
        <p:spPr>
          <a:xfrm>
            <a:off x="1187624" y="771550"/>
            <a:ext cx="5367042" cy="3724070"/>
          </a:xfrm>
          <a:prstGeom prst="rect">
            <a:avLst/>
          </a:prstGeom>
        </p:spPr>
      </p:pic>
      <p:sp>
        <p:nvSpPr>
          <p:cNvPr id="4" name="Rectangle 3"/>
          <p:cNvSpPr/>
          <p:nvPr/>
        </p:nvSpPr>
        <p:spPr>
          <a:xfrm>
            <a:off x="1187624" y="1635646"/>
            <a:ext cx="5367042" cy="1584176"/>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809155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67494"/>
            <a:ext cx="8424863" cy="539991"/>
          </a:xfrm>
        </p:spPr>
        <p:txBody>
          <a:bodyPr>
            <a:normAutofit/>
          </a:bodyPr>
          <a:lstStyle/>
          <a:p>
            <a:pPr algn="r"/>
            <a:r>
              <a:rPr lang="fr-FR" sz="2000" dirty="0" smtClean="0"/>
              <a:t>Marge de manœuvre et concertation des acteurs : </a:t>
            </a:r>
            <a:endParaRPr lang="fr-FR" sz="2000" dirty="0"/>
          </a:p>
        </p:txBody>
      </p:sp>
      <p:sp>
        <p:nvSpPr>
          <p:cNvPr id="3" name="Espace réservé du contenu 2"/>
          <p:cNvSpPr>
            <a:spLocks noGrp="1"/>
          </p:cNvSpPr>
          <p:nvPr>
            <p:ph idx="1"/>
          </p:nvPr>
        </p:nvSpPr>
        <p:spPr>
          <a:xfrm>
            <a:off x="323849" y="987574"/>
            <a:ext cx="8424863" cy="3816424"/>
          </a:xfrm>
        </p:spPr>
        <p:txBody>
          <a:bodyPr/>
          <a:lstStyle/>
          <a:p>
            <a:pPr marL="377825" indent="-285750">
              <a:buFontTx/>
              <a:buChar char="-"/>
            </a:pPr>
            <a:r>
              <a:rPr lang="fr-FR" dirty="0" smtClean="0"/>
              <a:t>Nouveau zonage : </a:t>
            </a:r>
          </a:p>
          <a:p>
            <a:pPr marL="637200" lvl="1" indent="-285750">
              <a:buFontTx/>
              <a:buChar char="-"/>
            </a:pPr>
            <a:r>
              <a:rPr lang="fr-FR" dirty="0" smtClean="0"/>
              <a:t>10 </a:t>
            </a:r>
            <a:r>
              <a:rPr lang="fr-FR" dirty="0"/>
              <a:t>zones intermédiaires (pas d’aide à l’installation mais pas de régulation à l’installation) = 11ème </a:t>
            </a:r>
            <a:r>
              <a:rPr lang="fr-FR" dirty="0" smtClean="0"/>
              <a:t>au </a:t>
            </a:r>
            <a:r>
              <a:rPr lang="fr-FR" dirty="0"/>
              <a:t>20ème </a:t>
            </a:r>
          </a:p>
          <a:p>
            <a:pPr marL="637200" lvl="1" indent="-285750">
              <a:buFontTx/>
              <a:buChar char="-"/>
            </a:pPr>
            <a:r>
              <a:rPr lang="fr-FR" dirty="0" smtClean="0"/>
              <a:t>10 </a:t>
            </a:r>
            <a:r>
              <a:rPr lang="fr-FR" dirty="0"/>
              <a:t>zones non prioritaires (sur lesquels la régulation à l’installation s’imposera) = 1er </a:t>
            </a:r>
            <a:r>
              <a:rPr lang="fr-FR" dirty="0" smtClean="0"/>
              <a:t>au </a:t>
            </a:r>
            <a:r>
              <a:rPr lang="fr-FR" dirty="0"/>
              <a:t>10ème </a:t>
            </a:r>
            <a:endParaRPr lang="fr-FR" dirty="0" smtClean="0"/>
          </a:p>
          <a:p>
            <a:pPr marL="377825" indent="-285750">
              <a:buFontTx/>
              <a:buChar char="-"/>
            </a:pPr>
            <a:r>
              <a:rPr lang="fr-FR" dirty="0" smtClean="0"/>
              <a:t>Possibilité de déclasser certains bassins de vie actuellement identifié en zone non prioritaire, en zones intermédiaires ne dépassant pas 2,5</a:t>
            </a:r>
            <a:r>
              <a:rPr lang="fr-FR" dirty="0"/>
              <a:t>% de la population régionale (soit bassin de vie inférieur ou égal à 307 232 habitants</a:t>
            </a:r>
            <a:r>
              <a:rPr lang="fr-FR" dirty="0" smtClean="0"/>
              <a:t>)  = pour rappel les 10 arrondissements identifiés comme non prioritaires représentent un bassin de vie de 424 409 habitants</a:t>
            </a:r>
          </a:p>
          <a:p>
            <a:pPr marL="377825" indent="-285750">
              <a:buFontTx/>
              <a:buChar char="-"/>
            </a:pPr>
            <a:r>
              <a:rPr lang="fr-FR" dirty="0" smtClean="0"/>
              <a:t>Critères de sélection proposés : </a:t>
            </a:r>
          </a:p>
          <a:p>
            <a:pPr marL="637200" lvl="1" indent="-285750">
              <a:buFontTx/>
              <a:buChar char="-"/>
            </a:pPr>
            <a:r>
              <a:rPr lang="fr-FR" dirty="0" smtClean="0"/>
              <a:t>Problématiques </a:t>
            </a:r>
            <a:r>
              <a:rPr lang="fr-FR" dirty="0"/>
              <a:t>d’accès aux MK remontées par la CPTS ? Si oui = bassin de vie </a:t>
            </a:r>
            <a:r>
              <a:rPr lang="fr-FR" dirty="0" smtClean="0"/>
              <a:t>prioritaire </a:t>
            </a:r>
          </a:p>
          <a:p>
            <a:pPr marL="637200" lvl="1" indent="-285750">
              <a:buFontTx/>
              <a:buChar char="-"/>
            </a:pPr>
            <a:r>
              <a:rPr lang="fr-FR" dirty="0" smtClean="0"/>
              <a:t>Territoire </a:t>
            </a:r>
            <a:r>
              <a:rPr lang="fr-FR" dirty="0"/>
              <a:t>en </a:t>
            </a:r>
            <a:r>
              <a:rPr lang="fr-FR" dirty="0" smtClean="0"/>
              <a:t>QPV </a:t>
            </a:r>
            <a:r>
              <a:rPr lang="fr-FR" dirty="0"/>
              <a:t>= </a:t>
            </a:r>
            <a:r>
              <a:rPr lang="fr-FR" dirty="0" smtClean="0"/>
              <a:t>bassin </a:t>
            </a:r>
            <a:r>
              <a:rPr lang="fr-FR" dirty="0"/>
              <a:t>de vie </a:t>
            </a:r>
            <a:r>
              <a:rPr lang="fr-FR" dirty="0" smtClean="0"/>
              <a:t>prioritaire</a:t>
            </a:r>
          </a:p>
          <a:p>
            <a:pPr marL="637200" lvl="1" indent="-285750">
              <a:buFontTx/>
              <a:buChar char="-"/>
            </a:pPr>
            <a:r>
              <a:rPr lang="fr-FR" dirty="0" smtClean="0"/>
              <a:t>% de </a:t>
            </a:r>
            <a:r>
              <a:rPr lang="fr-FR" dirty="0"/>
              <a:t>population en ALD et en </a:t>
            </a:r>
            <a:r>
              <a:rPr lang="fr-FR" dirty="0" smtClean="0"/>
              <a:t>C2S = bassin de vie prioritaire</a:t>
            </a:r>
          </a:p>
          <a:p>
            <a:pPr marL="377825" indent="-285750">
              <a:buFontTx/>
              <a:buChar char="-"/>
            </a:pPr>
            <a:r>
              <a:rPr lang="fr-FR" dirty="0" smtClean="0"/>
              <a:t>Avis du CTS pour ces critères</a:t>
            </a:r>
            <a:endParaRPr lang="fr-FR" dirty="0"/>
          </a:p>
        </p:txBody>
      </p:sp>
    </p:spTree>
    <p:extLst>
      <p:ext uri="{BB962C8B-B14F-4D97-AF65-F5344CB8AC3E}">
        <p14:creationId xmlns:p14="http://schemas.microsoft.com/office/powerpoint/2010/main" val="29611651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3122C9-A0B9-462F-8757-0847AD287B63}" type="slidenum">
              <a:rPr kumimoji="0" lang="fr-FR" sz="75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fr-FR" sz="750" b="1" i="0" u="none" strike="noStrike" kern="1200" cap="none" spc="0" normalizeH="0" baseline="0" noProof="0" dirty="0">
              <a:ln>
                <a:noFill/>
              </a:ln>
              <a:solidFill>
                <a:srgbClr val="000000"/>
              </a:solidFill>
              <a:effectLst/>
              <a:uLnTx/>
              <a:uFillTx/>
              <a:latin typeface="Arial"/>
              <a:ea typeface="+mn-ea"/>
              <a:cs typeface="+mn-cs"/>
            </a:endParaRPr>
          </a:p>
        </p:txBody>
      </p:sp>
      <p:sp>
        <p:nvSpPr>
          <p:cNvPr id="7" name="Titre 6"/>
          <p:cNvSpPr>
            <a:spLocks noGrp="1"/>
          </p:cNvSpPr>
          <p:nvPr>
            <p:ph type="title"/>
          </p:nvPr>
        </p:nvSpPr>
        <p:spPr>
          <a:xfrm>
            <a:off x="323850" y="463122"/>
            <a:ext cx="8424863" cy="539991"/>
          </a:xfrm>
        </p:spPr>
        <p:txBody>
          <a:bodyPr/>
          <a:lstStyle/>
          <a:p>
            <a:pPr algn="ctr"/>
            <a:r>
              <a:rPr lang="fr-FR" dirty="0" smtClean="0"/>
              <a:t>Prochaines étapes et calendrier du zonage MK</a:t>
            </a:r>
            <a:endParaRPr lang="fr-FR" dirty="0"/>
          </a:p>
        </p:txBody>
      </p:sp>
      <p:sp>
        <p:nvSpPr>
          <p:cNvPr id="10" name="Espace réservé du contenu 2"/>
          <p:cNvSpPr txBox="1">
            <a:spLocks/>
          </p:cNvSpPr>
          <p:nvPr/>
        </p:nvSpPr>
        <p:spPr bwMode="auto">
          <a:xfrm>
            <a:off x="107504" y="1003113"/>
            <a:ext cx="8776355" cy="387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858838" indent="-858838" algn="l" rtl="0" eaLnBrk="0" fontAlgn="base" hangingPunct="0">
              <a:spcBef>
                <a:spcPct val="20000"/>
              </a:spcBef>
              <a:spcAft>
                <a:spcPct val="0"/>
              </a:spcAft>
              <a:buSzPct val="55000"/>
              <a:buBlip>
                <a:blip r:embed="rId2"/>
              </a:buBlip>
              <a:defRPr sz="1700">
                <a:solidFill>
                  <a:schemeClr val="tx1"/>
                </a:solidFill>
                <a:latin typeface="+mn-lt"/>
                <a:ea typeface="+mn-ea"/>
                <a:cs typeface="+mn-cs"/>
              </a:defRPr>
            </a:lvl1pPr>
            <a:lvl2pPr marL="1484313" indent="-153988" algn="l" rtl="0" eaLnBrk="0" fontAlgn="base" hangingPunct="0">
              <a:spcBef>
                <a:spcPct val="20000"/>
              </a:spcBef>
              <a:spcAft>
                <a:spcPct val="0"/>
              </a:spcAft>
              <a:buSzPct val="150000"/>
              <a:buChar char="-"/>
              <a:defRPr sz="1500">
                <a:solidFill>
                  <a:schemeClr val="tx1"/>
                </a:solidFill>
                <a:latin typeface="+mn-lt"/>
              </a:defRPr>
            </a:lvl2pPr>
            <a:lvl3pPr marL="1905000" indent="-990600" algn="l" rtl="0" eaLnBrk="0" fontAlgn="base" hangingPunct="0">
              <a:spcBef>
                <a:spcPct val="20000"/>
              </a:spcBef>
              <a:spcAft>
                <a:spcPct val="0"/>
              </a:spcAft>
              <a:buChar char="-"/>
              <a:defRPr sz="1200">
                <a:solidFill>
                  <a:schemeClr val="tx1"/>
                </a:solidFill>
                <a:latin typeface="+mn-lt"/>
              </a:defRPr>
            </a:lvl3pPr>
            <a:lvl4pPr marL="2701925" indent="-228600" algn="l" rtl="0" eaLnBrk="0" fontAlgn="base" hangingPunct="0">
              <a:spcBef>
                <a:spcPct val="20000"/>
              </a:spcBef>
              <a:spcAft>
                <a:spcPct val="0"/>
              </a:spcAft>
              <a:buChar char="–"/>
              <a:defRPr sz="2000">
                <a:solidFill>
                  <a:schemeClr val="tx1"/>
                </a:solidFill>
                <a:latin typeface="Times New Roman" charset="0"/>
              </a:defRPr>
            </a:lvl4pPr>
            <a:lvl5pPr marL="3121025" indent="-228600" algn="l" rtl="0" eaLnBrk="0" fontAlgn="base" hangingPunct="0">
              <a:spcBef>
                <a:spcPct val="20000"/>
              </a:spcBef>
              <a:spcAft>
                <a:spcPct val="0"/>
              </a:spcAft>
              <a:buChar char="»"/>
              <a:defRPr sz="2000">
                <a:solidFill>
                  <a:schemeClr val="tx1"/>
                </a:solidFill>
                <a:latin typeface="Times New Roman" charset="0"/>
              </a:defRPr>
            </a:lvl5pPr>
            <a:lvl6pPr marL="3578225" indent="-228600" algn="l" rtl="0" eaLnBrk="0" fontAlgn="base" hangingPunct="0">
              <a:spcBef>
                <a:spcPct val="20000"/>
              </a:spcBef>
              <a:spcAft>
                <a:spcPct val="0"/>
              </a:spcAft>
              <a:buChar char="»"/>
              <a:defRPr sz="2000">
                <a:solidFill>
                  <a:schemeClr val="tx1"/>
                </a:solidFill>
                <a:latin typeface="Times New Roman" charset="0"/>
              </a:defRPr>
            </a:lvl6pPr>
            <a:lvl7pPr marL="4035425" indent="-228600" algn="l" rtl="0" eaLnBrk="0" fontAlgn="base" hangingPunct="0">
              <a:spcBef>
                <a:spcPct val="20000"/>
              </a:spcBef>
              <a:spcAft>
                <a:spcPct val="0"/>
              </a:spcAft>
              <a:buChar char="»"/>
              <a:defRPr sz="2000">
                <a:solidFill>
                  <a:schemeClr val="tx1"/>
                </a:solidFill>
                <a:latin typeface="Times New Roman" charset="0"/>
              </a:defRPr>
            </a:lvl7pPr>
            <a:lvl8pPr marL="4492625" indent="-228600" algn="l" rtl="0" eaLnBrk="0" fontAlgn="base" hangingPunct="0">
              <a:spcBef>
                <a:spcPct val="20000"/>
              </a:spcBef>
              <a:spcAft>
                <a:spcPct val="0"/>
              </a:spcAft>
              <a:buChar char="»"/>
              <a:defRPr sz="2000">
                <a:solidFill>
                  <a:schemeClr val="tx1"/>
                </a:solidFill>
                <a:latin typeface="Times New Roman" charset="0"/>
              </a:defRPr>
            </a:lvl8pPr>
            <a:lvl9pPr marL="4949825" indent="-228600" algn="l" rtl="0" eaLnBrk="0" fontAlgn="base" hangingPunct="0">
              <a:spcBef>
                <a:spcPct val="20000"/>
              </a:spcBef>
              <a:spcAft>
                <a:spcPct val="0"/>
              </a:spcAft>
              <a:buChar char="»"/>
              <a:defRPr sz="2000">
                <a:solidFill>
                  <a:schemeClr val="tx1"/>
                </a:solidFill>
                <a:latin typeface="Times New Roman" charset="0"/>
              </a:defRPr>
            </a:lvl9pPr>
          </a:lstStyle>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Février/mars: préparation zonage et bilan</a:t>
            </a:r>
            <a:endParaRPr lang="fr-FR" sz="1600" dirty="0" smtClean="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15 mars 2024: présentation Zonage DD</a:t>
            </a: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Mars 2024 à mai 2024</a:t>
            </a:r>
            <a:r>
              <a:rPr lang="fr-FR" sz="1600" dirty="0" smtClean="0">
                <a:latin typeface="Calibri" panose="020F0502020204030204" pitchFamily="34" charset="0"/>
                <a:ea typeface="Calibri" panose="020F0502020204030204" pitchFamily="34" charset="0"/>
              </a:rPr>
              <a:t> : présentation </a:t>
            </a:r>
            <a:r>
              <a:rPr lang="fr-FR" sz="1600" dirty="0">
                <a:latin typeface="Calibri" panose="020F0502020204030204" pitchFamily="34" charset="0"/>
                <a:ea typeface="Calibri" panose="020F0502020204030204" pitchFamily="34" charset="0"/>
              </a:rPr>
              <a:t>Zonage </a:t>
            </a:r>
            <a:r>
              <a:rPr lang="fr-FR" sz="1600" dirty="0" smtClean="0">
                <a:latin typeface="Calibri" panose="020F0502020204030204" pitchFamily="34" charset="0"/>
                <a:ea typeface="Calibri" panose="020F0502020204030204" pitchFamily="34" charset="0"/>
              </a:rPr>
              <a:t>et </a:t>
            </a:r>
            <a:r>
              <a:rPr lang="fr-FR" sz="1600" dirty="0">
                <a:latin typeface="Calibri" panose="020F0502020204030204" pitchFamily="34" charset="0"/>
                <a:ea typeface="Calibri" panose="020F0502020204030204" pitchFamily="34" charset="0"/>
              </a:rPr>
              <a:t>concertation avec partenaires </a:t>
            </a:r>
          </a:p>
          <a:p>
            <a:pPr marL="1163637" lvl="2"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URPS MK</a:t>
            </a:r>
            <a:endParaRPr lang="fr-FR" sz="1600" dirty="0">
              <a:latin typeface="Calibri" panose="020F0502020204030204" pitchFamily="34" charset="0"/>
              <a:ea typeface="Calibri" panose="020F0502020204030204" pitchFamily="34" charset="0"/>
            </a:endParaRPr>
          </a:p>
          <a:p>
            <a:pPr marL="1163637" lvl="2" indent="-285750">
              <a:spcAft>
                <a:spcPts val="0"/>
              </a:spcAft>
              <a:buClr>
                <a:schemeClr val="bg2"/>
              </a:buClr>
              <a:buSzPct val="80000"/>
              <a:buFont typeface="Wingdings" panose="05000000000000000000" pitchFamily="2" charset="2"/>
              <a:buChar char="Ø"/>
            </a:pPr>
            <a:r>
              <a:rPr lang="fr-FR" sz="1600" dirty="0" smtClean="0">
                <a:latin typeface="Calibri" panose="020F0502020204030204" pitchFamily="34" charset="0"/>
                <a:ea typeface="Calibri" panose="020F0502020204030204" pitchFamily="34" charset="0"/>
              </a:rPr>
              <a:t>CTS </a:t>
            </a:r>
            <a:endParaRPr lang="fr-FR" sz="1600" dirty="0">
              <a:latin typeface="Calibri" panose="020F0502020204030204" pitchFamily="34" charset="0"/>
              <a:ea typeface="Calibri" panose="020F0502020204030204" pitchFamily="34" charset="0"/>
            </a:endParaRPr>
          </a:p>
          <a:p>
            <a:pPr marL="877887" lvl="2" indent="0">
              <a:spcAft>
                <a:spcPts val="0"/>
              </a:spcAft>
              <a:buClr>
                <a:schemeClr val="bg2"/>
              </a:buClr>
              <a:buSzPct val="80000"/>
              <a:buNone/>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Juin 2024 </a:t>
            </a:r>
            <a:r>
              <a:rPr lang="fr-FR" sz="1600" dirty="0" smtClean="0">
                <a:latin typeface="Calibri" panose="020F0502020204030204" pitchFamily="34" charset="0"/>
                <a:ea typeface="Calibri" panose="020F0502020204030204" pitchFamily="34" charset="0"/>
              </a:rPr>
              <a:t>: Commission Régionale de la Santé et de l’Autonomie</a:t>
            </a:r>
          </a:p>
          <a:p>
            <a:pPr marL="117475" indent="-285750">
              <a:spcAft>
                <a:spcPts val="0"/>
              </a:spcAft>
              <a:buClr>
                <a:schemeClr val="bg2"/>
              </a:buClr>
              <a:buSzPct val="80000"/>
              <a:buFont typeface="Wingdings" panose="05000000000000000000" pitchFamily="2" charset="2"/>
              <a:buChar char="Ø"/>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Juin 2024</a:t>
            </a:r>
            <a:r>
              <a:rPr lang="fr-FR" sz="1600" dirty="0" smtClean="0">
                <a:latin typeface="Calibri" panose="020F0502020204030204" pitchFamily="34" charset="0"/>
                <a:ea typeface="Calibri" panose="020F0502020204030204" pitchFamily="34" charset="0"/>
              </a:rPr>
              <a:t>: Commission Paritaire Régionale</a:t>
            </a:r>
          </a:p>
          <a:p>
            <a:pPr marL="0" indent="0">
              <a:spcAft>
                <a:spcPts val="0"/>
              </a:spcAft>
              <a:buClr>
                <a:schemeClr val="bg2"/>
              </a:buClr>
              <a:buSzPct val="80000"/>
              <a:buNone/>
            </a:pPr>
            <a:endParaRPr lang="fr-FR" sz="1600" dirty="0">
              <a:latin typeface="Calibri" panose="020F0502020204030204" pitchFamily="34" charset="0"/>
              <a:ea typeface="Calibri" panose="020F0502020204030204" pitchFamily="34" charset="0"/>
            </a:endParaRPr>
          </a:p>
          <a:p>
            <a:pPr marL="117475" indent="-285750">
              <a:spcAft>
                <a:spcPts val="0"/>
              </a:spcAft>
              <a:buClr>
                <a:schemeClr val="bg2"/>
              </a:buClr>
              <a:buSzPct val="80000"/>
              <a:buFont typeface="Wingdings" panose="05000000000000000000" pitchFamily="2" charset="2"/>
              <a:buChar char="Ø"/>
            </a:pPr>
            <a:r>
              <a:rPr lang="fr-FR" sz="1600" u="sng" dirty="0" smtClean="0">
                <a:latin typeface="Calibri" panose="020F0502020204030204" pitchFamily="34" charset="0"/>
                <a:ea typeface="Calibri" panose="020F0502020204030204" pitchFamily="34" charset="0"/>
              </a:rPr>
              <a:t>Fin juin 2024</a:t>
            </a:r>
            <a:r>
              <a:rPr lang="fr-FR" sz="1600" dirty="0" smtClean="0">
                <a:latin typeface="Calibri" panose="020F0502020204030204" pitchFamily="34" charset="0"/>
                <a:ea typeface="Calibri" panose="020F0502020204030204" pitchFamily="34" charset="0"/>
              </a:rPr>
              <a:t>: </a:t>
            </a:r>
            <a:r>
              <a:rPr lang="fr-FR" sz="1600" b="1" dirty="0" smtClean="0">
                <a:latin typeface="Calibri" panose="020F0502020204030204" pitchFamily="34" charset="0"/>
                <a:ea typeface="Calibri" panose="020F0502020204030204" pitchFamily="34" charset="0"/>
              </a:rPr>
              <a:t>L’arrêté </a:t>
            </a:r>
            <a:r>
              <a:rPr lang="fr-FR" sz="1600" b="1" dirty="0">
                <a:latin typeface="Calibri" panose="020F0502020204030204" pitchFamily="34" charset="0"/>
                <a:ea typeface="Calibri" panose="020F0502020204030204" pitchFamily="34" charset="0"/>
              </a:rPr>
              <a:t>DG ARS </a:t>
            </a:r>
            <a:r>
              <a:rPr lang="fr-FR" sz="1600" b="1" dirty="0" smtClean="0">
                <a:latin typeface="Calibri" panose="020F0502020204030204" pitchFamily="34" charset="0"/>
                <a:ea typeface="Calibri" panose="020F0502020204030204" pitchFamily="34" charset="0"/>
              </a:rPr>
              <a:t>devrait </a:t>
            </a:r>
            <a:r>
              <a:rPr lang="fr-FR" sz="1600" b="1" dirty="0">
                <a:latin typeface="Calibri" panose="020F0502020204030204" pitchFamily="34" charset="0"/>
                <a:ea typeface="Calibri" panose="020F0502020204030204" pitchFamily="34" charset="0"/>
              </a:rPr>
              <a:t>être publié avant </a:t>
            </a:r>
            <a:r>
              <a:rPr lang="fr-FR" sz="1600" b="1" dirty="0" smtClean="0">
                <a:latin typeface="Calibri" panose="020F0502020204030204" pitchFamily="34" charset="0"/>
                <a:ea typeface="Calibri" panose="020F0502020204030204" pitchFamily="34" charset="0"/>
              </a:rPr>
              <a:t>l’été 2024</a:t>
            </a:r>
            <a:endParaRPr lang="fr-FR" sz="1600" b="1" dirty="0">
              <a:latin typeface="Calibri" panose="020F0502020204030204" pitchFamily="34" charset="0"/>
              <a:ea typeface="Calibri" panose="020F0502020204030204" pitchFamily="34" charset="0"/>
            </a:endParaRPr>
          </a:p>
          <a:p>
            <a:pPr marL="625475" marR="0" lvl="1" indent="0" algn="l" defTabSz="914400" rtl="0" eaLnBrk="0" fontAlgn="base" latinLnBrk="0" hangingPunct="0">
              <a:lnSpc>
                <a:spcPct val="100000"/>
              </a:lnSpc>
              <a:spcBef>
                <a:spcPct val="20000"/>
              </a:spcBef>
              <a:spcAft>
                <a:spcPct val="0"/>
              </a:spcAft>
              <a:buClrTx/>
              <a:buSzPct val="55000"/>
              <a:buNone/>
              <a:tabLst/>
              <a:defRPr/>
            </a:pPr>
            <a:endParaRPr kumimoji="0" lang="fr-FR" sz="1500" b="0" i="0" u="none" strike="noStrike" kern="0" cap="none" spc="0" normalizeH="0" baseline="0" noProof="0" dirty="0" smtClean="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7309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4</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657176" y="120254"/>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37" name="Espace réservé du contenu 2"/>
          <p:cNvSpPr txBox="1">
            <a:spLocks/>
          </p:cNvSpPr>
          <p:nvPr/>
        </p:nvSpPr>
        <p:spPr>
          <a:xfrm>
            <a:off x="3761475" y="682983"/>
            <a:ext cx="1038015" cy="263157"/>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Liens utiles </a:t>
            </a:r>
            <a:r>
              <a:rPr kumimoji="0" lang="fr-FR" sz="1350" b="1" i="0" u="none" strike="noStrike" kern="1200" cap="none" spc="0" normalizeH="0" noProof="0" dirty="0" smtClean="0">
                <a:ln>
                  <a:noFill/>
                </a:ln>
                <a:solidFill>
                  <a:srgbClr val="000091"/>
                </a:solidFill>
                <a:effectLst/>
                <a:uLnTx/>
                <a:uFillTx/>
                <a:latin typeface="Calibri" panose="020F0502020204030204" pitchFamily="34" charset="0"/>
                <a:cs typeface="Calibri" panose="020F0502020204030204" pitchFamily="34" charset="0"/>
              </a:rPr>
              <a:t> </a:t>
            </a: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 </a:t>
            </a:r>
          </a:p>
        </p:txBody>
      </p:sp>
      <p:sp>
        <p:nvSpPr>
          <p:cNvPr id="16" name="ZoneTexte 15"/>
          <p:cNvSpPr txBox="1"/>
          <p:nvPr/>
        </p:nvSpPr>
        <p:spPr>
          <a:xfrm>
            <a:off x="395536" y="664521"/>
            <a:ext cx="8533794" cy="300082"/>
          </a:xfrm>
          <a:prstGeom prst="rect">
            <a:avLst/>
          </a:prstGeom>
          <a:noFill/>
        </p:spPr>
        <p:txBody>
          <a:bodyPr wrap="square" rtlCol="0">
            <a:spAutoFit/>
          </a:bodyPr>
          <a:lstStyle/>
          <a:p>
            <a:pPr marL="214313" indent="-214313" algn="just">
              <a:buFont typeface="Arial" panose="020B0604020202020204" pitchFamily="34" charset="0"/>
              <a:buChar char="•"/>
            </a:pPr>
            <a:r>
              <a:rPr lang="fr-FR" sz="1350" b="1" dirty="0">
                <a:solidFill>
                  <a:srgbClr val="000000"/>
                </a:solidFill>
                <a:latin typeface="Calibri" panose="020F0502020204030204" pitchFamily="34" charset="0"/>
                <a:cs typeface="Calibri" panose="020F0502020204030204" pitchFamily="34" charset="0"/>
              </a:rPr>
              <a:t>Circulation et mobilités pendant les Jeux </a:t>
            </a:r>
          </a:p>
        </p:txBody>
      </p:sp>
      <p:sp>
        <p:nvSpPr>
          <p:cNvPr id="19" name="Rectangle 18"/>
          <p:cNvSpPr/>
          <p:nvPr/>
        </p:nvSpPr>
        <p:spPr>
          <a:xfrm>
            <a:off x="50364" y="1138586"/>
            <a:ext cx="8698349" cy="3795911"/>
          </a:xfrm>
          <a:prstGeom prst="rect">
            <a:avLst/>
          </a:prstGeom>
        </p:spPr>
        <p:txBody>
          <a:bodyPr wrap="square">
            <a:spAutoFit/>
          </a:bodyPr>
          <a:lstStyle/>
          <a:p>
            <a:pPr marL="285750" lvl="0" indent="-285750">
              <a:spcBef>
                <a:spcPts val="500"/>
              </a:spcBef>
              <a:buFont typeface="Calibri" panose="020F0502020204030204" pitchFamily="34" charset="0"/>
              <a:buChar char="-"/>
            </a:pPr>
            <a:r>
              <a:rPr lang="fr-FR" sz="1600" b="1" i="1" dirty="0">
                <a:solidFill>
                  <a:srgbClr val="000091"/>
                </a:solidFill>
                <a:latin typeface="Calibri" panose="020F0502020204030204" pitchFamily="34" charset="0"/>
                <a:cs typeface="Calibri" panose="020F0502020204030204" pitchFamily="34" charset="0"/>
              </a:rPr>
              <a:t>Site « Anticiper les Jeux » </a:t>
            </a:r>
            <a:r>
              <a:rPr lang="fr-FR" sz="1600" i="1" dirty="0">
                <a:latin typeface="Calibri" panose="020F0502020204030204" pitchFamily="34" charset="0"/>
                <a:cs typeface="Calibri" panose="020F0502020204030204" pitchFamily="34" charset="0"/>
              </a:rPr>
              <a:t>du Ministère chargé des transports : </a:t>
            </a:r>
            <a:r>
              <a:rPr lang="fr-FR" sz="1600" i="1" u="sng" dirty="0">
                <a:solidFill>
                  <a:srgbClr val="FF0000"/>
                </a:solidFill>
                <a:latin typeface="Calibri" panose="020F0502020204030204" pitchFamily="34" charset="0"/>
                <a:cs typeface="Calibri" panose="020F0502020204030204" pitchFamily="34" charset="0"/>
                <a:hlinkClick r:id="rId5"/>
              </a:rPr>
              <a:t>https://anticiperlesjeux.gouv.fr/je-minforme/limportant-cest-danticiper</a:t>
            </a:r>
            <a:endParaRPr lang="fr-FR" sz="1600" i="1" dirty="0">
              <a:solidFill>
                <a:srgbClr val="FF0000"/>
              </a:solidFill>
              <a:latin typeface="Calibri" panose="020F0502020204030204" pitchFamily="34" charset="0"/>
              <a:cs typeface="Calibri" panose="020F0502020204030204" pitchFamily="34" charset="0"/>
            </a:endParaRPr>
          </a:p>
          <a:p>
            <a:pPr marL="742950" lvl="1" indent="-285750">
              <a:spcBef>
                <a:spcPts val="500"/>
              </a:spcBef>
              <a:buFont typeface="Wingdings" panose="05000000000000000000" pitchFamily="2" charset="2"/>
              <a:buChar char="è"/>
            </a:pPr>
            <a:r>
              <a:rPr lang="fr-FR" sz="1600" i="1" dirty="0">
                <a:latin typeface="Calibri" panose="020F0502020204030204" pitchFamily="34" charset="0"/>
                <a:cs typeface="Calibri" panose="020F0502020204030204" pitchFamily="34" charset="0"/>
                <a:sym typeface="Wingdings" panose="05000000000000000000" pitchFamily="2" charset="2"/>
              </a:rPr>
              <a:t>Informations sur les </a:t>
            </a:r>
            <a:r>
              <a:rPr lang="fr-FR" sz="1600" i="1" dirty="0" smtClean="0">
                <a:latin typeface="Calibri" panose="020F0502020204030204" pitchFamily="34" charset="0"/>
                <a:cs typeface="Calibri" panose="020F0502020204030204" pitchFamily="34" charset="0"/>
                <a:sym typeface="Wingdings" panose="05000000000000000000" pitchFamily="2" charset="2"/>
              </a:rPr>
              <a:t>conditions de déplacement pendant les Jeux  </a:t>
            </a:r>
            <a:endParaRPr lang="fr-FR" sz="1600" i="1" dirty="0">
              <a:latin typeface="Calibri" panose="020F0502020204030204" pitchFamily="34" charset="0"/>
              <a:cs typeface="Calibri" panose="020F0502020204030204" pitchFamily="34" charset="0"/>
              <a:sym typeface="Wingdings" panose="05000000000000000000" pitchFamily="2" charset="2"/>
            </a:endParaRPr>
          </a:p>
          <a:p>
            <a:pPr marL="742950" lvl="1" indent="-285750">
              <a:spcBef>
                <a:spcPts val="500"/>
              </a:spcBef>
              <a:buFont typeface="Wingdings" panose="05000000000000000000" pitchFamily="2" charset="2"/>
              <a:buChar char="è"/>
            </a:pPr>
            <a:r>
              <a:rPr lang="fr-FR" sz="1600" i="1" dirty="0">
                <a:latin typeface="Calibri" panose="020F0502020204030204" pitchFamily="34" charset="0"/>
                <a:cs typeface="Calibri" panose="020F0502020204030204" pitchFamily="34" charset="0"/>
                <a:sym typeface="Wingdings" panose="05000000000000000000" pitchFamily="2" charset="2"/>
              </a:rPr>
              <a:t>Carte interactive </a:t>
            </a:r>
          </a:p>
          <a:p>
            <a:pPr lvl="1">
              <a:spcBef>
                <a:spcPts val="500"/>
              </a:spcBef>
            </a:pPr>
            <a:endParaRPr lang="fr-FR" sz="1600" i="1" dirty="0">
              <a:latin typeface="Calibri" panose="020F0502020204030204" pitchFamily="34" charset="0"/>
              <a:cs typeface="Calibri" panose="020F0502020204030204" pitchFamily="34" charset="0"/>
              <a:sym typeface="Wingdings" panose="05000000000000000000" pitchFamily="2" charset="2"/>
            </a:endParaRPr>
          </a:p>
          <a:p>
            <a:pPr marL="285750" lvl="0" indent="-285750">
              <a:buFont typeface="Calibri" panose="020F0502020204030204" pitchFamily="34" charset="0"/>
              <a:buChar char="-"/>
            </a:pPr>
            <a:r>
              <a:rPr lang="fr-FR" sz="1600" b="1" i="1" dirty="0" smtClean="0">
                <a:solidFill>
                  <a:srgbClr val="000091"/>
                </a:solidFill>
                <a:latin typeface="Calibri" panose="020F0502020204030204" pitchFamily="34" charset="0"/>
                <a:cs typeface="Calibri" panose="020F0502020204030204" pitchFamily="34" charset="0"/>
              </a:rPr>
              <a:t>Site de la Préfecture de Police </a:t>
            </a:r>
            <a:r>
              <a:rPr lang="fr-FR" sz="1600" b="1" i="1" dirty="0">
                <a:solidFill>
                  <a:srgbClr val="000091"/>
                </a:solidFill>
                <a:latin typeface="Calibri" panose="020F0502020204030204" pitchFamily="34" charset="0"/>
                <a:cs typeface="Calibri" panose="020F0502020204030204" pitchFamily="34" charset="0"/>
              </a:rPr>
              <a:t>: </a:t>
            </a:r>
            <a:r>
              <a:rPr lang="fr-FR" sz="1600" i="1" dirty="0">
                <a:solidFill>
                  <a:srgbClr val="000091"/>
                </a:solidFill>
                <a:latin typeface="Calibri" panose="020F0502020204030204" pitchFamily="34" charset="0"/>
                <a:cs typeface="Calibri" panose="020F0502020204030204" pitchFamily="34" charset="0"/>
                <a:hlinkClick r:id="rId6"/>
              </a:rPr>
              <a:t>https://</a:t>
            </a:r>
            <a:r>
              <a:rPr lang="fr-FR" sz="1600" i="1" dirty="0" smtClean="0">
                <a:solidFill>
                  <a:srgbClr val="000091"/>
                </a:solidFill>
                <a:latin typeface="Calibri" panose="020F0502020204030204" pitchFamily="34" charset="0"/>
                <a:cs typeface="Calibri" panose="020F0502020204030204" pitchFamily="34" charset="0"/>
                <a:hlinkClick r:id="rId6"/>
              </a:rPr>
              <a:t>www.prefecturedepolice.interieur.gouv.fr/perimetresJOP</a:t>
            </a:r>
            <a:r>
              <a:rPr lang="fr-FR" sz="1600" i="1" dirty="0" smtClean="0">
                <a:solidFill>
                  <a:srgbClr val="000091"/>
                </a:solidFill>
                <a:latin typeface="Calibri" panose="020F0502020204030204" pitchFamily="34" charset="0"/>
                <a:cs typeface="Calibri" panose="020F0502020204030204" pitchFamily="34" charset="0"/>
              </a:rPr>
              <a:t> </a:t>
            </a:r>
          </a:p>
          <a:p>
            <a:pPr marL="742950" lvl="1" indent="-285750">
              <a:buFont typeface="Wingdings" panose="05000000000000000000" pitchFamily="2" charset="2"/>
              <a:buChar char="è"/>
            </a:pPr>
            <a:r>
              <a:rPr lang="fr-FR" sz="1600" i="1" dirty="0">
                <a:latin typeface="Calibri" panose="020F0502020204030204" pitchFamily="34" charset="0"/>
                <a:cs typeface="Calibri" panose="020F0502020204030204" pitchFamily="34" charset="0"/>
                <a:sym typeface="Wingdings" panose="05000000000000000000" pitchFamily="2" charset="2"/>
              </a:rPr>
              <a:t>Présentation des </a:t>
            </a:r>
            <a:r>
              <a:rPr lang="fr-FR" sz="1600" i="1" dirty="0" smtClean="0">
                <a:latin typeface="Calibri" panose="020F0502020204030204" pitchFamily="34" charset="0"/>
                <a:cs typeface="Calibri" panose="020F0502020204030204" pitchFamily="34" charset="0"/>
                <a:sym typeface="Wingdings" panose="05000000000000000000" pitchFamily="2" charset="2"/>
              </a:rPr>
              <a:t>périmètres</a:t>
            </a:r>
            <a:endParaRPr lang="fr-FR" sz="1600" i="1" dirty="0">
              <a:latin typeface="Calibri" panose="020F0502020204030204" pitchFamily="34" charset="0"/>
              <a:cs typeface="Calibri" panose="020F0502020204030204" pitchFamily="34" charset="0"/>
              <a:sym typeface="Wingdings" panose="05000000000000000000" pitchFamily="2" charset="2"/>
            </a:endParaRPr>
          </a:p>
          <a:p>
            <a:pPr marL="742950" lvl="1" indent="-285750">
              <a:buFont typeface="Wingdings" panose="05000000000000000000" pitchFamily="2" charset="2"/>
              <a:buChar char="è"/>
            </a:pPr>
            <a:r>
              <a:rPr lang="fr-FR" sz="1600" i="1" dirty="0">
                <a:latin typeface="Calibri" panose="020F0502020204030204" pitchFamily="34" charset="0"/>
                <a:cs typeface="Calibri" panose="020F0502020204030204" pitchFamily="34" charset="0"/>
                <a:sym typeface="Wingdings" panose="05000000000000000000" pitchFamily="2" charset="2"/>
              </a:rPr>
              <a:t>Tableau des dérogations pour la circulation motorisée pour les périmètres rouges</a:t>
            </a:r>
            <a:r>
              <a:rPr lang="fr-FR" sz="1600" b="1" i="1" dirty="0" smtClean="0">
                <a:solidFill>
                  <a:srgbClr val="000091"/>
                </a:solidFill>
                <a:latin typeface="Calibri" panose="020F0502020204030204" pitchFamily="34" charset="0"/>
                <a:cs typeface="Calibri" panose="020F0502020204030204" pitchFamily="34" charset="0"/>
                <a:sym typeface="Wingdings" panose="05000000000000000000" pitchFamily="2" charset="2"/>
              </a:rPr>
              <a:t>	</a:t>
            </a:r>
          </a:p>
          <a:p>
            <a:pPr lvl="0"/>
            <a:endParaRPr lang="fr-FR" sz="1600" b="1" i="1" dirty="0" smtClean="0">
              <a:solidFill>
                <a:srgbClr val="000091"/>
              </a:solidFill>
              <a:latin typeface="Calibri" panose="020F0502020204030204" pitchFamily="34" charset="0"/>
              <a:cs typeface="Calibri" panose="020F0502020204030204" pitchFamily="34" charset="0"/>
            </a:endParaRPr>
          </a:p>
          <a:p>
            <a:pPr marL="285750" lvl="0" indent="-285750">
              <a:buFont typeface="Calibri" panose="020F0502020204030204" pitchFamily="34" charset="0"/>
              <a:buChar char="-"/>
            </a:pPr>
            <a:r>
              <a:rPr lang="fr-FR" sz="1600" b="1" i="1" dirty="0" smtClean="0">
                <a:solidFill>
                  <a:srgbClr val="000091"/>
                </a:solidFill>
                <a:latin typeface="Calibri" panose="020F0502020204030204" pitchFamily="34" charset="0"/>
                <a:cs typeface="Calibri" panose="020F0502020204030204" pitchFamily="34" charset="0"/>
              </a:rPr>
              <a:t>Site </a:t>
            </a:r>
            <a:r>
              <a:rPr lang="fr-FR" sz="1600" b="1" i="1" dirty="0">
                <a:solidFill>
                  <a:srgbClr val="000091"/>
                </a:solidFill>
                <a:latin typeface="Calibri" panose="020F0502020204030204" pitchFamily="34" charset="0"/>
                <a:cs typeface="Calibri" panose="020F0502020204030204" pitchFamily="34" charset="0"/>
              </a:rPr>
              <a:t>de la Ville de Paris </a:t>
            </a:r>
            <a:r>
              <a:rPr lang="fr-FR" sz="1600" i="1" dirty="0" smtClean="0">
                <a:latin typeface="Calibri" panose="020F0502020204030204" pitchFamily="34" charset="0"/>
                <a:cs typeface="Calibri" panose="020F0502020204030204" pitchFamily="34" charset="0"/>
              </a:rPr>
              <a:t>: </a:t>
            </a:r>
            <a:r>
              <a:rPr lang="fr-FR" sz="1600" i="1" u="sng" dirty="0">
                <a:latin typeface="Calibri" panose="020F0502020204030204" pitchFamily="34" charset="0"/>
                <a:cs typeface="Calibri" panose="020F0502020204030204" pitchFamily="34" charset="0"/>
              </a:rPr>
              <a:t>https://www.paris.fr/pages/perimetres-de-securite-et-circulation-pendant-les-jeux-comment-ca-marche-25203</a:t>
            </a:r>
            <a:r>
              <a:rPr lang="fr-FR" sz="1600" i="1" dirty="0" smtClean="0">
                <a:latin typeface="Calibri" panose="020F0502020204030204" pitchFamily="34" charset="0"/>
                <a:cs typeface="Calibri" panose="020F0502020204030204" pitchFamily="34" charset="0"/>
              </a:rPr>
              <a:t> </a:t>
            </a:r>
          </a:p>
          <a:p>
            <a:pPr marL="742950" lvl="1" indent="-285750">
              <a:buFont typeface="Wingdings" panose="05000000000000000000" pitchFamily="2" charset="2"/>
              <a:buChar char="è"/>
            </a:pPr>
            <a:r>
              <a:rPr lang="fr-FR" sz="1600" i="1" dirty="0" smtClean="0">
                <a:latin typeface="Calibri" panose="020F0502020204030204" pitchFamily="34" charset="0"/>
                <a:cs typeface="Calibri" panose="020F0502020204030204" pitchFamily="34" charset="0"/>
                <a:sym typeface="Wingdings" panose="05000000000000000000" pitchFamily="2" charset="2"/>
              </a:rPr>
              <a:t>Présentation des périmètres </a:t>
            </a:r>
          </a:p>
          <a:p>
            <a:pPr marL="742950" lvl="1" indent="-285750">
              <a:buFont typeface="Wingdings" panose="05000000000000000000" pitchFamily="2" charset="2"/>
              <a:buChar char="è"/>
            </a:pPr>
            <a:r>
              <a:rPr lang="fr-FR" sz="1600" i="1" dirty="0" smtClean="0">
                <a:latin typeface="Calibri" panose="020F0502020204030204" pitchFamily="34" charset="0"/>
                <a:cs typeface="Calibri" panose="020F0502020204030204" pitchFamily="34" charset="0"/>
                <a:sym typeface="Wingdings" panose="05000000000000000000" pitchFamily="2" charset="2"/>
              </a:rPr>
              <a:t>Foire aux questions</a:t>
            </a:r>
          </a:p>
          <a:p>
            <a:pPr lvl="0">
              <a:spcBef>
                <a:spcPts val="500"/>
              </a:spcBef>
            </a:pPr>
            <a:r>
              <a:rPr lang="fr-FR" sz="1600" i="1" dirty="0" smtClean="0">
                <a:latin typeface="Calibri" panose="020F0502020204030204" pitchFamily="34" charset="0"/>
                <a:cs typeface="Calibri" panose="020F0502020204030204" pitchFamily="34" charset="0"/>
                <a:sym typeface="Wingdings" panose="05000000000000000000" pitchFamily="2" charset="2"/>
              </a:rPr>
              <a:t> </a:t>
            </a:r>
            <a:r>
              <a:rPr lang="fr-FR" sz="1600" i="1" dirty="0">
                <a:latin typeface="Calibri" panose="020F0502020204030204" pitchFamily="34" charset="0"/>
                <a:cs typeface="Calibri" panose="020F0502020204030204" pitchFamily="34" charset="0"/>
                <a:sym typeface="Wingdings" panose="05000000000000000000" pitchFamily="2" charset="2"/>
              </a:rPr>
              <a:t>	</a:t>
            </a:r>
            <a:r>
              <a:rPr lang="fr-FR" sz="1600" i="1" dirty="0" smtClean="0">
                <a:solidFill>
                  <a:srgbClr val="FF0000"/>
                </a:solidFill>
                <a:latin typeface="Calibri" panose="020F0502020204030204" pitchFamily="34" charset="0"/>
                <a:cs typeface="Calibri" panose="020F0502020204030204" pitchFamily="34" charset="0"/>
              </a:rPr>
              <a:t> </a:t>
            </a:r>
            <a:endParaRPr lang="fr-FR" sz="1600" i="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05985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a:t>2</a:t>
            </a:r>
            <a:r>
              <a:rPr lang="fr-FR" dirty="0" smtClean="0"/>
              <a:t>. Séance thématique périnatalité</a:t>
            </a:r>
            <a:endParaRPr lang="fr-FR" dirty="0"/>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40</a:t>
            </a:fld>
            <a:endParaRPr lang="fr-FR" dirty="0"/>
          </a:p>
        </p:txBody>
      </p:sp>
    </p:spTree>
    <p:extLst>
      <p:ext uri="{BB962C8B-B14F-4D97-AF65-F5344CB8AC3E}">
        <p14:creationId xmlns:p14="http://schemas.microsoft.com/office/powerpoint/2010/main" val="1047337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smtClean="0"/>
              <a:t>2.1 La prise en charge des femmes enceintes précaires</a:t>
            </a:r>
            <a:endParaRPr lang="fr-FR" dirty="0"/>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41</a:t>
            </a:fld>
            <a:endParaRPr lang="fr-FR" dirty="0"/>
          </a:p>
        </p:txBody>
      </p:sp>
    </p:spTree>
    <p:extLst>
      <p:ext uri="{BB962C8B-B14F-4D97-AF65-F5344CB8AC3E}">
        <p14:creationId xmlns:p14="http://schemas.microsoft.com/office/powerpoint/2010/main" val="17519153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smtClean="0"/>
              <a:t>2.2 Evolutions de la prise en charge hospitalière</a:t>
            </a:r>
            <a:endParaRPr lang="fr-FR" dirty="0"/>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42</a:t>
            </a:fld>
            <a:endParaRPr lang="fr-FR" dirty="0"/>
          </a:p>
        </p:txBody>
      </p:sp>
    </p:spTree>
    <p:extLst>
      <p:ext uri="{BB962C8B-B14F-4D97-AF65-F5344CB8AC3E}">
        <p14:creationId xmlns:p14="http://schemas.microsoft.com/office/powerpoint/2010/main" val="37611022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720446-534D-46D0-A8DF-628EDE385FBF}"/>
              </a:ext>
            </a:extLst>
          </p:cNvPr>
          <p:cNvSpPr>
            <a:spLocks noGrp="1"/>
          </p:cNvSpPr>
          <p:nvPr>
            <p:ph type="title"/>
          </p:nvPr>
        </p:nvSpPr>
        <p:spPr>
          <a:xfrm>
            <a:off x="1479474" y="1017294"/>
            <a:ext cx="7551517" cy="995261"/>
          </a:xfrm>
        </p:spPr>
        <p:txBody>
          <a:bodyPr/>
          <a:lstStyle/>
          <a:p>
            <a:r>
              <a:rPr lang="fr-FR" sz="2797" dirty="0"/>
              <a:t>PROJET</a:t>
            </a:r>
            <a:br>
              <a:rPr lang="fr-FR" sz="2797" dirty="0"/>
            </a:br>
            <a:r>
              <a:rPr lang="fr-FR" sz="2797" dirty="0"/>
              <a:t>Sorties de </a:t>
            </a:r>
            <a:r>
              <a:rPr lang="fr-FR" sz="2797" dirty="0" err="1"/>
              <a:t>maternite</a:t>
            </a:r>
            <a:endParaRPr lang="fr-FR" sz="2797" dirty="0"/>
          </a:p>
        </p:txBody>
      </p:sp>
      <p:sp>
        <p:nvSpPr>
          <p:cNvPr id="3" name="Sous-titre 2">
            <a:extLst>
              <a:ext uri="{FF2B5EF4-FFF2-40B4-BE49-F238E27FC236}">
                <a16:creationId xmlns:a16="http://schemas.microsoft.com/office/drawing/2014/main" id="{9066F39D-13D5-4231-A6BF-51FFBE814A11}"/>
              </a:ext>
            </a:extLst>
          </p:cNvPr>
          <p:cNvSpPr>
            <a:spLocks noGrp="1"/>
          </p:cNvSpPr>
          <p:nvPr>
            <p:ph type="subTitle" idx="1"/>
          </p:nvPr>
        </p:nvSpPr>
        <p:spPr>
          <a:xfrm>
            <a:off x="1982908" y="2199331"/>
            <a:ext cx="6392908" cy="115274"/>
          </a:xfrm>
        </p:spPr>
        <p:txBody>
          <a:bodyPr/>
          <a:lstStyle/>
          <a:p>
            <a:r>
              <a:rPr lang="fr-FR" dirty="0"/>
              <a:t>Hélène </a:t>
            </a:r>
            <a:r>
              <a:rPr lang="fr-FR" dirty="0" err="1"/>
              <a:t>OSTERMAnn</a:t>
            </a:r>
            <a:r>
              <a:rPr lang="fr-FR" dirty="0"/>
              <a:t>,  sage-femme cadre de pôle</a:t>
            </a:r>
          </a:p>
        </p:txBody>
      </p:sp>
      <p:sp>
        <p:nvSpPr>
          <p:cNvPr id="4" name="Espace réservé du texte 3">
            <a:extLst>
              <a:ext uri="{FF2B5EF4-FFF2-40B4-BE49-F238E27FC236}">
                <a16:creationId xmlns:a16="http://schemas.microsoft.com/office/drawing/2014/main" id="{444D722C-F822-4BA9-B2BA-88E818D932AD}"/>
              </a:ext>
            </a:extLst>
          </p:cNvPr>
          <p:cNvSpPr>
            <a:spLocks noGrp="1"/>
          </p:cNvSpPr>
          <p:nvPr>
            <p:ph type="body" idx="10"/>
          </p:nvPr>
        </p:nvSpPr>
        <p:spPr/>
        <p:txBody>
          <a:bodyPr/>
          <a:lstStyle/>
          <a:p>
            <a:r>
              <a:rPr lang="fr-FR" dirty="0"/>
              <a:t>03/04/2024 – Conseil territorial de sante de Paris</a:t>
            </a:r>
          </a:p>
        </p:txBody>
      </p:sp>
      <p:pic>
        <p:nvPicPr>
          <p:cNvPr id="5" name="Image 4">
            <a:extLst>
              <a:ext uri="{FF2B5EF4-FFF2-40B4-BE49-F238E27FC236}">
                <a16:creationId xmlns:a16="http://schemas.microsoft.com/office/drawing/2014/main" id="{FE3FDF16-1BDF-458B-B73F-CC389DCF8324}"/>
              </a:ext>
            </a:extLst>
          </p:cNvPr>
          <p:cNvPicPr>
            <a:picLocks noChangeAspect="1"/>
          </p:cNvPicPr>
          <p:nvPr/>
        </p:nvPicPr>
        <p:blipFill>
          <a:blip r:embed="rId2"/>
          <a:stretch>
            <a:fillRect/>
          </a:stretch>
        </p:blipFill>
        <p:spPr>
          <a:xfrm>
            <a:off x="832201" y="2828895"/>
            <a:ext cx="2941974" cy="1686522"/>
          </a:xfrm>
          <a:prstGeom prst="rect">
            <a:avLst/>
          </a:prstGeom>
        </p:spPr>
      </p:pic>
      <p:pic>
        <p:nvPicPr>
          <p:cNvPr id="10" name="Image 9">
            <a:extLst>
              <a:ext uri="{FF2B5EF4-FFF2-40B4-BE49-F238E27FC236}">
                <a16:creationId xmlns:a16="http://schemas.microsoft.com/office/drawing/2014/main" id="{90A515C6-E6B6-4A11-A5B0-0B7F18B58F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980" y="2469669"/>
            <a:ext cx="2696316" cy="2566346"/>
          </a:xfrm>
          <a:prstGeom prst="rect">
            <a:avLst/>
          </a:prstGeom>
        </p:spPr>
      </p:pic>
    </p:spTree>
    <p:extLst>
      <p:ext uri="{BB962C8B-B14F-4D97-AF65-F5344CB8AC3E}">
        <p14:creationId xmlns:p14="http://schemas.microsoft.com/office/powerpoint/2010/main" val="14640646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C07006-D801-440E-97BB-1BE110754265}"/>
              </a:ext>
            </a:extLst>
          </p:cNvPr>
          <p:cNvSpPr>
            <a:spLocks noGrp="1"/>
          </p:cNvSpPr>
          <p:nvPr>
            <p:ph type="ctrTitle"/>
          </p:nvPr>
        </p:nvSpPr>
        <p:spPr/>
        <p:txBody>
          <a:bodyPr/>
          <a:lstStyle/>
          <a:p>
            <a:r>
              <a:rPr lang="fr-FR" dirty="0"/>
              <a:t>OBJECTIFS de notre rencontre</a:t>
            </a:r>
          </a:p>
        </p:txBody>
      </p:sp>
      <p:sp>
        <p:nvSpPr>
          <p:cNvPr id="3" name="Espace réservé du texte 2">
            <a:extLst>
              <a:ext uri="{FF2B5EF4-FFF2-40B4-BE49-F238E27FC236}">
                <a16:creationId xmlns:a16="http://schemas.microsoft.com/office/drawing/2014/main" id="{8978D0A7-B514-4C3B-B9C8-378F8425521D}"/>
              </a:ext>
            </a:extLst>
          </p:cNvPr>
          <p:cNvSpPr>
            <a:spLocks noGrp="1"/>
          </p:cNvSpPr>
          <p:nvPr>
            <p:ph type="body" sz="quarter" idx="15"/>
          </p:nvPr>
        </p:nvSpPr>
        <p:spPr>
          <a:xfrm>
            <a:off x="1479474" y="2068316"/>
            <a:ext cx="7407679" cy="2485663"/>
          </a:xfrm>
        </p:spPr>
        <p:txBody>
          <a:bodyPr/>
          <a:lstStyle/>
          <a:p>
            <a:pPr marL="291749" indent="-285407">
              <a:buFont typeface="Wingdings" panose="05000000000000000000" pitchFamily="2" charset="2"/>
              <a:buChar char="Ø"/>
            </a:pPr>
            <a:r>
              <a:rPr lang="fr-FR" dirty="0">
                <a:sym typeface="Wingdings" panose="05000000000000000000" pitchFamily="2" charset="2"/>
              </a:rPr>
              <a:t>Présenter le projet des sorties ultra-précoces de maternité - AAP ARS 2023</a:t>
            </a:r>
          </a:p>
          <a:p>
            <a:pPr marL="6342" indent="0">
              <a:buNone/>
            </a:pPr>
            <a:endParaRPr lang="fr-FR" strike="sngStrike" dirty="0"/>
          </a:p>
          <a:p>
            <a:pPr marL="291749" indent="-285407">
              <a:buFont typeface="Wingdings" panose="05000000000000000000" pitchFamily="2" charset="2"/>
              <a:buChar char="Ø"/>
            </a:pPr>
            <a:r>
              <a:rPr lang="fr-FR" dirty="0"/>
              <a:t>Illustrer une sortie de maternité complexe</a:t>
            </a:r>
          </a:p>
          <a:p>
            <a:pPr marL="291749" indent="-285407">
              <a:buFont typeface="Wingdings" panose="05000000000000000000" pitchFamily="2" charset="2"/>
              <a:buChar char="Ø"/>
            </a:pPr>
            <a:endParaRPr lang="fr-FR" dirty="0"/>
          </a:p>
          <a:p>
            <a:pPr marL="291749" indent="-285407">
              <a:buFont typeface="Wingdings" panose="05000000000000000000" pitchFamily="2" charset="2"/>
              <a:buChar char="Ø"/>
            </a:pPr>
            <a:r>
              <a:rPr lang="fr-FR" dirty="0"/>
              <a:t>Echanger</a:t>
            </a:r>
          </a:p>
          <a:p>
            <a:pPr marL="6342" indent="0">
              <a:buNone/>
            </a:pPr>
            <a:endParaRPr lang="fr-FR" dirty="0"/>
          </a:p>
          <a:p>
            <a:endParaRPr lang="fr-FR" dirty="0"/>
          </a:p>
        </p:txBody>
      </p:sp>
    </p:spTree>
    <p:extLst>
      <p:ext uri="{BB962C8B-B14F-4D97-AF65-F5344CB8AC3E}">
        <p14:creationId xmlns:p14="http://schemas.microsoft.com/office/powerpoint/2010/main" val="26176668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1E13AE-CFC4-4307-AE67-75715868FB2B}"/>
              </a:ext>
            </a:extLst>
          </p:cNvPr>
          <p:cNvSpPr>
            <a:spLocks noGrp="1"/>
          </p:cNvSpPr>
          <p:nvPr>
            <p:ph type="ctrTitle"/>
          </p:nvPr>
        </p:nvSpPr>
        <p:spPr/>
        <p:txBody>
          <a:bodyPr/>
          <a:lstStyle/>
          <a:p>
            <a:r>
              <a:rPr lang="fr-FR" dirty="0"/>
              <a:t>Cadre de l’AAP ARS</a:t>
            </a:r>
          </a:p>
        </p:txBody>
      </p:sp>
      <p:sp>
        <p:nvSpPr>
          <p:cNvPr id="3" name="Espace réservé du texte 2">
            <a:extLst>
              <a:ext uri="{FF2B5EF4-FFF2-40B4-BE49-F238E27FC236}">
                <a16:creationId xmlns:a16="http://schemas.microsoft.com/office/drawing/2014/main" id="{AC0A4D8C-419A-4923-BE62-D2043B364646}"/>
              </a:ext>
            </a:extLst>
          </p:cNvPr>
          <p:cNvSpPr>
            <a:spLocks noGrp="1"/>
          </p:cNvSpPr>
          <p:nvPr>
            <p:ph type="body" sz="quarter" idx="15"/>
          </p:nvPr>
        </p:nvSpPr>
        <p:spPr>
          <a:xfrm>
            <a:off x="1517744" y="1349124"/>
            <a:ext cx="6783452" cy="3369452"/>
          </a:xfrm>
        </p:spPr>
        <p:txBody>
          <a:bodyPr/>
          <a:lstStyle/>
          <a:p>
            <a:r>
              <a:rPr lang="fr-FR" dirty="0"/>
              <a:t>Accompagnement du parcours périnatal en maternité</a:t>
            </a:r>
          </a:p>
          <a:p>
            <a:endParaRPr lang="fr-FR" dirty="0"/>
          </a:p>
          <a:p>
            <a:r>
              <a:rPr lang="fr-FR" dirty="0"/>
              <a:t>Septembre 2023</a:t>
            </a:r>
          </a:p>
          <a:p>
            <a:endParaRPr lang="fr-FR" dirty="0"/>
          </a:p>
          <a:p>
            <a:endParaRPr lang="fr-FR" dirty="0"/>
          </a:p>
          <a:p>
            <a:endParaRPr lang="fr-FR" dirty="0"/>
          </a:p>
          <a:p>
            <a:r>
              <a:rPr lang="fr-FR" u="sng" dirty="0"/>
              <a:t>OBJECTIFS</a:t>
            </a:r>
            <a:r>
              <a:rPr lang="fr-FR" dirty="0"/>
              <a:t> :</a:t>
            </a:r>
          </a:p>
          <a:p>
            <a:endParaRPr lang="fr-FR" dirty="0"/>
          </a:p>
          <a:p>
            <a:pPr marL="466165" lvl="1" indent="-285407">
              <a:buFont typeface="Courier New" panose="02070309020205020404" pitchFamily="49" charset="0"/>
              <a:buChar char="o"/>
            </a:pPr>
            <a:r>
              <a:rPr lang="fr-FR" b="1" dirty="0"/>
              <a:t>Accompagner</a:t>
            </a:r>
            <a:r>
              <a:rPr lang="fr-FR" dirty="0"/>
              <a:t> l’évolution de l’offre de soins en sortie de maternité en fonction des besoins </a:t>
            </a:r>
            <a:r>
              <a:rPr lang="fr-FR" b="1" dirty="0"/>
              <a:t>médico-psycho-sociaux</a:t>
            </a:r>
            <a:r>
              <a:rPr lang="fr-FR" dirty="0"/>
              <a:t> des patientes et de leurs nouveau nés par un dispositif hospitalier d’accompagnement </a:t>
            </a:r>
            <a:r>
              <a:rPr lang="fr-FR" b="1" dirty="0"/>
              <a:t>à la sortie</a:t>
            </a:r>
          </a:p>
          <a:p>
            <a:pPr marL="466165" lvl="1" indent="-285407">
              <a:buFont typeface="Courier New" panose="02070309020205020404" pitchFamily="49" charset="0"/>
              <a:buChar char="o"/>
            </a:pPr>
            <a:endParaRPr lang="fr-FR" dirty="0"/>
          </a:p>
          <a:p>
            <a:pPr marL="466165" lvl="1" indent="-285407">
              <a:buFont typeface="Courier New" panose="02070309020205020404" pitchFamily="49" charset="0"/>
              <a:buChar char="o"/>
            </a:pPr>
            <a:r>
              <a:rPr lang="fr-FR" dirty="0"/>
              <a:t>Améliorer la </a:t>
            </a:r>
            <a:r>
              <a:rPr lang="fr-FR" b="1" dirty="0"/>
              <a:t>pertinence</a:t>
            </a:r>
            <a:r>
              <a:rPr lang="fr-FR" dirty="0"/>
              <a:t> de la </a:t>
            </a:r>
            <a:r>
              <a:rPr lang="fr-FR" b="1" dirty="0"/>
              <a:t>durée de séjour </a:t>
            </a:r>
            <a:r>
              <a:rPr lang="fr-FR" dirty="0"/>
              <a:t>en maternité par une personnalisation selon le </a:t>
            </a:r>
            <a:r>
              <a:rPr lang="fr-FR" b="1" dirty="0"/>
              <a:t>niveau de risque </a:t>
            </a:r>
            <a:r>
              <a:rPr lang="fr-FR" dirty="0"/>
              <a:t>et dans le respect du </a:t>
            </a:r>
            <a:r>
              <a:rPr lang="fr-FR" b="1" dirty="0"/>
              <a:t>souhait des patientes.</a:t>
            </a:r>
          </a:p>
        </p:txBody>
      </p:sp>
    </p:spTree>
    <p:extLst>
      <p:ext uri="{BB962C8B-B14F-4D97-AF65-F5344CB8AC3E}">
        <p14:creationId xmlns:p14="http://schemas.microsoft.com/office/powerpoint/2010/main" val="1337809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828B8F-8B45-BD39-FE1A-C4EA1980A401}"/>
              </a:ext>
            </a:extLst>
          </p:cNvPr>
          <p:cNvSpPr>
            <a:spLocks noGrp="1"/>
          </p:cNvSpPr>
          <p:nvPr>
            <p:ph type="title"/>
          </p:nvPr>
        </p:nvSpPr>
        <p:spPr>
          <a:xfrm>
            <a:off x="148969" y="342255"/>
            <a:ext cx="8846063" cy="817086"/>
          </a:xfrm>
        </p:spPr>
        <p:txBody>
          <a:bodyPr/>
          <a:lstStyle/>
          <a:p>
            <a:r>
              <a:rPr lang="fr-FR" dirty="0">
                <a:sym typeface="Wingdings" panose="05000000000000000000" pitchFamily="2" charset="2"/>
              </a:rPr>
              <a:t>Améliorations recherchées : </a:t>
            </a:r>
            <a:endParaRPr lang="fr-FR" dirty="0"/>
          </a:p>
        </p:txBody>
      </p:sp>
      <p:sp>
        <p:nvSpPr>
          <p:cNvPr id="3" name="Espace réservé du texte 2">
            <a:extLst>
              <a:ext uri="{FF2B5EF4-FFF2-40B4-BE49-F238E27FC236}">
                <a16:creationId xmlns:a16="http://schemas.microsoft.com/office/drawing/2014/main" id="{11F9708C-9FF1-F6CE-3541-F3E4EA7CF0F8}"/>
              </a:ext>
            </a:extLst>
          </p:cNvPr>
          <p:cNvSpPr>
            <a:spLocks noGrp="1"/>
          </p:cNvSpPr>
          <p:nvPr>
            <p:ph type="body" sz="quarter" idx="10"/>
          </p:nvPr>
        </p:nvSpPr>
        <p:spPr/>
        <p:txBody>
          <a:bodyPr/>
          <a:lstStyle/>
          <a:p>
            <a:r>
              <a:rPr lang="fr-FR" dirty="0"/>
              <a:t>Répondre à une </a:t>
            </a:r>
            <a:r>
              <a:rPr lang="fr-FR" b="1" dirty="0"/>
              <a:t>demande des patientes</a:t>
            </a:r>
          </a:p>
          <a:p>
            <a:r>
              <a:rPr lang="fr-FR" dirty="0"/>
              <a:t>Projet de transformation 3 </a:t>
            </a:r>
            <a:r>
              <a:rPr lang="fr-FR" b="1" dirty="0"/>
              <a:t>chambres doubles </a:t>
            </a:r>
            <a:r>
              <a:rPr lang="fr-FR" dirty="0"/>
              <a:t>en particulières pour améliorer la satisfaction patient</a:t>
            </a:r>
          </a:p>
          <a:p>
            <a:r>
              <a:rPr lang="fr-FR" dirty="0">
                <a:solidFill>
                  <a:schemeClr val="tx1"/>
                </a:solidFill>
              </a:rPr>
              <a:t>Sécuriser les sorties </a:t>
            </a:r>
            <a:r>
              <a:rPr lang="fr-FR" dirty="0"/>
              <a:t>en </a:t>
            </a:r>
            <a:r>
              <a:rPr lang="fr-FR" b="1" dirty="0"/>
              <a:t>adaptant</a:t>
            </a:r>
            <a:r>
              <a:rPr lang="fr-FR" dirty="0"/>
              <a:t> en fonction </a:t>
            </a:r>
          </a:p>
          <a:p>
            <a:pPr lvl="1"/>
            <a:r>
              <a:rPr lang="fr-FR" dirty="0"/>
              <a:t>du mode d’accouchement</a:t>
            </a:r>
          </a:p>
          <a:p>
            <a:pPr lvl="1"/>
            <a:r>
              <a:rPr lang="fr-FR" dirty="0"/>
              <a:t>des facteurs de risque néonataux</a:t>
            </a:r>
          </a:p>
          <a:p>
            <a:pPr lvl="1"/>
            <a:r>
              <a:rPr lang="fr-FR" dirty="0"/>
              <a:t>des vulnérabilités maternelles</a:t>
            </a:r>
          </a:p>
          <a:p>
            <a:r>
              <a:rPr lang="fr-FR" b="1" dirty="0"/>
              <a:t>Fluidifier</a:t>
            </a:r>
            <a:r>
              <a:rPr lang="fr-FR" dirty="0"/>
              <a:t> le process de sortie (LLS informatisée unique pour mère et bébé)</a:t>
            </a:r>
          </a:p>
          <a:p>
            <a:r>
              <a:rPr lang="fr-FR" b="1" dirty="0"/>
              <a:t>Circuit retour </a:t>
            </a:r>
            <a:r>
              <a:rPr lang="fr-FR" dirty="0"/>
              <a:t>à la maternité en cas de besoin (ictère) -&gt; 2A</a:t>
            </a:r>
          </a:p>
          <a:p>
            <a:r>
              <a:rPr lang="fr-FR" dirty="0"/>
              <a:t>Mieux </a:t>
            </a:r>
            <a:r>
              <a:rPr lang="fr-FR" b="1" dirty="0">
                <a:solidFill>
                  <a:schemeClr val="tx1"/>
                </a:solidFill>
              </a:rPr>
              <a:t>anticiper </a:t>
            </a:r>
            <a:r>
              <a:rPr lang="fr-FR" dirty="0"/>
              <a:t>les sorties</a:t>
            </a:r>
          </a:p>
          <a:p>
            <a:r>
              <a:rPr lang="fr-FR" dirty="0"/>
              <a:t>Limiter les </a:t>
            </a:r>
            <a:r>
              <a:rPr lang="fr-FR" b="1" dirty="0"/>
              <a:t>transferts pour manque de place </a:t>
            </a:r>
          </a:p>
          <a:p>
            <a:r>
              <a:rPr lang="fr-FR" dirty="0"/>
              <a:t>Projet porteur avec </a:t>
            </a:r>
            <a:r>
              <a:rPr lang="fr-FR" b="1" dirty="0"/>
              <a:t>CPTS</a:t>
            </a:r>
          </a:p>
        </p:txBody>
      </p:sp>
    </p:spTree>
    <p:extLst>
      <p:ext uri="{BB962C8B-B14F-4D97-AF65-F5344CB8AC3E}">
        <p14:creationId xmlns:p14="http://schemas.microsoft.com/office/powerpoint/2010/main" val="38208172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4298FA-6D8A-FDCA-922E-E8DC47CE7D51}"/>
              </a:ext>
            </a:extLst>
          </p:cNvPr>
          <p:cNvSpPr>
            <a:spLocks noGrp="1"/>
          </p:cNvSpPr>
          <p:nvPr>
            <p:ph type="title"/>
          </p:nvPr>
        </p:nvSpPr>
        <p:spPr>
          <a:xfrm>
            <a:off x="256847" y="198417"/>
            <a:ext cx="8219451" cy="1042553"/>
          </a:xfrm>
        </p:spPr>
        <p:txBody>
          <a:bodyPr/>
          <a:lstStyle/>
          <a:p>
            <a:pPr algn="ctr"/>
            <a:r>
              <a:rPr lang="fr-FR" dirty="0">
                <a:sym typeface="Wingdings" panose="05000000000000000000" pitchFamily="2" charset="2"/>
              </a:rPr>
              <a:t>Envies des femmes : </a:t>
            </a:r>
            <a:r>
              <a:rPr lang="fr-FR" dirty="0"/>
              <a:t>retour à domicile précoce voire ultra-précoce </a:t>
            </a:r>
          </a:p>
        </p:txBody>
      </p:sp>
      <p:sp>
        <p:nvSpPr>
          <p:cNvPr id="3" name="Espace réservé du texte 2">
            <a:extLst>
              <a:ext uri="{FF2B5EF4-FFF2-40B4-BE49-F238E27FC236}">
                <a16:creationId xmlns:a16="http://schemas.microsoft.com/office/drawing/2014/main" id="{21FC0029-B85C-99B7-F1C3-077FBC25A0D7}"/>
              </a:ext>
            </a:extLst>
          </p:cNvPr>
          <p:cNvSpPr>
            <a:spLocks noGrp="1"/>
          </p:cNvSpPr>
          <p:nvPr>
            <p:ph type="body" sz="quarter" idx="10"/>
          </p:nvPr>
        </p:nvSpPr>
        <p:spPr>
          <a:xfrm>
            <a:off x="1527758" y="2140235"/>
            <a:ext cx="7077862" cy="2562484"/>
          </a:xfrm>
        </p:spPr>
        <p:txBody>
          <a:bodyPr/>
          <a:lstStyle/>
          <a:p>
            <a:r>
              <a:rPr lang="fr-FR" b="1" dirty="0"/>
              <a:t>Démédicalisation raisonnable</a:t>
            </a:r>
            <a:r>
              <a:rPr lang="fr-FR" dirty="0"/>
              <a:t> de l’accouchement et ses suites</a:t>
            </a:r>
          </a:p>
          <a:p>
            <a:r>
              <a:rPr lang="fr-FR" dirty="0"/>
              <a:t>Inclusion du </a:t>
            </a:r>
            <a:r>
              <a:rPr lang="fr-FR" b="1" dirty="0"/>
              <a:t>co-parent</a:t>
            </a:r>
            <a:r>
              <a:rPr lang="fr-FR" dirty="0"/>
              <a:t> </a:t>
            </a:r>
          </a:p>
          <a:p>
            <a:r>
              <a:rPr lang="fr-FR" dirty="0"/>
              <a:t>Retrouver rapidement </a:t>
            </a:r>
            <a:r>
              <a:rPr lang="fr-FR" b="1" dirty="0"/>
              <a:t>son environnement </a:t>
            </a:r>
            <a:r>
              <a:rPr lang="fr-FR" dirty="0"/>
              <a:t>et les ainés de la fratrie</a:t>
            </a:r>
          </a:p>
          <a:p>
            <a:r>
              <a:rPr lang="fr-FR" dirty="0"/>
              <a:t>Continuité de prise en charge avec SF de suivi/PNP/référente</a:t>
            </a:r>
          </a:p>
          <a:p>
            <a:r>
              <a:rPr lang="fr-FR" b="1" dirty="0"/>
              <a:t>Accompagnement semi-global</a:t>
            </a:r>
          </a:p>
          <a:p>
            <a:endParaRPr lang="fr-FR" dirty="0"/>
          </a:p>
        </p:txBody>
      </p:sp>
    </p:spTree>
    <p:extLst>
      <p:ext uri="{BB962C8B-B14F-4D97-AF65-F5344CB8AC3E}">
        <p14:creationId xmlns:p14="http://schemas.microsoft.com/office/powerpoint/2010/main" val="3262558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16DDD1-36E5-3832-4511-459E30520806}"/>
              </a:ext>
            </a:extLst>
          </p:cNvPr>
          <p:cNvSpPr>
            <a:spLocks noGrp="1"/>
          </p:cNvSpPr>
          <p:nvPr>
            <p:ph type="title"/>
          </p:nvPr>
        </p:nvSpPr>
        <p:spPr>
          <a:xfrm>
            <a:off x="328766" y="270335"/>
            <a:ext cx="3682396" cy="840610"/>
          </a:xfrm>
        </p:spPr>
        <p:txBody>
          <a:bodyPr/>
          <a:lstStyle/>
          <a:p>
            <a:r>
              <a:rPr lang="fr-FR" dirty="0">
                <a:sym typeface="Wingdings" panose="05000000000000000000" pitchFamily="2" charset="2"/>
              </a:rPr>
              <a:t>Les sorties actuellement :</a:t>
            </a:r>
            <a:endParaRPr lang="fr-FR" dirty="0"/>
          </a:p>
        </p:txBody>
      </p:sp>
      <p:graphicFrame>
        <p:nvGraphicFramePr>
          <p:cNvPr id="4" name="Diagramme 3">
            <a:extLst>
              <a:ext uri="{FF2B5EF4-FFF2-40B4-BE49-F238E27FC236}">
                <a16:creationId xmlns:a16="http://schemas.microsoft.com/office/drawing/2014/main" id="{129810ED-BBF3-3D3F-5573-3D3A867A901F}"/>
              </a:ext>
            </a:extLst>
          </p:cNvPr>
          <p:cNvGraphicFramePr/>
          <p:nvPr>
            <p:extLst/>
          </p:nvPr>
        </p:nvGraphicFramePr>
        <p:xfrm>
          <a:off x="3205535" y="270335"/>
          <a:ext cx="5537779" cy="46747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77932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C766C3-005A-CD47-98EF-752D920063F0}"/>
              </a:ext>
            </a:extLst>
          </p:cNvPr>
          <p:cNvSpPr>
            <a:spLocks noGrp="1"/>
          </p:cNvSpPr>
          <p:nvPr>
            <p:ph type="title"/>
          </p:nvPr>
        </p:nvSpPr>
        <p:spPr>
          <a:xfrm>
            <a:off x="328767" y="342255"/>
            <a:ext cx="7839194" cy="817086"/>
          </a:xfrm>
        </p:spPr>
        <p:txBody>
          <a:bodyPr/>
          <a:lstStyle/>
          <a:p>
            <a:r>
              <a:rPr lang="fr-FR" dirty="0">
                <a:sym typeface="Wingdings" panose="05000000000000000000" pitchFamily="2" charset="2"/>
              </a:rPr>
              <a:t>Projet de sortie ultra-précoce  </a:t>
            </a:r>
            <a:endParaRPr lang="fr-FR" dirty="0"/>
          </a:p>
        </p:txBody>
      </p:sp>
      <p:sp>
        <p:nvSpPr>
          <p:cNvPr id="3" name="Espace réservé du texte 2">
            <a:extLst>
              <a:ext uri="{FF2B5EF4-FFF2-40B4-BE49-F238E27FC236}">
                <a16:creationId xmlns:a16="http://schemas.microsoft.com/office/drawing/2014/main" id="{1C44FD85-8910-EC7D-7C33-0A40D79CC566}"/>
              </a:ext>
            </a:extLst>
          </p:cNvPr>
          <p:cNvSpPr>
            <a:spLocks noGrp="1"/>
          </p:cNvSpPr>
          <p:nvPr>
            <p:ph type="body" sz="quarter" idx="10"/>
          </p:nvPr>
        </p:nvSpPr>
        <p:spPr/>
        <p:txBody>
          <a:bodyPr/>
          <a:lstStyle/>
          <a:p>
            <a:pPr marL="0" indent="0">
              <a:buNone/>
            </a:pPr>
            <a:endParaRPr lang="fr-FR" dirty="0"/>
          </a:p>
          <a:p>
            <a:r>
              <a:rPr lang="fr-FR" u="sng" dirty="0"/>
              <a:t>ELIGIBILITE</a:t>
            </a:r>
            <a:r>
              <a:rPr lang="fr-FR" dirty="0"/>
              <a:t> : </a:t>
            </a:r>
          </a:p>
          <a:p>
            <a:pPr lvl="1"/>
            <a:r>
              <a:rPr lang="fr-FR" dirty="0"/>
              <a:t>Patiente volontaire, à bas risque post natal, connue du service, domiciliée sur territoire où une sage-femme partenaire peut intervenir, majeure et assurée sociale, en présence d’un autre adulte au domicile</a:t>
            </a:r>
          </a:p>
          <a:p>
            <a:pPr lvl="1"/>
            <a:r>
              <a:rPr lang="fr-FR" dirty="0"/>
              <a:t>AVB&gt;38SA, </a:t>
            </a:r>
          </a:p>
          <a:p>
            <a:pPr lvl="1"/>
            <a:r>
              <a:rPr lang="fr-FR" dirty="0"/>
              <a:t>NN présentant un Apgar&gt;7, Ex NN normal à la naissance, alimentation établie</a:t>
            </a:r>
          </a:p>
          <a:p>
            <a:pPr lvl="1"/>
            <a:r>
              <a:rPr lang="fr-FR" dirty="0"/>
              <a:t>Abs de FDR d’ictère et d’infection</a:t>
            </a:r>
          </a:p>
          <a:p>
            <a:pPr lvl="1"/>
            <a:r>
              <a:rPr lang="fr-FR" dirty="0"/>
              <a:t>Vit K1 donnée</a:t>
            </a:r>
          </a:p>
          <a:p>
            <a:pPr lvl="1"/>
            <a:r>
              <a:rPr lang="fr-FR" dirty="0"/>
              <a:t>Dépistages néonataux programmés</a:t>
            </a:r>
          </a:p>
          <a:p>
            <a:endParaRPr lang="fr-FR" dirty="0"/>
          </a:p>
        </p:txBody>
      </p:sp>
    </p:spTree>
    <p:extLst>
      <p:ext uri="{BB962C8B-B14F-4D97-AF65-F5344CB8AC3E}">
        <p14:creationId xmlns:p14="http://schemas.microsoft.com/office/powerpoint/2010/main" val="3612133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5</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134538" y="924525"/>
            <a:ext cx="8533794" cy="3770263"/>
          </a:xfrm>
          <a:prstGeom prst="rect">
            <a:avLst/>
          </a:prstGeom>
          <a:noFill/>
        </p:spPr>
        <p:txBody>
          <a:bodyPr wrap="square" rtlCol="0">
            <a:spAutoFit/>
          </a:bodyPr>
          <a:lstStyle/>
          <a:p>
            <a:pPr marL="214313" indent="-214313" algn="just">
              <a:buFont typeface="Arial" panose="020B0604020202020204" pitchFamily="34" charset="0"/>
              <a:buChar char="•"/>
            </a:pPr>
            <a:r>
              <a:rPr lang="fr-FR" b="1" dirty="0" smtClean="0">
                <a:solidFill>
                  <a:srgbClr val="000000"/>
                </a:solidFill>
                <a:latin typeface="Calibri" panose="020F0502020204030204" pitchFamily="34" charset="0"/>
                <a:cs typeface="Calibri" panose="020F0502020204030204" pitchFamily="34" charset="0"/>
              </a:rPr>
              <a:t>Travaux et réflexions en cours sur la continuité des prises en charge :</a:t>
            </a:r>
          </a:p>
          <a:p>
            <a:pPr marL="742950" lvl="1" indent="-285750" algn="just">
              <a:buFont typeface="Wingdings" panose="05000000000000000000" pitchFamily="2" charset="2"/>
              <a:buChar char="q"/>
            </a:pPr>
            <a:r>
              <a:rPr lang="fr-FR" b="1" dirty="0" smtClean="0">
                <a:solidFill>
                  <a:srgbClr val="000000"/>
                </a:solidFill>
                <a:latin typeface="Calibri" panose="020F0502020204030204" pitchFamily="34" charset="0"/>
                <a:cs typeface="Calibri" panose="020F0502020204030204" pitchFamily="34" charset="0"/>
              </a:rPr>
              <a:t>Assurer </a:t>
            </a:r>
            <a:r>
              <a:rPr lang="fr-FR" b="1" dirty="0">
                <a:solidFill>
                  <a:srgbClr val="000000"/>
                </a:solidFill>
                <a:latin typeface="Calibri" panose="020F0502020204030204" pitchFamily="34" charset="0"/>
                <a:cs typeface="Calibri" panose="020F0502020204030204" pitchFamily="34" charset="0"/>
              </a:rPr>
              <a:t>la continuité des soins à </a:t>
            </a:r>
            <a:r>
              <a:rPr lang="fr-FR" b="1" dirty="0" smtClean="0">
                <a:solidFill>
                  <a:srgbClr val="000000"/>
                </a:solidFill>
                <a:latin typeface="Calibri" panose="020F0502020204030204" pitchFamily="34" charset="0"/>
                <a:cs typeface="Calibri" panose="020F0502020204030204" pitchFamily="34" charset="0"/>
              </a:rPr>
              <a:t>l’hôpital :</a:t>
            </a:r>
          </a:p>
          <a:p>
            <a:pPr marL="1200150" lvl="2" indent="-285750" algn="just">
              <a:buFont typeface="Wingdings" panose="05000000000000000000" pitchFamily="2" charset="2"/>
              <a:buChar char="§"/>
            </a:pPr>
            <a:r>
              <a:rPr lang="fr-FR" sz="1200" dirty="0">
                <a:latin typeface="Calibri" panose="020F0502020204030204" pitchFamily="34" charset="0"/>
                <a:cs typeface="Calibri" panose="020F0502020204030204" pitchFamily="34" charset="0"/>
              </a:rPr>
              <a:t>Pour les 12 établissements de </a:t>
            </a:r>
            <a:r>
              <a:rPr lang="fr-FR" sz="1200" dirty="0" smtClean="0">
                <a:latin typeface="Calibri" panose="020F0502020204030204" pitchFamily="34" charset="0"/>
                <a:cs typeface="Calibri" panose="020F0502020204030204" pitchFamily="34" charset="0"/>
              </a:rPr>
              <a:t>1</a:t>
            </a:r>
            <a:r>
              <a:rPr lang="fr-FR" sz="1200" baseline="30000" dirty="0" smtClean="0">
                <a:latin typeface="Calibri" panose="020F0502020204030204" pitchFamily="34" charset="0"/>
                <a:cs typeface="Calibri" panose="020F0502020204030204" pitchFamily="34" charset="0"/>
              </a:rPr>
              <a:t>e</a:t>
            </a:r>
            <a:r>
              <a:rPr lang="fr-FR" sz="1200" dirty="0" smtClean="0">
                <a:latin typeface="Calibri" panose="020F0502020204030204" pitchFamily="34" charset="0"/>
                <a:cs typeface="Calibri" panose="020F0502020204030204" pitchFamily="34" charset="0"/>
              </a:rPr>
              <a:t> ligne </a:t>
            </a:r>
            <a:r>
              <a:rPr lang="fr-FR" sz="1200" dirty="0">
                <a:latin typeface="Calibri" panose="020F0502020204030204" pitchFamily="34" charset="0"/>
                <a:cs typeface="Calibri" panose="020F0502020204030204" pitchFamily="34" charset="0"/>
              </a:rPr>
              <a:t>(et l’AP-HP) : renforcement des services </a:t>
            </a:r>
            <a:r>
              <a:rPr lang="fr-FR" sz="1200" dirty="0" smtClean="0">
                <a:latin typeface="Calibri" panose="020F0502020204030204" pitchFamily="34" charset="0"/>
                <a:cs typeface="Calibri" panose="020F0502020204030204" pitchFamily="34" charset="0"/>
              </a:rPr>
              <a:t>(aval </a:t>
            </a:r>
            <a:r>
              <a:rPr lang="fr-FR" sz="1200" dirty="0">
                <a:latin typeface="Calibri" panose="020F0502020204030204" pitchFamily="34" charset="0"/>
                <a:cs typeface="Calibri" panose="020F0502020204030204" pitchFamily="34" charset="0"/>
              </a:rPr>
              <a:t>des urgences, chirurgie urgente, soins </a:t>
            </a:r>
            <a:r>
              <a:rPr lang="fr-FR" sz="1200" dirty="0" smtClean="0">
                <a:latin typeface="Calibri" panose="020F0502020204030204" pitchFamily="34" charset="0"/>
                <a:cs typeface="Calibri" panose="020F0502020204030204" pitchFamily="34" charset="0"/>
              </a:rPr>
              <a:t>critiques…)</a:t>
            </a:r>
          </a:p>
          <a:p>
            <a:pPr marL="1200150" lvl="2" indent="-285750" algn="just">
              <a:buFont typeface="Wingdings" panose="05000000000000000000" pitchFamily="2" charset="2"/>
              <a:buChar char="§"/>
            </a:pPr>
            <a:r>
              <a:rPr lang="fr-FR" sz="1200" dirty="0">
                <a:latin typeface="Calibri" panose="020F0502020204030204" pitchFamily="34" charset="0"/>
                <a:cs typeface="Calibri" panose="020F0502020204030204" pitchFamily="34" charset="0"/>
              </a:rPr>
              <a:t>Pour l’ensemble des </a:t>
            </a:r>
            <a:r>
              <a:rPr lang="fr-FR" sz="1200" dirty="0" smtClean="0">
                <a:latin typeface="Calibri" panose="020F0502020204030204" pitchFamily="34" charset="0"/>
                <a:cs typeface="Calibri" panose="020F0502020204030204" pitchFamily="34" charset="0"/>
              </a:rPr>
              <a:t>ES franciliens </a:t>
            </a:r>
            <a:r>
              <a:rPr lang="fr-FR" sz="1200" dirty="0">
                <a:latin typeface="Calibri" panose="020F0502020204030204" pitchFamily="34" charset="0"/>
                <a:cs typeface="Calibri" panose="020F0502020204030204" pitchFamily="34" charset="0"/>
              </a:rPr>
              <a:t>:  </a:t>
            </a:r>
            <a:r>
              <a:rPr lang="fr-FR" sz="1200" dirty="0" smtClean="0">
                <a:latin typeface="Calibri" panose="020F0502020204030204" pitchFamily="34" charset="0"/>
                <a:cs typeface="Calibri" panose="020F0502020204030204" pitchFamily="34" charset="0"/>
              </a:rPr>
              <a:t>demande </a:t>
            </a:r>
            <a:r>
              <a:rPr lang="fr-FR" sz="1200" dirty="0">
                <a:latin typeface="Calibri" panose="020F0502020204030204" pitchFamily="34" charset="0"/>
                <a:cs typeface="Calibri" panose="020F0502020204030204" pitchFamily="34" charset="0"/>
              </a:rPr>
              <a:t>de maintenir un capacitaire minimal équivalent à celui de l’été 2023 et d’assurer leur </a:t>
            </a:r>
            <a:r>
              <a:rPr lang="fr-FR" sz="1200" dirty="0" smtClean="0">
                <a:latin typeface="Calibri" panose="020F0502020204030204" pitchFamily="34" charset="0"/>
                <a:cs typeface="Calibri" panose="020F0502020204030204" pitchFamily="34" charset="0"/>
              </a:rPr>
              <a:t>aval</a:t>
            </a:r>
          </a:p>
          <a:p>
            <a:pPr marL="1200150" lvl="2" indent="-285750" algn="just">
              <a:buFont typeface="Wingdings" panose="05000000000000000000" pitchFamily="2" charset="2"/>
              <a:buChar char="§"/>
            </a:pPr>
            <a:endParaRPr lang="fr-FR" sz="1200" dirty="0" smtClean="0">
              <a:latin typeface="Calibri" panose="020F0502020204030204" pitchFamily="34" charset="0"/>
              <a:cs typeface="Calibri" panose="020F0502020204030204" pitchFamily="34" charset="0"/>
            </a:endParaRPr>
          </a:p>
          <a:p>
            <a:pPr marL="628650" lvl="1" indent="-171450" algn="just">
              <a:buFont typeface="Wingdings" panose="05000000000000000000" pitchFamily="2" charset="2"/>
              <a:buChar char="q"/>
            </a:pPr>
            <a:r>
              <a:rPr lang="fr-FR" b="1" dirty="0" smtClean="0">
                <a:solidFill>
                  <a:srgbClr val="000000"/>
                </a:solidFill>
                <a:latin typeface="Calibri" panose="020F0502020204030204" pitchFamily="34" charset="0"/>
                <a:cs typeface="Calibri" panose="020F0502020204030204" pitchFamily="34" charset="0"/>
              </a:rPr>
              <a:t> Assurer </a:t>
            </a:r>
            <a:r>
              <a:rPr lang="fr-FR" b="1" dirty="0">
                <a:solidFill>
                  <a:srgbClr val="000000"/>
                </a:solidFill>
                <a:latin typeface="Calibri" panose="020F0502020204030204" pitchFamily="34" charset="0"/>
                <a:cs typeface="Calibri" panose="020F0502020204030204" pitchFamily="34" charset="0"/>
              </a:rPr>
              <a:t>la continuité des soins de ville </a:t>
            </a:r>
            <a:r>
              <a:rPr lang="fr-FR" b="1" dirty="0" smtClean="0">
                <a:solidFill>
                  <a:srgbClr val="000000"/>
                </a:solidFill>
                <a:latin typeface="Calibri" panose="020F0502020204030204" pitchFamily="34" charset="0"/>
                <a:cs typeface="Calibri" panose="020F0502020204030204" pitchFamily="34" charset="0"/>
              </a:rPr>
              <a:t>:</a:t>
            </a:r>
          </a:p>
          <a:p>
            <a:pPr marL="1200150" lvl="2" indent="-285750" algn="just">
              <a:buFont typeface="Wingdings" panose="05000000000000000000" pitchFamily="2" charset="2"/>
              <a:buChar char="§"/>
            </a:pPr>
            <a:r>
              <a:rPr lang="fr-FR" sz="1200" dirty="0">
                <a:solidFill>
                  <a:srgbClr val="000000"/>
                </a:solidFill>
                <a:latin typeface="Calibri" panose="020F0502020204030204" pitchFamily="34" charset="0"/>
                <a:cs typeface="Calibri" panose="020F0502020204030204" pitchFamily="34" charset="0"/>
              </a:rPr>
              <a:t>Renforcer les soins non programmés, </a:t>
            </a:r>
            <a:r>
              <a:rPr lang="fr-FR" sz="1200" dirty="0" smtClean="0">
                <a:solidFill>
                  <a:srgbClr val="000000"/>
                </a:solidFill>
                <a:latin typeface="Calibri" panose="020F0502020204030204" pitchFamily="34" charset="0"/>
                <a:cs typeface="Calibri" panose="020F0502020204030204" pitchFamily="34" charset="0"/>
              </a:rPr>
              <a:t>6 structures retenues dans le cadre d’un </a:t>
            </a:r>
            <a:r>
              <a:rPr lang="fr-FR" sz="1200" dirty="0">
                <a:solidFill>
                  <a:srgbClr val="000000"/>
                </a:solidFill>
                <a:latin typeface="Calibri" panose="020F0502020204030204" pitchFamily="34" charset="0"/>
                <a:cs typeface="Calibri" panose="020F0502020204030204" pitchFamily="34" charset="0"/>
              </a:rPr>
              <a:t>appel à </a:t>
            </a:r>
            <a:r>
              <a:rPr lang="fr-FR" sz="1200" dirty="0" smtClean="0">
                <a:solidFill>
                  <a:srgbClr val="000000"/>
                </a:solidFill>
                <a:latin typeface="Calibri" panose="020F0502020204030204" pitchFamily="34" charset="0"/>
                <a:cs typeface="Calibri" panose="020F0502020204030204" pitchFamily="34" charset="0"/>
              </a:rPr>
              <a:t>volontariat </a:t>
            </a:r>
            <a:r>
              <a:rPr lang="fr-FR" sz="1200" dirty="0">
                <a:solidFill>
                  <a:srgbClr val="000000"/>
                </a:solidFill>
                <a:latin typeface="Calibri" panose="020F0502020204030204" pitchFamily="34" charset="0"/>
                <a:cs typeface="Calibri" panose="020F0502020204030204" pitchFamily="34" charset="0"/>
              </a:rPr>
              <a:t>lancé en décembre par la </a:t>
            </a:r>
            <a:r>
              <a:rPr lang="fr-FR" sz="1200" dirty="0" smtClean="0">
                <a:solidFill>
                  <a:srgbClr val="000000"/>
                </a:solidFill>
                <a:latin typeface="Calibri" panose="020F0502020204030204" pitchFamily="34" charset="0"/>
                <a:cs typeface="Calibri" panose="020F0502020204030204" pitchFamily="34" charset="0"/>
              </a:rPr>
              <a:t>DD75pour accroître la disponibilité de l’offre, notamment en </a:t>
            </a:r>
            <a:r>
              <a:rPr lang="fr-FR" sz="1200" dirty="0">
                <a:solidFill>
                  <a:srgbClr val="000000"/>
                </a:solidFill>
                <a:latin typeface="Calibri" panose="020F0502020204030204" pitchFamily="34" charset="0"/>
                <a:cs typeface="Calibri" panose="020F0502020204030204" pitchFamily="34" charset="0"/>
              </a:rPr>
              <a:t>soirée, avec et sans </a:t>
            </a:r>
            <a:r>
              <a:rPr lang="fr-FR" sz="1200" dirty="0" smtClean="0">
                <a:solidFill>
                  <a:srgbClr val="000000"/>
                </a:solidFill>
                <a:latin typeface="Calibri" panose="020F0502020204030204" pitchFamily="34" charset="0"/>
                <a:cs typeface="Calibri" panose="020F0502020204030204" pitchFamily="34" charset="0"/>
              </a:rPr>
              <a:t>RDV, </a:t>
            </a:r>
            <a:r>
              <a:rPr lang="fr-FR" sz="1200" dirty="0">
                <a:solidFill>
                  <a:srgbClr val="000000"/>
                </a:solidFill>
                <a:latin typeface="Calibri" panose="020F0502020204030204" pitchFamily="34" charset="0"/>
                <a:cs typeface="Calibri" panose="020F0502020204030204" pitchFamily="34" charset="0"/>
              </a:rPr>
              <a:t>horaires </a:t>
            </a:r>
            <a:r>
              <a:rPr lang="fr-FR" sz="1200" dirty="0" smtClean="0">
                <a:solidFill>
                  <a:srgbClr val="000000"/>
                </a:solidFill>
                <a:latin typeface="Calibri" panose="020F0502020204030204" pitchFamily="34" charset="0"/>
                <a:cs typeface="Calibri" panose="020F0502020204030204" pitchFamily="34" charset="0"/>
              </a:rPr>
              <a:t>élargis…)</a:t>
            </a:r>
          </a:p>
          <a:p>
            <a:pPr lvl="2" algn="just"/>
            <a:endParaRPr lang="fr-FR" sz="1200" dirty="0" smtClean="0">
              <a:solidFill>
                <a:srgbClr val="000000"/>
              </a:solidFill>
              <a:latin typeface="Calibri" panose="020F0502020204030204" pitchFamily="34" charset="0"/>
              <a:cs typeface="Calibri" panose="020F0502020204030204" pitchFamily="34" charset="0"/>
            </a:endParaRPr>
          </a:p>
          <a:p>
            <a:pPr marL="742950" lvl="1" indent="-285750" algn="just">
              <a:buFont typeface="Wingdings" panose="05000000000000000000" pitchFamily="2" charset="2"/>
              <a:buChar char="q"/>
            </a:pPr>
            <a:r>
              <a:rPr lang="fr-FR" b="1" dirty="0" smtClean="0">
                <a:solidFill>
                  <a:srgbClr val="000000"/>
                </a:solidFill>
                <a:latin typeface="Calibri" panose="020F0502020204030204" pitchFamily="34" charset="0"/>
                <a:cs typeface="Calibri" panose="020F0502020204030204" pitchFamily="34" charset="0"/>
              </a:rPr>
              <a:t>Préserver l’accompagnement des </a:t>
            </a:r>
            <a:r>
              <a:rPr lang="fr-FR" b="1" dirty="0">
                <a:solidFill>
                  <a:srgbClr val="000000"/>
                </a:solidFill>
                <a:latin typeface="Calibri" panose="020F0502020204030204" pitchFamily="34" charset="0"/>
                <a:cs typeface="Calibri" panose="020F0502020204030204" pitchFamily="34" charset="0"/>
              </a:rPr>
              <a:t>publics </a:t>
            </a:r>
            <a:r>
              <a:rPr lang="fr-FR" b="1" dirty="0" smtClean="0">
                <a:solidFill>
                  <a:srgbClr val="000000"/>
                </a:solidFill>
                <a:latin typeface="Calibri" panose="020F0502020204030204" pitchFamily="34" charset="0"/>
                <a:cs typeface="Calibri" panose="020F0502020204030204" pitchFamily="34" charset="0"/>
              </a:rPr>
              <a:t>vulnérables :</a:t>
            </a:r>
          </a:p>
          <a:p>
            <a:pPr lvl="1" algn="just"/>
            <a:r>
              <a:rPr lang="fr-FR" sz="1200" dirty="0">
                <a:solidFill>
                  <a:srgbClr val="000000"/>
                </a:solidFill>
                <a:latin typeface="Calibri" panose="020F0502020204030204" pitchFamily="34" charset="0"/>
                <a:cs typeface="Calibri" panose="020F0502020204030204" pitchFamily="34" charset="0"/>
              </a:rPr>
              <a:t>Vigilance accrue de </a:t>
            </a:r>
            <a:r>
              <a:rPr lang="fr-FR" sz="1200" dirty="0" smtClean="0">
                <a:solidFill>
                  <a:srgbClr val="000000"/>
                </a:solidFill>
                <a:latin typeface="Calibri" panose="020F0502020204030204" pitchFamily="34" charset="0"/>
                <a:cs typeface="Calibri" panose="020F0502020204030204" pitchFamily="34" charset="0"/>
              </a:rPr>
              <a:t>l’ARS concernant </a:t>
            </a:r>
            <a:r>
              <a:rPr lang="fr-FR" sz="1200" dirty="0">
                <a:solidFill>
                  <a:srgbClr val="000000"/>
                </a:solidFill>
                <a:latin typeface="Calibri" panose="020F0502020204030204" pitchFamily="34" charset="0"/>
                <a:cs typeface="Calibri" panose="020F0502020204030204" pitchFamily="34" charset="0"/>
              </a:rPr>
              <a:t>l’impact des JOP sur les personnes vulnérables : personnes </a:t>
            </a:r>
            <a:r>
              <a:rPr lang="fr-FR" sz="1200" dirty="0" smtClean="0">
                <a:solidFill>
                  <a:srgbClr val="000000"/>
                </a:solidFill>
                <a:latin typeface="Calibri" panose="020F0502020204030204" pitchFamily="34" charset="0"/>
                <a:cs typeface="Calibri" panose="020F0502020204030204" pitchFamily="34" charset="0"/>
              </a:rPr>
              <a:t>en situation </a:t>
            </a:r>
            <a:r>
              <a:rPr lang="fr-FR" sz="1200" dirty="0">
                <a:solidFill>
                  <a:srgbClr val="000000"/>
                </a:solidFill>
                <a:latin typeface="Calibri" panose="020F0502020204030204" pitchFamily="34" charset="0"/>
                <a:cs typeface="Calibri" panose="020F0502020204030204" pitchFamily="34" charset="0"/>
              </a:rPr>
              <a:t>de rue, migrants, </a:t>
            </a:r>
            <a:r>
              <a:rPr lang="fr-FR" sz="1200" dirty="0" smtClean="0">
                <a:solidFill>
                  <a:srgbClr val="000000"/>
                </a:solidFill>
                <a:latin typeface="Calibri" panose="020F0502020204030204" pitchFamily="34" charset="0"/>
                <a:cs typeface="Calibri" panose="020F0502020204030204" pitchFamily="34" charset="0"/>
              </a:rPr>
              <a:t>usagers </a:t>
            </a:r>
            <a:r>
              <a:rPr lang="fr-FR" sz="1200" dirty="0">
                <a:solidFill>
                  <a:srgbClr val="000000"/>
                </a:solidFill>
                <a:latin typeface="Calibri" panose="020F0502020204030204" pitchFamily="34" charset="0"/>
                <a:cs typeface="Calibri" panose="020F0502020204030204" pitchFamily="34" charset="0"/>
              </a:rPr>
              <a:t>de drogue, travailleuses du sexe (TDS</a:t>
            </a:r>
            <a:r>
              <a:rPr lang="fr-FR" sz="1200" dirty="0" smtClean="0">
                <a:solidFill>
                  <a:srgbClr val="000000"/>
                </a:solidFill>
                <a:latin typeface="Calibri" panose="020F0502020204030204" pitchFamily="34" charset="0"/>
                <a:cs typeface="Calibri" panose="020F0502020204030204" pitchFamily="34" charset="0"/>
              </a:rPr>
              <a:t>)…</a:t>
            </a:r>
          </a:p>
          <a:p>
            <a:pPr marL="900113" lvl="2" algn="just"/>
            <a:r>
              <a:rPr lang="fr-FR" sz="1200" dirty="0">
                <a:solidFill>
                  <a:srgbClr val="000000"/>
                </a:solidFill>
                <a:latin typeface="Calibri" panose="020F0502020204030204" pitchFamily="34" charset="0"/>
                <a:cs typeface="Calibri" panose="020F0502020204030204" pitchFamily="34" charset="0"/>
              </a:rPr>
              <a:t>	</a:t>
            </a:r>
            <a:r>
              <a:rPr lang="fr-FR" sz="1200" dirty="0">
                <a:solidFill>
                  <a:srgbClr val="000000"/>
                </a:solidFill>
                <a:latin typeface="Calibri" panose="020F0502020204030204" pitchFamily="34" charset="0"/>
                <a:cs typeface="Calibri" panose="020F0502020204030204" pitchFamily="34" charset="0"/>
                <a:sym typeface="Wingdings" panose="05000000000000000000" pitchFamily="2" charset="2"/>
              </a:rPr>
              <a:t> </a:t>
            </a:r>
            <a:r>
              <a:rPr lang="fr-FR" sz="12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Travail en cours pour assurer une </a:t>
            </a:r>
            <a:r>
              <a:rPr lang="fr-FR" sz="1200" dirty="0">
                <a:solidFill>
                  <a:srgbClr val="000000"/>
                </a:solidFill>
                <a:latin typeface="Calibri" panose="020F0502020204030204" pitchFamily="34" charset="0"/>
                <a:cs typeface="Calibri" panose="020F0502020204030204" pitchFamily="34" charset="0"/>
                <a:sym typeface="Wingdings" panose="05000000000000000000" pitchFamily="2" charset="2"/>
              </a:rPr>
              <a:t>continuité d’activité des dispositifs pendant </a:t>
            </a:r>
            <a:r>
              <a:rPr lang="fr-FR" sz="12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les Jeux </a:t>
            </a:r>
            <a:r>
              <a:rPr lang="fr-FR" sz="1200" dirty="0">
                <a:solidFill>
                  <a:srgbClr val="000000"/>
                </a:solidFill>
                <a:latin typeface="Calibri" panose="020F0502020204030204" pitchFamily="34" charset="0"/>
                <a:cs typeface="Calibri" panose="020F0502020204030204" pitchFamily="34" charset="0"/>
                <a:sym typeface="Wingdings" panose="05000000000000000000" pitchFamily="2" charset="2"/>
              </a:rPr>
              <a:t>pour éviter les ruptures de prises en </a:t>
            </a:r>
            <a:r>
              <a:rPr lang="fr-FR" sz="12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charge.</a:t>
            </a:r>
          </a:p>
          <a:p>
            <a:pPr marL="900113" lvl="2" algn="just"/>
            <a:endParaRPr lang="fr-FR" sz="1100" dirty="0" smtClean="0">
              <a:solidFill>
                <a:srgbClr val="000000"/>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740352" y="171849"/>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pic>
        <p:nvPicPr>
          <p:cNvPr id="1036" name="Picture 12" descr="Jeux olympiques et paralympiques de Paris 2024 - Ville de Pari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15177" y="4278650"/>
            <a:ext cx="1331640" cy="832275"/>
          </a:xfrm>
          <a:prstGeom prst="rect">
            <a:avLst/>
          </a:prstGeom>
          <a:noFill/>
          <a:extLst>
            <a:ext uri="{909E8E84-426E-40DD-AFC4-6F175D3DCCD1}">
              <a14:hiddenFill xmlns:a14="http://schemas.microsoft.com/office/drawing/2010/main">
                <a:solidFill>
                  <a:srgbClr val="FFFFFF"/>
                </a:solidFill>
              </a14:hiddenFill>
            </a:ext>
          </a:extLst>
        </p:spPr>
      </p:pic>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Tree>
    <p:extLst>
      <p:ext uri="{BB962C8B-B14F-4D97-AF65-F5344CB8AC3E}">
        <p14:creationId xmlns:p14="http://schemas.microsoft.com/office/powerpoint/2010/main" val="3694646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FC7984-AC52-13CA-C6B6-ED51BA07ED33}"/>
              </a:ext>
            </a:extLst>
          </p:cNvPr>
          <p:cNvSpPr>
            <a:spLocks noGrp="1"/>
          </p:cNvSpPr>
          <p:nvPr>
            <p:ph type="title"/>
          </p:nvPr>
        </p:nvSpPr>
        <p:spPr/>
        <p:txBody>
          <a:bodyPr/>
          <a:lstStyle/>
          <a:p>
            <a:r>
              <a:rPr lang="fr-FR" dirty="0"/>
              <a:t>Organisation envisagée (1/2)</a:t>
            </a:r>
          </a:p>
        </p:txBody>
      </p:sp>
      <p:sp>
        <p:nvSpPr>
          <p:cNvPr id="3" name="Espace réservé du texte 2">
            <a:extLst>
              <a:ext uri="{FF2B5EF4-FFF2-40B4-BE49-F238E27FC236}">
                <a16:creationId xmlns:a16="http://schemas.microsoft.com/office/drawing/2014/main" id="{53F43A1A-9826-706B-6A09-4ECA4450A2E1}"/>
              </a:ext>
            </a:extLst>
          </p:cNvPr>
          <p:cNvSpPr>
            <a:spLocks noGrp="1"/>
          </p:cNvSpPr>
          <p:nvPr>
            <p:ph type="body" sz="quarter" idx="10"/>
          </p:nvPr>
        </p:nvSpPr>
        <p:spPr/>
        <p:txBody>
          <a:bodyPr/>
          <a:lstStyle/>
          <a:p>
            <a:r>
              <a:rPr lang="fr-FR" b="1" dirty="0"/>
              <a:t>Information</a:t>
            </a:r>
            <a:r>
              <a:rPr lang="fr-FR" dirty="0"/>
              <a:t> dès l’inscription</a:t>
            </a:r>
          </a:p>
          <a:p>
            <a:r>
              <a:rPr lang="fr-FR" b="1" dirty="0"/>
              <a:t>RDV prénatal </a:t>
            </a:r>
            <a:r>
              <a:rPr lang="fr-FR" dirty="0"/>
              <a:t>avec SF coordinatrice</a:t>
            </a:r>
          </a:p>
          <a:p>
            <a:r>
              <a:rPr lang="fr-FR" dirty="0"/>
              <a:t>Contact prénatal avec la SF libérale choisie / coordonnées avec assurance de disponibilité sur la période postnatale</a:t>
            </a:r>
          </a:p>
          <a:p>
            <a:r>
              <a:rPr lang="fr-FR" dirty="0"/>
              <a:t>A la sortie de SDN : renouvellement souhait de sortie ultra précoce</a:t>
            </a:r>
          </a:p>
          <a:p>
            <a:r>
              <a:rPr lang="fr-FR" b="1" dirty="0"/>
              <a:t>Sortie J1 </a:t>
            </a:r>
            <a:r>
              <a:rPr lang="fr-FR" dirty="0"/>
              <a:t>après validation par SF et pédiatre</a:t>
            </a:r>
          </a:p>
          <a:p>
            <a:r>
              <a:rPr lang="fr-FR" b="1" dirty="0"/>
              <a:t>SF libérale </a:t>
            </a:r>
            <a:r>
              <a:rPr lang="fr-FR" dirty="0"/>
              <a:t>ok et disponible pour :</a:t>
            </a:r>
          </a:p>
          <a:p>
            <a:pPr lvl="1"/>
            <a:r>
              <a:rPr lang="fr-FR" dirty="0"/>
              <a:t>Contact quotidien</a:t>
            </a:r>
          </a:p>
          <a:p>
            <a:pPr lvl="1"/>
            <a:r>
              <a:rPr lang="fr-FR" dirty="0"/>
              <a:t>Au moins 3 VAD la première semaine avec la première dans les 24h suivant la sortie de maternité (J2, J4, J7)</a:t>
            </a:r>
          </a:p>
          <a:p>
            <a:endParaRPr lang="fr-FR" dirty="0"/>
          </a:p>
        </p:txBody>
      </p:sp>
    </p:spTree>
    <p:extLst>
      <p:ext uri="{BB962C8B-B14F-4D97-AF65-F5344CB8AC3E}">
        <p14:creationId xmlns:p14="http://schemas.microsoft.com/office/powerpoint/2010/main" val="3321388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4CBC80-ECC0-6A61-AA97-6D3246337606}"/>
              </a:ext>
            </a:extLst>
          </p:cNvPr>
          <p:cNvSpPr>
            <a:spLocks noGrp="1"/>
          </p:cNvSpPr>
          <p:nvPr>
            <p:ph type="title"/>
          </p:nvPr>
        </p:nvSpPr>
        <p:spPr/>
        <p:txBody>
          <a:bodyPr/>
          <a:lstStyle/>
          <a:p>
            <a:r>
              <a:rPr lang="fr-FR" dirty="0"/>
              <a:t>Organisation envisagée (2/2)</a:t>
            </a:r>
          </a:p>
        </p:txBody>
      </p:sp>
      <p:sp>
        <p:nvSpPr>
          <p:cNvPr id="3" name="Espace réservé du texte 2">
            <a:extLst>
              <a:ext uri="{FF2B5EF4-FFF2-40B4-BE49-F238E27FC236}">
                <a16:creationId xmlns:a16="http://schemas.microsoft.com/office/drawing/2014/main" id="{8AD8794D-A389-4614-9C4A-7199922EED11}"/>
              </a:ext>
            </a:extLst>
          </p:cNvPr>
          <p:cNvSpPr>
            <a:spLocks noGrp="1"/>
          </p:cNvSpPr>
          <p:nvPr>
            <p:ph type="body" sz="quarter" idx="10"/>
          </p:nvPr>
        </p:nvSpPr>
        <p:spPr>
          <a:xfrm>
            <a:off x="1527758" y="1924477"/>
            <a:ext cx="7077862" cy="2778242"/>
          </a:xfrm>
        </p:spPr>
        <p:txBody>
          <a:bodyPr/>
          <a:lstStyle/>
          <a:p>
            <a:r>
              <a:rPr lang="fr-FR" b="1" dirty="0"/>
              <a:t>Paramètres de surveillance </a:t>
            </a:r>
            <a:r>
              <a:rPr lang="fr-FR" dirty="0"/>
              <a:t>selon recommandations HAS « sortie de maternité après accouchement » de mars 2014</a:t>
            </a:r>
          </a:p>
          <a:p>
            <a:r>
              <a:rPr lang="fr-FR" b="1" dirty="0"/>
              <a:t>J3-J4</a:t>
            </a:r>
            <a:r>
              <a:rPr lang="fr-FR" dirty="0"/>
              <a:t> : retour à la maternité mère + bébé pour :</a:t>
            </a:r>
          </a:p>
          <a:p>
            <a:pPr lvl="1"/>
            <a:r>
              <a:rPr lang="fr-FR" dirty="0"/>
              <a:t>OEA, flash et examen pédiatrique (Certificat 8</a:t>
            </a:r>
            <a:r>
              <a:rPr lang="fr-FR" baseline="30000" dirty="0"/>
              <a:t>ème</a:t>
            </a:r>
            <a:r>
              <a:rPr lang="fr-FR" dirty="0"/>
              <a:t> jour) </a:t>
            </a:r>
          </a:p>
          <a:p>
            <a:pPr lvl="1"/>
            <a:r>
              <a:rPr lang="fr-FR" dirty="0"/>
              <a:t>Examen maternel, contrôle cicatrisation, consultante en lactation si besoin</a:t>
            </a:r>
          </a:p>
          <a:p>
            <a:r>
              <a:rPr lang="fr-FR" b="1" dirty="0"/>
              <a:t>J15</a:t>
            </a:r>
            <a:r>
              <a:rPr lang="fr-FR" dirty="0"/>
              <a:t> : Cs PMI/pédiatre (ou MG)</a:t>
            </a:r>
          </a:p>
        </p:txBody>
      </p:sp>
    </p:spTree>
    <p:extLst>
      <p:ext uri="{BB962C8B-B14F-4D97-AF65-F5344CB8AC3E}">
        <p14:creationId xmlns:p14="http://schemas.microsoft.com/office/powerpoint/2010/main" val="32236743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4F42F6-F77B-4EA1-B7B3-0DDC3F262B8C}"/>
              </a:ext>
            </a:extLst>
          </p:cNvPr>
          <p:cNvSpPr>
            <a:spLocks noGrp="1"/>
          </p:cNvSpPr>
          <p:nvPr>
            <p:ph type="title"/>
          </p:nvPr>
        </p:nvSpPr>
        <p:spPr/>
        <p:txBody>
          <a:bodyPr/>
          <a:lstStyle/>
          <a:p>
            <a:r>
              <a:rPr lang="fr-FR" dirty="0"/>
              <a:t>Retour de la soirée SF libérales 22/01/2024</a:t>
            </a:r>
          </a:p>
        </p:txBody>
      </p:sp>
      <p:sp>
        <p:nvSpPr>
          <p:cNvPr id="3" name="Espace réservé du texte 2">
            <a:extLst>
              <a:ext uri="{FF2B5EF4-FFF2-40B4-BE49-F238E27FC236}">
                <a16:creationId xmlns:a16="http://schemas.microsoft.com/office/drawing/2014/main" id="{664DCEE1-0B04-4991-A48A-45213F80D39E}"/>
              </a:ext>
            </a:extLst>
          </p:cNvPr>
          <p:cNvSpPr>
            <a:spLocks noGrp="1"/>
          </p:cNvSpPr>
          <p:nvPr>
            <p:ph type="body" sz="quarter" idx="10"/>
          </p:nvPr>
        </p:nvSpPr>
        <p:spPr>
          <a:xfrm>
            <a:off x="1527758" y="1181761"/>
            <a:ext cx="7287475" cy="3196454"/>
          </a:xfrm>
        </p:spPr>
        <p:txBody>
          <a:bodyPr/>
          <a:lstStyle/>
          <a:p>
            <a:r>
              <a:rPr lang="fr-FR" sz="1099" dirty="0"/>
              <a:t>10 SF présentes (sur 87 sollicitées Paris 11, 12, 20, Vincennes, Saint-Mandé):</a:t>
            </a:r>
          </a:p>
          <a:p>
            <a:pPr lvl="1"/>
            <a:r>
              <a:rPr lang="fr-FR" sz="1049" dirty="0"/>
              <a:t>1 SF de PMI</a:t>
            </a:r>
          </a:p>
          <a:p>
            <a:pPr lvl="1"/>
            <a:r>
              <a:rPr lang="fr-FR" sz="1049" dirty="0"/>
              <a:t>4 SF de paris 12</a:t>
            </a:r>
          </a:p>
          <a:p>
            <a:pPr lvl="1"/>
            <a:r>
              <a:rPr lang="fr-FR" sz="1049" dirty="0"/>
              <a:t>2 SF de paris 11</a:t>
            </a:r>
          </a:p>
          <a:p>
            <a:pPr lvl="1"/>
            <a:r>
              <a:rPr lang="fr-FR" sz="1049" dirty="0"/>
              <a:t>1 SF du CALM</a:t>
            </a:r>
          </a:p>
          <a:p>
            <a:pPr lvl="1"/>
            <a:r>
              <a:rPr lang="fr-FR" sz="1049" dirty="0"/>
              <a:t>2 SF de Paris 20</a:t>
            </a:r>
          </a:p>
          <a:p>
            <a:pPr lvl="1"/>
            <a:r>
              <a:rPr lang="fr-FR" sz="1049" dirty="0"/>
              <a:t>CPTS 12 (sur 3 sollicitées 11 et 20)</a:t>
            </a:r>
          </a:p>
          <a:p>
            <a:pPr lvl="1"/>
            <a:endParaRPr lang="fr-FR" sz="899" dirty="0"/>
          </a:p>
          <a:p>
            <a:r>
              <a:rPr lang="fr-FR" sz="1099" u="sng" dirty="0"/>
              <a:t>Retour sur les sorties en général</a:t>
            </a:r>
          </a:p>
          <a:p>
            <a:pPr lvl="1"/>
            <a:r>
              <a:rPr lang="fr-FR" sz="1049" dirty="0"/>
              <a:t>Copie du partogramme appréciée</a:t>
            </a:r>
          </a:p>
          <a:p>
            <a:pPr lvl="1"/>
            <a:r>
              <a:rPr lang="fr-FR" sz="1049" dirty="0"/>
              <a:t>Conseillère en lactation pour adresser les patientes</a:t>
            </a:r>
          </a:p>
          <a:p>
            <a:pPr lvl="1"/>
            <a:r>
              <a:rPr lang="fr-FR" sz="1049" dirty="0"/>
              <a:t>Méconnaissance des CPTS</a:t>
            </a:r>
          </a:p>
          <a:p>
            <a:pPr lvl="1"/>
            <a:r>
              <a:rPr lang="fr-FR" sz="1049" dirty="0"/>
              <a:t>Libéros&gt;</a:t>
            </a:r>
            <a:r>
              <a:rPr lang="fr-FR" sz="1049" dirty="0" err="1"/>
              <a:t>Médicalib</a:t>
            </a:r>
            <a:endParaRPr lang="fr-FR" sz="1049" dirty="0"/>
          </a:p>
          <a:p>
            <a:pPr lvl="1"/>
            <a:r>
              <a:rPr lang="fr-FR" sz="1049" dirty="0"/>
              <a:t>Diminution recours aux SF libérales et HAD depuis arrêt PRADO</a:t>
            </a:r>
          </a:p>
          <a:p>
            <a:pPr lvl="1"/>
            <a:r>
              <a:rPr lang="fr-FR" sz="1049" dirty="0"/>
              <a:t>Témoignage HAD : peut faire de la photo LED en turbulette</a:t>
            </a:r>
          </a:p>
          <a:p>
            <a:pPr marL="266380" lvl="1" indent="0">
              <a:buNone/>
            </a:pPr>
            <a:endParaRPr lang="fr-FR" sz="1049" dirty="0"/>
          </a:p>
          <a:p>
            <a:r>
              <a:rPr lang="fr-FR" sz="1099" u="sng" dirty="0"/>
              <a:t>Partantes pour faire des VAD sous conditions</a:t>
            </a:r>
            <a:endParaRPr lang="fr-FR" sz="1099" dirty="0"/>
          </a:p>
          <a:p>
            <a:pPr lvl="1"/>
            <a:r>
              <a:rPr lang="fr-FR" sz="1049" dirty="0"/>
              <a:t>Sortie anticipée avec une SF de liaison</a:t>
            </a:r>
          </a:p>
          <a:p>
            <a:pPr lvl="1"/>
            <a:r>
              <a:rPr lang="fr-FR" sz="1049" dirty="0"/>
              <a:t>Idéalement patiente connue en prénatal</a:t>
            </a:r>
          </a:p>
          <a:p>
            <a:pPr lvl="1"/>
            <a:r>
              <a:rPr lang="fr-FR" sz="1049" dirty="0"/>
              <a:t>Contact facilité avec la maternité</a:t>
            </a:r>
          </a:p>
          <a:p>
            <a:pPr lvl="1"/>
            <a:r>
              <a:rPr lang="fr-FR" sz="1049" dirty="0"/>
              <a:t>Contrôle Flash possible en maternité</a:t>
            </a:r>
          </a:p>
          <a:p>
            <a:pPr lvl="1"/>
            <a:r>
              <a:rPr lang="fr-FR" sz="1049" dirty="0"/>
              <a:t>Retour J3 maternité avec OEA</a:t>
            </a:r>
          </a:p>
          <a:p>
            <a:pPr lvl="1"/>
            <a:r>
              <a:rPr lang="fr-FR" sz="1049" dirty="0" err="1"/>
              <a:t>Réhospitalisation</a:t>
            </a:r>
            <a:r>
              <a:rPr lang="fr-FR" sz="1049" dirty="0"/>
              <a:t> possible 24/7 rassurante</a:t>
            </a:r>
          </a:p>
          <a:p>
            <a:pPr lvl="1"/>
            <a:endParaRPr lang="fr-FR" sz="1049" dirty="0"/>
          </a:p>
          <a:p>
            <a:pPr lvl="1"/>
            <a:endParaRPr lang="fr-FR" sz="1049" dirty="0"/>
          </a:p>
        </p:txBody>
      </p:sp>
      <p:sp>
        <p:nvSpPr>
          <p:cNvPr id="4" name="Phylactère : pensées 3">
            <a:extLst>
              <a:ext uri="{FF2B5EF4-FFF2-40B4-BE49-F238E27FC236}">
                <a16:creationId xmlns:a16="http://schemas.microsoft.com/office/drawing/2014/main" id="{A79C5039-39BD-4C21-9DF9-F20BC490E7D2}"/>
              </a:ext>
            </a:extLst>
          </p:cNvPr>
          <p:cNvSpPr/>
          <p:nvPr/>
        </p:nvSpPr>
        <p:spPr>
          <a:xfrm>
            <a:off x="5866546" y="1181761"/>
            <a:ext cx="3236364" cy="2736448"/>
          </a:xfrm>
          <a:prstGeom prst="cloudCallout">
            <a:avLst>
              <a:gd name="adj1" fmla="val -52780"/>
              <a:gd name="adj2" fmla="val 676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6651"/>
            <a:r>
              <a:rPr lang="fr-FR" sz="1398" dirty="0">
                <a:solidFill>
                  <a:prstClr val="white"/>
                </a:solidFill>
                <a:latin typeface="Calibri"/>
              </a:rPr>
              <a:t>Outil de mise en relation?</a:t>
            </a:r>
          </a:p>
          <a:p>
            <a:pPr algn="ctr" defTabSz="456651"/>
            <a:endParaRPr lang="fr-FR" sz="1398" dirty="0">
              <a:solidFill>
                <a:prstClr val="white"/>
              </a:solidFill>
              <a:latin typeface="Calibri"/>
            </a:endParaRPr>
          </a:p>
          <a:p>
            <a:pPr algn="ctr" defTabSz="456651"/>
            <a:r>
              <a:rPr lang="fr-FR" sz="1398" dirty="0">
                <a:solidFill>
                  <a:prstClr val="white"/>
                </a:solidFill>
                <a:latin typeface="Calibri"/>
              </a:rPr>
              <a:t>Support de transmissions RGPD?</a:t>
            </a:r>
          </a:p>
          <a:p>
            <a:pPr algn="ctr" defTabSz="456651"/>
            <a:endParaRPr lang="fr-FR" sz="1398" dirty="0">
              <a:solidFill>
                <a:prstClr val="white"/>
              </a:solidFill>
              <a:latin typeface="Calibri"/>
            </a:endParaRPr>
          </a:p>
          <a:p>
            <a:pPr algn="ctr" defTabSz="456651"/>
            <a:r>
              <a:rPr lang="fr-FR" sz="1398" dirty="0">
                <a:solidFill>
                  <a:prstClr val="white"/>
                </a:solidFill>
                <a:latin typeface="Calibri"/>
              </a:rPr>
              <a:t>Retour informations V-&gt;H?</a:t>
            </a:r>
          </a:p>
        </p:txBody>
      </p:sp>
    </p:spTree>
    <p:extLst>
      <p:ext uri="{BB962C8B-B14F-4D97-AF65-F5344CB8AC3E}">
        <p14:creationId xmlns:p14="http://schemas.microsoft.com/office/powerpoint/2010/main" val="29037887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19982AD-0663-42BE-8794-98048F998613}"/>
              </a:ext>
            </a:extLst>
          </p:cNvPr>
          <p:cNvSpPr>
            <a:spLocks noGrp="1"/>
          </p:cNvSpPr>
          <p:nvPr>
            <p:ph type="body" sz="quarter" idx="10"/>
          </p:nvPr>
        </p:nvSpPr>
        <p:spPr>
          <a:xfrm>
            <a:off x="1407555" y="1924477"/>
            <a:ext cx="7077862" cy="2453206"/>
          </a:xfrm>
        </p:spPr>
        <p:txBody>
          <a:bodyPr/>
          <a:lstStyle/>
          <a:p>
            <a:r>
              <a:rPr lang="fr-FR" dirty="0"/>
              <a:t>Hélène OSTERMANN : 01 44 74 11 90 – </a:t>
            </a:r>
            <a:r>
              <a:rPr lang="fr-FR" dirty="0">
                <a:hlinkClick r:id="rId2"/>
              </a:rPr>
              <a:t>hostermann@hopital-dcss.org</a:t>
            </a:r>
            <a:endParaRPr lang="fr-FR" dirty="0"/>
          </a:p>
          <a:p>
            <a:r>
              <a:rPr lang="fr-FR" dirty="0"/>
              <a:t>Donia SIDIBE : 01 44 74 11 22 - </a:t>
            </a:r>
            <a:r>
              <a:rPr lang="fr-FR" dirty="0">
                <a:hlinkClick r:id="rId3"/>
              </a:rPr>
              <a:t>DSidibe2@hopital-dcss.org</a:t>
            </a:r>
            <a:endParaRPr lang="fr-FR" dirty="0"/>
          </a:p>
          <a:p>
            <a:endParaRPr lang="fr-FR" dirty="0"/>
          </a:p>
          <a:p>
            <a:r>
              <a:rPr lang="fr-FR" dirty="0"/>
              <a:t>Secrétariat de maternité : </a:t>
            </a:r>
            <a:r>
              <a:rPr lang="fr-FR" dirty="0">
                <a:hlinkClick r:id="rId4"/>
              </a:rPr>
              <a:t>maternité@hopital-dcss.org</a:t>
            </a:r>
            <a:endParaRPr lang="fr-FR" dirty="0"/>
          </a:p>
          <a:p>
            <a:endParaRPr lang="fr-FR" dirty="0"/>
          </a:p>
          <a:p>
            <a:r>
              <a:rPr lang="fr-FR" dirty="0"/>
              <a:t>Questions </a:t>
            </a:r>
            <a:r>
              <a:rPr lang="fr-FR" dirty="0" err="1"/>
              <a:t>semi-urgentes</a:t>
            </a:r>
            <a:r>
              <a:rPr lang="fr-FR" dirty="0"/>
              <a:t> (LUN-VEN 8h30-18h) : 01 44 74 12 55</a:t>
            </a:r>
          </a:p>
          <a:p>
            <a:endParaRPr lang="fr-FR" dirty="0"/>
          </a:p>
          <a:p>
            <a:r>
              <a:rPr lang="fr-FR" dirty="0"/>
              <a:t>Urgence : </a:t>
            </a:r>
          </a:p>
          <a:p>
            <a:pPr lvl="1"/>
            <a:r>
              <a:rPr lang="fr-FR" dirty="0"/>
              <a:t>SDN 01 44 74 10 35</a:t>
            </a:r>
          </a:p>
          <a:p>
            <a:pPr lvl="1"/>
            <a:r>
              <a:rPr lang="fr-FR" dirty="0"/>
              <a:t>Chef de garde 01 44 74 10 65</a:t>
            </a:r>
          </a:p>
          <a:p>
            <a:pPr lvl="1"/>
            <a:endParaRPr lang="fr-FR" dirty="0"/>
          </a:p>
          <a:p>
            <a:endParaRPr lang="fr-FR" dirty="0"/>
          </a:p>
        </p:txBody>
      </p:sp>
      <p:sp>
        <p:nvSpPr>
          <p:cNvPr id="4" name="Titre 1">
            <a:extLst>
              <a:ext uri="{FF2B5EF4-FFF2-40B4-BE49-F238E27FC236}">
                <a16:creationId xmlns:a16="http://schemas.microsoft.com/office/drawing/2014/main" id="{5309EC65-DB53-484F-9ED8-16FA40CF113E}"/>
              </a:ext>
            </a:extLst>
          </p:cNvPr>
          <p:cNvSpPr>
            <a:spLocks noGrp="1"/>
          </p:cNvSpPr>
          <p:nvPr>
            <p:ph type="title"/>
          </p:nvPr>
        </p:nvSpPr>
        <p:spPr>
          <a:xfrm>
            <a:off x="386167" y="364675"/>
            <a:ext cx="8219453" cy="816555"/>
          </a:xfrm>
        </p:spPr>
        <p:txBody>
          <a:bodyPr/>
          <a:lstStyle/>
          <a:p>
            <a:r>
              <a:rPr lang="fr-FR" dirty="0"/>
              <a:t>Restons en contact…</a:t>
            </a:r>
          </a:p>
        </p:txBody>
      </p:sp>
    </p:spTree>
    <p:extLst>
      <p:ext uri="{BB962C8B-B14F-4D97-AF65-F5344CB8AC3E}">
        <p14:creationId xmlns:p14="http://schemas.microsoft.com/office/powerpoint/2010/main" val="24052626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28CAB4-5AD8-9BE4-A8A3-85B98C17173F}"/>
              </a:ext>
            </a:extLst>
          </p:cNvPr>
          <p:cNvSpPr>
            <a:spLocks noGrp="1"/>
          </p:cNvSpPr>
          <p:nvPr>
            <p:ph type="title"/>
          </p:nvPr>
        </p:nvSpPr>
        <p:spPr/>
        <p:txBody>
          <a:bodyPr/>
          <a:lstStyle/>
          <a:p>
            <a:r>
              <a:rPr lang="fr-FR" dirty="0"/>
              <a:t>Moyens disponibles ou mobilisables</a:t>
            </a:r>
          </a:p>
        </p:txBody>
      </p:sp>
      <p:sp>
        <p:nvSpPr>
          <p:cNvPr id="3" name="Espace réservé du texte 2">
            <a:extLst>
              <a:ext uri="{FF2B5EF4-FFF2-40B4-BE49-F238E27FC236}">
                <a16:creationId xmlns:a16="http://schemas.microsoft.com/office/drawing/2014/main" id="{CF5128CD-FD15-4E9E-59C4-6742AD46E462}"/>
              </a:ext>
            </a:extLst>
          </p:cNvPr>
          <p:cNvSpPr>
            <a:spLocks noGrp="1"/>
          </p:cNvSpPr>
          <p:nvPr>
            <p:ph type="body" sz="quarter" idx="10"/>
          </p:nvPr>
        </p:nvSpPr>
        <p:spPr/>
        <p:txBody>
          <a:bodyPr/>
          <a:lstStyle/>
          <a:p>
            <a:r>
              <a:rPr lang="fr-FR" dirty="0"/>
              <a:t>Outil commun régional?</a:t>
            </a:r>
          </a:p>
          <a:p>
            <a:endParaRPr lang="fr-FR" dirty="0"/>
          </a:p>
          <a:p>
            <a:r>
              <a:rPr lang="fr-FR" dirty="0"/>
              <a:t>CPTS : mise en lien, mise à disposition appareils OEA, BTC</a:t>
            </a:r>
          </a:p>
          <a:p>
            <a:endParaRPr lang="fr-FR" dirty="0"/>
          </a:p>
          <a:p>
            <a:r>
              <a:rPr lang="fr-FR" dirty="0"/>
              <a:t>Retour en hospitalisation possible 24/7, ligne dédiée pour les professionnels</a:t>
            </a:r>
          </a:p>
          <a:p>
            <a:endParaRPr lang="fr-FR" dirty="0"/>
          </a:p>
          <a:p>
            <a:r>
              <a:rPr lang="fr-FR" dirty="0"/>
              <a:t>SSIAD Périnatalité?</a:t>
            </a:r>
          </a:p>
        </p:txBody>
      </p:sp>
    </p:spTree>
    <p:extLst>
      <p:ext uri="{BB962C8B-B14F-4D97-AF65-F5344CB8AC3E}">
        <p14:creationId xmlns:p14="http://schemas.microsoft.com/office/powerpoint/2010/main" val="25168965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330887-C4F1-41F3-83D0-EF61F5963F76}"/>
              </a:ext>
            </a:extLst>
          </p:cNvPr>
          <p:cNvSpPr>
            <a:spLocks noGrp="1"/>
          </p:cNvSpPr>
          <p:nvPr>
            <p:ph type="ctrTitle"/>
          </p:nvPr>
        </p:nvSpPr>
        <p:spPr/>
        <p:txBody>
          <a:bodyPr/>
          <a:lstStyle/>
          <a:p>
            <a:r>
              <a:rPr lang="fr-FR" dirty="0"/>
              <a:t>Critères d’évaluation du PROJET</a:t>
            </a:r>
          </a:p>
        </p:txBody>
      </p:sp>
      <p:sp>
        <p:nvSpPr>
          <p:cNvPr id="3" name="Espace réservé du texte 2">
            <a:extLst>
              <a:ext uri="{FF2B5EF4-FFF2-40B4-BE49-F238E27FC236}">
                <a16:creationId xmlns:a16="http://schemas.microsoft.com/office/drawing/2014/main" id="{F7205AC7-B754-4CB8-A5CB-99AD3774CD70}"/>
              </a:ext>
            </a:extLst>
          </p:cNvPr>
          <p:cNvSpPr>
            <a:spLocks noGrp="1"/>
          </p:cNvSpPr>
          <p:nvPr>
            <p:ph type="body" sz="quarter" idx="15"/>
          </p:nvPr>
        </p:nvSpPr>
        <p:spPr>
          <a:xfrm>
            <a:off x="1517744" y="1205285"/>
            <a:ext cx="6783452" cy="3513291"/>
          </a:xfrm>
        </p:spPr>
        <p:txBody>
          <a:bodyPr/>
          <a:lstStyle/>
          <a:p>
            <a:r>
              <a:rPr lang="fr-FR" sz="1798" dirty="0"/>
              <a:t>Nombre de bénéficiaires</a:t>
            </a:r>
          </a:p>
          <a:p>
            <a:endParaRPr lang="fr-FR" sz="1798" dirty="0"/>
          </a:p>
          <a:p>
            <a:r>
              <a:rPr lang="fr-FR" sz="1798" dirty="0"/>
              <a:t>Profil des accouchées et nouveau-nés (parité, terme, PDN, percentile de croissance)</a:t>
            </a:r>
          </a:p>
          <a:p>
            <a:endParaRPr lang="fr-FR" sz="1798" dirty="0"/>
          </a:p>
          <a:p>
            <a:r>
              <a:rPr lang="fr-FR" sz="1798" dirty="0"/>
              <a:t>Respect des critères d’inclusion</a:t>
            </a:r>
          </a:p>
          <a:p>
            <a:endParaRPr lang="fr-FR" sz="1798" dirty="0"/>
          </a:p>
          <a:p>
            <a:r>
              <a:rPr lang="fr-FR" sz="1798" dirty="0"/>
              <a:t>Délestage (transfert pour manque de lit d’hospitalisation) = 0</a:t>
            </a:r>
          </a:p>
          <a:p>
            <a:endParaRPr lang="fr-FR" sz="1798" dirty="0"/>
          </a:p>
          <a:p>
            <a:r>
              <a:rPr lang="fr-FR" sz="1798" dirty="0"/>
              <a:t>Taux de </a:t>
            </a:r>
            <a:r>
              <a:rPr lang="fr-FR" sz="1798" dirty="0" err="1"/>
              <a:t>réhospitalisation</a:t>
            </a:r>
            <a:r>
              <a:rPr lang="fr-FR" sz="1798" dirty="0"/>
              <a:t> mère/bébé &lt;10 par an</a:t>
            </a:r>
          </a:p>
          <a:p>
            <a:endParaRPr lang="fr-FR" sz="1798" dirty="0"/>
          </a:p>
          <a:p>
            <a:r>
              <a:rPr lang="fr-FR" sz="1798" dirty="0"/>
              <a:t>Satisfaction des patientes</a:t>
            </a:r>
          </a:p>
          <a:p>
            <a:endParaRPr lang="fr-FR" sz="1798" dirty="0"/>
          </a:p>
          <a:p>
            <a:r>
              <a:rPr lang="fr-FR" sz="1798" dirty="0"/>
              <a:t>Nombre de SF et CPTS partenaires</a:t>
            </a:r>
          </a:p>
          <a:p>
            <a:endParaRPr lang="fr-FR" sz="1798" dirty="0"/>
          </a:p>
          <a:p>
            <a:r>
              <a:rPr lang="fr-FR" sz="1798" dirty="0"/>
              <a:t>Descriptif quantitatif des accompagnements mis en place à la sortie (HAD, </a:t>
            </a:r>
            <a:r>
              <a:rPr lang="fr-FR" sz="1798" dirty="0" err="1"/>
              <a:t>SFlibérale</a:t>
            </a:r>
            <a:r>
              <a:rPr lang="fr-FR" sz="1798" dirty="0"/>
              <a:t>, PMI…)</a:t>
            </a:r>
          </a:p>
        </p:txBody>
      </p:sp>
    </p:spTree>
    <p:extLst>
      <p:ext uri="{BB962C8B-B14F-4D97-AF65-F5344CB8AC3E}">
        <p14:creationId xmlns:p14="http://schemas.microsoft.com/office/powerpoint/2010/main" val="38767785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9C92DC-51A2-ED6B-51F4-5DA52CEFCADD}"/>
              </a:ext>
            </a:extLst>
          </p:cNvPr>
          <p:cNvSpPr>
            <a:spLocks noGrp="1"/>
          </p:cNvSpPr>
          <p:nvPr>
            <p:ph type="title"/>
          </p:nvPr>
        </p:nvSpPr>
        <p:spPr/>
        <p:txBody>
          <a:bodyPr/>
          <a:lstStyle/>
          <a:p>
            <a:r>
              <a:rPr lang="fr-FR" dirty="0"/>
              <a:t>CAS CLINIQUE – SORTIE COMPLEXE</a:t>
            </a:r>
          </a:p>
        </p:txBody>
      </p:sp>
      <p:graphicFrame>
        <p:nvGraphicFramePr>
          <p:cNvPr id="4" name="Diagramme 3">
            <a:extLst>
              <a:ext uri="{FF2B5EF4-FFF2-40B4-BE49-F238E27FC236}">
                <a16:creationId xmlns:a16="http://schemas.microsoft.com/office/drawing/2014/main" id="{11D82CF3-DD1B-3C17-BD85-4049DE1CD282}"/>
              </a:ext>
            </a:extLst>
          </p:cNvPr>
          <p:cNvGraphicFramePr/>
          <p:nvPr>
            <p:extLst/>
          </p:nvPr>
        </p:nvGraphicFramePr>
        <p:xfrm>
          <a:off x="2198666" y="1074998"/>
          <a:ext cx="6088483" cy="40589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llipse 2">
            <a:extLst>
              <a:ext uri="{FF2B5EF4-FFF2-40B4-BE49-F238E27FC236}">
                <a16:creationId xmlns:a16="http://schemas.microsoft.com/office/drawing/2014/main" id="{70320C23-1410-4424-968D-E66599598889}"/>
              </a:ext>
            </a:extLst>
          </p:cNvPr>
          <p:cNvSpPr/>
          <p:nvPr/>
        </p:nvSpPr>
        <p:spPr>
          <a:xfrm>
            <a:off x="538380" y="1040197"/>
            <a:ext cx="2459769" cy="1726061"/>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6651"/>
            <a:r>
              <a:rPr lang="fr-FR" sz="1798" b="1" dirty="0">
                <a:solidFill>
                  <a:prstClr val="black"/>
                </a:solidFill>
                <a:latin typeface="Calibri"/>
              </a:rPr>
              <a:t>CRIP</a:t>
            </a:r>
          </a:p>
          <a:p>
            <a:pPr algn="ctr" defTabSz="456651"/>
            <a:r>
              <a:rPr lang="fr-FR" sz="1798" dirty="0">
                <a:solidFill>
                  <a:prstClr val="black"/>
                </a:solidFill>
                <a:latin typeface="Calibri"/>
              </a:rPr>
              <a:t>Traitement de l’information préoccupante</a:t>
            </a:r>
          </a:p>
        </p:txBody>
      </p:sp>
      <p:sp>
        <p:nvSpPr>
          <p:cNvPr id="5" name="Ellipse 4">
            <a:extLst>
              <a:ext uri="{FF2B5EF4-FFF2-40B4-BE49-F238E27FC236}">
                <a16:creationId xmlns:a16="http://schemas.microsoft.com/office/drawing/2014/main" id="{472B453B-F9FA-4C2C-94B8-3C978B7419B7}"/>
              </a:ext>
            </a:extLst>
          </p:cNvPr>
          <p:cNvSpPr/>
          <p:nvPr/>
        </p:nvSpPr>
        <p:spPr>
          <a:xfrm>
            <a:off x="1742030" y="3224805"/>
            <a:ext cx="913273" cy="913273"/>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456651"/>
            <a:r>
              <a:rPr lang="fr-FR" sz="1798" b="1" dirty="0">
                <a:solidFill>
                  <a:prstClr val="black"/>
                </a:solidFill>
                <a:latin typeface="Calibri"/>
              </a:rPr>
              <a:t>PMI</a:t>
            </a:r>
          </a:p>
        </p:txBody>
      </p:sp>
    </p:spTree>
    <p:extLst>
      <p:ext uri="{BB962C8B-B14F-4D97-AF65-F5344CB8AC3E}">
        <p14:creationId xmlns:p14="http://schemas.microsoft.com/office/powerpoint/2010/main" val="4014581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A8C067-3C73-79EE-2D11-F23601AD43D7}"/>
              </a:ext>
            </a:extLst>
          </p:cNvPr>
          <p:cNvSpPr>
            <a:spLocks noGrp="1"/>
          </p:cNvSpPr>
          <p:nvPr>
            <p:ph type="title"/>
          </p:nvPr>
        </p:nvSpPr>
        <p:spPr/>
        <p:txBody>
          <a:bodyPr/>
          <a:lstStyle/>
          <a:p>
            <a:r>
              <a:rPr lang="fr-FR" dirty="0"/>
              <a:t>Points de vigilance / PROJET</a:t>
            </a:r>
          </a:p>
        </p:txBody>
      </p:sp>
      <p:sp>
        <p:nvSpPr>
          <p:cNvPr id="3" name="Espace réservé du texte 2">
            <a:extLst>
              <a:ext uri="{FF2B5EF4-FFF2-40B4-BE49-F238E27FC236}">
                <a16:creationId xmlns:a16="http://schemas.microsoft.com/office/drawing/2014/main" id="{CF7C0797-806A-D8CD-C9AC-5DF41911F536}"/>
              </a:ext>
            </a:extLst>
          </p:cNvPr>
          <p:cNvSpPr>
            <a:spLocks noGrp="1"/>
          </p:cNvSpPr>
          <p:nvPr>
            <p:ph type="body" sz="quarter" idx="10"/>
          </p:nvPr>
        </p:nvSpPr>
        <p:spPr/>
        <p:txBody>
          <a:bodyPr/>
          <a:lstStyle/>
          <a:p>
            <a:r>
              <a:rPr lang="fr-FR" dirty="0"/>
              <a:t>Recrutement des pédiatres en maternité</a:t>
            </a:r>
          </a:p>
          <a:p>
            <a:endParaRPr lang="fr-FR" dirty="0"/>
          </a:p>
          <a:p>
            <a:r>
              <a:rPr lang="fr-FR" dirty="0"/>
              <a:t>Coordination des sorties par un effectif formé présent 7/7</a:t>
            </a:r>
          </a:p>
          <a:p>
            <a:endParaRPr lang="fr-FR" dirty="0"/>
          </a:p>
          <a:p>
            <a:r>
              <a:rPr lang="fr-FR" dirty="0"/>
              <a:t>Existence de </a:t>
            </a:r>
            <a:r>
              <a:rPr lang="fr-FR" dirty="0" err="1"/>
              <a:t>sages-femmes</a:t>
            </a:r>
            <a:r>
              <a:rPr lang="fr-FR" dirty="0"/>
              <a:t> libérales réalisant des VAD</a:t>
            </a:r>
          </a:p>
          <a:p>
            <a:endParaRPr lang="fr-FR" dirty="0"/>
          </a:p>
          <a:p>
            <a:r>
              <a:rPr lang="fr-FR" dirty="0"/>
              <a:t>Maillage pluriprofessionnel dans les CPTS</a:t>
            </a:r>
          </a:p>
          <a:p>
            <a:endParaRPr lang="fr-FR" dirty="0"/>
          </a:p>
          <a:p>
            <a:r>
              <a:rPr lang="fr-FR" dirty="0"/>
              <a:t>PMI identifiée, repérage à distance</a:t>
            </a:r>
          </a:p>
          <a:p>
            <a:endParaRPr lang="fr-FR" dirty="0"/>
          </a:p>
          <a:p>
            <a:r>
              <a:rPr lang="fr-FR" dirty="0"/>
              <a:t>Outil régional universel pour la mise en lien interprofessionnel</a:t>
            </a:r>
          </a:p>
        </p:txBody>
      </p:sp>
    </p:spTree>
    <p:extLst>
      <p:ext uri="{BB962C8B-B14F-4D97-AF65-F5344CB8AC3E}">
        <p14:creationId xmlns:p14="http://schemas.microsoft.com/office/powerpoint/2010/main" val="6600208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778CF63-C939-2D26-CACE-2159B77DC877}"/>
              </a:ext>
            </a:extLst>
          </p:cNvPr>
          <p:cNvSpPr>
            <a:spLocks noGrp="1"/>
          </p:cNvSpPr>
          <p:nvPr>
            <p:ph type="title"/>
          </p:nvPr>
        </p:nvSpPr>
        <p:spPr>
          <a:xfrm>
            <a:off x="386169" y="365174"/>
            <a:ext cx="8219451" cy="817086"/>
          </a:xfrm>
        </p:spPr>
        <p:txBody>
          <a:bodyPr/>
          <a:lstStyle/>
          <a:p>
            <a:r>
              <a:rPr lang="fr-FR" dirty="0"/>
              <a:t>Merci de votre attention</a:t>
            </a:r>
          </a:p>
        </p:txBody>
      </p:sp>
      <p:pic>
        <p:nvPicPr>
          <p:cNvPr id="6" name="Image 5">
            <a:extLst>
              <a:ext uri="{FF2B5EF4-FFF2-40B4-BE49-F238E27FC236}">
                <a16:creationId xmlns:a16="http://schemas.microsoft.com/office/drawing/2014/main" id="{6D226708-63C2-4B6F-99AA-0BC836ED75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7336" y="1061446"/>
            <a:ext cx="3308284" cy="3308284"/>
          </a:xfrm>
          <a:prstGeom prst="rect">
            <a:avLst/>
          </a:prstGeom>
        </p:spPr>
      </p:pic>
    </p:spTree>
    <p:extLst>
      <p:ext uri="{BB962C8B-B14F-4D97-AF65-F5344CB8AC3E}">
        <p14:creationId xmlns:p14="http://schemas.microsoft.com/office/powerpoint/2010/main" val="6021131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smtClean="0"/>
              <a:t>2.2 Les 1000 jours: projets de la PMI de Paris</a:t>
            </a:r>
            <a:endParaRPr lang="fr-FR" dirty="0"/>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59</a:t>
            </a:fld>
            <a:endParaRPr lang="fr-FR" dirty="0"/>
          </a:p>
        </p:txBody>
      </p:sp>
    </p:spTree>
    <p:extLst>
      <p:ext uri="{BB962C8B-B14F-4D97-AF65-F5344CB8AC3E}">
        <p14:creationId xmlns:p14="http://schemas.microsoft.com/office/powerpoint/2010/main" val="1065755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6</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230981" y="1505133"/>
            <a:ext cx="8653749" cy="3400931"/>
          </a:xfrm>
          <a:prstGeom prst="rect">
            <a:avLst/>
          </a:prstGeom>
          <a:noFill/>
        </p:spPr>
        <p:txBody>
          <a:bodyPr wrap="square" rtlCol="0">
            <a:spAutoFit/>
          </a:bodyPr>
          <a:lstStyle/>
          <a:p>
            <a:pPr marL="214313" indent="-214313" algn="just">
              <a:buFont typeface="Arial" panose="020B0604020202020204" pitchFamily="34" charset="0"/>
              <a:buChar char="•"/>
            </a:pPr>
            <a:r>
              <a:rPr lang="fr-FR" b="1" dirty="0" smtClean="0">
                <a:solidFill>
                  <a:srgbClr val="000000"/>
                </a:solidFill>
                <a:latin typeface="Calibri" panose="020F0502020204030204" pitchFamily="34" charset="0"/>
                <a:cs typeface="Calibri" panose="020F0502020204030204" pitchFamily="34" charset="0"/>
              </a:rPr>
              <a:t>Sport </a:t>
            </a:r>
            <a:r>
              <a:rPr lang="fr-FR" b="1" dirty="0">
                <a:solidFill>
                  <a:srgbClr val="000000"/>
                </a:solidFill>
                <a:latin typeface="Calibri" panose="020F0502020204030204" pitchFamily="34" charset="0"/>
                <a:cs typeface="Calibri" panose="020F0502020204030204" pitchFamily="34" charset="0"/>
              </a:rPr>
              <a:t>Santé: Un enjeu prioritaire dans le cadre Projet Régional de Santé 3: fiche 6.6 </a:t>
            </a:r>
          </a:p>
          <a:p>
            <a:pPr algn="just"/>
            <a:endParaRPr lang="fr-FR" sz="1200" dirty="0" smtClean="0">
              <a:solidFill>
                <a:prstClr val="black"/>
              </a:solidFill>
            </a:endParaRPr>
          </a:p>
          <a:p>
            <a:pPr marL="285750" indent="-285750" algn="just">
              <a:buFont typeface="Arial" panose="020B0604020202020204" pitchFamily="34" charset="0"/>
              <a:buChar char="•"/>
            </a:pPr>
            <a:r>
              <a:rPr lang="fr-FR" dirty="0" smtClean="0">
                <a:solidFill>
                  <a:prstClr val="black"/>
                </a:solidFill>
                <a:latin typeface="Calibri" panose="020F0502020204030204" pitchFamily="34" charset="0"/>
                <a:cs typeface="Calibri" panose="020F0502020204030204" pitchFamily="34" charset="0"/>
              </a:rPr>
              <a:t>Développer </a:t>
            </a:r>
            <a:r>
              <a:rPr lang="fr-FR" dirty="0">
                <a:solidFill>
                  <a:prstClr val="black"/>
                </a:solidFill>
                <a:latin typeface="Calibri" panose="020F0502020204030204" pitchFamily="34" charset="0"/>
                <a:cs typeface="Calibri" panose="020F0502020204030204" pitchFamily="34" charset="0"/>
              </a:rPr>
              <a:t>les incitations et conditions pour la pratique quotidienne d’une activité physique volontaire</a:t>
            </a:r>
          </a:p>
          <a:p>
            <a:pPr marL="285750" lvl="0" indent="-285750">
              <a:buFont typeface="Arial" panose="020B0604020202020204" pitchFamily="34" charset="0"/>
              <a:buChar char="•"/>
            </a:pPr>
            <a:r>
              <a:rPr lang="fr-FR" dirty="0">
                <a:solidFill>
                  <a:prstClr val="black"/>
                </a:solidFill>
                <a:latin typeface="Calibri" panose="020F0502020204030204" pitchFamily="34" charset="0"/>
                <a:cs typeface="Calibri" panose="020F0502020204030204" pitchFamily="34" charset="0"/>
              </a:rPr>
              <a:t>Faciliter l’accès à la pratique régulière d’une activité sportive intégrant un objectif de santé pour des personnes qui en sont éloignées</a:t>
            </a:r>
          </a:p>
          <a:p>
            <a:pPr marL="285750" lvl="0" indent="-285750">
              <a:buFont typeface="Arial" panose="020B0604020202020204" pitchFamily="34" charset="0"/>
              <a:buChar char="•"/>
            </a:pPr>
            <a:r>
              <a:rPr lang="fr-FR" dirty="0">
                <a:solidFill>
                  <a:prstClr val="black"/>
                </a:solidFill>
                <a:latin typeface="Calibri" panose="020F0502020204030204" pitchFamily="34" charset="0"/>
                <a:cs typeface="Calibri" panose="020F0502020204030204" pitchFamily="34" charset="0"/>
              </a:rPr>
              <a:t>Faciliter l’accès à l’activité physique adaptée et encadrée à destination des personnes en situation de handicap, de perte d’autonomie et porteuses de maladies chroniques</a:t>
            </a:r>
            <a:endParaRPr lang="fr-FR" dirty="0">
              <a:solidFill>
                <a:srgbClr val="ED7D31">
                  <a:lumMod val="75000"/>
                </a:srgb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fr-FR" b="1" dirty="0">
              <a:solidFill>
                <a:srgbClr val="030E9F"/>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fr-FR" b="1" dirty="0">
              <a:solidFill>
                <a:srgbClr val="030E9F"/>
              </a:solidFill>
              <a:latin typeface="Calibri" panose="020F0502020204030204" pitchFamily="34" charset="0"/>
              <a:cs typeface="Calibri" panose="020F0502020204030204" pitchFamily="34" charset="0"/>
            </a:endParaRPr>
          </a:p>
          <a:p>
            <a:endParaRPr lang="fr-FR" sz="1050" b="1" dirty="0" smtClean="0">
              <a:solidFill>
                <a:srgbClr val="002395"/>
              </a:solidFill>
              <a:latin typeface="Calibri" panose="020F0502020204030204" pitchFamily="34" charset="0"/>
              <a:cs typeface="Calibri" panose="020F0502020204030204" pitchFamily="34" charset="0"/>
            </a:endParaRPr>
          </a:p>
          <a:p>
            <a:endParaRPr lang="fr-FR" sz="1100" b="1" dirty="0">
              <a:solidFill>
                <a:srgbClr val="002395"/>
              </a:solidFill>
              <a:latin typeface="Calibri" panose="020F0502020204030204" pitchFamily="34" charset="0"/>
              <a:cs typeface="Calibri" panose="020F0502020204030204" pitchFamily="34" charset="0"/>
            </a:endParaRPr>
          </a:p>
          <a:p>
            <a:endParaRPr lang="fr-FR" sz="1100" b="1" dirty="0">
              <a:solidFill>
                <a:srgbClr val="002395"/>
              </a:solidFill>
              <a:latin typeface="Calibri" panose="020F0502020204030204" pitchFamily="34" charset="0"/>
              <a:cs typeface="Calibri" panose="020F0502020204030204" pitchFamily="34" charset="0"/>
            </a:endParaRPr>
          </a:p>
          <a:p>
            <a:pPr marL="214313" indent="-214313" algn="just">
              <a:buFont typeface="Arial" panose="020B0604020202020204" pitchFamily="34" charset="0"/>
              <a:buChar char="•"/>
            </a:pPr>
            <a:endParaRPr lang="fr-FR" sz="1000" dirty="0" smtClean="0">
              <a:solidFill>
                <a:srgbClr val="000000"/>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8024271" y="29766"/>
            <a:ext cx="868208" cy="773169"/>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Tree>
    <p:extLst>
      <p:ext uri="{BB962C8B-B14F-4D97-AF65-F5344CB8AC3E}">
        <p14:creationId xmlns:p14="http://schemas.microsoft.com/office/powerpoint/2010/main" val="37475390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13207" y="1532762"/>
            <a:ext cx="8116253" cy="0"/>
          </a:xfrm>
          <a:custGeom>
            <a:avLst/>
            <a:gdLst/>
            <a:ahLst/>
            <a:cxnLst/>
            <a:rect l="l" t="t" r="r" b="b"/>
            <a:pathLst>
              <a:path w="10821670">
                <a:moveTo>
                  <a:pt x="0" y="0"/>
                </a:moveTo>
                <a:lnTo>
                  <a:pt x="10821543" y="0"/>
                </a:lnTo>
              </a:path>
            </a:pathLst>
          </a:custGeom>
          <a:ln w="9144">
            <a:solidFill>
              <a:srgbClr val="071F31"/>
            </a:solidFill>
          </a:ln>
        </p:spPr>
        <p:txBody>
          <a:bodyPr wrap="square" lIns="0" tIns="0" rIns="0" bIns="0" rtlCol="0"/>
          <a:lstStyle/>
          <a:p>
            <a:pPr defTabSz="685800"/>
            <a:endParaRPr sz="1350" kern="0">
              <a:solidFill>
                <a:sysClr val="windowText" lastClr="000000"/>
              </a:solidFill>
            </a:endParaRPr>
          </a:p>
        </p:txBody>
      </p:sp>
      <p:pic>
        <p:nvPicPr>
          <p:cNvPr id="3" name="object 3"/>
          <p:cNvPicPr/>
          <p:nvPr/>
        </p:nvPicPr>
        <p:blipFill>
          <a:blip r:embed="rId2" cstate="print"/>
          <a:stretch>
            <a:fillRect/>
          </a:stretch>
        </p:blipFill>
        <p:spPr>
          <a:xfrm>
            <a:off x="3991381" y="230885"/>
            <a:ext cx="1180685" cy="1057275"/>
          </a:xfrm>
          <a:prstGeom prst="rect">
            <a:avLst/>
          </a:prstGeom>
        </p:spPr>
      </p:pic>
      <p:pic>
        <p:nvPicPr>
          <p:cNvPr id="6" name="object 6"/>
          <p:cNvPicPr/>
          <p:nvPr/>
        </p:nvPicPr>
        <p:blipFill>
          <a:blip r:embed="rId3" cstate="print"/>
          <a:stretch>
            <a:fillRect/>
          </a:stretch>
        </p:blipFill>
        <p:spPr>
          <a:xfrm>
            <a:off x="516179" y="2508218"/>
            <a:ext cx="5469160" cy="445770"/>
          </a:xfrm>
          <a:prstGeom prst="rect">
            <a:avLst/>
          </a:prstGeom>
        </p:spPr>
      </p:pic>
      <p:sp>
        <p:nvSpPr>
          <p:cNvPr id="7" name="Espace réservé du numéro de diapositive 6"/>
          <p:cNvSpPr>
            <a:spLocks noGrp="1"/>
          </p:cNvSpPr>
          <p:nvPr>
            <p:ph type="sldNum" sz="quarter" idx="7"/>
          </p:nvPr>
        </p:nvSpPr>
        <p:spPr>
          <a:xfrm>
            <a:off x="6583680" y="4783455"/>
            <a:ext cx="2103120" cy="115416"/>
          </a:xfrm>
        </p:spPr>
        <p:txBody>
          <a:bodyPr/>
          <a:lstStyle/>
          <a:p>
            <a:pPr defTabSz="685800"/>
            <a:r>
              <a:rPr lang="fr-FR" sz="750" kern="0" dirty="0">
                <a:solidFill>
                  <a:srgbClr val="002060"/>
                </a:solidFill>
              </a:rPr>
              <a:t>1</a:t>
            </a:r>
          </a:p>
        </p:txBody>
      </p:sp>
      <p:sp>
        <p:nvSpPr>
          <p:cNvPr id="8" name="Espace réservé du pied de page 7"/>
          <p:cNvSpPr>
            <a:spLocks noGrp="1"/>
          </p:cNvSpPr>
          <p:nvPr>
            <p:ph type="ftr" sz="quarter" idx="5"/>
          </p:nvPr>
        </p:nvSpPr>
        <p:spPr>
          <a:xfrm flipH="1">
            <a:off x="4286250" y="4668039"/>
            <a:ext cx="337185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3055376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68580" y="40195"/>
            <a:ext cx="1543145" cy="288035"/>
          </a:xfrm>
          <a:prstGeom prst="rect">
            <a:avLst/>
          </a:prstGeom>
        </p:spPr>
      </p:pic>
      <p:grpSp>
        <p:nvGrpSpPr>
          <p:cNvPr id="4" name="object 4"/>
          <p:cNvGrpSpPr/>
          <p:nvPr/>
        </p:nvGrpSpPr>
        <p:grpSpPr>
          <a:xfrm>
            <a:off x="3223259" y="973835"/>
            <a:ext cx="2295525" cy="633413"/>
            <a:chOff x="4297679" y="1298447"/>
            <a:chExt cx="3060700" cy="844550"/>
          </a:xfrm>
        </p:grpSpPr>
        <p:sp>
          <p:nvSpPr>
            <p:cNvPr id="5" name="object 5"/>
            <p:cNvSpPr/>
            <p:nvPr/>
          </p:nvSpPr>
          <p:spPr>
            <a:xfrm>
              <a:off x="4303775" y="1304543"/>
              <a:ext cx="3048000" cy="832485"/>
            </a:xfrm>
            <a:custGeom>
              <a:avLst/>
              <a:gdLst/>
              <a:ahLst/>
              <a:cxnLst/>
              <a:rect l="l" t="t" r="r" b="b"/>
              <a:pathLst>
                <a:path w="3048000" h="832485">
                  <a:moveTo>
                    <a:pt x="0" y="832103"/>
                  </a:moveTo>
                  <a:lnTo>
                    <a:pt x="3048000" y="832103"/>
                  </a:lnTo>
                  <a:lnTo>
                    <a:pt x="3048000" y="0"/>
                  </a:lnTo>
                  <a:lnTo>
                    <a:pt x="0" y="0"/>
                  </a:lnTo>
                  <a:lnTo>
                    <a:pt x="0" y="832103"/>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6" name="object 6"/>
            <p:cNvPicPr/>
            <p:nvPr/>
          </p:nvPicPr>
          <p:blipFill>
            <a:blip r:embed="rId3" cstate="print"/>
            <a:stretch>
              <a:fillRect/>
            </a:stretch>
          </p:blipFill>
          <p:spPr>
            <a:xfrm>
              <a:off x="4659502" y="1307337"/>
              <a:ext cx="2576576" cy="420624"/>
            </a:xfrm>
            <a:prstGeom prst="rect">
              <a:avLst/>
            </a:prstGeom>
          </p:spPr>
        </p:pic>
        <p:pic>
          <p:nvPicPr>
            <p:cNvPr id="7" name="object 7"/>
            <p:cNvPicPr/>
            <p:nvPr/>
          </p:nvPicPr>
          <p:blipFill>
            <a:blip r:embed="rId4" cstate="print"/>
            <a:stretch>
              <a:fillRect/>
            </a:stretch>
          </p:blipFill>
          <p:spPr>
            <a:xfrm>
              <a:off x="4630546" y="1673097"/>
              <a:ext cx="2565527" cy="420624"/>
            </a:xfrm>
            <a:prstGeom prst="rect">
              <a:avLst/>
            </a:prstGeom>
          </p:spPr>
        </p:pic>
      </p:grpSp>
      <p:grpSp>
        <p:nvGrpSpPr>
          <p:cNvPr id="8" name="object 8"/>
          <p:cNvGrpSpPr/>
          <p:nvPr/>
        </p:nvGrpSpPr>
        <p:grpSpPr>
          <a:xfrm>
            <a:off x="3223260" y="1936241"/>
            <a:ext cx="2302669" cy="701993"/>
            <a:chOff x="4297679" y="2581655"/>
            <a:chExt cx="3070225" cy="935990"/>
          </a:xfrm>
        </p:grpSpPr>
        <p:sp>
          <p:nvSpPr>
            <p:cNvPr id="9" name="object 9"/>
            <p:cNvSpPr/>
            <p:nvPr/>
          </p:nvSpPr>
          <p:spPr>
            <a:xfrm>
              <a:off x="4303775" y="2587751"/>
              <a:ext cx="3048000" cy="923925"/>
            </a:xfrm>
            <a:custGeom>
              <a:avLst/>
              <a:gdLst/>
              <a:ahLst/>
              <a:cxnLst/>
              <a:rect l="l" t="t" r="r" b="b"/>
              <a:pathLst>
                <a:path w="3048000" h="923925">
                  <a:moveTo>
                    <a:pt x="3048000" y="0"/>
                  </a:moveTo>
                  <a:lnTo>
                    <a:pt x="0" y="0"/>
                  </a:lnTo>
                  <a:lnTo>
                    <a:pt x="0" y="923544"/>
                  </a:lnTo>
                  <a:lnTo>
                    <a:pt x="3048000" y="923544"/>
                  </a:lnTo>
                  <a:lnTo>
                    <a:pt x="3048000"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10" name="object 10"/>
            <p:cNvSpPr/>
            <p:nvPr/>
          </p:nvSpPr>
          <p:spPr>
            <a:xfrm>
              <a:off x="4303775" y="2587751"/>
              <a:ext cx="3048000" cy="923925"/>
            </a:xfrm>
            <a:custGeom>
              <a:avLst/>
              <a:gdLst/>
              <a:ahLst/>
              <a:cxnLst/>
              <a:rect l="l" t="t" r="r" b="b"/>
              <a:pathLst>
                <a:path w="3048000" h="923925">
                  <a:moveTo>
                    <a:pt x="0" y="923544"/>
                  </a:moveTo>
                  <a:lnTo>
                    <a:pt x="3048000" y="923544"/>
                  </a:lnTo>
                  <a:lnTo>
                    <a:pt x="3048000" y="0"/>
                  </a:lnTo>
                  <a:lnTo>
                    <a:pt x="0" y="0"/>
                  </a:lnTo>
                  <a:lnTo>
                    <a:pt x="0" y="923544"/>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11" name="object 11"/>
            <p:cNvPicPr/>
            <p:nvPr/>
          </p:nvPicPr>
          <p:blipFill>
            <a:blip r:embed="rId5" cstate="print"/>
            <a:stretch>
              <a:fillRect/>
            </a:stretch>
          </p:blipFill>
          <p:spPr>
            <a:xfrm>
              <a:off x="4618354" y="2602102"/>
              <a:ext cx="685800" cy="315467"/>
            </a:xfrm>
            <a:prstGeom prst="rect">
              <a:avLst/>
            </a:prstGeom>
          </p:spPr>
        </p:pic>
        <p:pic>
          <p:nvPicPr>
            <p:cNvPr id="12" name="object 12"/>
            <p:cNvPicPr/>
            <p:nvPr/>
          </p:nvPicPr>
          <p:blipFill>
            <a:blip r:embed="rId6" cstate="print"/>
            <a:stretch>
              <a:fillRect/>
            </a:stretch>
          </p:blipFill>
          <p:spPr>
            <a:xfrm>
              <a:off x="5166994" y="2602102"/>
              <a:ext cx="173736" cy="315467"/>
            </a:xfrm>
            <a:prstGeom prst="rect">
              <a:avLst/>
            </a:prstGeom>
          </p:spPr>
        </p:pic>
        <p:pic>
          <p:nvPicPr>
            <p:cNvPr id="13" name="object 13"/>
            <p:cNvPicPr/>
            <p:nvPr/>
          </p:nvPicPr>
          <p:blipFill>
            <a:blip r:embed="rId7" cstate="print"/>
            <a:stretch>
              <a:fillRect/>
            </a:stretch>
          </p:blipFill>
          <p:spPr>
            <a:xfrm>
              <a:off x="5253862" y="2602102"/>
              <a:ext cx="1957959" cy="315467"/>
            </a:xfrm>
            <a:prstGeom prst="rect">
              <a:avLst/>
            </a:prstGeom>
          </p:spPr>
        </p:pic>
        <p:pic>
          <p:nvPicPr>
            <p:cNvPr id="14" name="object 14"/>
            <p:cNvPicPr/>
            <p:nvPr/>
          </p:nvPicPr>
          <p:blipFill>
            <a:blip r:embed="rId8" cstate="print"/>
            <a:stretch>
              <a:fillRect/>
            </a:stretch>
          </p:blipFill>
          <p:spPr>
            <a:xfrm>
              <a:off x="4456810" y="2876422"/>
              <a:ext cx="2910713" cy="315467"/>
            </a:xfrm>
            <a:prstGeom prst="rect">
              <a:avLst/>
            </a:prstGeom>
          </p:spPr>
        </p:pic>
        <p:pic>
          <p:nvPicPr>
            <p:cNvPr id="15" name="object 15"/>
            <p:cNvPicPr/>
            <p:nvPr/>
          </p:nvPicPr>
          <p:blipFill>
            <a:blip r:embed="rId9" cstate="print"/>
            <a:stretch>
              <a:fillRect/>
            </a:stretch>
          </p:blipFill>
          <p:spPr>
            <a:xfrm>
              <a:off x="5020690" y="3150743"/>
              <a:ext cx="1788540" cy="315467"/>
            </a:xfrm>
            <a:prstGeom prst="rect">
              <a:avLst/>
            </a:prstGeom>
          </p:spPr>
        </p:pic>
      </p:grpSp>
      <p:grpSp>
        <p:nvGrpSpPr>
          <p:cNvPr id="16" name="object 16"/>
          <p:cNvGrpSpPr/>
          <p:nvPr/>
        </p:nvGrpSpPr>
        <p:grpSpPr>
          <a:xfrm>
            <a:off x="437768" y="1937384"/>
            <a:ext cx="2296478" cy="701993"/>
            <a:chOff x="583691" y="2583179"/>
            <a:chExt cx="3061970" cy="935990"/>
          </a:xfrm>
        </p:grpSpPr>
        <p:sp>
          <p:nvSpPr>
            <p:cNvPr id="17" name="object 17"/>
            <p:cNvSpPr/>
            <p:nvPr/>
          </p:nvSpPr>
          <p:spPr>
            <a:xfrm>
              <a:off x="589787" y="2589275"/>
              <a:ext cx="3049905" cy="923925"/>
            </a:xfrm>
            <a:custGeom>
              <a:avLst/>
              <a:gdLst/>
              <a:ahLst/>
              <a:cxnLst/>
              <a:rect l="l" t="t" r="r" b="b"/>
              <a:pathLst>
                <a:path w="3049904" h="923925">
                  <a:moveTo>
                    <a:pt x="3049524" y="0"/>
                  </a:moveTo>
                  <a:lnTo>
                    <a:pt x="0" y="0"/>
                  </a:lnTo>
                  <a:lnTo>
                    <a:pt x="0" y="923544"/>
                  </a:lnTo>
                  <a:lnTo>
                    <a:pt x="3049524" y="923544"/>
                  </a:lnTo>
                  <a:lnTo>
                    <a:pt x="3049524"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18" name="object 18"/>
            <p:cNvSpPr/>
            <p:nvPr/>
          </p:nvSpPr>
          <p:spPr>
            <a:xfrm>
              <a:off x="589787" y="2589275"/>
              <a:ext cx="3049905" cy="923925"/>
            </a:xfrm>
            <a:custGeom>
              <a:avLst/>
              <a:gdLst/>
              <a:ahLst/>
              <a:cxnLst/>
              <a:rect l="l" t="t" r="r" b="b"/>
              <a:pathLst>
                <a:path w="3049904" h="923925">
                  <a:moveTo>
                    <a:pt x="0" y="923544"/>
                  </a:moveTo>
                  <a:lnTo>
                    <a:pt x="3049524" y="923544"/>
                  </a:lnTo>
                  <a:lnTo>
                    <a:pt x="3049524" y="0"/>
                  </a:lnTo>
                  <a:lnTo>
                    <a:pt x="0" y="0"/>
                  </a:lnTo>
                  <a:lnTo>
                    <a:pt x="0" y="923544"/>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19" name="object 19"/>
            <p:cNvPicPr/>
            <p:nvPr/>
          </p:nvPicPr>
          <p:blipFill>
            <a:blip r:embed="rId5" cstate="print"/>
            <a:stretch>
              <a:fillRect/>
            </a:stretch>
          </p:blipFill>
          <p:spPr>
            <a:xfrm>
              <a:off x="904646" y="2603245"/>
              <a:ext cx="685800" cy="315467"/>
            </a:xfrm>
            <a:prstGeom prst="rect">
              <a:avLst/>
            </a:prstGeom>
          </p:spPr>
        </p:pic>
        <p:pic>
          <p:nvPicPr>
            <p:cNvPr id="20" name="object 20"/>
            <p:cNvPicPr/>
            <p:nvPr/>
          </p:nvPicPr>
          <p:blipFill>
            <a:blip r:embed="rId6" cstate="print"/>
            <a:stretch>
              <a:fillRect/>
            </a:stretch>
          </p:blipFill>
          <p:spPr>
            <a:xfrm>
              <a:off x="1453261" y="2603245"/>
              <a:ext cx="173736" cy="315467"/>
            </a:xfrm>
            <a:prstGeom prst="rect">
              <a:avLst/>
            </a:prstGeom>
          </p:spPr>
        </p:pic>
        <p:pic>
          <p:nvPicPr>
            <p:cNvPr id="21" name="object 21"/>
            <p:cNvPicPr/>
            <p:nvPr/>
          </p:nvPicPr>
          <p:blipFill>
            <a:blip r:embed="rId7" cstate="print"/>
            <a:stretch>
              <a:fillRect/>
            </a:stretch>
          </p:blipFill>
          <p:spPr>
            <a:xfrm>
              <a:off x="1540128" y="2603245"/>
              <a:ext cx="1957959" cy="315467"/>
            </a:xfrm>
            <a:prstGeom prst="rect">
              <a:avLst/>
            </a:prstGeom>
          </p:spPr>
        </p:pic>
        <p:pic>
          <p:nvPicPr>
            <p:cNvPr id="22" name="object 22"/>
            <p:cNvPicPr/>
            <p:nvPr/>
          </p:nvPicPr>
          <p:blipFill>
            <a:blip r:embed="rId10" cstate="print"/>
            <a:stretch>
              <a:fillRect/>
            </a:stretch>
          </p:blipFill>
          <p:spPr>
            <a:xfrm>
              <a:off x="907694" y="2877261"/>
              <a:ext cx="2595880" cy="315772"/>
            </a:xfrm>
            <a:prstGeom prst="rect">
              <a:avLst/>
            </a:prstGeom>
          </p:spPr>
        </p:pic>
        <p:pic>
          <p:nvPicPr>
            <p:cNvPr id="23" name="object 23"/>
            <p:cNvPicPr/>
            <p:nvPr/>
          </p:nvPicPr>
          <p:blipFill>
            <a:blip r:embed="rId11" cstate="print"/>
            <a:stretch>
              <a:fillRect/>
            </a:stretch>
          </p:blipFill>
          <p:spPr>
            <a:xfrm>
              <a:off x="1486788" y="3152266"/>
              <a:ext cx="1381378" cy="315467"/>
            </a:xfrm>
            <a:prstGeom prst="rect">
              <a:avLst/>
            </a:prstGeom>
          </p:spPr>
        </p:pic>
      </p:grpSp>
      <p:grpSp>
        <p:nvGrpSpPr>
          <p:cNvPr id="24" name="object 24"/>
          <p:cNvGrpSpPr/>
          <p:nvPr/>
        </p:nvGrpSpPr>
        <p:grpSpPr>
          <a:xfrm>
            <a:off x="6200775" y="1936242"/>
            <a:ext cx="2296478" cy="493871"/>
            <a:chOff x="8267700" y="2581655"/>
            <a:chExt cx="3061970" cy="658495"/>
          </a:xfrm>
        </p:grpSpPr>
        <p:sp>
          <p:nvSpPr>
            <p:cNvPr id="25" name="object 25"/>
            <p:cNvSpPr/>
            <p:nvPr/>
          </p:nvSpPr>
          <p:spPr>
            <a:xfrm>
              <a:off x="8273795" y="2587751"/>
              <a:ext cx="3049905" cy="646430"/>
            </a:xfrm>
            <a:custGeom>
              <a:avLst/>
              <a:gdLst/>
              <a:ahLst/>
              <a:cxnLst/>
              <a:rect l="l" t="t" r="r" b="b"/>
              <a:pathLst>
                <a:path w="3049904" h="646430">
                  <a:moveTo>
                    <a:pt x="3049524" y="0"/>
                  </a:moveTo>
                  <a:lnTo>
                    <a:pt x="0" y="0"/>
                  </a:lnTo>
                  <a:lnTo>
                    <a:pt x="0" y="646176"/>
                  </a:lnTo>
                  <a:lnTo>
                    <a:pt x="3049524" y="646176"/>
                  </a:lnTo>
                  <a:lnTo>
                    <a:pt x="3049524"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26" name="object 26"/>
            <p:cNvSpPr/>
            <p:nvPr/>
          </p:nvSpPr>
          <p:spPr>
            <a:xfrm>
              <a:off x="8273795" y="2587751"/>
              <a:ext cx="3049905" cy="646430"/>
            </a:xfrm>
            <a:custGeom>
              <a:avLst/>
              <a:gdLst/>
              <a:ahLst/>
              <a:cxnLst/>
              <a:rect l="l" t="t" r="r" b="b"/>
              <a:pathLst>
                <a:path w="3049904" h="646430">
                  <a:moveTo>
                    <a:pt x="0" y="646176"/>
                  </a:moveTo>
                  <a:lnTo>
                    <a:pt x="3049524" y="646176"/>
                  </a:lnTo>
                  <a:lnTo>
                    <a:pt x="3049524" y="0"/>
                  </a:lnTo>
                  <a:lnTo>
                    <a:pt x="0" y="0"/>
                  </a:lnTo>
                  <a:lnTo>
                    <a:pt x="0" y="646176"/>
                  </a:lnTo>
                  <a:close/>
                </a:path>
              </a:pathLst>
            </a:custGeom>
            <a:ln w="12191">
              <a:solidFill>
                <a:srgbClr val="354ACF"/>
              </a:solidFill>
            </a:ln>
          </p:spPr>
          <p:txBody>
            <a:bodyPr wrap="square" lIns="0" tIns="0" rIns="0" bIns="0" rtlCol="0"/>
            <a:lstStyle/>
            <a:p>
              <a:pPr defTabSz="685800"/>
              <a:endParaRPr sz="1350" kern="0">
                <a:solidFill>
                  <a:sysClr val="windowText" lastClr="000000"/>
                </a:solidFill>
              </a:endParaRPr>
            </a:p>
          </p:txBody>
        </p:sp>
        <p:pic>
          <p:nvPicPr>
            <p:cNvPr id="27" name="object 27"/>
            <p:cNvPicPr/>
            <p:nvPr/>
          </p:nvPicPr>
          <p:blipFill>
            <a:blip r:embed="rId5" cstate="print"/>
            <a:stretch>
              <a:fillRect/>
            </a:stretch>
          </p:blipFill>
          <p:spPr>
            <a:xfrm>
              <a:off x="8510015" y="2602102"/>
              <a:ext cx="686180" cy="315467"/>
            </a:xfrm>
            <a:prstGeom prst="rect">
              <a:avLst/>
            </a:prstGeom>
          </p:spPr>
        </p:pic>
        <p:pic>
          <p:nvPicPr>
            <p:cNvPr id="28" name="object 28"/>
            <p:cNvPicPr/>
            <p:nvPr/>
          </p:nvPicPr>
          <p:blipFill>
            <a:blip r:embed="rId6" cstate="print"/>
            <a:stretch>
              <a:fillRect/>
            </a:stretch>
          </p:blipFill>
          <p:spPr>
            <a:xfrm>
              <a:off x="9058909" y="2602102"/>
              <a:ext cx="173735" cy="315467"/>
            </a:xfrm>
            <a:prstGeom prst="rect">
              <a:avLst/>
            </a:prstGeom>
          </p:spPr>
        </p:pic>
        <p:pic>
          <p:nvPicPr>
            <p:cNvPr id="29" name="object 29"/>
            <p:cNvPicPr/>
            <p:nvPr/>
          </p:nvPicPr>
          <p:blipFill>
            <a:blip r:embed="rId12" cstate="print"/>
            <a:stretch>
              <a:fillRect/>
            </a:stretch>
          </p:blipFill>
          <p:spPr>
            <a:xfrm>
              <a:off x="9145777" y="2602102"/>
              <a:ext cx="2106295" cy="315467"/>
            </a:xfrm>
            <a:prstGeom prst="rect">
              <a:avLst/>
            </a:prstGeom>
          </p:spPr>
        </p:pic>
        <p:pic>
          <p:nvPicPr>
            <p:cNvPr id="30" name="object 30"/>
            <p:cNvPicPr/>
            <p:nvPr/>
          </p:nvPicPr>
          <p:blipFill>
            <a:blip r:embed="rId13" cstate="print"/>
            <a:stretch>
              <a:fillRect/>
            </a:stretch>
          </p:blipFill>
          <p:spPr>
            <a:xfrm>
              <a:off x="8795258" y="2876422"/>
              <a:ext cx="2125218" cy="315467"/>
            </a:xfrm>
            <a:prstGeom prst="rect">
              <a:avLst/>
            </a:prstGeom>
          </p:spPr>
        </p:pic>
      </p:grpSp>
      <p:grpSp>
        <p:nvGrpSpPr>
          <p:cNvPr id="31" name="object 31"/>
          <p:cNvGrpSpPr/>
          <p:nvPr/>
        </p:nvGrpSpPr>
        <p:grpSpPr>
          <a:xfrm>
            <a:off x="444381" y="2876406"/>
            <a:ext cx="2296478" cy="701993"/>
            <a:chOff x="583691" y="3930396"/>
            <a:chExt cx="3061970" cy="935990"/>
          </a:xfrm>
        </p:grpSpPr>
        <p:sp>
          <p:nvSpPr>
            <p:cNvPr id="32" name="object 32"/>
            <p:cNvSpPr/>
            <p:nvPr/>
          </p:nvSpPr>
          <p:spPr>
            <a:xfrm>
              <a:off x="589787" y="3936492"/>
              <a:ext cx="3049905" cy="923925"/>
            </a:xfrm>
            <a:custGeom>
              <a:avLst/>
              <a:gdLst/>
              <a:ahLst/>
              <a:cxnLst/>
              <a:rect l="l" t="t" r="r" b="b"/>
              <a:pathLst>
                <a:path w="3049904" h="923925">
                  <a:moveTo>
                    <a:pt x="0" y="923543"/>
                  </a:moveTo>
                  <a:lnTo>
                    <a:pt x="3049524" y="923543"/>
                  </a:lnTo>
                  <a:lnTo>
                    <a:pt x="3049524" y="0"/>
                  </a:lnTo>
                  <a:lnTo>
                    <a:pt x="0" y="0"/>
                  </a:lnTo>
                  <a:lnTo>
                    <a:pt x="0" y="923543"/>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33" name="object 33"/>
            <p:cNvPicPr/>
            <p:nvPr/>
          </p:nvPicPr>
          <p:blipFill>
            <a:blip r:embed="rId14" cstate="print"/>
            <a:stretch>
              <a:fillRect/>
            </a:stretch>
          </p:blipFill>
          <p:spPr>
            <a:xfrm>
              <a:off x="982370" y="3951732"/>
              <a:ext cx="2445385" cy="315468"/>
            </a:xfrm>
            <a:prstGeom prst="rect">
              <a:avLst/>
            </a:prstGeom>
          </p:spPr>
        </p:pic>
        <p:pic>
          <p:nvPicPr>
            <p:cNvPr id="34" name="object 34"/>
            <p:cNvPicPr/>
            <p:nvPr/>
          </p:nvPicPr>
          <p:blipFill>
            <a:blip r:embed="rId15" cstate="print"/>
            <a:stretch>
              <a:fillRect/>
            </a:stretch>
          </p:blipFill>
          <p:spPr>
            <a:xfrm>
              <a:off x="1780920" y="4226052"/>
              <a:ext cx="851662" cy="315468"/>
            </a:xfrm>
            <a:prstGeom prst="rect">
              <a:avLst/>
            </a:prstGeom>
          </p:spPr>
        </p:pic>
        <p:pic>
          <p:nvPicPr>
            <p:cNvPr id="35" name="object 35"/>
            <p:cNvPicPr/>
            <p:nvPr/>
          </p:nvPicPr>
          <p:blipFill>
            <a:blip r:embed="rId16" cstate="print"/>
            <a:stretch>
              <a:fillRect/>
            </a:stretch>
          </p:blipFill>
          <p:spPr>
            <a:xfrm>
              <a:off x="1006754" y="4500067"/>
              <a:ext cx="2354707" cy="315772"/>
            </a:xfrm>
            <a:prstGeom prst="rect">
              <a:avLst/>
            </a:prstGeom>
          </p:spPr>
        </p:pic>
      </p:grpSp>
      <p:grpSp>
        <p:nvGrpSpPr>
          <p:cNvPr id="36" name="object 36"/>
          <p:cNvGrpSpPr/>
          <p:nvPr/>
        </p:nvGrpSpPr>
        <p:grpSpPr>
          <a:xfrm>
            <a:off x="437768" y="3815334"/>
            <a:ext cx="2302193" cy="493871"/>
            <a:chOff x="583691" y="5087111"/>
            <a:chExt cx="3069590" cy="658495"/>
          </a:xfrm>
        </p:grpSpPr>
        <p:sp>
          <p:nvSpPr>
            <p:cNvPr id="37" name="object 37"/>
            <p:cNvSpPr/>
            <p:nvPr/>
          </p:nvSpPr>
          <p:spPr>
            <a:xfrm>
              <a:off x="589787" y="5093207"/>
              <a:ext cx="3049905" cy="646430"/>
            </a:xfrm>
            <a:custGeom>
              <a:avLst/>
              <a:gdLst/>
              <a:ahLst/>
              <a:cxnLst/>
              <a:rect l="l" t="t" r="r" b="b"/>
              <a:pathLst>
                <a:path w="3049904" h="646429">
                  <a:moveTo>
                    <a:pt x="0" y="646176"/>
                  </a:moveTo>
                  <a:lnTo>
                    <a:pt x="3049524" y="646176"/>
                  </a:lnTo>
                  <a:lnTo>
                    <a:pt x="3049524" y="0"/>
                  </a:lnTo>
                  <a:lnTo>
                    <a:pt x="0" y="0"/>
                  </a:lnTo>
                  <a:lnTo>
                    <a:pt x="0" y="646176"/>
                  </a:lnTo>
                  <a:close/>
                </a:path>
              </a:pathLst>
            </a:custGeom>
            <a:ln w="12191">
              <a:solidFill>
                <a:srgbClr val="354ACF"/>
              </a:solidFill>
            </a:ln>
          </p:spPr>
          <p:txBody>
            <a:bodyPr wrap="square" lIns="0" tIns="0" rIns="0" bIns="0" rtlCol="0"/>
            <a:lstStyle/>
            <a:p>
              <a:pPr defTabSz="685800"/>
              <a:endParaRPr sz="1350" kern="0">
                <a:solidFill>
                  <a:sysClr val="windowText" lastClr="000000"/>
                </a:solidFill>
              </a:endParaRPr>
            </a:p>
          </p:txBody>
        </p:sp>
        <p:pic>
          <p:nvPicPr>
            <p:cNvPr id="38" name="object 38"/>
            <p:cNvPicPr/>
            <p:nvPr/>
          </p:nvPicPr>
          <p:blipFill>
            <a:blip r:embed="rId17" cstate="print"/>
            <a:stretch>
              <a:fillRect/>
            </a:stretch>
          </p:blipFill>
          <p:spPr>
            <a:xfrm>
              <a:off x="753770" y="5107812"/>
              <a:ext cx="2899029" cy="315468"/>
            </a:xfrm>
            <a:prstGeom prst="rect">
              <a:avLst/>
            </a:prstGeom>
          </p:spPr>
        </p:pic>
        <p:pic>
          <p:nvPicPr>
            <p:cNvPr id="39" name="object 39"/>
            <p:cNvPicPr/>
            <p:nvPr/>
          </p:nvPicPr>
          <p:blipFill>
            <a:blip r:embed="rId18" cstate="print"/>
            <a:stretch>
              <a:fillRect/>
            </a:stretch>
          </p:blipFill>
          <p:spPr>
            <a:xfrm>
              <a:off x="1797684" y="5382158"/>
              <a:ext cx="758951" cy="315468"/>
            </a:xfrm>
            <a:prstGeom prst="rect">
              <a:avLst/>
            </a:prstGeom>
          </p:spPr>
        </p:pic>
      </p:grpSp>
      <p:grpSp>
        <p:nvGrpSpPr>
          <p:cNvPr id="40" name="object 40"/>
          <p:cNvGrpSpPr/>
          <p:nvPr/>
        </p:nvGrpSpPr>
        <p:grpSpPr>
          <a:xfrm>
            <a:off x="3223259" y="3057526"/>
            <a:ext cx="2295525" cy="493871"/>
            <a:chOff x="4297679" y="4076700"/>
            <a:chExt cx="3060700" cy="658495"/>
          </a:xfrm>
        </p:grpSpPr>
        <p:sp>
          <p:nvSpPr>
            <p:cNvPr id="41" name="object 41"/>
            <p:cNvSpPr/>
            <p:nvPr/>
          </p:nvSpPr>
          <p:spPr>
            <a:xfrm>
              <a:off x="4303775" y="4082795"/>
              <a:ext cx="3048000" cy="646430"/>
            </a:xfrm>
            <a:custGeom>
              <a:avLst/>
              <a:gdLst/>
              <a:ahLst/>
              <a:cxnLst/>
              <a:rect l="l" t="t" r="r" b="b"/>
              <a:pathLst>
                <a:path w="3048000" h="646429">
                  <a:moveTo>
                    <a:pt x="0" y="646176"/>
                  </a:moveTo>
                  <a:lnTo>
                    <a:pt x="3048000" y="646176"/>
                  </a:lnTo>
                  <a:lnTo>
                    <a:pt x="3048000" y="0"/>
                  </a:lnTo>
                  <a:lnTo>
                    <a:pt x="0" y="0"/>
                  </a:lnTo>
                  <a:lnTo>
                    <a:pt x="0" y="646176"/>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42" name="object 42"/>
            <p:cNvPicPr/>
            <p:nvPr/>
          </p:nvPicPr>
          <p:blipFill>
            <a:blip r:embed="rId19" cstate="print"/>
            <a:stretch>
              <a:fillRect/>
            </a:stretch>
          </p:blipFill>
          <p:spPr>
            <a:xfrm>
              <a:off x="4728082" y="4098035"/>
              <a:ext cx="2382519" cy="315468"/>
            </a:xfrm>
            <a:prstGeom prst="rect">
              <a:avLst/>
            </a:prstGeom>
          </p:spPr>
        </p:pic>
        <p:pic>
          <p:nvPicPr>
            <p:cNvPr id="43" name="object 43"/>
            <p:cNvPicPr/>
            <p:nvPr/>
          </p:nvPicPr>
          <p:blipFill>
            <a:blip r:embed="rId20" cstate="print"/>
            <a:stretch>
              <a:fillRect/>
            </a:stretch>
          </p:blipFill>
          <p:spPr>
            <a:xfrm>
              <a:off x="4488814" y="4372356"/>
              <a:ext cx="2796032" cy="315468"/>
            </a:xfrm>
            <a:prstGeom prst="rect">
              <a:avLst/>
            </a:prstGeom>
          </p:spPr>
        </p:pic>
      </p:grpSp>
      <p:grpSp>
        <p:nvGrpSpPr>
          <p:cNvPr id="44" name="object 44"/>
          <p:cNvGrpSpPr/>
          <p:nvPr/>
        </p:nvGrpSpPr>
        <p:grpSpPr>
          <a:xfrm>
            <a:off x="3224403" y="3603878"/>
            <a:ext cx="2350294" cy="285750"/>
            <a:chOff x="4299203" y="4805171"/>
            <a:chExt cx="3133725" cy="381000"/>
          </a:xfrm>
        </p:grpSpPr>
        <p:sp>
          <p:nvSpPr>
            <p:cNvPr id="45" name="object 45"/>
            <p:cNvSpPr/>
            <p:nvPr/>
          </p:nvSpPr>
          <p:spPr>
            <a:xfrm>
              <a:off x="4305299" y="4811267"/>
              <a:ext cx="3121660" cy="368935"/>
            </a:xfrm>
            <a:custGeom>
              <a:avLst/>
              <a:gdLst/>
              <a:ahLst/>
              <a:cxnLst/>
              <a:rect l="l" t="t" r="r" b="b"/>
              <a:pathLst>
                <a:path w="3121659" h="368935">
                  <a:moveTo>
                    <a:pt x="0" y="368807"/>
                  </a:moveTo>
                  <a:lnTo>
                    <a:pt x="3121152" y="368807"/>
                  </a:lnTo>
                  <a:lnTo>
                    <a:pt x="3121152" y="0"/>
                  </a:lnTo>
                  <a:lnTo>
                    <a:pt x="0" y="0"/>
                  </a:lnTo>
                  <a:lnTo>
                    <a:pt x="0" y="368807"/>
                  </a:lnTo>
                  <a:close/>
                </a:path>
              </a:pathLst>
            </a:custGeom>
            <a:ln w="12191">
              <a:solidFill>
                <a:srgbClr val="354ACF"/>
              </a:solidFill>
            </a:ln>
          </p:spPr>
          <p:txBody>
            <a:bodyPr wrap="square" lIns="0" tIns="0" rIns="0" bIns="0" rtlCol="0"/>
            <a:lstStyle/>
            <a:p>
              <a:pPr defTabSz="685800"/>
              <a:endParaRPr sz="1350" kern="0">
                <a:solidFill>
                  <a:sysClr val="windowText" lastClr="000000"/>
                </a:solidFill>
              </a:endParaRPr>
            </a:p>
          </p:txBody>
        </p:sp>
        <p:pic>
          <p:nvPicPr>
            <p:cNvPr id="46" name="object 46"/>
            <p:cNvPicPr/>
            <p:nvPr/>
          </p:nvPicPr>
          <p:blipFill>
            <a:blip r:embed="rId21" cstate="print"/>
            <a:stretch>
              <a:fillRect/>
            </a:stretch>
          </p:blipFill>
          <p:spPr>
            <a:xfrm>
              <a:off x="4645405" y="4825872"/>
              <a:ext cx="2554351" cy="315468"/>
            </a:xfrm>
            <a:prstGeom prst="rect">
              <a:avLst/>
            </a:prstGeom>
          </p:spPr>
        </p:pic>
      </p:grpSp>
      <p:sp>
        <p:nvSpPr>
          <p:cNvPr id="47" name="object 47"/>
          <p:cNvSpPr/>
          <p:nvPr/>
        </p:nvSpPr>
        <p:spPr>
          <a:xfrm>
            <a:off x="5511832" y="1505521"/>
            <a:ext cx="947261" cy="437674"/>
          </a:xfrm>
          <a:custGeom>
            <a:avLst/>
            <a:gdLst/>
            <a:ahLst/>
            <a:cxnLst/>
            <a:rect l="l" t="t" r="r" b="b"/>
            <a:pathLst>
              <a:path w="1263015" h="583564">
                <a:moveTo>
                  <a:pt x="1191084" y="554582"/>
                </a:moveTo>
                <a:lnTo>
                  <a:pt x="1177925" y="583438"/>
                </a:lnTo>
                <a:lnTo>
                  <a:pt x="1263015" y="580389"/>
                </a:lnTo>
                <a:lnTo>
                  <a:pt x="1246421" y="559815"/>
                </a:lnTo>
                <a:lnTo>
                  <a:pt x="1202563" y="559815"/>
                </a:lnTo>
                <a:lnTo>
                  <a:pt x="1191084" y="554582"/>
                </a:lnTo>
                <a:close/>
              </a:path>
              <a:path w="1263015" h="583564">
                <a:moveTo>
                  <a:pt x="1196365" y="543001"/>
                </a:moveTo>
                <a:lnTo>
                  <a:pt x="1191084" y="554582"/>
                </a:lnTo>
                <a:lnTo>
                  <a:pt x="1202563" y="559815"/>
                </a:lnTo>
                <a:lnTo>
                  <a:pt x="1207897" y="548259"/>
                </a:lnTo>
                <a:lnTo>
                  <a:pt x="1196365" y="543001"/>
                </a:lnTo>
                <a:close/>
              </a:path>
              <a:path w="1263015" h="583564">
                <a:moveTo>
                  <a:pt x="1209548" y="514096"/>
                </a:moveTo>
                <a:lnTo>
                  <a:pt x="1196365" y="543001"/>
                </a:lnTo>
                <a:lnTo>
                  <a:pt x="1207897" y="548259"/>
                </a:lnTo>
                <a:lnTo>
                  <a:pt x="1202563" y="559815"/>
                </a:lnTo>
                <a:lnTo>
                  <a:pt x="1246421" y="559815"/>
                </a:lnTo>
                <a:lnTo>
                  <a:pt x="1209548" y="514096"/>
                </a:lnTo>
                <a:close/>
              </a:path>
              <a:path w="1263015" h="583564">
                <a:moveTo>
                  <a:pt x="5334" y="0"/>
                </a:moveTo>
                <a:lnTo>
                  <a:pt x="0" y="11557"/>
                </a:lnTo>
                <a:lnTo>
                  <a:pt x="1191084" y="554582"/>
                </a:lnTo>
                <a:lnTo>
                  <a:pt x="1196365" y="543001"/>
                </a:lnTo>
                <a:lnTo>
                  <a:pt x="5334" y="0"/>
                </a:lnTo>
                <a:close/>
              </a:path>
            </a:pathLst>
          </a:custGeom>
          <a:solidFill>
            <a:srgbClr val="354ACF"/>
          </a:solidFill>
        </p:spPr>
        <p:txBody>
          <a:bodyPr wrap="square" lIns="0" tIns="0" rIns="0" bIns="0" rtlCol="0"/>
          <a:lstStyle/>
          <a:p>
            <a:pPr defTabSz="685800"/>
            <a:endParaRPr sz="1350" kern="0">
              <a:solidFill>
                <a:sysClr val="windowText" lastClr="000000"/>
              </a:solidFill>
            </a:endParaRPr>
          </a:p>
        </p:txBody>
      </p:sp>
      <p:sp>
        <p:nvSpPr>
          <p:cNvPr id="48" name="object 48"/>
          <p:cNvSpPr/>
          <p:nvPr/>
        </p:nvSpPr>
        <p:spPr>
          <a:xfrm>
            <a:off x="2602611" y="1511713"/>
            <a:ext cx="628174" cy="429101"/>
          </a:xfrm>
          <a:custGeom>
            <a:avLst/>
            <a:gdLst/>
            <a:ahLst/>
            <a:cxnLst/>
            <a:rect l="l" t="t" r="r" b="b"/>
            <a:pathLst>
              <a:path w="837564" h="572135">
                <a:moveTo>
                  <a:pt x="41655" y="497205"/>
                </a:moveTo>
                <a:lnTo>
                  <a:pt x="0" y="571627"/>
                </a:lnTo>
                <a:lnTo>
                  <a:pt x="84454" y="560324"/>
                </a:lnTo>
                <a:lnTo>
                  <a:pt x="71451" y="541147"/>
                </a:lnTo>
                <a:lnTo>
                  <a:pt x="56134" y="541147"/>
                </a:lnTo>
                <a:lnTo>
                  <a:pt x="49022" y="530606"/>
                </a:lnTo>
                <a:lnTo>
                  <a:pt x="59485" y="523499"/>
                </a:lnTo>
                <a:lnTo>
                  <a:pt x="41655" y="497205"/>
                </a:lnTo>
                <a:close/>
              </a:path>
              <a:path w="837564" h="572135">
                <a:moveTo>
                  <a:pt x="59485" y="523499"/>
                </a:moveTo>
                <a:lnTo>
                  <a:pt x="49022" y="530606"/>
                </a:lnTo>
                <a:lnTo>
                  <a:pt x="56134" y="541147"/>
                </a:lnTo>
                <a:lnTo>
                  <a:pt x="66621" y="534023"/>
                </a:lnTo>
                <a:lnTo>
                  <a:pt x="59485" y="523499"/>
                </a:lnTo>
                <a:close/>
              </a:path>
              <a:path w="837564" h="572135">
                <a:moveTo>
                  <a:pt x="66621" y="534023"/>
                </a:moveTo>
                <a:lnTo>
                  <a:pt x="56134" y="541147"/>
                </a:lnTo>
                <a:lnTo>
                  <a:pt x="71451" y="541147"/>
                </a:lnTo>
                <a:lnTo>
                  <a:pt x="66621" y="534023"/>
                </a:lnTo>
                <a:close/>
              </a:path>
              <a:path w="837564" h="572135">
                <a:moveTo>
                  <a:pt x="830326" y="0"/>
                </a:moveTo>
                <a:lnTo>
                  <a:pt x="59485" y="523499"/>
                </a:lnTo>
                <a:lnTo>
                  <a:pt x="66621" y="534023"/>
                </a:lnTo>
                <a:lnTo>
                  <a:pt x="837438" y="10413"/>
                </a:lnTo>
                <a:lnTo>
                  <a:pt x="830326" y="0"/>
                </a:lnTo>
                <a:close/>
              </a:path>
            </a:pathLst>
          </a:custGeom>
          <a:solidFill>
            <a:srgbClr val="354ACF"/>
          </a:solidFill>
        </p:spPr>
        <p:txBody>
          <a:bodyPr wrap="square" lIns="0" tIns="0" rIns="0" bIns="0" rtlCol="0"/>
          <a:lstStyle/>
          <a:p>
            <a:pPr defTabSz="685800"/>
            <a:endParaRPr sz="1350" kern="0">
              <a:solidFill>
                <a:sysClr val="windowText" lastClr="000000"/>
              </a:solidFill>
            </a:endParaRPr>
          </a:p>
        </p:txBody>
      </p:sp>
      <p:sp>
        <p:nvSpPr>
          <p:cNvPr id="49" name="object 49"/>
          <p:cNvSpPr/>
          <p:nvPr/>
        </p:nvSpPr>
        <p:spPr>
          <a:xfrm>
            <a:off x="4358069" y="1605343"/>
            <a:ext cx="57150" cy="351473"/>
          </a:xfrm>
          <a:custGeom>
            <a:avLst/>
            <a:gdLst/>
            <a:ahLst/>
            <a:cxnLst/>
            <a:rect l="l" t="t" r="r" b="b"/>
            <a:pathLst>
              <a:path w="76200" h="468630">
                <a:moveTo>
                  <a:pt x="31677" y="392537"/>
                </a:moveTo>
                <a:lnTo>
                  <a:pt x="0" y="393064"/>
                </a:lnTo>
                <a:lnTo>
                  <a:pt x="39242" y="468629"/>
                </a:lnTo>
                <a:lnTo>
                  <a:pt x="69724" y="405256"/>
                </a:lnTo>
                <a:lnTo>
                  <a:pt x="31876" y="405256"/>
                </a:lnTo>
                <a:lnTo>
                  <a:pt x="31677" y="392537"/>
                </a:lnTo>
                <a:close/>
              </a:path>
              <a:path w="76200" h="468630">
                <a:moveTo>
                  <a:pt x="44378" y="392325"/>
                </a:moveTo>
                <a:lnTo>
                  <a:pt x="31677" y="392537"/>
                </a:lnTo>
                <a:lnTo>
                  <a:pt x="31876" y="405256"/>
                </a:lnTo>
                <a:lnTo>
                  <a:pt x="44576" y="405002"/>
                </a:lnTo>
                <a:lnTo>
                  <a:pt x="44378" y="392325"/>
                </a:lnTo>
                <a:close/>
              </a:path>
              <a:path w="76200" h="468630">
                <a:moveTo>
                  <a:pt x="76200" y="391794"/>
                </a:moveTo>
                <a:lnTo>
                  <a:pt x="44378" y="392325"/>
                </a:lnTo>
                <a:lnTo>
                  <a:pt x="44576" y="405002"/>
                </a:lnTo>
                <a:lnTo>
                  <a:pt x="31876" y="405256"/>
                </a:lnTo>
                <a:lnTo>
                  <a:pt x="69724" y="405256"/>
                </a:lnTo>
                <a:lnTo>
                  <a:pt x="76200" y="391794"/>
                </a:lnTo>
                <a:close/>
              </a:path>
              <a:path w="76200" h="468630">
                <a:moveTo>
                  <a:pt x="38226" y="0"/>
                </a:moveTo>
                <a:lnTo>
                  <a:pt x="25526" y="126"/>
                </a:lnTo>
                <a:lnTo>
                  <a:pt x="31677" y="392537"/>
                </a:lnTo>
                <a:lnTo>
                  <a:pt x="44378" y="392325"/>
                </a:lnTo>
                <a:lnTo>
                  <a:pt x="38226" y="0"/>
                </a:lnTo>
                <a:close/>
              </a:path>
            </a:pathLst>
          </a:custGeom>
          <a:solidFill>
            <a:srgbClr val="354ACF"/>
          </a:solidFill>
        </p:spPr>
        <p:txBody>
          <a:bodyPr wrap="square" lIns="0" tIns="0" rIns="0" bIns="0" rtlCol="0"/>
          <a:lstStyle/>
          <a:p>
            <a:pPr defTabSz="685800"/>
            <a:endParaRPr sz="1350" kern="0">
              <a:solidFill>
                <a:sysClr val="windowText" lastClr="000000"/>
              </a:solidFill>
            </a:endParaRPr>
          </a:p>
        </p:txBody>
      </p:sp>
      <p:pic>
        <p:nvPicPr>
          <p:cNvPr id="51" name="object 51"/>
          <p:cNvPicPr/>
          <p:nvPr/>
        </p:nvPicPr>
        <p:blipFill>
          <a:blip r:embed="rId22" cstate="print"/>
          <a:stretch>
            <a:fillRect/>
          </a:stretch>
        </p:blipFill>
        <p:spPr>
          <a:xfrm>
            <a:off x="511378" y="772249"/>
            <a:ext cx="1705070" cy="236829"/>
          </a:xfrm>
          <a:prstGeom prst="rect">
            <a:avLst/>
          </a:prstGeom>
        </p:spPr>
      </p:pic>
      <p:grpSp>
        <p:nvGrpSpPr>
          <p:cNvPr id="52" name="object 52"/>
          <p:cNvGrpSpPr/>
          <p:nvPr/>
        </p:nvGrpSpPr>
        <p:grpSpPr>
          <a:xfrm>
            <a:off x="6200775" y="3779901"/>
            <a:ext cx="2296478" cy="287179"/>
            <a:chOff x="8267700" y="5039867"/>
            <a:chExt cx="3061970" cy="382905"/>
          </a:xfrm>
        </p:grpSpPr>
        <p:sp>
          <p:nvSpPr>
            <p:cNvPr id="53" name="object 53"/>
            <p:cNvSpPr/>
            <p:nvPr/>
          </p:nvSpPr>
          <p:spPr>
            <a:xfrm>
              <a:off x="8273795" y="5045963"/>
              <a:ext cx="3049905" cy="370840"/>
            </a:xfrm>
            <a:custGeom>
              <a:avLst/>
              <a:gdLst/>
              <a:ahLst/>
              <a:cxnLst/>
              <a:rect l="l" t="t" r="r" b="b"/>
              <a:pathLst>
                <a:path w="3049904" h="370839">
                  <a:moveTo>
                    <a:pt x="0" y="370332"/>
                  </a:moveTo>
                  <a:lnTo>
                    <a:pt x="3049524" y="370332"/>
                  </a:lnTo>
                  <a:lnTo>
                    <a:pt x="3049524" y="0"/>
                  </a:lnTo>
                  <a:lnTo>
                    <a:pt x="0" y="0"/>
                  </a:lnTo>
                  <a:lnTo>
                    <a:pt x="0" y="370332"/>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54" name="object 54"/>
            <p:cNvPicPr/>
            <p:nvPr/>
          </p:nvPicPr>
          <p:blipFill>
            <a:blip r:embed="rId23" cstate="print"/>
            <a:stretch>
              <a:fillRect/>
            </a:stretch>
          </p:blipFill>
          <p:spPr>
            <a:xfrm>
              <a:off x="8688577" y="5061457"/>
              <a:ext cx="2344166" cy="315468"/>
            </a:xfrm>
            <a:prstGeom prst="rect">
              <a:avLst/>
            </a:prstGeom>
          </p:spPr>
        </p:pic>
      </p:grpSp>
      <p:grpSp>
        <p:nvGrpSpPr>
          <p:cNvPr id="55" name="object 55"/>
          <p:cNvGrpSpPr/>
          <p:nvPr/>
        </p:nvGrpSpPr>
        <p:grpSpPr>
          <a:xfrm>
            <a:off x="6200775" y="3161539"/>
            <a:ext cx="2320290" cy="493871"/>
            <a:chOff x="8267700" y="4215384"/>
            <a:chExt cx="3093720" cy="658495"/>
          </a:xfrm>
        </p:grpSpPr>
        <p:sp>
          <p:nvSpPr>
            <p:cNvPr id="56" name="object 56"/>
            <p:cNvSpPr/>
            <p:nvPr/>
          </p:nvSpPr>
          <p:spPr>
            <a:xfrm>
              <a:off x="8273795" y="4221480"/>
              <a:ext cx="3049905" cy="646430"/>
            </a:xfrm>
            <a:custGeom>
              <a:avLst/>
              <a:gdLst/>
              <a:ahLst/>
              <a:cxnLst/>
              <a:rect l="l" t="t" r="r" b="b"/>
              <a:pathLst>
                <a:path w="3049904" h="646429">
                  <a:moveTo>
                    <a:pt x="0" y="646176"/>
                  </a:moveTo>
                  <a:lnTo>
                    <a:pt x="3049524" y="646176"/>
                  </a:lnTo>
                  <a:lnTo>
                    <a:pt x="3049524" y="0"/>
                  </a:lnTo>
                  <a:lnTo>
                    <a:pt x="0" y="0"/>
                  </a:lnTo>
                  <a:lnTo>
                    <a:pt x="0" y="646176"/>
                  </a:lnTo>
                  <a:close/>
                </a:path>
              </a:pathLst>
            </a:custGeom>
            <a:ln w="12191">
              <a:solidFill>
                <a:srgbClr val="354ACF"/>
              </a:solidFill>
            </a:ln>
          </p:spPr>
          <p:txBody>
            <a:bodyPr wrap="square" lIns="0" tIns="0" rIns="0" bIns="0" rtlCol="0"/>
            <a:lstStyle/>
            <a:p>
              <a:pPr defTabSz="685800"/>
              <a:endParaRPr sz="1350" kern="0">
                <a:solidFill>
                  <a:sysClr val="windowText" lastClr="000000"/>
                </a:solidFill>
              </a:endParaRPr>
            </a:p>
          </p:txBody>
        </p:sp>
        <p:pic>
          <p:nvPicPr>
            <p:cNvPr id="57" name="object 57"/>
            <p:cNvPicPr/>
            <p:nvPr/>
          </p:nvPicPr>
          <p:blipFill>
            <a:blip r:embed="rId24" cstate="print"/>
            <a:stretch>
              <a:fillRect/>
            </a:stretch>
          </p:blipFill>
          <p:spPr>
            <a:xfrm>
              <a:off x="8417305" y="4236720"/>
              <a:ext cx="2943605" cy="315468"/>
            </a:xfrm>
            <a:prstGeom prst="rect">
              <a:avLst/>
            </a:prstGeom>
          </p:spPr>
        </p:pic>
        <p:pic>
          <p:nvPicPr>
            <p:cNvPr id="58" name="object 58"/>
            <p:cNvPicPr/>
            <p:nvPr/>
          </p:nvPicPr>
          <p:blipFill>
            <a:blip r:embed="rId25" cstate="print"/>
            <a:stretch>
              <a:fillRect/>
            </a:stretch>
          </p:blipFill>
          <p:spPr>
            <a:xfrm>
              <a:off x="8658097" y="4511040"/>
              <a:ext cx="2385441" cy="315468"/>
            </a:xfrm>
            <a:prstGeom prst="rect">
              <a:avLst/>
            </a:prstGeom>
          </p:spPr>
        </p:pic>
      </p:grpSp>
      <p:grpSp>
        <p:nvGrpSpPr>
          <p:cNvPr id="59" name="object 59"/>
          <p:cNvGrpSpPr/>
          <p:nvPr/>
        </p:nvGrpSpPr>
        <p:grpSpPr>
          <a:xfrm>
            <a:off x="6200775" y="2559177"/>
            <a:ext cx="2296478" cy="493871"/>
            <a:chOff x="8267700" y="3412235"/>
            <a:chExt cx="3061970" cy="658495"/>
          </a:xfrm>
        </p:grpSpPr>
        <p:sp>
          <p:nvSpPr>
            <p:cNvPr id="60" name="object 60"/>
            <p:cNvSpPr/>
            <p:nvPr/>
          </p:nvSpPr>
          <p:spPr>
            <a:xfrm>
              <a:off x="8273795" y="3418331"/>
              <a:ext cx="3049905" cy="646430"/>
            </a:xfrm>
            <a:custGeom>
              <a:avLst/>
              <a:gdLst/>
              <a:ahLst/>
              <a:cxnLst/>
              <a:rect l="l" t="t" r="r" b="b"/>
              <a:pathLst>
                <a:path w="3049904" h="646429">
                  <a:moveTo>
                    <a:pt x="0" y="646176"/>
                  </a:moveTo>
                  <a:lnTo>
                    <a:pt x="3049524" y="646176"/>
                  </a:lnTo>
                  <a:lnTo>
                    <a:pt x="3049524" y="0"/>
                  </a:lnTo>
                  <a:lnTo>
                    <a:pt x="0" y="0"/>
                  </a:lnTo>
                  <a:lnTo>
                    <a:pt x="0" y="646176"/>
                  </a:lnTo>
                  <a:close/>
                </a:path>
              </a:pathLst>
            </a:custGeom>
            <a:ln w="12192">
              <a:solidFill>
                <a:srgbClr val="354ACF"/>
              </a:solidFill>
            </a:ln>
          </p:spPr>
          <p:txBody>
            <a:bodyPr wrap="square" lIns="0" tIns="0" rIns="0" bIns="0" rtlCol="0"/>
            <a:lstStyle/>
            <a:p>
              <a:pPr defTabSz="685800"/>
              <a:endParaRPr sz="1350" kern="0">
                <a:solidFill>
                  <a:sysClr val="windowText" lastClr="000000"/>
                </a:solidFill>
              </a:endParaRPr>
            </a:p>
          </p:txBody>
        </p:sp>
        <p:pic>
          <p:nvPicPr>
            <p:cNvPr id="61" name="object 61"/>
            <p:cNvPicPr/>
            <p:nvPr/>
          </p:nvPicPr>
          <p:blipFill>
            <a:blip r:embed="rId26" cstate="print"/>
            <a:stretch>
              <a:fillRect/>
            </a:stretch>
          </p:blipFill>
          <p:spPr>
            <a:xfrm>
              <a:off x="8568181" y="3433317"/>
              <a:ext cx="2632202" cy="315467"/>
            </a:xfrm>
            <a:prstGeom prst="rect">
              <a:avLst/>
            </a:prstGeom>
          </p:spPr>
        </p:pic>
        <p:pic>
          <p:nvPicPr>
            <p:cNvPr id="62" name="object 62"/>
            <p:cNvPicPr/>
            <p:nvPr/>
          </p:nvPicPr>
          <p:blipFill>
            <a:blip r:embed="rId27" cstate="print"/>
            <a:stretch>
              <a:fillRect/>
            </a:stretch>
          </p:blipFill>
          <p:spPr>
            <a:xfrm>
              <a:off x="9508489" y="3707637"/>
              <a:ext cx="698601" cy="315468"/>
            </a:xfrm>
            <a:prstGeom prst="rect">
              <a:avLst/>
            </a:prstGeom>
          </p:spPr>
        </p:pic>
      </p:grpSp>
      <p:grpSp>
        <p:nvGrpSpPr>
          <p:cNvPr id="63" name="object 63"/>
          <p:cNvGrpSpPr/>
          <p:nvPr/>
        </p:nvGrpSpPr>
        <p:grpSpPr>
          <a:xfrm>
            <a:off x="3282696" y="3942207"/>
            <a:ext cx="2350294" cy="285750"/>
            <a:chOff x="4376928" y="5256276"/>
            <a:chExt cx="3133725" cy="381000"/>
          </a:xfrm>
        </p:grpSpPr>
        <p:sp>
          <p:nvSpPr>
            <p:cNvPr id="64" name="object 64"/>
            <p:cNvSpPr/>
            <p:nvPr/>
          </p:nvSpPr>
          <p:spPr>
            <a:xfrm>
              <a:off x="4383024" y="5262372"/>
              <a:ext cx="3121660" cy="368935"/>
            </a:xfrm>
            <a:custGeom>
              <a:avLst/>
              <a:gdLst/>
              <a:ahLst/>
              <a:cxnLst/>
              <a:rect l="l" t="t" r="r" b="b"/>
              <a:pathLst>
                <a:path w="3121659" h="368935">
                  <a:moveTo>
                    <a:pt x="0" y="368807"/>
                  </a:moveTo>
                  <a:lnTo>
                    <a:pt x="3121152" y="368807"/>
                  </a:lnTo>
                  <a:lnTo>
                    <a:pt x="3121152" y="0"/>
                  </a:lnTo>
                  <a:lnTo>
                    <a:pt x="0" y="0"/>
                  </a:lnTo>
                  <a:lnTo>
                    <a:pt x="0" y="368807"/>
                  </a:lnTo>
                  <a:close/>
                </a:path>
              </a:pathLst>
            </a:custGeom>
            <a:ln w="12191">
              <a:solidFill>
                <a:srgbClr val="354ACF"/>
              </a:solidFill>
            </a:ln>
          </p:spPr>
          <p:txBody>
            <a:bodyPr wrap="square" lIns="0" tIns="0" rIns="0" bIns="0" rtlCol="0"/>
            <a:lstStyle/>
            <a:p>
              <a:pPr defTabSz="685800"/>
              <a:endParaRPr sz="1350" kern="0">
                <a:solidFill>
                  <a:sysClr val="windowText" lastClr="000000"/>
                </a:solidFill>
              </a:endParaRPr>
            </a:p>
          </p:txBody>
        </p:sp>
        <p:pic>
          <p:nvPicPr>
            <p:cNvPr id="65" name="object 65"/>
            <p:cNvPicPr/>
            <p:nvPr/>
          </p:nvPicPr>
          <p:blipFill>
            <a:blip r:embed="rId28" cstate="print"/>
            <a:stretch>
              <a:fillRect/>
            </a:stretch>
          </p:blipFill>
          <p:spPr>
            <a:xfrm>
              <a:off x="4694174" y="5277307"/>
              <a:ext cx="1687068" cy="315468"/>
            </a:xfrm>
            <a:prstGeom prst="rect">
              <a:avLst/>
            </a:prstGeom>
          </p:spPr>
        </p:pic>
        <p:pic>
          <p:nvPicPr>
            <p:cNvPr id="66" name="object 66"/>
            <p:cNvPicPr/>
            <p:nvPr/>
          </p:nvPicPr>
          <p:blipFill>
            <a:blip r:embed="rId29" cstate="print"/>
            <a:stretch>
              <a:fillRect/>
            </a:stretch>
          </p:blipFill>
          <p:spPr>
            <a:xfrm>
              <a:off x="6268847" y="5277307"/>
              <a:ext cx="1040701" cy="315468"/>
            </a:xfrm>
            <a:prstGeom prst="rect">
              <a:avLst/>
            </a:prstGeom>
          </p:spPr>
        </p:pic>
      </p:grpSp>
      <p:sp>
        <p:nvSpPr>
          <p:cNvPr id="70" name="Espace réservé du numéro de diapositive 69"/>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61</a:t>
            </a:fld>
            <a:endParaRPr lang="fr-FR" sz="750" kern="0" dirty="0">
              <a:solidFill>
                <a:srgbClr val="002060"/>
              </a:solidFill>
            </a:endParaRPr>
          </a:p>
        </p:txBody>
      </p:sp>
      <p:sp>
        <p:nvSpPr>
          <p:cNvPr id="71" name="Espace réservé du pied de page 70"/>
          <p:cNvSpPr>
            <a:spLocks noGrp="1"/>
          </p:cNvSpPr>
          <p:nvPr>
            <p:ph type="ftr" sz="quarter" idx="5"/>
          </p:nvPr>
        </p:nvSpPr>
        <p:spPr>
          <a:xfrm flipH="1">
            <a:off x="3227831" y="4686300"/>
            <a:ext cx="5172455"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15651983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71552" y="19393"/>
            <a:ext cx="2058829" cy="288264"/>
          </a:xfrm>
          <a:prstGeom prst="rect">
            <a:avLst/>
          </a:prstGeom>
        </p:spPr>
      </p:pic>
      <p:pic>
        <p:nvPicPr>
          <p:cNvPr id="4" name="object 4"/>
          <p:cNvPicPr/>
          <p:nvPr/>
        </p:nvPicPr>
        <p:blipFill>
          <a:blip r:embed="rId3" cstate="print"/>
          <a:stretch>
            <a:fillRect/>
          </a:stretch>
        </p:blipFill>
        <p:spPr>
          <a:xfrm>
            <a:off x="3429" y="616077"/>
            <a:ext cx="6255639" cy="3665601"/>
          </a:xfrm>
          <a:prstGeom prst="rect">
            <a:avLst/>
          </a:prstGeom>
        </p:spPr>
      </p:pic>
      <p:sp>
        <p:nvSpPr>
          <p:cNvPr id="8" name="Espace réservé du numéro de diapositive 7"/>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62</a:t>
            </a:fld>
            <a:endParaRPr lang="fr-FR" sz="750" kern="0" dirty="0">
              <a:solidFill>
                <a:srgbClr val="002060"/>
              </a:solidFill>
            </a:endParaRPr>
          </a:p>
        </p:txBody>
      </p:sp>
      <p:sp>
        <p:nvSpPr>
          <p:cNvPr id="9" name="Espace réservé du pied de page 8"/>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21103665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337642" y="1107814"/>
            <a:ext cx="4727734" cy="237173"/>
            <a:chOff x="450189" y="1477086"/>
            <a:chExt cx="6303645" cy="316230"/>
          </a:xfrm>
        </p:grpSpPr>
        <p:pic>
          <p:nvPicPr>
            <p:cNvPr id="5" name="object 5"/>
            <p:cNvPicPr/>
            <p:nvPr/>
          </p:nvPicPr>
          <p:blipFill>
            <a:blip r:embed="rId2" cstate="print"/>
            <a:stretch>
              <a:fillRect/>
            </a:stretch>
          </p:blipFill>
          <p:spPr>
            <a:xfrm>
              <a:off x="450189" y="1477086"/>
              <a:ext cx="581406" cy="315772"/>
            </a:xfrm>
            <a:prstGeom prst="rect">
              <a:avLst/>
            </a:prstGeom>
          </p:spPr>
        </p:pic>
        <p:pic>
          <p:nvPicPr>
            <p:cNvPr id="6" name="object 6"/>
            <p:cNvPicPr/>
            <p:nvPr/>
          </p:nvPicPr>
          <p:blipFill>
            <a:blip r:embed="rId3" cstate="print"/>
            <a:stretch>
              <a:fillRect/>
            </a:stretch>
          </p:blipFill>
          <p:spPr>
            <a:xfrm>
              <a:off x="915314" y="1477086"/>
              <a:ext cx="1175169" cy="315772"/>
            </a:xfrm>
            <a:prstGeom prst="rect">
              <a:avLst/>
            </a:prstGeom>
          </p:spPr>
        </p:pic>
        <p:pic>
          <p:nvPicPr>
            <p:cNvPr id="7" name="object 7"/>
            <p:cNvPicPr/>
            <p:nvPr/>
          </p:nvPicPr>
          <p:blipFill>
            <a:blip r:embed="rId4" cstate="print"/>
            <a:stretch>
              <a:fillRect/>
            </a:stretch>
          </p:blipFill>
          <p:spPr>
            <a:xfrm>
              <a:off x="1972945" y="1477086"/>
              <a:ext cx="1510283" cy="315772"/>
            </a:xfrm>
            <a:prstGeom prst="rect">
              <a:avLst/>
            </a:prstGeom>
          </p:spPr>
        </p:pic>
        <p:pic>
          <p:nvPicPr>
            <p:cNvPr id="8" name="object 8"/>
            <p:cNvPicPr/>
            <p:nvPr/>
          </p:nvPicPr>
          <p:blipFill>
            <a:blip r:embed="rId5" cstate="print"/>
            <a:stretch>
              <a:fillRect/>
            </a:stretch>
          </p:blipFill>
          <p:spPr>
            <a:xfrm>
              <a:off x="3375406" y="1477086"/>
              <a:ext cx="3378200" cy="315772"/>
            </a:xfrm>
            <a:prstGeom prst="rect">
              <a:avLst/>
            </a:prstGeom>
          </p:spPr>
        </p:pic>
        <p:pic>
          <p:nvPicPr>
            <p:cNvPr id="9" name="object 9"/>
            <p:cNvPicPr/>
            <p:nvPr/>
          </p:nvPicPr>
          <p:blipFill>
            <a:blip r:embed="rId6" cstate="print"/>
            <a:stretch>
              <a:fillRect/>
            </a:stretch>
          </p:blipFill>
          <p:spPr>
            <a:xfrm>
              <a:off x="6637020" y="1477086"/>
              <a:ext cx="97535" cy="315772"/>
            </a:xfrm>
            <a:prstGeom prst="rect">
              <a:avLst/>
            </a:prstGeom>
          </p:spPr>
        </p:pic>
      </p:grpSp>
      <p:grpSp>
        <p:nvGrpSpPr>
          <p:cNvPr id="10" name="object 10"/>
          <p:cNvGrpSpPr/>
          <p:nvPr/>
        </p:nvGrpSpPr>
        <p:grpSpPr>
          <a:xfrm>
            <a:off x="337642" y="1643157"/>
            <a:ext cx="7812881" cy="1842135"/>
            <a:chOff x="450189" y="2190876"/>
            <a:chExt cx="10417175" cy="2456180"/>
          </a:xfrm>
        </p:grpSpPr>
        <p:pic>
          <p:nvPicPr>
            <p:cNvPr id="11" name="object 11"/>
            <p:cNvPicPr/>
            <p:nvPr/>
          </p:nvPicPr>
          <p:blipFill>
            <a:blip r:embed="rId7" cstate="print"/>
            <a:stretch>
              <a:fillRect/>
            </a:stretch>
          </p:blipFill>
          <p:spPr>
            <a:xfrm>
              <a:off x="793394" y="2190876"/>
              <a:ext cx="1755267" cy="315467"/>
            </a:xfrm>
            <a:prstGeom prst="rect">
              <a:avLst/>
            </a:prstGeom>
          </p:spPr>
        </p:pic>
        <p:pic>
          <p:nvPicPr>
            <p:cNvPr id="12" name="object 12"/>
            <p:cNvPicPr/>
            <p:nvPr/>
          </p:nvPicPr>
          <p:blipFill>
            <a:blip r:embed="rId8" cstate="print"/>
            <a:stretch>
              <a:fillRect/>
            </a:stretch>
          </p:blipFill>
          <p:spPr>
            <a:xfrm>
              <a:off x="2431669" y="2190876"/>
              <a:ext cx="7893939" cy="315467"/>
            </a:xfrm>
            <a:prstGeom prst="rect">
              <a:avLst/>
            </a:prstGeom>
          </p:spPr>
        </p:pic>
        <p:pic>
          <p:nvPicPr>
            <p:cNvPr id="13" name="object 13"/>
            <p:cNvPicPr/>
            <p:nvPr/>
          </p:nvPicPr>
          <p:blipFill>
            <a:blip r:embed="rId9" cstate="print"/>
            <a:stretch>
              <a:fillRect/>
            </a:stretch>
          </p:blipFill>
          <p:spPr>
            <a:xfrm>
              <a:off x="450189" y="2547492"/>
              <a:ext cx="2735199" cy="315467"/>
            </a:xfrm>
            <a:prstGeom prst="rect">
              <a:avLst/>
            </a:prstGeom>
          </p:spPr>
        </p:pic>
        <p:pic>
          <p:nvPicPr>
            <p:cNvPr id="14" name="object 14"/>
            <p:cNvPicPr/>
            <p:nvPr/>
          </p:nvPicPr>
          <p:blipFill>
            <a:blip r:embed="rId10" cstate="print"/>
            <a:stretch>
              <a:fillRect/>
            </a:stretch>
          </p:blipFill>
          <p:spPr>
            <a:xfrm>
              <a:off x="3061081" y="2547492"/>
              <a:ext cx="1292859" cy="315467"/>
            </a:xfrm>
            <a:prstGeom prst="rect">
              <a:avLst/>
            </a:prstGeom>
          </p:spPr>
        </p:pic>
        <p:pic>
          <p:nvPicPr>
            <p:cNvPr id="15" name="object 15"/>
            <p:cNvPicPr/>
            <p:nvPr/>
          </p:nvPicPr>
          <p:blipFill>
            <a:blip r:embed="rId11" cstate="print"/>
            <a:stretch>
              <a:fillRect/>
            </a:stretch>
          </p:blipFill>
          <p:spPr>
            <a:xfrm>
              <a:off x="4236465" y="2547492"/>
              <a:ext cx="4279392" cy="315467"/>
            </a:xfrm>
            <a:prstGeom prst="rect">
              <a:avLst/>
            </a:prstGeom>
          </p:spPr>
        </p:pic>
        <p:pic>
          <p:nvPicPr>
            <p:cNvPr id="16" name="object 16"/>
            <p:cNvPicPr/>
            <p:nvPr/>
          </p:nvPicPr>
          <p:blipFill>
            <a:blip r:embed="rId12" cstate="print"/>
            <a:stretch>
              <a:fillRect/>
            </a:stretch>
          </p:blipFill>
          <p:spPr>
            <a:xfrm>
              <a:off x="793394" y="2903804"/>
              <a:ext cx="3279775" cy="315772"/>
            </a:xfrm>
            <a:prstGeom prst="rect">
              <a:avLst/>
            </a:prstGeom>
          </p:spPr>
        </p:pic>
        <p:pic>
          <p:nvPicPr>
            <p:cNvPr id="17" name="object 17"/>
            <p:cNvPicPr/>
            <p:nvPr/>
          </p:nvPicPr>
          <p:blipFill>
            <a:blip r:embed="rId13" cstate="print"/>
            <a:stretch>
              <a:fillRect/>
            </a:stretch>
          </p:blipFill>
          <p:spPr>
            <a:xfrm>
              <a:off x="3956050" y="2903804"/>
              <a:ext cx="6911213" cy="315772"/>
            </a:xfrm>
            <a:prstGeom prst="rect">
              <a:avLst/>
            </a:prstGeom>
          </p:spPr>
        </p:pic>
        <p:pic>
          <p:nvPicPr>
            <p:cNvPr id="18" name="object 18"/>
            <p:cNvPicPr/>
            <p:nvPr/>
          </p:nvPicPr>
          <p:blipFill>
            <a:blip r:embed="rId14" cstate="print"/>
            <a:stretch>
              <a:fillRect/>
            </a:stretch>
          </p:blipFill>
          <p:spPr>
            <a:xfrm>
              <a:off x="793394" y="3261105"/>
              <a:ext cx="1136599" cy="315467"/>
            </a:xfrm>
            <a:prstGeom prst="rect">
              <a:avLst/>
            </a:prstGeom>
          </p:spPr>
        </p:pic>
        <p:pic>
          <p:nvPicPr>
            <p:cNvPr id="19" name="object 19"/>
            <p:cNvPicPr/>
            <p:nvPr/>
          </p:nvPicPr>
          <p:blipFill>
            <a:blip r:embed="rId15" cstate="print"/>
            <a:stretch>
              <a:fillRect/>
            </a:stretch>
          </p:blipFill>
          <p:spPr>
            <a:xfrm>
              <a:off x="1826641" y="3261105"/>
              <a:ext cx="4682998" cy="315467"/>
            </a:xfrm>
            <a:prstGeom prst="rect">
              <a:avLst/>
            </a:prstGeom>
          </p:spPr>
        </p:pic>
        <p:pic>
          <p:nvPicPr>
            <p:cNvPr id="20" name="object 20"/>
            <p:cNvPicPr/>
            <p:nvPr/>
          </p:nvPicPr>
          <p:blipFill>
            <a:blip r:embed="rId16" cstate="print"/>
            <a:stretch>
              <a:fillRect/>
            </a:stretch>
          </p:blipFill>
          <p:spPr>
            <a:xfrm>
              <a:off x="793394" y="3617721"/>
              <a:ext cx="1441450" cy="315468"/>
            </a:xfrm>
            <a:prstGeom prst="rect">
              <a:avLst/>
            </a:prstGeom>
          </p:spPr>
        </p:pic>
        <p:pic>
          <p:nvPicPr>
            <p:cNvPr id="21" name="object 21"/>
            <p:cNvPicPr/>
            <p:nvPr/>
          </p:nvPicPr>
          <p:blipFill>
            <a:blip r:embed="rId17" cstate="print"/>
            <a:stretch>
              <a:fillRect/>
            </a:stretch>
          </p:blipFill>
          <p:spPr>
            <a:xfrm>
              <a:off x="2114676" y="3617721"/>
              <a:ext cx="4971415" cy="315468"/>
            </a:xfrm>
            <a:prstGeom prst="rect">
              <a:avLst/>
            </a:prstGeom>
          </p:spPr>
        </p:pic>
        <p:pic>
          <p:nvPicPr>
            <p:cNvPr id="22" name="object 22"/>
            <p:cNvPicPr/>
            <p:nvPr/>
          </p:nvPicPr>
          <p:blipFill>
            <a:blip r:embed="rId18" cstate="print"/>
            <a:stretch>
              <a:fillRect/>
            </a:stretch>
          </p:blipFill>
          <p:spPr>
            <a:xfrm>
              <a:off x="737006" y="3974337"/>
              <a:ext cx="1686687" cy="315468"/>
            </a:xfrm>
            <a:prstGeom prst="rect">
              <a:avLst/>
            </a:prstGeom>
          </p:spPr>
        </p:pic>
        <p:pic>
          <p:nvPicPr>
            <p:cNvPr id="23" name="object 23"/>
            <p:cNvPicPr/>
            <p:nvPr/>
          </p:nvPicPr>
          <p:blipFill>
            <a:blip r:embed="rId19" cstate="print"/>
            <a:stretch>
              <a:fillRect/>
            </a:stretch>
          </p:blipFill>
          <p:spPr>
            <a:xfrm>
              <a:off x="2311273" y="3974337"/>
              <a:ext cx="6727190" cy="315468"/>
            </a:xfrm>
            <a:prstGeom prst="rect">
              <a:avLst/>
            </a:prstGeom>
          </p:spPr>
        </p:pic>
        <p:pic>
          <p:nvPicPr>
            <p:cNvPr id="24" name="object 24"/>
            <p:cNvPicPr/>
            <p:nvPr/>
          </p:nvPicPr>
          <p:blipFill>
            <a:blip r:embed="rId20" cstate="print"/>
            <a:stretch>
              <a:fillRect/>
            </a:stretch>
          </p:blipFill>
          <p:spPr>
            <a:xfrm>
              <a:off x="450189" y="4331207"/>
              <a:ext cx="8550529" cy="315468"/>
            </a:xfrm>
            <a:prstGeom prst="rect">
              <a:avLst/>
            </a:prstGeom>
          </p:spPr>
        </p:pic>
      </p:grpSp>
      <p:sp>
        <p:nvSpPr>
          <p:cNvPr id="25" name="object 25"/>
          <p:cNvSpPr txBox="1"/>
          <p:nvPr/>
        </p:nvSpPr>
        <p:spPr>
          <a:xfrm>
            <a:off x="328117" y="1651920"/>
            <a:ext cx="155734" cy="2146100"/>
          </a:xfrm>
          <a:prstGeom prst="rect">
            <a:avLst/>
          </a:prstGeom>
        </p:spPr>
        <p:txBody>
          <a:bodyPr vert="horz" wrap="square" lIns="0" tIns="9525" rIns="0" bIns="0" rtlCol="0">
            <a:spAutoFit/>
          </a:bodyPr>
          <a:lstStyle/>
          <a:p>
            <a:pPr marL="9525" defTabSz="685800">
              <a:spcBef>
                <a:spcPts val="75"/>
              </a:spcBef>
            </a:pPr>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a:p>
            <a:pPr defTabSz="685800">
              <a:spcBef>
                <a:spcPts val="1091"/>
              </a:spcBef>
            </a:pPr>
            <a:endParaRPr sz="1350" kern="0">
              <a:solidFill>
                <a:sysClr val="windowText" lastClr="000000"/>
              </a:solidFill>
              <a:latin typeface="Wingdings"/>
              <a:cs typeface="Wingdings"/>
            </a:endParaRPr>
          </a:p>
          <a:p>
            <a:pPr marL="9525" defTabSz="685800"/>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a:p>
            <a:pPr marL="9525" defTabSz="685800">
              <a:spcBef>
                <a:spcPts val="491"/>
              </a:spcBef>
            </a:pPr>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a:p>
            <a:pPr marL="9525" defTabSz="685800">
              <a:spcBef>
                <a:spcPts val="484"/>
              </a:spcBef>
            </a:pPr>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a:p>
            <a:pPr marL="9525" defTabSz="685800">
              <a:spcBef>
                <a:spcPts val="488"/>
              </a:spcBef>
            </a:pPr>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a:p>
            <a:pPr defTabSz="685800">
              <a:spcBef>
                <a:spcPts val="1095"/>
              </a:spcBef>
            </a:pPr>
            <a:endParaRPr sz="1350" kern="0">
              <a:solidFill>
                <a:sysClr val="windowText" lastClr="000000"/>
              </a:solidFill>
              <a:latin typeface="Wingdings"/>
              <a:cs typeface="Wingdings"/>
            </a:endParaRPr>
          </a:p>
          <a:p>
            <a:pPr marL="9525" defTabSz="685800"/>
            <a:r>
              <a:rPr sz="1350" kern="0" spc="-38" dirty="0">
                <a:solidFill>
                  <a:srgbClr val="071F31"/>
                </a:solidFill>
                <a:latin typeface="Wingdings"/>
                <a:cs typeface="Wingdings"/>
              </a:rPr>
              <a:t></a:t>
            </a:r>
            <a:endParaRPr sz="1350" kern="0">
              <a:solidFill>
                <a:sysClr val="windowText" lastClr="000000"/>
              </a:solidFill>
              <a:latin typeface="Wingdings"/>
              <a:cs typeface="Wingdings"/>
            </a:endParaRPr>
          </a:p>
        </p:txBody>
      </p:sp>
      <p:grpSp>
        <p:nvGrpSpPr>
          <p:cNvPr id="26" name="object 26"/>
          <p:cNvGrpSpPr/>
          <p:nvPr/>
        </p:nvGrpSpPr>
        <p:grpSpPr>
          <a:xfrm>
            <a:off x="688772" y="3515868"/>
            <a:ext cx="5478780" cy="236696"/>
            <a:chOff x="918362" y="4687823"/>
            <a:chExt cx="7305040" cy="315595"/>
          </a:xfrm>
        </p:grpSpPr>
        <p:pic>
          <p:nvPicPr>
            <p:cNvPr id="27" name="object 27"/>
            <p:cNvPicPr/>
            <p:nvPr/>
          </p:nvPicPr>
          <p:blipFill>
            <a:blip r:embed="rId21" cstate="print"/>
            <a:stretch>
              <a:fillRect/>
            </a:stretch>
          </p:blipFill>
          <p:spPr>
            <a:xfrm>
              <a:off x="918362" y="4687823"/>
              <a:ext cx="1483614" cy="315468"/>
            </a:xfrm>
            <a:prstGeom prst="rect">
              <a:avLst/>
            </a:prstGeom>
          </p:spPr>
        </p:pic>
        <p:pic>
          <p:nvPicPr>
            <p:cNvPr id="28" name="object 28"/>
            <p:cNvPicPr/>
            <p:nvPr/>
          </p:nvPicPr>
          <p:blipFill>
            <a:blip r:embed="rId22" cstate="print"/>
            <a:stretch>
              <a:fillRect/>
            </a:stretch>
          </p:blipFill>
          <p:spPr>
            <a:xfrm>
              <a:off x="2267076" y="4687823"/>
              <a:ext cx="5956046" cy="315468"/>
            </a:xfrm>
            <a:prstGeom prst="rect">
              <a:avLst/>
            </a:prstGeom>
          </p:spPr>
        </p:pic>
      </p:grpSp>
      <p:pic>
        <p:nvPicPr>
          <p:cNvPr id="29" name="object 29"/>
          <p:cNvPicPr/>
          <p:nvPr/>
        </p:nvPicPr>
        <p:blipFill>
          <a:blip r:embed="rId23" cstate="print"/>
          <a:stretch>
            <a:fillRect/>
          </a:stretch>
        </p:blipFill>
        <p:spPr>
          <a:xfrm>
            <a:off x="511378" y="425005"/>
            <a:ext cx="3040571" cy="288036"/>
          </a:xfrm>
          <a:prstGeom prst="rect">
            <a:avLst/>
          </a:prstGeom>
        </p:spPr>
      </p:pic>
      <p:sp>
        <p:nvSpPr>
          <p:cNvPr id="33" name="Espace réservé du numéro de diapositive 32"/>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63</a:t>
            </a:fld>
            <a:endParaRPr lang="fr-FR" sz="750" kern="0" dirty="0">
              <a:solidFill>
                <a:srgbClr val="002060"/>
              </a:solidFill>
            </a:endParaRPr>
          </a:p>
        </p:txBody>
      </p:sp>
      <p:sp>
        <p:nvSpPr>
          <p:cNvPr id="34" name="Espace réservé du pied de page 33"/>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37231496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object 5"/>
          <p:cNvGrpSpPr/>
          <p:nvPr/>
        </p:nvGrpSpPr>
        <p:grpSpPr>
          <a:xfrm>
            <a:off x="511378" y="1404080"/>
            <a:ext cx="6893433" cy="2056733"/>
            <a:chOff x="681837" y="1872107"/>
            <a:chExt cx="9191244" cy="2742310"/>
          </a:xfrm>
        </p:grpSpPr>
        <p:pic>
          <p:nvPicPr>
            <p:cNvPr id="6" name="object 6"/>
            <p:cNvPicPr/>
            <p:nvPr/>
          </p:nvPicPr>
          <p:blipFill>
            <a:blip r:embed="rId2" cstate="print"/>
            <a:stretch>
              <a:fillRect/>
            </a:stretch>
          </p:blipFill>
          <p:spPr>
            <a:xfrm>
              <a:off x="681837" y="1872107"/>
              <a:ext cx="2286254" cy="245363"/>
            </a:xfrm>
            <a:prstGeom prst="rect">
              <a:avLst/>
            </a:prstGeom>
          </p:spPr>
        </p:pic>
        <p:pic>
          <p:nvPicPr>
            <p:cNvPr id="7" name="object 7"/>
            <p:cNvPicPr/>
            <p:nvPr/>
          </p:nvPicPr>
          <p:blipFill>
            <a:blip r:embed="rId3" cstate="print"/>
            <a:stretch>
              <a:fillRect/>
            </a:stretch>
          </p:blipFill>
          <p:spPr>
            <a:xfrm>
              <a:off x="681837" y="2149475"/>
              <a:ext cx="1209916" cy="245363"/>
            </a:xfrm>
            <a:prstGeom prst="rect">
              <a:avLst/>
            </a:prstGeom>
          </p:spPr>
        </p:pic>
        <p:pic>
          <p:nvPicPr>
            <p:cNvPr id="8" name="object 8"/>
            <p:cNvPicPr/>
            <p:nvPr/>
          </p:nvPicPr>
          <p:blipFill>
            <a:blip r:embed="rId4" cstate="print"/>
            <a:stretch>
              <a:fillRect/>
            </a:stretch>
          </p:blipFill>
          <p:spPr>
            <a:xfrm>
              <a:off x="1805304" y="2149475"/>
              <a:ext cx="409575" cy="245363"/>
            </a:xfrm>
            <a:prstGeom prst="rect">
              <a:avLst/>
            </a:prstGeom>
          </p:spPr>
        </p:pic>
        <p:pic>
          <p:nvPicPr>
            <p:cNvPr id="9" name="object 9"/>
            <p:cNvPicPr/>
            <p:nvPr/>
          </p:nvPicPr>
          <p:blipFill>
            <a:blip r:embed="rId5" cstate="print"/>
            <a:stretch>
              <a:fillRect/>
            </a:stretch>
          </p:blipFill>
          <p:spPr>
            <a:xfrm>
              <a:off x="2132965" y="2149475"/>
              <a:ext cx="6384925" cy="245363"/>
            </a:xfrm>
            <a:prstGeom prst="rect">
              <a:avLst/>
            </a:prstGeom>
          </p:spPr>
        </p:pic>
        <p:pic>
          <p:nvPicPr>
            <p:cNvPr id="10" name="object 10"/>
            <p:cNvPicPr/>
            <p:nvPr/>
          </p:nvPicPr>
          <p:blipFill>
            <a:blip r:embed="rId6" cstate="print"/>
            <a:stretch>
              <a:fillRect/>
            </a:stretch>
          </p:blipFill>
          <p:spPr>
            <a:xfrm>
              <a:off x="8429243" y="2149475"/>
              <a:ext cx="610819" cy="245363"/>
            </a:xfrm>
            <a:prstGeom prst="rect">
              <a:avLst/>
            </a:prstGeom>
          </p:spPr>
        </p:pic>
        <p:pic>
          <p:nvPicPr>
            <p:cNvPr id="11" name="object 11"/>
            <p:cNvPicPr/>
            <p:nvPr/>
          </p:nvPicPr>
          <p:blipFill>
            <a:blip r:embed="rId7" cstate="print"/>
            <a:stretch>
              <a:fillRect/>
            </a:stretch>
          </p:blipFill>
          <p:spPr>
            <a:xfrm>
              <a:off x="8938259" y="2149475"/>
              <a:ext cx="137159" cy="245363"/>
            </a:xfrm>
            <a:prstGeom prst="rect">
              <a:avLst/>
            </a:prstGeom>
          </p:spPr>
        </p:pic>
        <p:pic>
          <p:nvPicPr>
            <p:cNvPr id="12" name="object 12"/>
            <p:cNvPicPr/>
            <p:nvPr/>
          </p:nvPicPr>
          <p:blipFill>
            <a:blip r:embed="rId8" cstate="print"/>
            <a:stretch>
              <a:fillRect/>
            </a:stretch>
          </p:blipFill>
          <p:spPr>
            <a:xfrm>
              <a:off x="9006840" y="2149475"/>
              <a:ext cx="866241" cy="245363"/>
            </a:xfrm>
            <a:prstGeom prst="rect">
              <a:avLst/>
            </a:prstGeom>
          </p:spPr>
        </p:pic>
        <p:pic>
          <p:nvPicPr>
            <p:cNvPr id="13" name="object 13"/>
            <p:cNvPicPr/>
            <p:nvPr/>
          </p:nvPicPr>
          <p:blipFill>
            <a:blip r:embed="rId9" cstate="print"/>
            <a:stretch>
              <a:fillRect/>
            </a:stretch>
          </p:blipFill>
          <p:spPr>
            <a:xfrm>
              <a:off x="9749281" y="2149475"/>
              <a:ext cx="76200" cy="245363"/>
            </a:xfrm>
            <a:prstGeom prst="rect">
              <a:avLst/>
            </a:prstGeom>
          </p:spPr>
        </p:pic>
        <p:pic>
          <p:nvPicPr>
            <p:cNvPr id="14" name="object 14"/>
            <p:cNvPicPr/>
            <p:nvPr/>
          </p:nvPicPr>
          <p:blipFill>
            <a:blip r:embed="rId10" cstate="print"/>
            <a:stretch>
              <a:fillRect/>
            </a:stretch>
          </p:blipFill>
          <p:spPr>
            <a:xfrm>
              <a:off x="681837" y="2426538"/>
              <a:ext cx="453542" cy="245668"/>
            </a:xfrm>
            <a:prstGeom prst="rect">
              <a:avLst/>
            </a:prstGeom>
          </p:spPr>
        </p:pic>
        <p:pic>
          <p:nvPicPr>
            <p:cNvPr id="15" name="object 15"/>
            <p:cNvPicPr/>
            <p:nvPr/>
          </p:nvPicPr>
          <p:blipFill>
            <a:blip r:embed="rId11" cstate="print"/>
            <a:stretch>
              <a:fillRect/>
            </a:stretch>
          </p:blipFill>
          <p:spPr>
            <a:xfrm>
              <a:off x="681837" y="2704465"/>
              <a:ext cx="8874125" cy="245363"/>
            </a:xfrm>
            <a:prstGeom prst="rect">
              <a:avLst/>
            </a:prstGeom>
          </p:spPr>
        </p:pic>
        <p:pic>
          <p:nvPicPr>
            <p:cNvPr id="16" name="object 16"/>
            <p:cNvPicPr/>
            <p:nvPr/>
          </p:nvPicPr>
          <p:blipFill>
            <a:blip r:embed="rId12" cstate="print"/>
            <a:stretch>
              <a:fillRect/>
            </a:stretch>
          </p:blipFill>
          <p:spPr>
            <a:xfrm>
              <a:off x="681837" y="2981833"/>
              <a:ext cx="802385" cy="245363"/>
            </a:xfrm>
            <a:prstGeom prst="rect">
              <a:avLst/>
            </a:prstGeom>
          </p:spPr>
        </p:pic>
        <p:pic>
          <p:nvPicPr>
            <p:cNvPr id="17" name="object 17"/>
            <p:cNvPicPr/>
            <p:nvPr/>
          </p:nvPicPr>
          <p:blipFill>
            <a:blip r:embed="rId13" cstate="print"/>
            <a:stretch>
              <a:fillRect/>
            </a:stretch>
          </p:blipFill>
          <p:spPr>
            <a:xfrm>
              <a:off x="681837" y="3259201"/>
              <a:ext cx="7933308" cy="245363"/>
            </a:xfrm>
            <a:prstGeom prst="rect">
              <a:avLst/>
            </a:prstGeom>
          </p:spPr>
        </p:pic>
        <p:pic>
          <p:nvPicPr>
            <p:cNvPr id="18" name="object 18"/>
            <p:cNvPicPr/>
            <p:nvPr/>
          </p:nvPicPr>
          <p:blipFill>
            <a:blip r:embed="rId14" cstate="print"/>
            <a:stretch>
              <a:fillRect/>
            </a:stretch>
          </p:blipFill>
          <p:spPr>
            <a:xfrm>
              <a:off x="681837" y="3577263"/>
              <a:ext cx="3399916" cy="245364"/>
            </a:xfrm>
            <a:prstGeom prst="rect">
              <a:avLst/>
            </a:prstGeom>
          </p:spPr>
        </p:pic>
        <p:pic>
          <p:nvPicPr>
            <p:cNvPr id="19" name="object 19"/>
            <p:cNvPicPr/>
            <p:nvPr/>
          </p:nvPicPr>
          <p:blipFill>
            <a:blip r:embed="rId15" cstate="print"/>
            <a:stretch>
              <a:fillRect/>
            </a:stretch>
          </p:blipFill>
          <p:spPr>
            <a:xfrm>
              <a:off x="681837" y="3814317"/>
              <a:ext cx="8047228" cy="245363"/>
            </a:xfrm>
            <a:prstGeom prst="rect">
              <a:avLst/>
            </a:prstGeom>
          </p:spPr>
        </p:pic>
        <p:pic>
          <p:nvPicPr>
            <p:cNvPr id="20" name="object 20"/>
            <p:cNvPicPr/>
            <p:nvPr/>
          </p:nvPicPr>
          <p:blipFill>
            <a:blip r:embed="rId16" cstate="print"/>
            <a:stretch>
              <a:fillRect/>
            </a:stretch>
          </p:blipFill>
          <p:spPr>
            <a:xfrm>
              <a:off x="681837" y="4091686"/>
              <a:ext cx="4472813" cy="245363"/>
            </a:xfrm>
            <a:prstGeom prst="rect">
              <a:avLst/>
            </a:prstGeom>
          </p:spPr>
        </p:pic>
        <p:pic>
          <p:nvPicPr>
            <p:cNvPr id="21" name="object 21"/>
            <p:cNvPicPr/>
            <p:nvPr/>
          </p:nvPicPr>
          <p:blipFill>
            <a:blip r:embed="rId17" cstate="print"/>
            <a:stretch>
              <a:fillRect/>
            </a:stretch>
          </p:blipFill>
          <p:spPr>
            <a:xfrm>
              <a:off x="681837" y="4369054"/>
              <a:ext cx="148590" cy="245363"/>
            </a:xfrm>
            <a:prstGeom prst="rect">
              <a:avLst/>
            </a:prstGeom>
          </p:spPr>
        </p:pic>
        <p:pic>
          <p:nvPicPr>
            <p:cNvPr id="22" name="object 22"/>
            <p:cNvPicPr/>
            <p:nvPr/>
          </p:nvPicPr>
          <p:blipFill>
            <a:blip r:embed="rId18" cstate="print"/>
            <a:stretch>
              <a:fillRect/>
            </a:stretch>
          </p:blipFill>
          <p:spPr>
            <a:xfrm>
              <a:off x="780897" y="4369054"/>
              <a:ext cx="4191635" cy="245363"/>
            </a:xfrm>
            <a:prstGeom prst="rect">
              <a:avLst/>
            </a:prstGeom>
          </p:spPr>
        </p:pic>
      </p:grpSp>
      <p:grpSp>
        <p:nvGrpSpPr>
          <p:cNvPr id="23" name="object 23"/>
          <p:cNvGrpSpPr/>
          <p:nvPr/>
        </p:nvGrpSpPr>
        <p:grpSpPr>
          <a:xfrm>
            <a:off x="511378" y="425005"/>
            <a:ext cx="4265295" cy="288131"/>
            <a:chOff x="681837" y="566673"/>
            <a:chExt cx="5687060" cy="384175"/>
          </a:xfrm>
        </p:grpSpPr>
        <p:pic>
          <p:nvPicPr>
            <p:cNvPr id="24" name="object 24"/>
            <p:cNvPicPr/>
            <p:nvPr/>
          </p:nvPicPr>
          <p:blipFill>
            <a:blip r:embed="rId19" cstate="print"/>
            <a:stretch>
              <a:fillRect/>
            </a:stretch>
          </p:blipFill>
          <p:spPr>
            <a:xfrm>
              <a:off x="681837" y="566673"/>
              <a:ext cx="4583303" cy="384048"/>
            </a:xfrm>
            <a:prstGeom prst="rect">
              <a:avLst/>
            </a:prstGeom>
          </p:spPr>
        </p:pic>
        <p:pic>
          <p:nvPicPr>
            <p:cNvPr id="25" name="object 25"/>
            <p:cNvPicPr/>
            <p:nvPr/>
          </p:nvPicPr>
          <p:blipFill>
            <a:blip r:embed="rId20" cstate="print"/>
            <a:stretch>
              <a:fillRect/>
            </a:stretch>
          </p:blipFill>
          <p:spPr>
            <a:xfrm>
              <a:off x="5121909" y="566673"/>
              <a:ext cx="1246441" cy="384048"/>
            </a:xfrm>
            <a:prstGeom prst="rect">
              <a:avLst/>
            </a:prstGeom>
          </p:spPr>
        </p:pic>
      </p:grpSp>
      <p:sp>
        <p:nvSpPr>
          <p:cNvPr id="29" name="Espace réservé du numéro de diapositive 28"/>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64</a:t>
            </a:fld>
            <a:endParaRPr lang="fr-FR" sz="750" kern="0" dirty="0">
              <a:solidFill>
                <a:srgbClr val="002060"/>
              </a:solidFill>
            </a:endParaRPr>
          </a:p>
        </p:txBody>
      </p:sp>
      <p:sp>
        <p:nvSpPr>
          <p:cNvPr id="30" name="Espace réservé du pied de page 29"/>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237022946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68580" y="10763"/>
            <a:ext cx="2545937" cy="288036"/>
          </a:xfrm>
          <a:prstGeom prst="rect">
            <a:avLst/>
          </a:prstGeom>
        </p:spPr>
      </p:pic>
      <p:grpSp>
        <p:nvGrpSpPr>
          <p:cNvPr id="5" name="object 5"/>
          <p:cNvGrpSpPr/>
          <p:nvPr/>
        </p:nvGrpSpPr>
        <p:grpSpPr>
          <a:xfrm>
            <a:off x="3437000" y="1629917"/>
            <a:ext cx="2205038" cy="1089660"/>
            <a:chOff x="4582667" y="2173223"/>
            <a:chExt cx="2940050" cy="1452880"/>
          </a:xfrm>
        </p:grpSpPr>
        <p:sp>
          <p:nvSpPr>
            <p:cNvPr id="6" name="object 6"/>
            <p:cNvSpPr/>
            <p:nvPr/>
          </p:nvSpPr>
          <p:spPr>
            <a:xfrm>
              <a:off x="4584191" y="2174747"/>
              <a:ext cx="2936875" cy="1449705"/>
            </a:xfrm>
            <a:custGeom>
              <a:avLst/>
              <a:gdLst/>
              <a:ahLst/>
              <a:cxnLst/>
              <a:rect l="l" t="t" r="r" b="b"/>
              <a:pathLst>
                <a:path w="2936875" h="1449704">
                  <a:moveTo>
                    <a:pt x="1468374" y="0"/>
                  </a:moveTo>
                  <a:lnTo>
                    <a:pt x="1404674" y="669"/>
                  </a:lnTo>
                  <a:lnTo>
                    <a:pt x="1341668" y="2660"/>
                  </a:lnTo>
                  <a:lnTo>
                    <a:pt x="1279411" y="5944"/>
                  </a:lnTo>
                  <a:lnTo>
                    <a:pt x="1217957" y="10496"/>
                  </a:lnTo>
                  <a:lnTo>
                    <a:pt x="1157362" y="16286"/>
                  </a:lnTo>
                  <a:lnTo>
                    <a:pt x="1097681" y="23289"/>
                  </a:lnTo>
                  <a:lnTo>
                    <a:pt x="1038969" y="31477"/>
                  </a:lnTo>
                  <a:lnTo>
                    <a:pt x="981281" y="40823"/>
                  </a:lnTo>
                  <a:lnTo>
                    <a:pt x="924673" y="51299"/>
                  </a:lnTo>
                  <a:lnTo>
                    <a:pt x="869198" y="62879"/>
                  </a:lnTo>
                  <a:lnTo>
                    <a:pt x="814913" y="75535"/>
                  </a:lnTo>
                  <a:lnTo>
                    <a:pt x="761872" y="89240"/>
                  </a:lnTo>
                  <a:lnTo>
                    <a:pt x="710130" y="103967"/>
                  </a:lnTo>
                  <a:lnTo>
                    <a:pt x="659743" y="119689"/>
                  </a:lnTo>
                  <a:lnTo>
                    <a:pt x="610766" y="136378"/>
                  </a:lnTo>
                  <a:lnTo>
                    <a:pt x="563253" y="154007"/>
                  </a:lnTo>
                  <a:lnTo>
                    <a:pt x="517260" y="172549"/>
                  </a:lnTo>
                  <a:lnTo>
                    <a:pt x="472842" y="191978"/>
                  </a:lnTo>
                  <a:lnTo>
                    <a:pt x="430053" y="212264"/>
                  </a:lnTo>
                  <a:lnTo>
                    <a:pt x="388950" y="233382"/>
                  </a:lnTo>
                  <a:lnTo>
                    <a:pt x="349586" y="255304"/>
                  </a:lnTo>
                  <a:lnTo>
                    <a:pt x="312018" y="278004"/>
                  </a:lnTo>
                  <a:lnTo>
                    <a:pt x="276300" y="301452"/>
                  </a:lnTo>
                  <a:lnTo>
                    <a:pt x="242487" y="325624"/>
                  </a:lnTo>
                  <a:lnTo>
                    <a:pt x="210634" y="350491"/>
                  </a:lnTo>
                  <a:lnTo>
                    <a:pt x="180797" y="376026"/>
                  </a:lnTo>
                  <a:lnTo>
                    <a:pt x="153030" y="402202"/>
                  </a:lnTo>
                  <a:lnTo>
                    <a:pt x="103929" y="456368"/>
                  </a:lnTo>
                  <a:lnTo>
                    <a:pt x="63770" y="512772"/>
                  </a:lnTo>
                  <a:lnTo>
                    <a:pt x="32994" y="571195"/>
                  </a:lnTo>
                  <a:lnTo>
                    <a:pt x="12043" y="631420"/>
                  </a:lnTo>
                  <a:lnTo>
                    <a:pt x="1356" y="693230"/>
                  </a:lnTo>
                  <a:lnTo>
                    <a:pt x="0" y="724662"/>
                  </a:lnTo>
                  <a:lnTo>
                    <a:pt x="1356" y="756093"/>
                  </a:lnTo>
                  <a:lnTo>
                    <a:pt x="12043" y="817903"/>
                  </a:lnTo>
                  <a:lnTo>
                    <a:pt x="32994" y="878128"/>
                  </a:lnTo>
                  <a:lnTo>
                    <a:pt x="63770" y="936551"/>
                  </a:lnTo>
                  <a:lnTo>
                    <a:pt x="103929" y="992955"/>
                  </a:lnTo>
                  <a:lnTo>
                    <a:pt x="153030" y="1047121"/>
                  </a:lnTo>
                  <a:lnTo>
                    <a:pt x="180797" y="1073297"/>
                  </a:lnTo>
                  <a:lnTo>
                    <a:pt x="210634" y="1098832"/>
                  </a:lnTo>
                  <a:lnTo>
                    <a:pt x="242487" y="1123699"/>
                  </a:lnTo>
                  <a:lnTo>
                    <a:pt x="276300" y="1147871"/>
                  </a:lnTo>
                  <a:lnTo>
                    <a:pt x="312018" y="1171319"/>
                  </a:lnTo>
                  <a:lnTo>
                    <a:pt x="349586" y="1194019"/>
                  </a:lnTo>
                  <a:lnTo>
                    <a:pt x="388950" y="1215941"/>
                  </a:lnTo>
                  <a:lnTo>
                    <a:pt x="430053" y="1237059"/>
                  </a:lnTo>
                  <a:lnTo>
                    <a:pt x="472842" y="1257345"/>
                  </a:lnTo>
                  <a:lnTo>
                    <a:pt x="517260" y="1276774"/>
                  </a:lnTo>
                  <a:lnTo>
                    <a:pt x="563253" y="1295316"/>
                  </a:lnTo>
                  <a:lnTo>
                    <a:pt x="610766" y="1312945"/>
                  </a:lnTo>
                  <a:lnTo>
                    <a:pt x="659743" y="1329634"/>
                  </a:lnTo>
                  <a:lnTo>
                    <a:pt x="710130" y="1345356"/>
                  </a:lnTo>
                  <a:lnTo>
                    <a:pt x="761872" y="1360083"/>
                  </a:lnTo>
                  <a:lnTo>
                    <a:pt x="814913" y="1373788"/>
                  </a:lnTo>
                  <a:lnTo>
                    <a:pt x="869198" y="1386444"/>
                  </a:lnTo>
                  <a:lnTo>
                    <a:pt x="924673" y="1398024"/>
                  </a:lnTo>
                  <a:lnTo>
                    <a:pt x="981281" y="1408500"/>
                  </a:lnTo>
                  <a:lnTo>
                    <a:pt x="1038969" y="1417846"/>
                  </a:lnTo>
                  <a:lnTo>
                    <a:pt x="1097681" y="1426034"/>
                  </a:lnTo>
                  <a:lnTo>
                    <a:pt x="1157362" y="1433037"/>
                  </a:lnTo>
                  <a:lnTo>
                    <a:pt x="1217957" y="1438827"/>
                  </a:lnTo>
                  <a:lnTo>
                    <a:pt x="1279411" y="1443379"/>
                  </a:lnTo>
                  <a:lnTo>
                    <a:pt x="1341668" y="1446663"/>
                  </a:lnTo>
                  <a:lnTo>
                    <a:pt x="1404674" y="1448654"/>
                  </a:lnTo>
                  <a:lnTo>
                    <a:pt x="1468374" y="1449324"/>
                  </a:lnTo>
                  <a:lnTo>
                    <a:pt x="1532073" y="1448654"/>
                  </a:lnTo>
                  <a:lnTo>
                    <a:pt x="1595079" y="1446663"/>
                  </a:lnTo>
                  <a:lnTo>
                    <a:pt x="1657336" y="1443379"/>
                  </a:lnTo>
                  <a:lnTo>
                    <a:pt x="1718790" y="1438827"/>
                  </a:lnTo>
                  <a:lnTo>
                    <a:pt x="1779385" y="1433037"/>
                  </a:lnTo>
                  <a:lnTo>
                    <a:pt x="1839066" y="1426034"/>
                  </a:lnTo>
                  <a:lnTo>
                    <a:pt x="1897778" y="1417846"/>
                  </a:lnTo>
                  <a:lnTo>
                    <a:pt x="1955466" y="1408500"/>
                  </a:lnTo>
                  <a:lnTo>
                    <a:pt x="2012074" y="1398024"/>
                  </a:lnTo>
                  <a:lnTo>
                    <a:pt x="2067549" y="1386444"/>
                  </a:lnTo>
                  <a:lnTo>
                    <a:pt x="2121834" y="1373788"/>
                  </a:lnTo>
                  <a:lnTo>
                    <a:pt x="2174875" y="1360083"/>
                  </a:lnTo>
                  <a:lnTo>
                    <a:pt x="2226617" y="1345356"/>
                  </a:lnTo>
                  <a:lnTo>
                    <a:pt x="2277004" y="1329634"/>
                  </a:lnTo>
                  <a:lnTo>
                    <a:pt x="2325981" y="1312945"/>
                  </a:lnTo>
                  <a:lnTo>
                    <a:pt x="2373494" y="1295316"/>
                  </a:lnTo>
                  <a:lnTo>
                    <a:pt x="2419487" y="1276774"/>
                  </a:lnTo>
                  <a:lnTo>
                    <a:pt x="2463905" y="1257345"/>
                  </a:lnTo>
                  <a:lnTo>
                    <a:pt x="2506694" y="1237059"/>
                  </a:lnTo>
                  <a:lnTo>
                    <a:pt x="2547797" y="1215941"/>
                  </a:lnTo>
                  <a:lnTo>
                    <a:pt x="2587161" y="1194019"/>
                  </a:lnTo>
                  <a:lnTo>
                    <a:pt x="2624729" y="1171319"/>
                  </a:lnTo>
                  <a:lnTo>
                    <a:pt x="2660447" y="1147871"/>
                  </a:lnTo>
                  <a:lnTo>
                    <a:pt x="2694260" y="1123699"/>
                  </a:lnTo>
                  <a:lnTo>
                    <a:pt x="2726113" y="1098832"/>
                  </a:lnTo>
                  <a:lnTo>
                    <a:pt x="2755950" y="1073297"/>
                  </a:lnTo>
                  <a:lnTo>
                    <a:pt x="2783717" y="1047121"/>
                  </a:lnTo>
                  <a:lnTo>
                    <a:pt x="2832818" y="992955"/>
                  </a:lnTo>
                  <a:lnTo>
                    <a:pt x="2872977" y="936551"/>
                  </a:lnTo>
                  <a:lnTo>
                    <a:pt x="2903753" y="878128"/>
                  </a:lnTo>
                  <a:lnTo>
                    <a:pt x="2924704" y="817903"/>
                  </a:lnTo>
                  <a:lnTo>
                    <a:pt x="2935391" y="756093"/>
                  </a:lnTo>
                  <a:lnTo>
                    <a:pt x="2936748" y="724662"/>
                  </a:lnTo>
                  <a:lnTo>
                    <a:pt x="2935391" y="693230"/>
                  </a:lnTo>
                  <a:lnTo>
                    <a:pt x="2924704" y="631420"/>
                  </a:lnTo>
                  <a:lnTo>
                    <a:pt x="2903753" y="571195"/>
                  </a:lnTo>
                  <a:lnTo>
                    <a:pt x="2872977" y="512772"/>
                  </a:lnTo>
                  <a:lnTo>
                    <a:pt x="2832818" y="456368"/>
                  </a:lnTo>
                  <a:lnTo>
                    <a:pt x="2783717" y="402202"/>
                  </a:lnTo>
                  <a:lnTo>
                    <a:pt x="2755950" y="376026"/>
                  </a:lnTo>
                  <a:lnTo>
                    <a:pt x="2726113" y="350491"/>
                  </a:lnTo>
                  <a:lnTo>
                    <a:pt x="2694260" y="325624"/>
                  </a:lnTo>
                  <a:lnTo>
                    <a:pt x="2660447" y="301452"/>
                  </a:lnTo>
                  <a:lnTo>
                    <a:pt x="2624729" y="278004"/>
                  </a:lnTo>
                  <a:lnTo>
                    <a:pt x="2587161" y="255304"/>
                  </a:lnTo>
                  <a:lnTo>
                    <a:pt x="2547797" y="233382"/>
                  </a:lnTo>
                  <a:lnTo>
                    <a:pt x="2506694" y="212264"/>
                  </a:lnTo>
                  <a:lnTo>
                    <a:pt x="2463905" y="191978"/>
                  </a:lnTo>
                  <a:lnTo>
                    <a:pt x="2419487" y="172549"/>
                  </a:lnTo>
                  <a:lnTo>
                    <a:pt x="2373494" y="154007"/>
                  </a:lnTo>
                  <a:lnTo>
                    <a:pt x="2325981" y="136378"/>
                  </a:lnTo>
                  <a:lnTo>
                    <a:pt x="2277004" y="119689"/>
                  </a:lnTo>
                  <a:lnTo>
                    <a:pt x="2226617" y="103967"/>
                  </a:lnTo>
                  <a:lnTo>
                    <a:pt x="2174875" y="89240"/>
                  </a:lnTo>
                  <a:lnTo>
                    <a:pt x="2121834" y="75535"/>
                  </a:lnTo>
                  <a:lnTo>
                    <a:pt x="2067549" y="62879"/>
                  </a:lnTo>
                  <a:lnTo>
                    <a:pt x="2012074" y="51299"/>
                  </a:lnTo>
                  <a:lnTo>
                    <a:pt x="1955466" y="40823"/>
                  </a:lnTo>
                  <a:lnTo>
                    <a:pt x="1897778" y="31477"/>
                  </a:lnTo>
                  <a:lnTo>
                    <a:pt x="1839066" y="23289"/>
                  </a:lnTo>
                  <a:lnTo>
                    <a:pt x="1779385" y="16286"/>
                  </a:lnTo>
                  <a:lnTo>
                    <a:pt x="1718790" y="10496"/>
                  </a:lnTo>
                  <a:lnTo>
                    <a:pt x="1657336" y="5944"/>
                  </a:lnTo>
                  <a:lnTo>
                    <a:pt x="1595079" y="2660"/>
                  </a:lnTo>
                  <a:lnTo>
                    <a:pt x="1532073" y="669"/>
                  </a:lnTo>
                  <a:lnTo>
                    <a:pt x="1468374" y="0"/>
                  </a:lnTo>
                  <a:close/>
                </a:path>
              </a:pathLst>
            </a:custGeom>
            <a:solidFill>
              <a:srgbClr val="D6DBF5"/>
            </a:solidFill>
          </p:spPr>
          <p:txBody>
            <a:bodyPr wrap="square" lIns="0" tIns="0" rIns="0" bIns="0" rtlCol="0"/>
            <a:lstStyle/>
            <a:p>
              <a:pPr defTabSz="685800"/>
              <a:endParaRPr sz="1350" kern="0">
                <a:solidFill>
                  <a:sysClr val="windowText" lastClr="000000"/>
                </a:solidFill>
              </a:endParaRPr>
            </a:p>
          </p:txBody>
        </p:sp>
        <p:sp>
          <p:nvSpPr>
            <p:cNvPr id="7" name="object 7"/>
            <p:cNvSpPr/>
            <p:nvPr/>
          </p:nvSpPr>
          <p:spPr>
            <a:xfrm>
              <a:off x="4584191" y="2174747"/>
              <a:ext cx="2936875" cy="1449705"/>
            </a:xfrm>
            <a:custGeom>
              <a:avLst/>
              <a:gdLst/>
              <a:ahLst/>
              <a:cxnLst/>
              <a:rect l="l" t="t" r="r" b="b"/>
              <a:pathLst>
                <a:path w="2936875" h="1449704">
                  <a:moveTo>
                    <a:pt x="0" y="724662"/>
                  </a:moveTo>
                  <a:lnTo>
                    <a:pt x="5389" y="662141"/>
                  </a:lnTo>
                  <a:lnTo>
                    <a:pt x="21263" y="601096"/>
                  </a:lnTo>
                  <a:lnTo>
                    <a:pt x="47182" y="541745"/>
                  </a:lnTo>
                  <a:lnTo>
                    <a:pt x="82704" y="484304"/>
                  </a:lnTo>
                  <a:lnTo>
                    <a:pt x="127389" y="428992"/>
                  </a:lnTo>
                  <a:lnTo>
                    <a:pt x="180797" y="376026"/>
                  </a:lnTo>
                  <a:lnTo>
                    <a:pt x="210634" y="350491"/>
                  </a:lnTo>
                  <a:lnTo>
                    <a:pt x="242487" y="325624"/>
                  </a:lnTo>
                  <a:lnTo>
                    <a:pt x="276300" y="301452"/>
                  </a:lnTo>
                  <a:lnTo>
                    <a:pt x="312018" y="278004"/>
                  </a:lnTo>
                  <a:lnTo>
                    <a:pt x="349586" y="255304"/>
                  </a:lnTo>
                  <a:lnTo>
                    <a:pt x="388950" y="233382"/>
                  </a:lnTo>
                  <a:lnTo>
                    <a:pt x="430053" y="212264"/>
                  </a:lnTo>
                  <a:lnTo>
                    <a:pt x="472842" y="191978"/>
                  </a:lnTo>
                  <a:lnTo>
                    <a:pt x="517260" y="172549"/>
                  </a:lnTo>
                  <a:lnTo>
                    <a:pt x="563253" y="154007"/>
                  </a:lnTo>
                  <a:lnTo>
                    <a:pt x="610766" y="136378"/>
                  </a:lnTo>
                  <a:lnTo>
                    <a:pt x="659743" y="119689"/>
                  </a:lnTo>
                  <a:lnTo>
                    <a:pt x="710130" y="103967"/>
                  </a:lnTo>
                  <a:lnTo>
                    <a:pt x="761872" y="89240"/>
                  </a:lnTo>
                  <a:lnTo>
                    <a:pt x="814913" y="75535"/>
                  </a:lnTo>
                  <a:lnTo>
                    <a:pt x="869198" y="62879"/>
                  </a:lnTo>
                  <a:lnTo>
                    <a:pt x="924673" y="51299"/>
                  </a:lnTo>
                  <a:lnTo>
                    <a:pt x="981281" y="40823"/>
                  </a:lnTo>
                  <a:lnTo>
                    <a:pt x="1038969" y="31477"/>
                  </a:lnTo>
                  <a:lnTo>
                    <a:pt x="1097681" y="23289"/>
                  </a:lnTo>
                  <a:lnTo>
                    <a:pt x="1157362" y="16286"/>
                  </a:lnTo>
                  <a:lnTo>
                    <a:pt x="1217957" y="10496"/>
                  </a:lnTo>
                  <a:lnTo>
                    <a:pt x="1279411" y="5944"/>
                  </a:lnTo>
                  <a:lnTo>
                    <a:pt x="1341668" y="2660"/>
                  </a:lnTo>
                  <a:lnTo>
                    <a:pt x="1404674" y="669"/>
                  </a:lnTo>
                  <a:lnTo>
                    <a:pt x="1468374" y="0"/>
                  </a:lnTo>
                  <a:lnTo>
                    <a:pt x="1532073" y="669"/>
                  </a:lnTo>
                  <a:lnTo>
                    <a:pt x="1595079" y="2660"/>
                  </a:lnTo>
                  <a:lnTo>
                    <a:pt x="1657336" y="5944"/>
                  </a:lnTo>
                  <a:lnTo>
                    <a:pt x="1718790" y="10496"/>
                  </a:lnTo>
                  <a:lnTo>
                    <a:pt x="1779385" y="16286"/>
                  </a:lnTo>
                  <a:lnTo>
                    <a:pt x="1839066" y="23289"/>
                  </a:lnTo>
                  <a:lnTo>
                    <a:pt x="1897778" y="31477"/>
                  </a:lnTo>
                  <a:lnTo>
                    <a:pt x="1955466" y="40823"/>
                  </a:lnTo>
                  <a:lnTo>
                    <a:pt x="2012074" y="51299"/>
                  </a:lnTo>
                  <a:lnTo>
                    <a:pt x="2067549" y="62879"/>
                  </a:lnTo>
                  <a:lnTo>
                    <a:pt x="2121834" y="75535"/>
                  </a:lnTo>
                  <a:lnTo>
                    <a:pt x="2174875" y="89240"/>
                  </a:lnTo>
                  <a:lnTo>
                    <a:pt x="2226617" y="103967"/>
                  </a:lnTo>
                  <a:lnTo>
                    <a:pt x="2277004" y="119689"/>
                  </a:lnTo>
                  <a:lnTo>
                    <a:pt x="2325981" y="136378"/>
                  </a:lnTo>
                  <a:lnTo>
                    <a:pt x="2373494" y="154007"/>
                  </a:lnTo>
                  <a:lnTo>
                    <a:pt x="2419487" y="172549"/>
                  </a:lnTo>
                  <a:lnTo>
                    <a:pt x="2463905" y="191978"/>
                  </a:lnTo>
                  <a:lnTo>
                    <a:pt x="2506694" y="212264"/>
                  </a:lnTo>
                  <a:lnTo>
                    <a:pt x="2547797" y="233382"/>
                  </a:lnTo>
                  <a:lnTo>
                    <a:pt x="2587161" y="255304"/>
                  </a:lnTo>
                  <a:lnTo>
                    <a:pt x="2624729" y="278004"/>
                  </a:lnTo>
                  <a:lnTo>
                    <a:pt x="2660447" y="301452"/>
                  </a:lnTo>
                  <a:lnTo>
                    <a:pt x="2694260" y="325624"/>
                  </a:lnTo>
                  <a:lnTo>
                    <a:pt x="2726113" y="350491"/>
                  </a:lnTo>
                  <a:lnTo>
                    <a:pt x="2755950" y="376026"/>
                  </a:lnTo>
                  <a:lnTo>
                    <a:pt x="2783717" y="402202"/>
                  </a:lnTo>
                  <a:lnTo>
                    <a:pt x="2832818" y="456368"/>
                  </a:lnTo>
                  <a:lnTo>
                    <a:pt x="2872977" y="512772"/>
                  </a:lnTo>
                  <a:lnTo>
                    <a:pt x="2903753" y="571195"/>
                  </a:lnTo>
                  <a:lnTo>
                    <a:pt x="2924704" y="631420"/>
                  </a:lnTo>
                  <a:lnTo>
                    <a:pt x="2935391" y="693230"/>
                  </a:lnTo>
                  <a:lnTo>
                    <a:pt x="2936748" y="724662"/>
                  </a:lnTo>
                  <a:lnTo>
                    <a:pt x="2935391" y="756093"/>
                  </a:lnTo>
                  <a:lnTo>
                    <a:pt x="2924704" y="817903"/>
                  </a:lnTo>
                  <a:lnTo>
                    <a:pt x="2903753" y="878128"/>
                  </a:lnTo>
                  <a:lnTo>
                    <a:pt x="2872977" y="936551"/>
                  </a:lnTo>
                  <a:lnTo>
                    <a:pt x="2832818" y="992955"/>
                  </a:lnTo>
                  <a:lnTo>
                    <a:pt x="2783717" y="1047121"/>
                  </a:lnTo>
                  <a:lnTo>
                    <a:pt x="2755950" y="1073297"/>
                  </a:lnTo>
                  <a:lnTo>
                    <a:pt x="2726113" y="1098832"/>
                  </a:lnTo>
                  <a:lnTo>
                    <a:pt x="2694260" y="1123699"/>
                  </a:lnTo>
                  <a:lnTo>
                    <a:pt x="2660447" y="1147871"/>
                  </a:lnTo>
                  <a:lnTo>
                    <a:pt x="2624729" y="1171319"/>
                  </a:lnTo>
                  <a:lnTo>
                    <a:pt x="2587161" y="1194019"/>
                  </a:lnTo>
                  <a:lnTo>
                    <a:pt x="2547797" y="1215941"/>
                  </a:lnTo>
                  <a:lnTo>
                    <a:pt x="2506694" y="1237059"/>
                  </a:lnTo>
                  <a:lnTo>
                    <a:pt x="2463905" y="1257345"/>
                  </a:lnTo>
                  <a:lnTo>
                    <a:pt x="2419487" y="1276774"/>
                  </a:lnTo>
                  <a:lnTo>
                    <a:pt x="2373494" y="1295316"/>
                  </a:lnTo>
                  <a:lnTo>
                    <a:pt x="2325981" y="1312945"/>
                  </a:lnTo>
                  <a:lnTo>
                    <a:pt x="2277004" y="1329634"/>
                  </a:lnTo>
                  <a:lnTo>
                    <a:pt x="2226617" y="1345356"/>
                  </a:lnTo>
                  <a:lnTo>
                    <a:pt x="2174875" y="1360083"/>
                  </a:lnTo>
                  <a:lnTo>
                    <a:pt x="2121834" y="1373788"/>
                  </a:lnTo>
                  <a:lnTo>
                    <a:pt x="2067549" y="1386444"/>
                  </a:lnTo>
                  <a:lnTo>
                    <a:pt x="2012074" y="1398024"/>
                  </a:lnTo>
                  <a:lnTo>
                    <a:pt x="1955466" y="1408500"/>
                  </a:lnTo>
                  <a:lnTo>
                    <a:pt x="1897778" y="1417846"/>
                  </a:lnTo>
                  <a:lnTo>
                    <a:pt x="1839066" y="1426034"/>
                  </a:lnTo>
                  <a:lnTo>
                    <a:pt x="1779385" y="1433037"/>
                  </a:lnTo>
                  <a:lnTo>
                    <a:pt x="1718790" y="1438827"/>
                  </a:lnTo>
                  <a:lnTo>
                    <a:pt x="1657336" y="1443379"/>
                  </a:lnTo>
                  <a:lnTo>
                    <a:pt x="1595079" y="1446663"/>
                  </a:lnTo>
                  <a:lnTo>
                    <a:pt x="1532073" y="1448654"/>
                  </a:lnTo>
                  <a:lnTo>
                    <a:pt x="1468374" y="1449324"/>
                  </a:lnTo>
                  <a:lnTo>
                    <a:pt x="1404674" y="1448654"/>
                  </a:lnTo>
                  <a:lnTo>
                    <a:pt x="1341668" y="1446663"/>
                  </a:lnTo>
                  <a:lnTo>
                    <a:pt x="1279411" y="1443379"/>
                  </a:lnTo>
                  <a:lnTo>
                    <a:pt x="1217957" y="1438827"/>
                  </a:lnTo>
                  <a:lnTo>
                    <a:pt x="1157362" y="1433037"/>
                  </a:lnTo>
                  <a:lnTo>
                    <a:pt x="1097681" y="1426034"/>
                  </a:lnTo>
                  <a:lnTo>
                    <a:pt x="1038969" y="1417846"/>
                  </a:lnTo>
                  <a:lnTo>
                    <a:pt x="981281" y="1408500"/>
                  </a:lnTo>
                  <a:lnTo>
                    <a:pt x="924673" y="1398024"/>
                  </a:lnTo>
                  <a:lnTo>
                    <a:pt x="869198" y="1386444"/>
                  </a:lnTo>
                  <a:lnTo>
                    <a:pt x="814913" y="1373788"/>
                  </a:lnTo>
                  <a:lnTo>
                    <a:pt x="761872" y="1360083"/>
                  </a:lnTo>
                  <a:lnTo>
                    <a:pt x="710130" y="1345356"/>
                  </a:lnTo>
                  <a:lnTo>
                    <a:pt x="659743" y="1329634"/>
                  </a:lnTo>
                  <a:lnTo>
                    <a:pt x="610766" y="1312945"/>
                  </a:lnTo>
                  <a:lnTo>
                    <a:pt x="563253" y="1295316"/>
                  </a:lnTo>
                  <a:lnTo>
                    <a:pt x="517260" y="1276774"/>
                  </a:lnTo>
                  <a:lnTo>
                    <a:pt x="472842" y="1257345"/>
                  </a:lnTo>
                  <a:lnTo>
                    <a:pt x="430053" y="1237059"/>
                  </a:lnTo>
                  <a:lnTo>
                    <a:pt x="388950" y="1215941"/>
                  </a:lnTo>
                  <a:lnTo>
                    <a:pt x="349586" y="1194019"/>
                  </a:lnTo>
                  <a:lnTo>
                    <a:pt x="312018" y="1171319"/>
                  </a:lnTo>
                  <a:lnTo>
                    <a:pt x="276300" y="1147871"/>
                  </a:lnTo>
                  <a:lnTo>
                    <a:pt x="242487" y="1123699"/>
                  </a:lnTo>
                  <a:lnTo>
                    <a:pt x="210634" y="1098832"/>
                  </a:lnTo>
                  <a:lnTo>
                    <a:pt x="180797" y="1073297"/>
                  </a:lnTo>
                  <a:lnTo>
                    <a:pt x="153030" y="1047121"/>
                  </a:lnTo>
                  <a:lnTo>
                    <a:pt x="103929" y="992955"/>
                  </a:lnTo>
                  <a:lnTo>
                    <a:pt x="63770" y="936551"/>
                  </a:lnTo>
                  <a:lnTo>
                    <a:pt x="32994" y="878128"/>
                  </a:lnTo>
                  <a:lnTo>
                    <a:pt x="12043" y="817903"/>
                  </a:lnTo>
                  <a:lnTo>
                    <a:pt x="1356" y="756093"/>
                  </a:lnTo>
                  <a:lnTo>
                    <a:pt x="0" y="724662"/>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8" name="object 8"/>
            <p:cNvPicPr/>
            <p:nvPr/>
          </p:nvPicPr>
          <p:blipFill>
            <a:blip r:embed="rId3" cstate="print"/>
            <a:stretch>
              <a:fillRect/>
            </a:stretch>
          </p:blipFill>
          <p:spPr>
            <a:xfrm>
              <a:off x="5160517" y="2593289"/>
              <a:ext cx="1959610" cy="315772"/>
            </a:xfrm>
            <a:prstGeom prst="rect">
              <a:avLst/>
            </a:prstGeom>
          </p:spPr>
        </p:pic>
        <p:pic>
          <p:nvPicPr>
            <p:cNvPr id="9" name="object 9"/>
            <p:cNvPicPr/>
            <p:nvPr/>
          </p:nvPicPr>
          <p:blipFill>
            <a:blip r:embed="rId4" cstate="print"/>
            <a:stretch>
              <a:fillRect/>
            </a:stretch>
          </p:blipFill>
          <p:spPr>
            <a:xfrm>
              <a:off x="5186425" y="2868167"/>
              <a:ext cx="1013460" cy="315467"/>
            </a:xfrm>
            <a:prstGeom prst="rect">
              <a:avLst/>
            </a:prstGeom>
          </p:spPr>
        </p:pic>
        <p:pic>
          <p:nvPicPr>
            <p:cNvPr id="10" name="object 10"/>
            <p:cNvPicPr/>
            <p:nvPr/>
          </p:nvPicPr>
          <p:blipFill>
            <a:blip r:embed="rId5" cstate="print"/>
            <a:stretch>
              <a:fillRect/>
            </a:stretch>
          </p:blipFill>
          <p:spPr>
            <a:xfrm>
              <a:off x="6055105" y="2868167"/>
              <a:ext cx="173736" cy="315467"/>
            </a:xfrm>
            <a:prstGeom prst="rect">
              <a:avLst/>
            </a:prstGeom>
          </p:spPr>
        </p:pic>
        <p:pic>
          <p:nvPicPr>
            <p:cNvPr id="11" name="object 11"/>
            <p:cNvPicPr/>
            <p:nvPr/>
          </p:nvPicPr>
          <p:blipFill>
            <a:blip r:embed="rId6" cstate="print"/>
            <a:stretch>
              <a:fillRect/>
            </a:stretch>
          </p:blipFill>
          <p:spPr>
            <a:xfrm>
              <a:off x="6141973" y="2868167"/>
              <a:ext cx="888276" cy="315467"/>
            </a:xfrm>
            <a:prstGeom prst="rect">
              <a:avLst/>
            </a:prstGeom>
          </p:spPr>
        </p:pic>
      </p:grpSp>
      <p:grpSp>
        <p:nvGrpSpPr>
          <p:cNvPr id="12" name="object 12"/>
          <p:cNvGrpSpPr/>
          <p:nvPr/>
        </p:nvGrpSpPr>
        <p:grpSpPr>
          <a:xfrm>
            <a:off x="6368796" y="1539621"/>
            <a:ext cx="1592580" cy="753427"/>
            <a:chOff x="8491728" y="2052827"/>
            <a:chExt cx="2123440" cy="1004569"/>
          </a:xfrm>
        </p:grpSpPr>
        <p:sp>
          <p:nvSpPr>
            <p:cNvPr id="13" name="object 13"/>
            <p:cNvSpPr/>
            <p:nvPr/>
          </p:nvSpPr>
          <p:spPr>
            <a:xfrm>
              <a:off x="8493252" y="2054351"/>
              <a:ext cx="2120265" cy="1001394"/>
            </a:xfrm>
            <a:custGeom>
              <a:avLst/>
              <a:gdLst/>
              <a:ahLst/>
              <a:cxnLst/>
              <a:rect l="l" t="t" r="r" b="b"/>
              <a:pathLst>
                <a:path w="2120265" h="1001394">
                  <a:moveTo>
                    <a:pt x="1059942" y="0"/>
                  </a:moveTo>
                  <a:lnTo>
                    <a:pt x="995378" y="913"/>
                  </a:lnTo>
                  <a:lnTo>
                    <a:pt x="931836" y="3619"/>
                  </a:lnTo>
                  <a:lnTo>
                    <a:pt x="869428" y="8066"/>
                  </a:lnTo>
                  <a:lnTo>
                    <a:pt x="808264" y="14200"/>
                  </a:lnTo>
                  <a:lnTo>
                    <a:pt x="748455" y="21969"/>
                  </a:lnTo>
                  <a:lnTo>
                    <a:pt x="690112" y="31322"/>
                  </a:lnTo>
                  <a:lnTo>
                    <a:pt x="633346" y="42205"/>
                  </a:lnTo>
                  <a:lnTo>
                    <a:pt x="578268" y="54566"/>
                  </a:lnTo>
                  <a:lnTo>
                    <a:pt x="524989" y="68354"/>
                  </a:lnTo>
                  <a:lnTo>
                    <a:pt x="473620" y="83514"/>
                  </a:lnTo>
                  <a:lnTo>
                    <a:pt x="424271" y="99996"/>
                  </a:lnTo>
                  <a:lnTo>
                    <a:pt x="377054" y="117747"/>
                  </a:lnTo>
                  <a:lnTo>
                    <a:pt x="332079" y="136714"/>
                  </a:lnTo>
                  <a:lnTo>
                    <a:pt x="289457" y="156845"/>
                  </a:lnTo>
                  <a:lnTo>
                    <a:pt x="249300" y="178087"/>
                  </a:lnTo>
                  <a:lnTo>
                    <a:pt x="211718" y="200389"/>
                  </a:lnTo>
                  <a:lnTo>
                    <a:pt x="176822" y="223697"/>
                  </a:lnTo>
                  <a:lnTo>
                    <a:pt x="144723" y="247960"/>
                  </a:lnTo>
                  <a:lnTo>
                    <a:pt x="115532" y="273125"/>
                  </a:lnTo>
                  <a:lnTo>
                    <a:pt x="66318" y="325952"/>
                  </a:lnTo>
                  <a:lnTo>
                    <a:pt x="30066" y="381758"/>
                  </a:lnTo>
                  <a:lnTo>
                    <a:pt x="7664" y="440125"/>
                  </a:lnTo>
                  <a:lnTo>
                    <a:pt x="0" y="500634"/>
                  </a:lnTo>
                  <a:lnTo>
                    <a:pt x="1934" y="531129"/>
                  </a:lnTo>
                  <a:lnTo>
                    <a:pt x="17078" y="590620"/>
                  </a:lnTo>
                  <a:lnTo>
                    <a:pt x="46516" y="647759"/>
                  </a:lnTo>
                  <a:lnTo>
                    <a:pt x="89360" y="702127"/>
                  </a:lnTo>
                  <a:lnTo>
                    <a:pt x="144723" y="753307"/>
                  </a:lnTo>
                  <a:lnTo>
                    <a:pt x="176822" y="777570"/>
                  </a:lnTo>
                  <a:lnTo>
                    <a:pt x="211718" y="800878"/>
                  </a:lnTo>
                  <a:lnTo>
                    <a:pt x="249300" y="823180"/>
                  </a:lnTo>
                  <a:lnTo>
                    <a:pt x="289457" y="844422"/>
                  </a:lnTo>
                  <a:lnTo>
                    <a:pt x="332079" y="864553"/>
                  </a:lnTo>
                  <a:lnTo>
                    <a:pt x="377054" y="883520"/>
                  </a:lnTo>
                  <a:lnTo>
                    <a:pt x="424271" y="901271"/>
                  </a:lnTo>
                  <a:lnTo>
                    <a:pt x="473620" y="917753"/>
                  </a:lnTo>
                  <a:lnTo>
                    <a:pt x="524989" y="932913"/>
                  </a:lnTo>
                  <a:lnTo>
                    <a:pt x="578268" y="946701"/>
                  </a:lnTo>
                  <a:lnTo>
                    <a:pt x="633346" y="959062"/>
                  </a:lnTo>
                  <a:lnTo>
                    <a:pt x="690112" y="969945"/>
                  </a:lnTo>
                  <a:lnTo>
                    <a:pt x="748455" y="979298"/>
                  </a:lnTo>
                  <a:lnTo>
                    <a:pt x="808264" y="987067"/>
                  </a:lnTo>
                  <a:lnTo>
                    <a:pt x="869428" y="993201"/>
                  </a:lnTo>
                  <a:lnTo>
                    <a:pt x="931836" y="997648"/>
                  </a:lnTo>
                  <a:lnTo>
                    <a:pt x="995378" y="1000354"/>
                  </a:lnTo>
                  <a:lnTo>
                    <a:pt x="1059942" y="1001268"/>
                  </a:lnTo>
                  <a:lnTo>
                    <a:pt x="1124505" y="1000354"/>
                  </a:lnTo>
                  <a:lnTo>
                    <a:pt x="1188047" y="997648"/>
                  </a:lnTo>
                  <a:lnTo>
                    <a:pt x="1250455" y="993201"/>
                  </a:lnTo>
                  <a:lnTo>
                    <a:pt x="1311619" y="987067"/>
                  </a:lnTo>
                  <a:lnTo>
                    <a:pt x="1371428" y="979298"/>
                  </a:lnTo>
                  <a:lnTo>
                    <a:pt x="1429771" y="969945"/>
                  </a:lnTo>
                  <a:lnTo>
                    <a:pt x="1486537" y="959062"/>
                  </a:lnTo>
                  <a:lnTo>
                    <a:pt x="1541615" y="946701"/>
                  </a:lnTo>
                  <a:lnTo>
                    <a:pt x="1594894" y="932913"/>
                  </a:lnTo>
                  <a:lnTo>
                    <a:pt x="1646263" y="917753"/>
                  </a:lnTo>
                  <a:lnTo>
                    <a:pt x="1695612" y="901271"/>
                  </a:lnTo>
                  <a:lnTo>
                    <a:pt x="1742829" y="883520"/>
                  </a:lnTo>
                  <a:lnTo>
                    <a:pt x="1787804" y="864553"/>
                  </a:lnTo>
                  <a:lnTo>
                    <a:pt x="1830426" y="844422"/>
                  </a:lnTo>
                  <a:lnTo>
                    <a:pt x="1870583" y="823180"/>
                  </a:lnTo>
                  <a:lnTo>
                    <a:pt x="1908165" y="800878"/>
                  </a:lnTo>
                  <a:lnTo>
                    <a:pt x="1943061" y="777570"/>
                  </a:lnTo>
                  <a:lnTo>
                    <a:pt x="1975160" y="753307"/>
                  </a:lnTo>
                  <a:lnTo>
                    <a:pt x="2004351" y="728142"/>
                  </a:lnTo>
                  <a:lnTo>
                    <a:pt x="2053565" y="675315"/>
                  </a:lnTo>
                  <a:lnTo>
                    <a:pt x="2089817" y="619509"/>
                  </a:lnTo>
                  <a:lnTo>
                    <a:pt x="2112219" y="561142"/>
                  </a:lnTo>
                  <a:lnTo>
                    <a:pt x="2119883" y="500634"/>
                  </a:lnTo>
                  <a:lnTo>
                    <a:pt x="2117949" y="470138"/>
                  </a:lnTo>
                  <a:lnTo>
                    <a:pt x="2102805" y="410647"/>
                  </a:lnTo>
                  <a:lnTo>
                    <a:pt x="2073367" y="353508"/>
                  </a:lnTo>
                  <a:lnTo>
                    <a:pt x="2030523" y="299140"/>
                  </a:lnTo>
                  <a:lnTo>
                    <a:pt x="1975160" y="247960"/>
                  </a:lnTo>
                  <a:lnTo>
                    <a:pt x="1943061" y="223697"/>
                  </a:lnTo>
                  <a:lnTo>
                    <a:pt x="1908165" y="200389"/>
                  </a:lnTo>
                  <a:lnTo>
                    <a:pt x="1870583" y="178087"/>
                  </a:lnTo>
                  <a:lnTo>
                    <a:pt x="1830426" y="156845"/>
                  </a:lnTo>
                  <a:lnTo>
                    <a:pt x="1787804" y="136714"/>
                  </a:lnTo>
                  <a:lnTo>
                    <a:pt x="1742829" y="117747"/>
                  </a:lnTo>
                  <a:lnTo>
                    <a:pt x="1695612" y="99996"/>
                  </a:lnTo>
                  <a:lnTo>
                    <a:pt x="1646263" y="83514"/>
                  </a:lnTo>
                  <a:lnTo>
                    <a:pt x="1594894" y="68354"/>
                  </a:lnTo>
                  <a:lnTo>
                    <a:pt x="1541615" y="54566"/>
                  </a:lnTo>
                  <a:lnTo>
                    <a:pt x="1486537" y="42205"/>
                  </a:lnTo>
                  <a:lnTo>
                    <a:pt x="1429771" y="31322"/>
                  </a:lnTo>
                  <a:lnTo>
                    <a:pt x="1371428" y="21969"/>
                  </a:lnTo>
                  <a:lnTo>
                    <a:pt x="1311619" y="14200"/>
                  </a:lnTo>
                  <a:lnTo>
                    <a:pt x="1250455" y="8066"/>
                  </a:lnTo>
                  <a:lnTo>
                    <a:pt x="1188047" y="3619"/>
                  </a:lnTo>
                  <a:lnTo>
                    <a:pt x="1124505" y="913"/>
                  </a:lnTo>
                  <a:lnTo>
                    <a:pt x="1059942"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14" name="object 14"/>
            <p:cNvSpPr/>
            <p:nvPr/>
          </p:nvSpPr>
          <p:spPr>
            <a:xfrm>
              <a:off x="8493252" y="2054351"/>
              <a:ext cx="2120265" cy="1001394"/>
            </a:xfrm>
            <a:custGeom>
              <a:avLst/>
              <a:gdLst/>
              <a:ahLst/>
              <a:cxnLst/>
              <a:rect l="l" t="t" r="r" b="b"/>
              <a:pathLst>
                <a:path w="2120265" h="1001394">
                  <a:moveTo>
                    <a:pt x="0" y="500634"/>
                  </a:moveTo>
                  <a:lnTo>
                    <a:pt x="7664" y="440125"/>
                  </a:lnTo>
                  <a:lnTo>
                    <a:pt x="30066" y="381758"/>
                  </a:lnTo>
                  <a:lnTo>
                    <a:pt x="66318" y="325952"/>
                  </a:lnTo>
                  <a:lnTo>
                    <a:pt x="115532" y="273125"/>
                  </a:lnTo>
                  <a:lnTo>
                    <a:pt x="144723" y="247960"/>
                  </a:lnTo>
                  <a:lnTo>
                    <a:pt x="176822" y="223697"/>
                  </a:lnTo>
                  <a:lnTo>
                    <a:pt x="211718" y="200389"/>
                  </a:lnTo>
                  <a:lnTo>
                    <a:pt x="249300" y="178087"/>
                  </a:lnTo>
                  <a:lnTo>
                    <a:pt x="289457" y="156845"/>
                  </a:lnTo>
                  <a:lnTo>
                    <a:pt x="332079" y="136714"/>
                  </a:lnTo>
                  <a:lnTo>
                    <a:pt x="377054" y="117747"/>
                  </a:lnTo>
                  <a:lnTo>
                    <a:pt x="424271" y="99996"/>
                  </a:lnTo>
                  <a:lnTo>
                    <a:pt x="473620" y="83514"/>
                  </a:lnTo>
                  <a:lnTo>
                    <a:pt x="524989" y="68354"/>
                  </a:lnTo>
                  <a:lnTo>
                    <a:pt x="578268" y="54566"/>
                  </a:lnTo>
                  <a:lnTo>
                    <a:pt x="633346" y="42205"/>
                  </a:lnTo>
                  <a:lnTo>
                    <a:pt x="690112" y="31322"/>
                  </a:lnTo>
                  <a:lnTo>
                    <a:pt x="748455" y="21969"/>
                  </a:lnTo>
                  <a:lnTo>
                    <a:pt x="808264" y="14200"/>
                  </a:lnTo>
                  <a:lnTo>
                    <a:pt x="869428" y="8066"/>
                  </a:lnTo>
                  <a:lnTo>
                    <a:pt x="931836" y="3619"/>
                  </a:lnTo>
                  <a:lnTo>
                    <a:pt x="995378" y="913"/>
                  </a:lnTo>
                  <a:lnTo>
                    <a:pt x="1059942" y="0"/>
                  </a:lnTo>
                  <a:lnTo>
                    <a:pt x="1124505" y="913"/>
                  </a:lnTo>
                  <a:lnTo>
                    <a:pt x="1188047" y="3619"/>
                  </a:lnTo>
                  <a:lnTo>
                    <a:pt x="1250455" y="8066"/>
                  </a:lnTo>
                  <a:lnTo>
                    <a:pt x="1311619" y="14200"/>
                  </a:lnTo>
                  <a:lnTo>
                    <a:pt x="1371428" y="21969"/>
                  </a:lnTo>
                  <a:lnTo>
                    <a:pt x="1429771" y="31322"/>
                  </a:lnTo>
                  <a:lnTo>
                    <a:pt x="1486537" y="42205"/>
                  </a:lnTo>
                  <a:lnTo>
                    <a:pt x="1541615" y="54566"/>
                  </a:lnTo>
                  <a:lnTo>
                    <a:pt x="1594894" y="68354"/>
                  </a:lnTo>
                  <a:lnTo>
                    <a:pt x="1646263" y="83514"/>
                  </a:lnTo>
                  <a:lnTo>
                    <a:pt x="1695612" y="99996"/>
                  </a:lnTo>
                  <a:lnTo>
                    <a:pt x="1742829" y="117747"/>
                  </a:lnTo>
                  <a:lnTo>
                    <a:pt x="1787804" y="136714"/>
                  </a:lnTo>
                  <a:lnTo>
                    <a:pt x="1830426" y="156845"/>
                  </a:lnTo>
                  <a:lnTo>
                    <a:pt x="1870583" y="178087"/>
                  </a:lnTo>
                  <a:lnTo>
                    <a:pt x="1908165" y="200389"/>
                  </a:lnTo>
                  <a:lnTo>
                    <a:pt x="1943061" y="223697"/>
                  </a:lnTo>
                  <a:lnTo>
                    <a:pt x="1975160" y="247960"/>
                  </a:lnTo>
                  <a:lnTo>
                    <a:pt x="2004351" y="273125"/>
                  </a:lnTo>
                  <a:lnTo>
                    <a:pt x="2053565" y="325952"/>
                  </a:lnTo>
                  <a:lnTo>
                    <a:pt x="2089817" y="381758"/>
                  </a:lnTo>
                  <a:lnTo>
                    <a:pt x="2112219" y="440125"/>
                  </a:lnTo>
                  <a:lnTo>
                    <a:pt x="2119883" y="500634"/>
                  </a:lnTo>
                  <a:lnTo>
                    <a:pt x="2117949" y="531129"/>
                  </a:lnTo>
                  <a:lnTo>
                    <a:pt x="2102805" y="590620"/>
                  </a:lnTo>
                  <a:lnTo>
                    <a:pt x="2073367" y="647759"/>
                  </a:lnTo>
                  <a:lnTo>
                    <a:pt x="2030523" y="702127"/>
                  </a:lnTo>
                  <a:lnTo>
                    <a:pt x="1975160" y="753307"/>
                  </a:lnTo>
                  <a:lnTo>
                    <a:pt x="1943061" y="777570"/>
                  </a:lnTo>
                  <a:lnTo>
                    <a:pt x="1908165" y="800878"/>
                  </a:lnTo>
                  <a:lnTo>
                    <a:pt x="1870583" y="823180"/>
                  </a:lnTo>
                  <a:lnTo>
                    <a:pt x="1830426" y="844422"/>
                  </a:lnTo>
                  <a:lnTo>
                    <a:pt x="1787804" y="864553"/>
                  </a:lnTo>
                  <a:lnTo>
                    <a:pt x="1742829" y="883520"/>
                  </a:lnTo>
                  <a:lnTo>
                    <a:pt x="1695612" y="901271"/>
                  </a:lnTo>
                  <a:lnTo>
                    <a:pt x="1646263" y="917753"/>
                  </a:lnTo>
                  <a:lnTo>
                    <a:pt x="1594894" y="932913"/>
                  </a:lnTo>
                  <a:lnTo>
                    <a:pt x="1541615" y="946701"/>
                  </a:lnTo>
                  <a:lnTo>
                    <a:pt x="1486537" y="959062"/>
                  </a:lnTo>
                  <a:lnTo>
                    <a:pt x="1429771" y="969945"/>
                  </a:lnTo>
                  <a:lnTo>
                    <a:pt x="1371428" y="979298"/>
                  </a:lnTo>
                  <a:lnTo>
                    <a:pt x="1311619" y="987067"/>
                  </a:lnTo>
                  <a:lnTo>
                    <a:pt x="1250455" y="993201"/>
                  </a:lnTo>
                  <a:lnTo>
                    <a:pt x="1188047" y="997648"/>
                  </a:lnTo>
                  <a:lnTo>
                    <a:pt x="1124505" y="1000354"/>
                  </a:lnTo>
                  <a:lnTo>
                    <a:pt x="1059942" y="1001268"/>
                  </a:lnTo>
                  <a:lnTo>
                    <a:pt x="995378" y="1000354"/>
                  </a:lnTo>
                  <a:lnTo>
                    <a:pt x="931836" y="997648"/>
                  </a:lnTo>
                  <a:lnTo>
                    <a:pt x="869428" y="993201"/>
                  </a:lnTo>
                  <a:lnTo>
                    <a:pt x="808264" y="987067"/>
                  </a:lnTo>
                  <a:lnTo>
                    <a:pt x="748455" y="979298"/>
                  </a:lnTo>
                  <a:lnTo>
                    <a:pt x="690112" y="969945"/>
                  </a:lnTo>
                  <a:lnTo>
                    <a:pt x="633346" y="959062"/>
                  </a:lnTo>
                  <a:lnTo>
                    <a:pt x="578268" y="946701"/>
                  </a:lnTo>
                  <a:lnTo>
                    <a:pt x="524989" y="932913"/>
                  </a:lnTo>
                  <a:lnTo>
                    <a:pt x="473620" y="917753"/>
                  </a:lnTo>
                  <a:lnTo>
                    <a:pt x="424271" y="901271"/>
                  </a:lnTo>
                  <a:lnTo>
                    <a:pt x="377054" y="883520"/>
                  </a:lnTo>
                  <a:lnTo>
                    <a:pt x="332079" y="864553"/>
                  </a:lnTo>
                  <a:lnTo>
                    <a:pt x="289457" y="844422"/>
                  </a:lnTo>
                  <a:lnTo>
                    <a:pt x="249300" y="823180"/>
                  </a:lnTo>
                  <a:lnTo>
                    <a:pt x="211718" y="800878"/>
                  </a:lnTo>
                  <a:lnTo>
                    <a:pt x="176822" y="777570"/>
                  </a:lnTo>
                  <a:lnTo>
                    <a:pt x="144723" y="753307"/>
                  </a:lnTo>
                  <a:lnTo>
                    <a:pt x="115532" y="728142"/>
                  </a:lnTo>
                  <a:lnTo>
                    <a:pt x="66318" y="675315"/>
                  </a:lnTo>
                  <a:lnTo>
                    <a:pt x="30066" y="619509"/>
                  </a:lnTo>
                  <a:lnTo>
                    <a:pt x="7664" y="561142"/>
                  </a:lnTo>
                  <a:lnTo>
                    <a:pt x="0" y="500634"/>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15" name="object 15"/>
            <p:cNvPicPr/>
            <p:nvPr/>
          </p:nvPicPr>
          <p:blipFill>
            <a:blip r:embed="rId7" cstate="print"/>
            <a:stretch>
              <a:fillRect/>
            </a:stretch>
          </p:blipFill>
          <p:spPr>
            <a:xfrm>
              <a:off x="9000998" y="2386837"/>
              <a:ext cx="1245069" cy="315467"/>
            </a:xfrm>
            <a:prstGeom prst="rect">
              <a:avLst/>
            </a:prstGeom>
          </p:spPr>
        </p:pic>
      </p:grpSp>
      <p:grpSp>
        <p:nvGrpSpPr>
          <p:cNvPr id="16" name="object 16"/>
          <p:cNvGrpSpPr/>
          <p:nvPr/>
        </p:nvGrpSpPr>
        <p:grpSpPr>
          <a:xfrm>
            <a:off x="1868804" y="3168396"/>
            <a:ext cx="1838325" cy="754380"/>
            <a:chOff x="2491739" y="4224528"/>
            <a:chExt cx="2451100" cy="1005840"/>
          </a:xfrm>
        </p:grpSpPr>
        <p:sp>
          <p:nvSpPr>
            <p:cNvPr id="17" name="object 17"/>
            <p:cNvSpPr/>
            <p:nvPr/>
          </p:nvSpPr>
          <p:spPr>
            <a:xfrm>
              <a:off x="2493263" y="4226052"/>
              <a:ext cx="2447925" cy="1003300"/>
            </a:xfrm>
            <a:custGeom>
              <a:avLst/>
              <a:gdLst/>
              <a:ahLst/>
              <a:cxnLst/>
              <a:rect l="l" t="t" r="r" b="b"/>
              <a:pathLst>
                <a:path w="2447925" h="1003300">
                  <a:moveTo>
                    <a:pt x="1223772" y="0"/>
                  </a:moveTo>
                  <a:lnTo>
                    <a:pt x="1156624" y="742"/>
                  </a:lnTo>
                  <a:lnTo>
                    <a:pt x="1090424" y="2942"/>
                  </a:lnTo>
                  <a:lnTo>
                    <a:pt x="1025264" y="6563"/>
                  </a:lnTo>
                  <a:lnTo>
                    <a:pt x="961237" y="11567"/>
                  </a:lnTo>
                  <a:lnTo>
                    <a:pt x="898436" y="17914"/>
                  </a:lnTo>
                  <a:lnTo>
                    <a:pt x="836956" y="25566"/>
                  </a:lnTo>
                  <a:lnTo>
                    <a:pt x="776889" y="34486"/>
                  </a:lnTo>
                  <a:lnTo>
                    <a:pt x="718328" y="44635"/>
                  </a:lnTo>
                  <a:lnTo>
                    <a:pt x="661367" y="55974"/>
                  </a:lnTo>
                  <a:lnTo>
                    <a:pt x="606100" y="68467"/>
                  </a:lnTo>
                  <a:lnTo>
                    <a:pt x="552619" y="82073"/>
                  </a:lnTo>
                  <a:lnTo>
                    <a:pt x="501018" y="96755"/>
                  </a:lnTo>
                  <a:lnTo>
                    <a:pt x="451389" y="112475"/>
                  </a:lnTo>
                  <a:lnTo>
                    <a:pt x="403827" y="129195"/>
                  </a:lnTo>
                  <a:lnTo>
                    <a:pt x="358425" y="146875"/>
                  </a:lnTo>
                  <a:lnTo>
                    <a:pt x="315276" y="165478"/>
                  </a:lnTo>
                  <a:lnTo>
                    <a:pt x="274473" y="184966"/>
                  </a:lnTo>
                  <a:lnTo>
                    <a:pt x="236110" y="205301"/>
                  </a:lnTo>
                  <a:lnTo>
                    <a:pt x="200279" y="226443"/>
                  </a:lnTo>
                  <a:lnTo>
                    <a:pt x="167075" y="248355"/>
                  </a:lnTo>
                  <a:lnTo>
                    <a:pt x="108918" y="294336"/>
                  </a:lnTo>
                  <a:lnTo>
                    <a:pt x="62386" y="342936"/>
                  </a:lnTo>
                  <a:lnTo>
                    <a:pt x="28224" y="393850"/>
                  </a:lnTo>
                  <a:lnTo>
                    <a:pt x="7180" y="446772"/>
                  </a:lnTo>
                  <a:lnTo>
                    <a:pt x="0" y="501396"/>
                  </a:lnTo>
                  <a:lnTo>
                    <a:pt x="1810" y="528901"/>
                  </a:lnTo>
                  <a:lnTo>
                    <a:pt x="16016" y="582712"/>
                  </a:lnTo>
                  <a:lnTo>
                    <a:pt x="43712" y="634668"/>
                  </a:lnTo>
                  <a:lnTo>
                    <a:pt x="84152" y="684464"/>
                  </a:lnTo>
                  <a:lnTo>
                    <a:pt x="136590" y="731792"/>
                  </a:lnTo>
                  <a:lnTo>
                    <a:pt x="200279" y="776348"/>
                  </a:lnTo>
                  <a:lnTo>
                    <a:pt x="236110" y="797490"/>
                  </a:lnTo>
                  <a:lnTo>
                    <a:pt x="274473" y="817825"/>
                  </a:lnTo>
                  <a:lnTo>
                    <a:pt x="315276" y="837313"/>
                  </a:lnTo>
                  <a:lnTo>
                    <a:pt x="358425" y="855916"/>
                  </a:lnTo>
                  <a:lnTo>
                    <a:pt x="403827" y="873596"/>
                  </a:lnTo>
                  <a:lnTo>
                    <a:pt x="451389" y="890316"/>
                  </a:lnTo>
                  <a:lnTo>
                    <a:pt x="501018" y="906036"/>
                  </a:lnTo>
                  <a:lnTo>
                    <a:pt x="552619" y="920718"/>
                  </a:lnTo>
                  <a:lnTo>
                    <a:pt x="606100" y="934324"/>
                  </a:lnTo>
                  <a:lnTo>
                    <a:pt x="661367" y="946817"/>
                  </a:lnTo>
                  <a:lnTo>
                    <a:pt x="718328" y="958156"/>
                  </a:lnTo>
                  <a:lnTo>
                    <a:pt x="776889" y="968305"/>
                  </a:lnTo>
                  <a:lnTo>
                    <a:pt x="836956" y="977225"/>
                  </a:lnTo>
                  <a:lnTo>
                    <a:pt x="898436" y="984877"/>
                  </a:lnTo>
                  <a:lnTo>
                    <a:pt x="961237" y="991224"/>
                  </a:lnTo>
                  <a:lnTo>
                    <a:pt x="1025264" y="996228"/>
                  </a:lnTo>
                  <a:lnTo>
                    <a:pt x="1090424" y="999849"/>
                  </a:lnTo>
                  <a:lnTo>
                    <a:pt x="1156624" y="1002049"/>
                  </a:lnTo>
                  <a:lnTo>
                    <a:pt x="1223772" y="1002792"/>
                  </a:lnTo>
                  <a:lnTo>
                    <a:pt x="1290919" y="1002049"/>
                  </a:lnTo>
                  <a:lnTo>
                    <a:pt x="1357119" y="999849"/>
                  </a:lnTo>
                  <a:lnTo>
                    <a:pt x="1422279" y="996228"/>
                  </a:lnTo>
                  <a:lnTo>
                    <a:pt x="1486306" y="991224"/>
                  </a:lnTo>
                  <a:lnTo>
                    <a:pt x="1549107" y="984877"/>
                  </a:lnTo>
                  <a:lnTo>
                    <a:pt x="1610587" y="977225"/>
                  </a:lnTo>
                  <a:lnTo>
                    <a:pt x="1670654" y="968305"/>
                  </a:lnTo>
                  <a:lnTo>
                    <a:pt x="1729215" y="958156"/>
                  </a:lnTo>
                  <a:lnTo>
                    <a:pt x="1786176" y="946817"/>
                  </a:lnTo>
                  <a:lnTo>
                    <a:pt x="1841443" y="934324"/>
                  </a:lnTo>
                  <a:lnTo>
                    <a:pt x="1894924" y="920718"/>
                  </a:lnTo>
                  <a:lnTo>
                    <a:pt x="1946525" y="906036"/>
                  </a:lnTo>
                  <a:lnTo>
                    <a:pt x="1996154" y="890316"/>
                  </a:lnTo>
                  <a:lnTo>
                    <a:pt x="2043716" y="873596"/>
                  </a:lnTo>
                  <a:lnTo>
                    <a:pt x="2089118" y="855916"/>
                  </a:lnTo>
                  <a:lnTo>
                    <a:pt x="2132267" y="837313"/>
                  </a:lnTo>
                  <a:lnTo>
                    <a:pt x="2173070" y="817825"/>
                  </a:lnTo>
                  <a:lnTo>
                    <a:pt x="2211433" y="797490"/>
                  </a:lnTo>
                  <a:lnTo>
                    <a:pt x="2247264" y="776348"/>
                  </a:lnTo>
                  <a:lnTo>
                    <a:pt x="2280468" y="754436"/>
                  </a:lnTo>
                  <a:lnTo>
                    <a:pt x="2338625" y="708455"/>
                  </a:lnTo>
                  <a:lnTo>
                    <a:pt x="2385157" y="659855"/>
                  </a:lnTo>
                  <a:lnTo>
                    <a:pt x="2419319" y="608941"/>
                  </a:lnTo>
                  <a:lnTo>
                    <a:pt x="2440363" y="556019"/>
                  </a:lnTo>
                  <a:lnTo>
                    <a:pt x="2447544" y="501396"/>
                  </a:lnTo>
                  <a:lnTo>
                    <a:pt x="2445733" y="473890"/>
                  </a:lnTo>
                  <a:lnTo>
                    <a:pt x="2431527" y="420079"/>
                  </a:lnTo>
                  <a:lnTo>
                    <a:pt x="2403831" y="368123"/>
                  </a:lnTo>
                  <a:lnTo>
                    <a:pt x="2363391" y="318327"/>
                  </a:lnTo>
                  <a:lnTo>
                    <a:pt x="2310953" y="270999"/>
                  </a:lnTo>
                  <a:lnTo>
                    <a:pt x="2247264" y="226443"/>
                  </a:lnTo>
                  <a:lnTo>
                    <a:pt x="2211433" y="205301"/>
                  </a:lnTo>
                  <a:lnTo>
                    <a:pt x="2173070" y="184966"/>
                  </a:lnTo>
                  <a:lnTo>
                    <a:pt x="2132267" y="165478"/>
                  </a:lnTo>
                  <a:lnTo>
                    <a:pt x="2089118" y="146875"/>
                  </a:lnTo>
                  <a:lnTo>
                    <a:pt x="2043716" y="129195"/>
                  </a:lnTo>
                  <a:lnTo>
                    <a:pt x="1996154" y="112475"/>
                  </a:lnTo>
                  <a:lnTo>
                    <a:pt x="1946525" y="96755"/>
                  </a:lnTo>
                  <a:lnTo>
                    <a:pt x="1894924" y="82073"/>
                  </a:lnTo>
                  <a:lnTo>
                    <a:pt x="1841443" y="68467"/>
                  </a:lnTo>
                  <a:lnTo>
                    <a:pt x="1786176" y="55974"/>
                  </a:lnTo>
                  <a:lnTo>
                    <a:pt x="1729215" y="44635"/>
                  </a:lnTo>
                  <a:lnTo>
                    <a:pt x="1670654" y="34486"/>
                  </a:lnTo>
                  <a:lnTo>
                    <a:pt x="1610587" y="25566"/>
                  </a:lnTo>
                  <a:lnTo>
                    <a:pt x="1549107" y="17914"/>
                  </a:lnTo>
                  <a:lnTo>
                    <a:pt x="1486306" y="11567"/>
                  </a:lnTo>
                  <a:lnTo>
                    <a:pt x="1422279" y="6563"/>
                  </a:lnTo>
                  <a:lnTo>
                    <a:pt x="1357119" y="2942"/>
                  </a:lnTo>
                  <a:lnTo>
                    <a:pt x="1290919" y="742"/>
                  </a:lnTo>
                  <a:lnTo>
                    <a:pt x="1223772"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18" name="object 18"/>
            <p:cNvSpPr/>
            <p:nvPr/>
          </p:nvSpPr>
          <p:spPr>
            <a:xfrm>
              <a:off x="2493263" y="4226052"/>
              <a:ext cx="2447925" cy="1003300"/>
            </a:xfrm>
            <a:custGeom>
              <a:avLst/>
              <a:gdLst/>
              <a:ahLst/>
              <a:cxnLst/>
              <a:rect l="l" t="t" r="r" b="b"/>
              <a:pathLst>
                <a:path w="2447925" h="1003300">
                  <a:moveTo>
                    <a:pt x="0" y="501396"/>
                  </a:moveTo>
                  <a:lnTo>
                    <a:pt x="7180" y="446772"/>
                  </a:lnTo>
                  <a:lnTo>
                    <a:pt x="28224" y="393850"/>
                  </a:lnTo>
                  <a:lnTo>
                    <a:pt x="62386" y="342936"/>
                  </a:lnTo>
                  <a:lnTo>
                    <a:pt x="108918" y="294336"/>
                  </a:lnTo>
                  <a:lnTo>
                    <a:pt x="167075" y="248355"/>
                  </a:lnTo>
                  <a:lnTo>
                    <a:pt x="200279" y="226443"/>
                  </a:lnTo>
                  <a:lnTo>
                    <a:pt x="236110" y="205301"/>
                  </a:lnTo>
                  <a:lnTo>
                    <a:pt x="274473" y="184966"/>
                  </a:lnTo>
                  <a:lnTo>
                    <a:pt x="315276" y="165478"/>
                  </a:lnTo>
                  <a:lnTo>
                    <a:pt x="358425" y="146875"/>
                  </a:lnTo>
                  <a:lnTo>
                    <a:pt x="403827" y="129195"/>
                  </a:lnTo>
                  <a:lnTo>
                    <a:pt x="451389" y="112475"/>
                  </a:lnTo>
                  <a:lnTo>
                    <a:pt x="501018" y="96755"/>
                  </a:lnTo>
                  <a:lnTo>
                    <a:pt x="552619" y="82073"/>
                  </a:lnTo>
                  <a:lnTo>
                    <a:pt x="606100" y="68467"/>
                  </a:lnTo>
                  <a:lnTo>
                    <a:pt x="661367" y="55974"/>
                  </a:lnTo>
                  <a:lnTo>
                    <a:pt x="718328" y="44635"/>
                  </a:lnTo>
                  <a:lnTo>
                    <a:pt x="776889" y="34486"/>
                  </a:lnTo>
                  <a:lnTo>
                    <a:pt x="836956" y="25566"/>
                  </a:lnTo>
                  <a:lnTo>
                    <a:pt x="898436" y="17914"/>
                  </a:lnTo>
                  <a:lnTo>
                    <a:pt x="961237" y="11567"/>
                  </a:lnTo>
                  <a:lnTo>
                    <a:pt x="1025264" y="6563"/>
                  </a:lnTo>
                  <a:lnTo>
                    <a:pt x="1090424" y="2942"/>
                  </a:lnTo>
                  <a:lnTo>
                    <a:pt x="1156624" y="742"/>
                  </a:lnTo>
                  <a:lnTo>
                    <a:pt x="1223772" y="0"/>
                  </a:lnTo>
                  <a:lnTo>
                    <a:pt x="1290919" y="742"/>
                  </a:lnTo>
                  <a:lnTo>
                    <a:pt x="1357119" y="2942"/>
                  </a:lnTo>
                  <a:lnTo>
                    <a:pt x="1422279" y="6563"/>
                  </a:lnTo>
                  <a:lnTo>
                    <a:pt x="1486306" y="11567"/>
                  </a:lnTo>
                  <a:lnTo>
                    <a:pt x="1549107" y="17914"/>
                  </a:lnTo>
                  <a:lnTo>
                    <a:pt x="1610587" y="25566"/>
                  </a:lnTo>
                  <a:lnTo>
                    <a:pt x="1670654" y="34486"/>
                  </a:lnTo>
                  <a:lnTo>
                    <a:pt x="1729215" y="44635"/>
                  </a:lnTo>
                  <a:lnTo>
                    <a:pt x="1786176" y="55974"/>
                  </a:lnTo>
                  <a:lnTo>
                    <a:pt x="1841443" y="68467"/>
                  </a:lnTo>
                  <a:lnTo>
                    <a:pt x="1894924" y="82073"/>
                  </a:lnTo>
                  <a:lnTo>
                    <a:pt x="1946525" y="96755"/>
                  </a:lnTo>
                  <a:lnTo>
                    <a:pt x="1996154" y="112475"/>
                  </a:lnTo>
                  <a:lnTo>
                    <a:pt x="2043716" y="129195"/>
                  </a:lnTo>
                  <a:lnTo>
                    <a:pt x="2089118" y="146875"/>
                  </a:lnTo>
                  <a:lnTo>
                    <a:pt x="2132267" y="165478"/>
                  </a:lnTo>
                  <a:lnTo>
                    <a:pt x="2173070" y="184966"/>
                  </a:lnTo>
                  <a:lnTo>
                    <a:pt x="2211433" y="205301"/>
                  </a:lnTo>
                  <a:lnTo>
                    <a:pt x="2247264" y="226443"/>
                  </a:lnTo>
                  <a:lnTo>
                    <a:pt x="2280468" y="248355"/>
                  </a:lnTo>
                  <a:lnTo>
                    <a:pt x="2338625" y="294336"/>
                  </a:lnTo>
                  <a:lnTo>
                    <a:pt x="2385157" y="342936"/>
                  </a:lnTo>
                  <a:lnTo>
                    <a:pt x="2419319" y="393850"/>
                  </a:lnTo>
                  <a:lnTo>
                    <a:pt x="2440363" y="446772"/>
                  </a:lnTo>
                  <a:lnTo>
                    <a:pt x="2447544" y="501396"/>
                  </a:lnTo>
                  <a:lnTo>
                    <a:pt x="2445733" y="528901"/>
                  </a:lnTo>
                  <a:lnTo>
                    <a:pt x="2431527" y="582712"/>
                  </a:lnTo>
                  <a:lnTo>
                    <a:pt x="2403831" y="634668"/>
                  </a:lnTo>
                  <a:lnTo>
                    <a:pt x="2363391" y="684464"/>
                  </a:lnTo>
                  <a:lnTo>
                    <a:pt x="2310953" y="731792"/>
                  </a:lnTo>
                  <a:lnTo>
                    <a:pt x="2247264" y="776348"/>
                  </a:lnTo>
                  <a:lnTo>
                    <a:pt x="2211433" y="797490"/>
                  </a:lnTo>
                  <a:lnTo>
                    <a:pt x="2173070" y="817825"/>
                  </a:lnTo>
                  <a:lnTo>
                    <a:pt x="2132267" y="837313"/>
                  </a:lnTo>
                  <a:lnTo>
                    <a:pt x="2089118" y="855916"/>
                  </a:lnTo>
                  <a:lnTo>
                    <a:pt x="2043716" y="873596"/>
                  </a:lnTo>
                  <a:lnTo>
                    <a:pt x="1996154" y="890316"/>
                  </a:lnTo>
                  <a:lnTo>
                    <a:pt x="1946525" y="906036"/>
                  </a:lnTo>
                  <a:lnTo>
                    <a:pt x="1894924" y="920718"/>
                  </a:lnTo>
                  <a:lnTo>
                    <a:pt x="1841443" y="934324"/>
                  </a:lnTo>
                  <a:lnTo>
                    <a:pt x="1786176" y="946817"/>
                  </a:lnTo>
                  <a:lnTo>
                    <a:pt x="1729215" y="958156"/>
                  </a:lnTo>
                  <a:lnTo>
                    <a:pt x="1670654" y="968305"/>
                  </a:lnTo>
                  <a:lnTo>
                    <a:pt x="1610587" y="977225"/>
                  </a:lnTo>
                  <a:lnTo>
                    <a:pt x="1549107" y="984877"/>
                  </a:lnTo>
                  <a:lnTo>
                    <a:pt x="1486306" y="991224"/>
                  </a:lnTo>
                  <a:lnTo>
                    <a:pt x="1422279" y="996228"/>
                  </a:lnTo>
                  <a:lnTo>
                    <a:pt x="1357119" y="999849"/>
                  </a:lnTo>
                  <a:lnTo>
                    <a:pt x="1290919" y="1002049"/>
                  </a:lnTo>
                  <a:lnTo>
                    <a:pt x="1223772" y="1002792"/>
                  </a:lnTo>
                  <a:lnTo>
                    <a:pt x="1156624" y="1002049"/>
                  </a:lnTo>
                  <a:lnTo>
                    <a:pt x="1090424" y="999849"/>
                  </a:lnTo>
                  <a:lnTo>
                    <a:pt x="1025264" y="996228"/>
                  </a:lnTo>
                  <a:lnTo>
                    <a:pt x="961237" y="991224"/>
                  </a:lnTo>
                  <a:lnTo>
                    <a:pt x="898436" y="984877"/>
                  </a:lnTo>
                  <a:lnTo>
                    <a:pt x="836956" y="977225"/>
                  </a:lnTo>
                  <a:lnTo>
                    <a:pt x="776889" y="968305"/>
                  </a:lnTo>
                  <a:lnTo>
                    <a:pt x="718328" y="958156"/>
                  </a:lnTo>
                  <a:lnTo>
                    <a:pt x="661367" y="946817"/>
                  </a:lnTo>
                  <a:lnTo>
                    <a:pt x="606100" y="934324"/>
                  </a:lnTo>
                  <a:lnTo>
                    <a:pt x="552619" y="920718"/>
                  </a:lnTo>
                  <a:lnTo>
                    <a:pt x="501018" y="906036"/>
                  </a:lnTo>
                  <a:lnTo>
                    <a:pt x="451389" y="890316"/>
                  </a:lnTo>
                  <a:lnTo>
                    <a:pt x="403827" y="873596"/>
                  </a:lnTo>
                  <a:lnTo>
                    <a:pt x="358425" y="855916"/>
                  </a:lnTo>
                  <a:lnTo>
                    <a:pt x="315276" y="837313"/>
                  </a:lnTo>
                  <a:lnTo>
                    <a:pt x="274473" y="817825"/>
                  </a:lnTo>
                  <a:lnTo>
                    <a:pt x="236110" y="797490"/>
                  </a:lnTo>
                  <a:lnTo>
                    <a:pt x="200279" y="776348"/>
                  </a:lnTo>
                  <a:lnTo>
                    <a:pt x="167075" y="754436"/>
                  </a:lnTo>
                  <a:lnTo>
                    <a:pt x="108918" y="708455"/>
                  </a:lnTo>
                  <a:lnTo>
                    <a:pt x="62386" y="659855"/>
                  </a:lnTo>
                  <a:lnTo>
                    <a:pt x="28224" y="608941"/>
                  </a:lnTo>
                  <a:lnTo>
                    <a:pt x="7180" y="556019"/>
                  </a:lnTo>
                  <a:lnTo>
                    <a:pt x="0" y="501396"/>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19" name="object 19"/>
            <p:cNvPicPr/>
            <p:nvPr/>
          </p:nvPicPr>
          <p:blipFill>
            <a:blip r:embed="rId8" cstate="print"/>
            <a:stretch>
              <a:fillRect/>
            </a:stretch>
          </p:blipFill>
          <p:spPr>
            <a:xfrm>
              <a:off x="3333622" y="4422013"/>
              <a:ext cx="817473" cy="315468"/>
            </a:xfrm>
            <a:prstGeom prst="rect">
              <a:avLst/>
            </a:prstGeom>
          </p:spPr>
        </p:pic>
        <p:pic>
          <p:nvPicPr>
            <p:cNvPr id="20" name="object 20"/>
            <p:cNvPicPr/>
            <p:nvPr/>
          </p:nvPicPr>
          <p:blipFill>
            <a:blip r:embed="rId5" cstate="print"/>
            <a:stretch>
              <a:fillRect/>
            </a:stretch>
          </p:blipFill>
          <p:spPr>
            <a:xfrm>
              <a:off x="4014850" y="4422013"/>
              <a:ext cx="173736" cy="315468"/>
            </a:xfrm>
            <a:prstGeom prst="rect">
              <a:avLst/>
            </a:prstGeom>
          </p:spPr>
        </p:pic>
        <p:pic>
          <p:nvPicPr>
            <p:cNvPr id="21" name="object 21"/>
            <p:cNvPicPr/>
            <p:nvPr/>
          </p:nvPicPr>
          <p:blipFill>
            <a:blip r:embed="rId9" cstate="print"/>
            <a:stretch>
              <a:fillRect/>
            </a:stretch>
          </p:blipFill>
          <p:spPr>
            <a:xfrm>
              <a:off x="3242182" y="4696333"/>
              <a:ext cx="1109471" cy="315468"/>
            </a:xfrm>
            <a:prstGeom prst="rect">
              <a:avLst/>
            </a:prstGeom>
          </p:spPr>
        </p:pic>
      </p:grpSp>
      <p:grpSp>
        <p:nvGrpSpPr>
          <p:cNvPr id="22" name="object 22"/>
          <p:cNvGrpSpPr/>
          <p:nvPr/>
        </p:nvGrpSpPr>
        <p:grpSpPr>
          <a:xfrm>
            <a:off x="1504187" y="720089"/>
            <a:ext cx="1935480" cy="754380"/>
            <a:chOff x="2005583" y="960119"/>
            <a:chExt cx="2580640" cy="1005840"/>
          </a:xfrm>
        </p:grpSpPr>
        <p:sp>
          <p:nvSpPr>
            <p:cNvPr id="23" name="object 23"/>
            <p:cNvSpPr/>
            <p:nvPr/>
          </p:nvSpPr>
          <p:spPr>
            <a:xfrm>
              <a:off x="2007107" y="961643"/>
              <a:ext cx="2577465" cy="1003300"/>
            </a:xfrm>
            <a:custGeom>
              <a:avLst/>
              <a:gdLst/>
              <a:ahLst/>
              <a:cxnLst/>
              <a:rect l="l" t="t" r="r" b="b"/>
              <a:pathLst>
                <a:path w="2577465" h="1003300">
                  <a:moveTo>
                    <a:pt x="1288542" y="0"/>
                  </a:moveTo>
                  <a:lnTo>
                    <a:pt x="1222239" y="652"/>
                  </a:lnTo>
                  <a:lnTo>
                    <a:pt x="1156806" y="2589"/>
                  </a:lnTo>
                  <a:lnTo>
                    <a:pt x="1092323" y="5778"/>
                  </a:lnTo>
                  <a:lnTo>
                    <a:pt x="1028873" y="10188"/>
                  </a:lnTo>
                  <a:lnTo>
                    <a:pt x="966535" y="15788"/>
                  </a:lnTo>
                  <a:lnTo>
                    <a:pt x="905391" y="22546"/>
                  </a:lnTo>
                  <a:lnTo>
                    <a:pt x="845522" y="30430"/>
                  </a:lnTo>
                  <a:lnTo>
                    <a:pt x="787009" y="39409"/>
                  </a:lnTo>
                  <a:lnTo>
                    <a:pt x="729932" y="49452"/>
                  </a:lnTo>
                  <a:lnTo>
                    <a:pt x="674373" y="60526"/>
                  </a:lnTo>
                  <a:lnTo>
                    <a:pt x="620413" y="72601"/>
                  </a:lnTo>
                  <a:lnTo>
                    <a:pt x="568132" y="85644"/>
                  </a:lnTo>
                  <a:lnTo>
                    <a:pt x="517613" y="99625"/>
                  </a:lnTo>
                  <a:lnTo>
                    <a:pt x="468935" y="114511"/>
                  </a:lnTo>
                  <a:lnTo>
                    <a:pt x="422179" y="130272"/>
                  </a:lnTo>
                  <a:lnTo>
                    <a:pt x="377428" y="146875"/>
                  </a:lnTo>
                  <a:lnTo>
                    <a:pt x="334761" y="164289"/>
                  </a:lnTo>
                  <a:lnTo>
                    <a:pt x="294260" y="182483"/>
                  </a:lnTo>
                  <a:lnTo>
                    <a:pt x="256005" y="201425"/>
                  </a:lnTo>
                  <a:lnTo>
                    <a:pt x="220078" y="221084"/>
                  </a:lnTo>
                  <a:lnTo>
                    <a:pt x="186560" y="241427"/>
                  </a:lnTo>
                  <a:lnTo>
                    <a:pt x="127074" y="284043"/>
                  </a:lnTo>
                  <a:lnTo>
                    <a:pt x="78195" y="329020"/>
                  </a:lnTo>
                  <a:lnTo>
                    <a:pt x="40570" y="376107"/>
                  </a:lnTo>
                  <a:lnTo>
                    <a:pt x="14848" y="425050"/>
                  </a:lnTo>
                  <a:lnTo>
                    <a:pt x="1676" y="475598"/>
                  </a:lnTo>
                  <a:lnTo>
                    <a:pt x="0" y="501395"/>
                  </a:lnTo>
                  <a:lnTo>
                    <a:pt x="1676" y="527193"/>
                  </a:lnTo>
                  <a:lnTo>
                    <a:pt x="14848" y="577741"/>
                  </a:lnTo>
                  <a:lnTo>
                    <a:pt x="40570" y="626684"/>
                  </a:lnTo>
                  <a:lnTo>
                    <a:pt x="78195" y="673771"/>
                  </a:lnTo>
                  <a:lnTo>
                    <a:pt x="127074" y="718748"/>
                  </a:lnTo>
                  <a:lnTo>
                    <a:pt x="186560" y="761364"/>
                  </a:lnTo>
                  <a:lnTo>
                    <a:pt x="220078" y="781707"/>
                  </a:lnTo>
                  <a:lnTo>
                    <a:pt x="256005" y="801366"/>
                  </a:lnTo>
                  <a:lnTo>
                    <a:pt x="294260" y="820308"/>
                  </a:lnTo>
                  <a:lnTo>
                    <a:pt x="334761" y="838502"/>
                  </a:lnTo>
                  <a:lnTo>
                    <a:pt x="377428" y="855916"/>
                  </a:lnTo>
                  <a:lnTo>
                    <a:pt x="422179" y="872519"/>
                  </a:lnTo>
                  <a:lnTo>
                    <a:pt x="468935" y="888280"/>
                  </a:lnTo>
                  <a:lnTo>
                    <a:pt x="517613" y="903166"/>
                  </a:lnTo>
                  <a:lnTo>
                    <a:pt x="568132" y="917147"/>
                  </a:lnTo>
                  <a:lnTo>
                    <a:pt x="620413" y="930190"/>
                  </a:lnTo>
                  <a:lnTo>
                    <a:pt x="674373" y="942265"/>
                  </a:lnTo>
                  <a:lnTo>
                    <a:pt x="729932" y="953339"/>
                  </a:lnTo>
                  <a:lnTo>
                    <a:pt x="787009" y="963382"/>
                  </a:lnTo>
                  <a:lnTo>
                    <a:pt x="845522" y="972361"/>
                  </a:lnTo>
                  <a:lnTo>
                    <a:pt x="905391" y="980245"/>
                  </a:lnTo>
                  <a:lnTo>
                    <a:pt x="966535" y="987003"/>
                  </a:lnTo>
                  <a:lnTo>
                    <a:pt x="1028873" y="992603"/>
                  </a:lnTo>
                  <a:lnTo>
                    <a:pt x="1092323" y="997013"/>
                  </a:lnTo>
                  <a:lnTo>
                    <a:pt x="1156806" y="1000202"/>
                  </a:lnTo>
                  <a:lnTo>
                    <a:pt x="1222239" y="1002139"/>
                  </a:lnTo>
                  <a:lnTo>
                    <a:pt x="1288542" y="1002791"/>
                  </a:lnTo>
                  <a:lnTo>
                    <a:pt x="1354844" y="1002139"/>
                  </a:lnTo>
                  <a:lnTo>
                    <a:pt x="1420277" y="1000202"/>
                  </a:lnTo>
                  <a:lnTo>
                    <a:pt x="1484760" y="997013"/>
                  </a:lnTo>
                  <a:lnTo>
                    <a:pt x="1548210" y="992603"/>
                  </a:lnTo>
                  <a:lnTo>
                    <a:pt x="1610548" y="987003"/>
                  </a:lnTo>
                  <a:lnTo>
                    <a:pt x="1671692" y="980245"/>
                  </a:lnTo>
                  <a:lnTo>
                    <a:pt x="1731561" y="972361"/>
                  </a:lnTo>
                  <a:lnTo>
                    <a:pt x="1790074" y="963382"/>
                  </a:lnTo>
                  <a:lnTo>
                    <a:pt x="1847151" y="953339"/>
                  </a:lnTo>
                  <a:lnTo>
                    <a:pt x="1902710" y="942265"/>
                  </a:lnTo>
                  <a:lnTo>
                    <a:pt x="1956670" y="930190"/>
                  </a:lnTo>
                  <a:lnTo>
                    <a:pt x="2008951" y="917147"/>
                  </a:lnTo>
                  <a:lnTo>
                    <a:pt x="2059470" y="903166"/>
                  </a:lnTo>
                  <a:lnTo>
                    <a:pt x="2108148" y="888280"/>
                  </a:lnTo>
                  <a:lnTo>
                    <a:pt x="2154904" y="872519"/>
                  </a:lnTo>
                  <a:lnTo>
                    <a:pt x="2199655" y="855916"/>
                  </a:lnTo>
                  <a:lnTo>
                    <a:pt x="2242322" y="838502"/>
                  </a:lnTo>
                  <a:lnTo>
                    <a:pt x="2282823" y="820308"/>
                  </a:lnTo>
                  <a:lnTo>
                    <a:pt x="2321078" y="801366"/>
                  </a:lnTo>
                  <a:lnTo>
                    <a:pt x="2357005" y="781707"/>
                  </a:lnTo>
                  <a:lnTo>
                    <a:pt x="2390523" y="761364"/>
                  </a:lnTo>
                  <a:lnTo>
                    <a:pt x="2450009" y="718748"/>
                  </a:lnTo>
                  <a:lnTo>
                    <a:pt x="2498888" y="673771"/>
                  </a:lnTo>
                  <a:lnTo>
                    <a:pt x="2536513" y="626684"/>
                  </a:lnTo>
                  <a:lnTo>
                    <a:pt x="2562235" y="577741"/>
                  </a:lnTo>
                  <a:lnTo>
                    <a:pt x="2575407" y="527193"/>
                  </a:lnTo>
                  <a:lnTo>
                    <a:pt x="2577084" y="501395"/>
                  </a:lnTo>
                  <a:lnTo>
                    <a:pt x="2575407" y="475598"/>
                  </a:lnTo>
                  <a:lnTo>
                    <a:pt x="2562235" y="425050"/>
                  </a:lnTo>
                  <a:lnTo>
                    <a:pt x="2536513" y="376107"/>
                  </a:lnTo>
                  <a:lnTo>
                    <a:pt x="2498888" y="329020"/>
                  </a:lnTo>
                  <a:lnTo>
                    <a:pt x="2450009" y="284043"/>
                  </a:lnTo>
                  <a:lnTo>
                    <a:pt x="2390523" y="241427"/>
                  </a:lnTo>
                  <a:lnTo>
                    <a:pt x="2357005" y="221084"/>
                  </a:lnTo>
                  <a:lnTo>
                    <a:pt x="2321078" y="201425"/>
                  </a:lnTo>
                  <a:lnTo>
                    <a:pt x="2282823" y="182483"/>
                  </a:lnTo>
                  <a:lnTo>
                    <a:pt x="2242322" y="164289"/>
                  </a:lnTo>
                  <a:lnTo>
                    <a:pt x="2199655" y="146875"/>
                  </a:lnTo>
                  <a:lnTo>
                    <a:pt x="2154904" y="130272"/>
                  </a:lnTo>
                  <a:lnTo>
                    <a:pt x="2108148" y="114511"/>
                  </a:lnTo>
                  <a:lnTo>
                    <a:pt x="2059470" y="99625"/>
                  </a:lnTo>
                  <a:lnTo>
                    <a:pt x="2008951" y="85644"/>
                  </a:lnTo>
                  <a:lnTo>
                    <a:pt x="1956670" y="72601"/>
                  </a:lnTo>
                  <a:lnTo>
                    <a:pt x="1902710" y="60526"/>
                  </a:lnTo>
                  <a:lnTo>
                    <a:pt x="1847151" y="49452"/>
                  </a:lnTo>
                  <a:lnTo>
                    <a:pt x="1790074" y="39409"/>
                  </a:lnTo>
                  <a:lnTo>
                    <a:pt x="1731561" y="30430"/>
                  </a:lnTo>
                  <a:lnTo>
                    <a:pt x="1671692" y="22546"/>
                  </a:lnTo>
                  <a:lnTo>
                    <a:pt x="1610548" y="15788"/>
                  </a:lnTo>
                  <a:lnTo>
                    <a:pt x="1548210" y="10188"/>
                  </a:lnTo>
                  <a:lnTo>
                    <a:pt x="1484760" y="5778"/>
                  </a:lnTo>
                  <a:lnTo>
                    <a:pt x="1420277" y="2589"/>
                  </a:lnTo>
                  <a:lnTo>
                    <a:pt x="1354844" y="652"/>
                  </a:lnTo>
                  <a:lnTo>
                    <a:pt x="1288542"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24" name="object 24"/>
            <p:cNvSpPr/>
            <p:nvPr/>
          </p:nvSpPr>
          <p:spPr>
            <a:xfrm>
              <a:off x="2007107" y="961643"/>
              <a:ext cx="2577465" cy="1003300"/>
            </a:xfrm>
            <a:custGeom>
              <a:avLst/>
              <a:gdLst/>
              <a:ahLst/>
              <a:cxnLst/>
              <a:rect l="l" t="t" r="r" b="b"/>
              <a:pathLst>
                <a:path w="2577465" h="1003300">
                  <a:moveTo>
                    <a:pt x="0" y="501395"/>
                  </a:moveTo>
                  <a:lnTo>
                    <a:pt x="6653" y="450139"/>
                  </a:lnTo>
                  <a:lnTo>
                    <a:pt x="26181" y="400362"/>
                  </a:lnTo>
                  <a:lnTo>
                    <a:pt x="57935" y="352315"/>
                  </a:lnTo>
                  <a:lnTo>
                    <a:pt x="101268" y="306252"/>
                  </a:lnTo>
                  <a:lnTo>
                    <a:pt x="155532" y="262424"/>
                  </a:lnTo>
                  <a:lnTo>
                    <a:pt x="220078" y="221084"/>
                  </a:lnTo>
                  <a:lnTo>
                    <a:pt x="256005" y="201425"/>
                  </a:lnTo>
                  <a:lnTo>
                    <a:pt x="294260" y="182483"/>
                  </a:lnTo>
                  <a:lnTo>
                    <a:pt x="334761" y="164289"/>
                  </a:lnTo>
                  <a:lnTo>
                    <a:pt x="377428" y="146875"/>
                  </a:lnTo>
                  <a:lnTo>
                    <a:pt x="422179" y="130272"/>
                  </a:lnTo>
                  <a:lnTo>
                    <a:pt x="468935" y="114511"/>
                  </a:lnTo>
                  <a:lnTo>
                    <a:pt x="517613" y="99625"/>
                  </a:lnTo>
                  <a:lnTo>
                    <a:pt x="568132" y="85644"/>
                  </a:lnTo>
                  <a:lnTo>
                    <a:pt x="620413" y="72601"/>
                  </a:lnTo>
                  <a:lnTo>
                    <a:pt x="674373" y="60526"/>
                  </a:lnTo>
                  <a:lnTo>
                    <a:pt x="729932" y="49452"/>
                  </a:lnTo>
                  <a:lnTo>
                    <a:pt x="787009" y="39409"/>
                  </a:lnTo>
                  <a:lnTo>
                    <a:pt x="845522" y="30430"/>
                  </a:lnTo>
                  <a:lnTo>
                    <a:pt x="905391" y="22546"/>
                  </a:lnTo>
                  <a:lnTo>
                    <a:pt x="966535" y="15788"/>
                  </a:lnTo>
                  <a:lnTo>
                    <a:pt x="1028873" y="10188"/>
                  </a:lnTo>
                  <a:lnTo>
                    <a:pt x="1092323" y="5778"/>
                  </a:lnTo>
                  <a:lnTo>
                    <a:pt x="1156806" y="2589"/>
                  </a:lnTo>
                  <a:lnTo>
                    <a:pt x="1222239" y="652"/>
                  </a:lnTo>
                  <a:lnTo>
                    <a:pt x="1288542" y="0"/>
                  </a:lnTo>
                  <a:lnTo>
                    <a:pt x="1354844" y="652"/>
                  </a:lnTo>
                  <a:lnTo>
                    <a:pt x="1420277" y="2589"/>
                  </a:lnTo>
                  <a:lnTo>
                    <a:pt x="1484760" y="5778"/>
                  </a:lnTo>
                  <a:lnTo>
                    <a:pt x="1548210" y="10188"/>
                  </a:lnTo>
                  <a:lnTo>
                    <a:pt x="1610548" y="15788"/>
                  </a:lnTo>
                  <a:lnTo>
                    <a:pt x="1671692" y="22546"/>
                  </a:lnTo>
                  <a:lnTo>
                    <a:pt x="1731561" y="30430"/>
                  </a:lnTo>
                  <a:lnTo>
                    <a:pt x="1790074" y="39409"/>
                  </a:lnTo>
                  <a:lnTo>
                    <a:pt x="1847151" y="49452"/>
                  </a:lnTo>
                  <a:lnTo>
                    <a:pt x="1902710" y="60526"/>
                  </a:lnTo>
                  <a:lnTo>
                    <a:pt x="1956670" y="72601"/>
                  </a:lnTo>
                  <a:lnTo>
                    <a:pt x="2008951" y="85644"/>
                  </a:lnTo>
                  <a:lnTo>
                    <a:pt x="2059470" y="99625"/>
                  </a:lnTo>
                  <a:lnTo>
                    <a:pt x="2108148" y="114511"/>
                  </a:lnTo>
                  <a:lnTo>
                    <a:pt x="2154904" y="130272"/>
                  </a:lnTo>
                  <a:lnTo>
                    <a:pt x="2199655" y="146875"/>
                  </a:lnTo>
                  <a:lnTo>
                    <a:pt x="2242322" y="164289"/>
                  </a:lnTo>
                  <a:lnTo>
                    <a:pt x="2282823" y="182483"/>
                  </a:lnTo>
                  <a:lnTo>
                    <a:pt x="2321078" y="201425"/>
                  </a:lnTo>
                  <a:lnTo>
                    <a:pt x="2357005" y="221084"/>
                  </a:lnTo>
                  <a:lnTo>
                    <a:pt x="2390523" y="241427"/>
                  </a:lnTo>
                  <a:lnTo>
                    <a:pt x="2450009" y="284043"/>
                  </a:lnTo>
                  <a:lnTo>
                    <a:pt x="2498888" y="329020"/>
                  </a:lnTo>
                  <a:lnTo>
                    <a:pt x="2536513" y="376107"/>
                  </a:lnTo>
                  <a:lnTo>
                    <a:pt x="2562235" y="425050"/>
                  </a:lnTo>
                  <a:lnTo>
                    <a:pt x="2575407" y="475598"/>
                  </a:lnTo>
                  <a:lnTo>
                    <a:pt x="2577084" y="501395"/>
                  </a:lnTo>
                  <a:lnTo>
                    <a:pt x="2575407" y="527193"/>
                  </a:lnTo>
                  <a:lnTo>
                    <a:pt x="2562235" y="577741"/>
                  </a:lnTo>
                  <a:lnTo>
                    <a:pt x="2536513" y="626684"/>
                  </a:lnTo>
                  <a:lnTo>
                    <a:pt x="2498888" y="673771"/>
                  </a:lnTo>
                  <a:lnTo>
                    <a:pt x="2450009" y="718748"/>
                  </a:lnTo>
                  <a:lnTo>
                    <a:pt x="2390523" y="761364"/>
                  </a:lnTo>
                  <a:lnTo>
                    <a:pt x="2357005" y="781707"/>
                  </a:lnTo>
                  <a:lnTo>
                    <a:pt x="2321078" y="801366"/>
                  </a:lnTo>
                  <a:lnTo>
                    <a:pt x="2282823" y="820308"/>
                  </a:lnTo>
                  <a:lnTo>
                    <a:pt x="2242322" y="838502"/>
                  </a:lnTo>
                  <a:lnTo>
                    <a:pt x="2199655" y="855916"/>
                  </a:lnTo>
                  <a:lnTo>
                    <a:pt x="2154904" y="872519"/>
                  </a:lnTo>
                  <a:lnTo>
                    <a:pt x="2108148" y="888280"/>
                  </a:lnTo>
                  <a:lnTo>
                    <a:pt x="2059470" y="903166"/>
                  </a:lnTo>
                  <a:lnTo>
                    <a:pt x="2008951" y="917147"/>
                  </a:lnTo>
                  <a:lnTo>
                    <a:pt x="1956670" y="930190"/>
                  </a:lnTo>
                  <a:lnTo>
                    <a:pt x="1902710" y="942265"/>
                  </a:lnTo>
                  <a:lnTo>
                    <a:pt x="1847151" y="953339"/>
                  </a:lnTo>
                  <a:lnTo>
                    <a:pt x="1790074" y="963382"/>
                  </a:lnTo>
                  <a:lnTo>
                    <a:pt x="1731561" y="972361"/>
                  </a:lnTo>
                  <a:lnTo>
                    <a:pt x="1671692" y="980245"/>
                  </a:lnTo>
                  <a:lnTo>
                    <a:pt x="1610548" y="987003"/>
                  </a:lnTo>
                  <a:lnTo>
                    <a:pt x="1548210" y="992603"/>
                  </a:lnTo>
                  <a:lnTo>
                    <a:pt x="1484760" y="997013"/>
                  </a:lnTo>
                  <a:lnTo>
                    <a:pt x="1420277" y="1000202"/>
                  </a:lnTo>
                  <a:lnTo>
                    <a:pt x="1354844" y="1002139"/>
                  </a:lnTo>
                  <a:lnTo>
                    <a:pt x="1288542" y="1002791"/>
                  </a:lnTo>
                  <a:lnTo>
                    <a:pt x="1222239" y="1002139"/>
                  </a:lnTo>
                  <a:lnTo>
                    <a:pt x="1156806" y="1000202"/>
                  </a:lnTo>
                  <a:lnTo>
                    <a:pt x="1092323" y="997013"/>
                  </a:lnTo>
                  <a:lnTo>
                    <a:pt x="1028873" y="992603"/>
                  </a:lnTo>
                  <a:lnTo>
                    <a:pt x="966535" y="987003"/>
                  </a:lnTo>
                  <a:lnTo>
                    <a:pt x="905391" y="980245"/>
                  </a:lnTo>
                  <a:lnTo>
                    <a:pt x="845522" y="972361"/>
                  </a:lnTo>
                  <a:lnTo>
                    <a:pt x="787009" y="963382"/>
                  </a:lnTo>
                  <a:lnTo>
                    <a:pt x="729932" y="953339"/>
                  </a:lnTo>
                  <a:lnTo>
                    <a:pt x="674373" y="942265"/>
                  </a:lnTo>
                  <a:lnTo>
                    <a:pt x="620413" y="930190"/>
                  </a:lnTo>
                  <a:lnTo>
                    <a:pt x="568132" y="917147"/>
                  </a:lnTo>
                  <a:lnTo>
                    <a:pt x="517613" y="903166"/>
                  </a:lnTo>
                  <a:lnTo>
                    <a:pt x="468935" y="888280"/>
                  </a:lnTo>
                  <a:lnTo>
                    <a:pt x="422179" y="872519"/>
                  </a:lnTo>
                  <a:lnTo>
                    <a:pt x="377428" y="855916"/>
                  </a:lnTo>
                  <a:lnTo>
                    <a:pt x="334761" y="838502"/>
                  </a:lnTo>
                  <a:lnTo>
                    <a:pt x="294260" y="820308"/>
                  </a:lnTo>
                  <a:lnTo>
                    <a:pt x="256005" y="801366"/>
                  </a:lnTo>
                  <a:lnTo>
                    <a:pt x="220078" y="781707"/>
                  </a:lnTo>
                  <a:lnTo>
                    <a:pt x="186560" y="761364"/>
                  </a:lnTo>
                  <a:lnTo>
                    <a:pt x="127074" y="718748"/>
                  </a:lnTo>
                  <a:lnTo>
                    <a:pt x="78195" y="673771"/>
                  </a:lnTo>
                  <a:lnTo>
                    <a:pt x="40570" y="626684"/>
                  </a:lnTo>
                  <a:lnTo>
                    <a:pt x="14848" y="577741"/>
                  </a:lnTo>
                  <a:lnTo>
                    <a:pt x="1676" y="527193"/>
                  </a:lnTo>
                  <a:lnTo>
                    <a:pt x="0" y="501395"/>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25" name="object 25"/>
            <p:cNvPicPr/>
            <p:nvPr/>
          </p:nvPicPr>
          <p:blipFill>
            <a:blip r:embed="rId10" cstate="print"/>
            <a:stretch>
              <a:fillRect/>
            </a:stretch>
          </p:blipFill>
          <p:spPr>
            <a:xfrm>
              <a:off x="2507614" y="1156969"/>
              <a:ext cx="1747519" cy="315467"/>
            </a:xfrm>
            <a:prstGeom prst="rect">
              <a:avLst/>
            </a:prstGeom>
          </p:spPr>
        </p:pic>
        <p:pic>
          <p:nvPicPr>
            <p:cNvPr id="26" name="object 26"/>
            <p:cNvPicPr/>
            <p:nvPr/>
          </p:nvPicPr>
          <p:blipFill>
            <a:blip r:embed="rId11" cstate="print"/>
            <a:stretch>
              <a:fillRect/>
            </a:stretch>
          </p:blipFill>
          <p:spPr>
            <a:xfrm>
              <a:off x="2934334" y="1431289"/>
              <a:ext cx="844550" cy="315467"/>
            </a:xfrm>
            <a:prstGeom prst="rect">
              <a:avLst/>
            </a:prstGeom>
          </p:spPr>
        </p:pic>
      </p:grpSp>
      <p:grpSp>
        <p:nvGrpSpPr>
          <p:cNvPr id="27" name="object 27"/>
          <p:cNvGrpSpPr/>
          <p:nvPr/>
        </p:nvGrpSpPr>
        <p:grpSpPr>
          <a:xfrm>
            <a:off x="628650" y="1984248"/>
            <a:ext cx="2141220" cy="754380"/>
            <a:chOff x="838200" y="2645664"/>
            <a:chExt cx="2854960" cy="1005840"/>
          </a:xfrm>
        </p:grpSpPr>
        <p:sp>
          <p:nvSpPr>
            <p:cNvPr id="28" name="object 28"/>
            <p:cNvSpPr/>
            <p:nvPr/>
          </p:nvSpPr>
          <p:spPr>
            <a:xfrm>
              <a:off x="839723" y="2647188"/>
              <a:ext cx="2851785" cy="1003300"/>
            </a:xfrm>
            <a:custGeom>
              <a:avLst/>
              <a:gdLst/>
              <a:ahLst/>
              <a:cxnLst/>
              <a:rect l="l" t="t" r="r" b="b"/>
              <a:pathLst>
                <a:path w="2851785" h="1003300">
                  <a:moveTo>
                    <a:pt x="1425702" y="0"/>
                  </a:moveTo>
                  <a:lnTo>
                    <a:pt x="1356624" y="578"/>
                  </a:lnTo>
                  <a:lnTo>
                    <a:pt x="1288396" y="2295"/>
                  </a:lnTo>
                  <a:lnTo>
                    <a:pt x="1221091" y="5126"/>
                  </a:lnTo>
                  <a:lnTo>
                    <a:pt x="1154783" y="9042"/>
                  </a:lnTo>
                  <a:lnTo>
                    <a:pt x="1089548" y="14019"/>
                  </a:lnTo>
                  <a:lnTo>
                    <a:pt x="1025461" y="20030"/>
                  </a:lnTo>
                  <a:lnTo>
                    <a:pt x="962595" y="27049"/>
                  </a:lnTo>
                  <a:lnTo>
                    <a:pt x="901026" y="35049"/>
                  </a:lnTo>
                  <a:lnTo>
                    <a:pt x="840828" y="44005"/>
                  </a:lnTo>
                  <a:lnTo>
                    <a:pt x="782077" y="53889"/>
                  </a:lnTo>
                  <a:lnTo>
                    <a:pt x="724846" y="64675"/>
                  </a:lnTo>
                  <a:lnTo>
                    <a:pt x="669210" y="76338"/>
                  </a:lnTo>
                  <a:lnTo>
                    <a:pt x="615244" y="88851"/>
                  </a:lnTo>
                  <a:lnTo>
                    <a:pt x="563023" y="102187"/>
                  </a:lnTo>
                  <a:lnTo>
                    <a:pt x="512622" y="116321"/>
                  </a:lnTo>
                  <a:lnTo>
                    <a:pt x="464114" y="131225"/>
                  </a:lnTo>
                  <a:lnTo>
                    <a:pt x="417576" y="146875"/>
                  </a:lnTo>
                  <a:lnTo>
                    <a:pt x="373080" y="163243"/>
                  </a:lnTo>
                  <a:lnTo>
                    <a:pt x="330703" y="180303"/>
                  </a:lnTo>
                  <a:lnTo>
                    <a:pt x="290518" y="198030"/>
                  </a:lnTo>
                  <a:lnTo>
                    <a:pt x="252601" y="216395"/>
                  </a:lnTo>
                  <a:lnTo>
                    <a:pt x="217027" y="235375"/>
                  </a:lnTo>
                  <a:lnTo>
                    <a:pt x="183869" y="254941"/>
                  </a:lnTo>
                  <a:lnTo>
                    <a:pt x="125102" y="295729"/>
                  </a:lnTo>
                  <a:lnTo>
                    <a:pt x="76898" y="338550"/>
                  </a:lnTo>
                  <a:lnTo>
                    <a:pt x="39856" y="383194"/>
                  </a:lnTo>
                  <a:lnTo>
                    <a:pt x="14572" y="429449"/>
                  </a:lnTo>
                  <a:lnTo>
                    <a:pt x="1644" y="477107"/>
                  </a:lnTo>
                  <a:lnTo>
                    <a:pt x="0" y="501396"/>
                  </a:lnTo>
                  <a:lnTo>
                    <a:pt x="1644" y="525684"/>
                  </a:lnTo>
                  <a:lnTo>
                    <a:pt x="14572" y="573342"/>
                  </a:lnTo>
                  <a:lnTo>
                    <a:pt x="39856" y="619597"/>
                  </a:lnTo>
                  <a:lnTo>
                    <a:pt x="76898" y="664241"/>
                  </a:lnTo>
                  <a:lnTo>
                    <a:pt x="125102" y="707062"/>
                  </a:lnTo>
                  <a:lnTo>
                    <a:pt x="183869" y="747850"/>
                  </a:lnTo>
                  <a:lnTo>
                    <a:pt x="217027" y="767416"/>
                  </a:lnTo>
                  <a:lnTo>
                    <a:pt x="252601" y="786396"/>
                  </a:lnTo>
                  <a:lnTo>
                    <a:pt x="290518" y="804761"/>
                  </a:lnTo>
                  <a:lnTo>
                    <a:pt x="330703" y="822488"/>
                  </a:lnTo>
                  <a:lnTo>
                    <a:pt x="373080" y="839548"/>
                  </a:lnTo>
                  <a:lnTo>
                    <a:pt x="417576" y="855916"/>
                  </a:lnTo>
                  <a:lnTo>
                    <a:pt x="464114" y="871566"/>
                  </a:lnTo>
                  <a:lnTo>
                    <a:pt x="512622" y="886470"/>
                  </a:lnTo>
                  <a:lnTo>
                    <a:pt x="563023" y="900604"/>
                  </a:lnTo>
                  <a:lnTo>
                    <a:pt x="615244" y="913940"/>
                  </a:lnTo>
                  <a:lnTo>
                    <a:pt x="669210" y="926453"/>
                  </a:lnTo>
                  <a:lnTo>
                    <a:pt x="724846" y="938116"/>
                  </a:lnTo>
                  <a:lnTo>
                    <a:pt x="782077" y="948902"/>
                  </a:lnTo>
                  <a:lnTo>
                    <a:pt x="840828" y="958786"/>
                  </a:lnTo>
                  <a:lnTo>
                    <a:pt x="901026" y="967742"/>
                  </a:lnTo>
                  <a:lnTo>
                    <a:pt x="962595" y="975742"/>
                  </a:lnTo>
                  <a:lnTo>
                    <a:pt x="1025461" y="982761"/>
                  </a:lnTo>
                  <a:lnTo>
                    <a:pt x="1089548" y="988772"/>
                  </a:lnTo>
                  <a:lnTo>
                    <a:pt x="1154783" y="993749"/>
                  </a:lnTo>
                  <a:lnTo>
                    <a:pt x="1221091" y="997665"/>
                  </a:lnTo>
                  <a:lnTo>
                    <a:pt x="1288396" y="1000496"/>
                  </a:lnTo>
                  <a:lnTo>
                    <a:pt x="1356624" y="1002213"/>
                  </a:lnTo>
                  <a:lnTo>
                    <a:pt x="1425702" y="1002792"/>
                  </a:lnTo>
                  <a:lnTo>
                    <a:pt x="1494779" y="1002213"/>
                  </a:lnTo>
                  <a:lnTo>
                    <a:pt x="1563007" y="1000496"/>
                  </a:lnTo>
                  <a:lnTo>
                    <a:pt x="1630312" y="997665"/>
                  </a:lnTo>
                  <a:lnTo>
                    <a:pt x="1696620" y="993749"/>
                  </a:lnTo>
                  <a:lnTo>
                    <a:pt x="1761855" y="988772"/>
                  </a:lnTo>
                  <a:lnTo>
                    <a:pt x="1825942" y="982761"/>
                  </a:lnTo>
                  <a:lnTo>
                    <a:pt x="1888808" y="975742"/>
                  </a:lnTo>
                  <a:lnTo>
                    <a:pt x="1950377" y="967742"/>
                  </a:lnTo>
                  <a:lnTo>
                    <a:pt x="2010575" y="958786"/>
                  </a:lnTo>
                  <a:lnTo>
                    <a:pt x="2069326" y="948902"/>
                  </a:lnTo>
                  <a:lnTo>
                    <a:pt x="2126557" y="938116"/>
                  </a:lnTo>
                  <a:lnTo>
                    <a:pt x="2182193" y="926453"/>
                  </a:lnTo>
                  <a:lnTo>
                    <a:pt x="2236159" y="913940"/>
                  </a:lnTo>
                  <a:lnTo>
                    <a:pt x="2288380" y="900604"/>
                  </a:lnTo>
                  <a:lnTo>
                    <a:pt x="2338781" y="886470"/>
                  </a:lnTo>
                  <a:lnTo>
                    <a:pt x="2387289" y="871566"/>
                  </a:lnTo>
                  <a:lnTo>
                    <a:pt x="2433828" y="855916"/>
                  </a:lnTo>
                  <a:lnTo>
                    <a:pt x="2478323" y="839548"/>
                  </a:lnTo>
                  <a:lnTo>
                    <a:pt x="2520700" y="822488"/>
                  </a:lnTo>
                  <a:lnTo>
                    <a:pt x="2560885" y="804761"/>
                  </a:lnTo>
                  <a:lnTo>
                    <a:pt x="2598802" y="786396"/>
                  </a:lnTo>
                  <a:lnTo>
                    <a:pt x="2634376" y="767416"/>
                  </a:lnTo>
                  <a:lnTo>
                    <a:pt x="2667534" y="747850"/>
                  </a:lnTo>
                  <a:lnTo>
                    <a:pt x="2726301" y="707062"/>
                  </a:lnTo>
                  <a:lnTo>
                    <a:pt x="2774505" y="664241"/>
                  </a:lnTo>
                  <a:lnTo>
                    <a:pt x="2811547" y="619597"/>
                  </a:lnTo>
                  <a:lnTo>
                    <a:pt x="2836831" y="573342"/>
                  </a:lnTo>
                  <a:lnTo>
                    <a:pt x="2849759" y="525684"/>
                  </a:lnTo>
                  <a:lnTo>
                    <a:pt x="2851404" y="501396"/>
                  </a:lnTo>
                  <a:lnTo>
                    <a:pt x="2849759" y="477107"/>
                  </a:lnTo>
                  <a:lnTo>
                    <a:pt x="2836831" y="429449"/>
                  </a:lnTo>
                  <a:lnTo>
                    <a:pt x="2811547" y="383194"/>
                  </a:lnTo>
                  <a:lnTo>
                    <a:pt x="2774505" y="338550"/>
                  </a:lnTo>
                  <a:lnTo>
                    <a:pt x="2726301" y="295729"/>
                  </a:lnTo>
                  <a:lnTo>
                    <a:pt x="2667534" y="254941"/>
                  </a:lnTo>
                  <a:lnTo>
                    <a:pt x="2634376" y="235375"/>
                  </a:lnTo>
                  <a:lnTo>
                    <a:pt x="2598802" y="216395"/>
                  </a:lnTo>
                  <a:lnTo>
                    <a:pt x="2560885" y="198030"/>
                  </a:lnTo>
                  <a:lnTo>
                    <a:pt x="2520700" y="180303"/>
                  </a:lnTo>
                  <a:lnTo>
                    <a:pt x="2478323" y="163243"/>
                  </a:lnTo>
                  <a:lnTo>
                    <a:pt x="2433828" y="146875"/>
                  </a:lnTo>
                  <a:lnTo>
                    <a:pt x="2387289" y="131225"/>
                  </a:lnTo>
                  <a:lnTo>
                    <a:pt x="2338781" y="116321"/>
                  </a:lnTo>
                  <a:lnTo>
                    <a:pt x="2288380" y="102187"/>
                  </a:lnTo>
                  <a:lnTo>
                    <a:pt x="2236159" y="88851"/>
                  </a:lnTo>
                  <a:lnTo>
                    <a:pt x="2182193" y="76338"/>
                  </a:lnTo>
                  <a:lnTo>
                    <a:pt x="2126557" y="64675"/>
                  </a:lnTo>
                  <a:lnTo>
                    <a:pt x="2069326" y="53889"/>
                  </a:lnTo>
                  <a:lnTo>
                    <a:pt x="2010575" y="44005"/>
                  </a:lnTo>
                  <a:lnTo>
                    <a:pt x="1950377" y="35049"/>
                  </a:lnTo>
                  <a:lnTo>
                    <a:pt x="1888808" y="27049"/>
                  </a:lnTo>
                  <a:lnTo>
                    <a:pt x="1825942" y="20030"/>
                  </a:lnTo>
                  <a:lnTo>
                    <a:pt x="1761855" y="14019"/>
                  </a:lnTo>
                  <a:lnTo>
                    <a:pt x="1696620" y="9042"/>
                  </a:lnTo>
                  <a:lnTo>
                    <a:pt x="1630312" y="5126"/>
                  </a:lnTo>
                  <a:lnTo>
                    <a:pt x="1563007" y="2295"/>
                  </a:lnTo>
                  <a:lnTo>
                    <a:pt x="1494779" y="578"/>
                  </a:lnTo>
                  <a:lnTo>
                    <a:pt x="1425702"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29" name="object 29"/>
            <p:cNvSpPr/>
            <p:nvPr/>
          </p:nvSpPr>
          <p:spPr>
            <a:xfrm>
              <a:off x="839723" y="2647188"/>
              <a:ext cx="2851785" cy="1003300"/>
            </a:xfrm>
            <a:custGeom>
              <a:avLst/>
              <a:gdLst/>
              <a:ahLst/>
              <a:cxnLst/>
              <a:rect l="l" t="t" r="r" b="b"/>
              <a:pathLst>
                <a:path w="2851785" h="1003300">
                  <a:moveTo>
                    <a:pt x="0" y="501396"/>
                  </a:moveTo>
                  <a:lnTo>
                    <a:pt x="6526" y="453116"/>
                  </a:lnTo>
                  <a:lnTo>
                    <a:pt x="25707" y="406133"/>
                  </a:lnTo>
                  <a:lnTo>
                    <a:pt x="56945" y="360657"/>
                  </a:lnTo>
                  <a:lnTo>
                    <a:pt x="99642" y="316899"/>
                  </a:lnTo>
                  <a:lnTo>
                    <a:pt x="153202" y="275068"/>
                  </a:lnTo>
                  <a:lnTo>
                    <a:pt x="217027" y="235375"/>
                  </a:lnTo>
                  <a:lnTo>
                    <a:pt x="252601" y="216395"/>
                  </a:lnTo>
                  <a:lnTo>
                    <a:pt x="290518" y="198030"/>
                  </a:lnTo>
                  <a:lnTo>
                    <a:pt x="330703" y="180303"/>
                  </a:lnTo>
                  <a:lnTo>
                    <a:pt x="373080" y="163243"/>
                  </a:lnTo>
                  <a:lnTo>
                    <a:pt x="417576" y="146875"/>
                  </a:lnTo>
                  <a:lnTo>
                    <a:pt x="464114" y="131225"/>
                  </a:lnTo>
                  <a:lnTo>
                    <a:pt x="512622" y="116321"/>
                  </a:lnTo>
                  <a:lnTo>
                    <a:pt x="563023" y="102187"/>
                  </a:lnTo>
                  <a:lnTo>
                    <a:pt x="615244" y="88851"/>
                  </a:lnTo>
                  <a:lnTo>
                    <a:pt x="669210" y="76338"/>
                  </a:lnTo>
                  <a:lnTo>
                    <a:pt x="724846" y="64675"/>
                  </a:lnTo>
                  <a:lnTo>
                    <a:pt x="782077" y="53889"/>
                  </a:lnTo>
                  <a:lnTo>
                    <a:pt x="840828" y="44005"/>
                  </a:lnTo>
                  <a:lnTo>
                    <a:pt x="901026" y="35049"/>
                  </a:lnTo>
                  <a:lnTo>
                    <a:pt x="962595" y="27049"/>
                  </a:lnTo>
                  <a:lnTo>
                    <a:pt x="1025461" y="20030"/>
                  </a:lnTo>
                  <a:lnTo>
                    <a:pt x="1089548" y="14019"/>
                  </a:lnTo>
                  <a:lnTo>
                    <a:pt x="1154783" y="9042"/>
                  </a:lnTo>
                  <a:lnTo>
                    <a:pt x="1221091" y="5126"/>
                  </a:lnTo>
                  <a:lnTo>
                    <a:pt x="1288396" y="2295"/>
                  </a:lnTo>
                  <a:lnTo>
                    <a:pt x="1356624" y="578"/>
                  </a:lnTo>
                  <a:lnTo>
                    <a:pt x="1425702" y="0"/>
                  </a:lnTo>
                  <a:lnTo>
                    <a:pt x="1494779" y="578"/>
                  </a:lnTo>
                  <a:lnTo>
                    <a:pt x="1563007" y="2295"/>
                  </a:lnTo>
                  <a:lnTo>
                    <a:pt x="1630312" y="5126"/>
                  </a:lnTo>
                  <a:lnTo>
                    <a:pt x="1696620" y="9042"/>
                  </a:lnTo>
                  <a:lnTo>
                    <a:pt x="1761855" y="14019"/>
                  </a:lnTo>
                  <a:lnTo>
                    <a:pt x="1825942" y="20030"/>
                  </a:lnTo>
                  <a:lnTo>
                    <a:pt x="1888808" y="27049"/>
                  </a:lnTo>
                  <a:lnTo>
                    <a:pt x="1950377" y="35049"/>
                  </a:lnTo>
                  <a:lnTo>
                    <a:pt x="2010575" y="44005"/>
                  </a:lnTo>
                  <a:lnTo>
                    <a:pt x="2069326" y="53889"/>
                  </a:lnTo>
                  <a:lnTo>
                    <a:pt x="2126557" y="64675"/>
                  </a:lnTo>
                  <a:lnTo>
                    <a:pt x="2182193" y="76338"/>
                  </a:lnTo>
                  <a:lnTo>
                    <a:pt x="2236159" y="88851"/>
                  </a:lnTo>
                  <a:lnTo>
                    <a:pt x="2288380" y="102187"/>
                  </a:lnTo>
                  <a:lnTo>
                    <a:pt x="2338781" y="116321"/>
                  </a:lnTo>
                  <a:lnTo>
                    <a:pt x="2387289" y="131225"/>
                  </a:lnTo>
                  <a:lnTo>
                    <a:pt x="2433828" y="146875"/>
                  </a:lnTo>
                  <a:lnTo>
                    <a:pt x="2478323" y="163243"/>
                  </a:lnTo>
                  <a:lnTo>
                    <a:pt x="2520700" y="180303"/>
                  </a:lnTo>
                  <a:lnTo>
                    <a:pt x="2560885" y="198030"/>
                  </a:lnTo>
                  <a:lnTo>
                    <a:pt x="2598802" y="216395"/>
                  </a:lnTo>
                  <a:lnTo>
                    <a:pt x="2634376" y="235375"/>
                  </a:lnTo>
                  <a:lnTo>
                    <a:pt x="2667534" y="254941"/>
                  </a:lnTo>
                  <a:lnTo>
                    <a:pt x="2726301" y="295729"/>
                  </a:lnTo>
                  <a:lnTo>
                    <a:pt x="2774505" y="338550"/>
                  </a:lnTo>
                  <a:lnTo>
                    <a:pt x="2811547" y="383194"/>
                  </a:lnTo>
                  <a:lnTo>
                    <a:pt x="2836831" y="429449"/>
                  </a:lnTo>
                  <a:lnTo>
                    <a:pt x="2849759" y="477107"/>
                  </a:lnTo>
                  <a:lnTo>
                    <a:pt x="2851404" y="501396"/>
                  </a:lnTo>
                  <a:lnTo>
                    <a:pt x="2849759" y="525684"/>
                  </a:lnTo>
                  <a:lnTo>
                    <a:pt x="2836831" y="573342"/>
                  </a:lnTo>
                  <a:lnTo>
                    <a:pt x="2811547" y="619597"/>
                  </a:lnTo>
                  <a:lnTo>
                    <a:pt x="2774505" y="664241"/>
                  </a:lnTo>
                  <a:lnTo>
                    <a:pt x="2726301" y="707062"/>
                  </a:lnTo>
                  <a:lnTo>
                    <a:pt x="2667534" y="747850"/>
                  </a:lnTo>
                  <a:lnTo>
                    <a:pt x="2634376" y="767416"/>
                  </a:lnTo>
                  <a:lnTo>
                    <a:pt x="2598802" y="786396"/>
                  </a:lnTo>
                  <a:lnTo>
                    <a:pt x="2560885" y="804761"/>
                  </a:lnTo>
                  <a:lnTo>
                    <a:pt x="2520700" y="822488"/>
                  </a:lnTo>
                  <a:lnTo>
                    <a:pt x="2478323" y="839548"/>
                  </a:lnTo>
                  <a:lnTo>
                    <a:pt x="2433828" y="855916"/>
                  </a:lnTo>
                  <a:lnTo>
                    <a:pt x="2387289" y="871566"/>
                  </a:lnTo>
                  <a:lnTo>
                    <a:pt x="2338781" y="886470"/>
                  </a:lnTo>
                  <a:lnTo>
                    <a:pt x="2288380" y="900604"/>
                  </a:lnTo>
                  <a:lnTo>
                    <a:pt x="2236159" y="913940"/>
                  </a:lnTo>
                  <a:lnTo>
                    <a:pt x="2182193" y="926453"/>
                  </a:lnTo>
                  <a:lnTo>
                    <a:pt x="2126557" y="938116"/>
                  </a:lnTo>
                  <a:lnTo>
                    <a:pt x="2069326" y="948902"/>
                  </a:lnTo>
                  <a:lnTo>
                    <a:pt x="2010575" y="958786"/>
                  </a:lnTo>
                  <a:lnTo>
                    <a:pt x="1950377" y="967742"/>
                  </a:lnTo>
                  <a:lnTo>
                    <a:pt x="1888808" y="975742"/>
                  </a:lnTo>
                  <a:lnTo>
                    <a:pt x="1825942" y="982761"/>
                  </a:lnTo>
                  <a:lnTo>
                    <a:pt x="1761855" y="988772"/>
                  </a:lnTo>
                  <a:lnTo>
                    <a:pt x="1696620" y="993749"/>
                  </a:lnTo>
                  <a:lnTo>
                    <a:pt x="1630312" y="997665"/>
                  </a:lnTo>
                  <a:lnTo>
                    <a:pt x="1563007" y="1000496"/>
                  </a:lnTo>
                  <a:lnTo>
                    <a:pt x="1494779" y="1002213"/>
                  </a:lnTo>
                  <a:lnTo>
                    <a:pt x="1425702" y="1002792"/>
                  </a:lnTo>
                  <a:lnTo>
                    <a:pt x="1356624" y="1002213"/>
                  </a:lnTo>
                  <a:lnTo>
                    <a:pt x="1288396" y="1000496"/>
                  </a:lnTo>
                  <a:lnTo>
                    <a:pt x="1221091" y="997665"/>
                  </a:lnTo>
                  <a:lnTo>
                    <a:pt x="1154783" y="993749"/>
                  </a:lnTo>
                  <a:lnTo>
                    <a:pt x="1089548" y="988772"/>
                  </a:lnTo>
                  <a:lnTo>
                    <a:pt x="1025461" y="982761"/>
                  </a:lnTo>
                  <a:lnTo>
                    <a:pt x="962595" y="975742"/>
                  </a:lnTo>
                  <a:lnTo>
                    <a:pt x="901026" y="967742"/>
                  </a:lnTo>
                  <a:lnTo>
                    <a:pt x="840828" y="958786"/>
                  </a:lnTo>
                  <a:lnTo>
                    <a:pt x="782077" y="948902"/>
                  </a:lnTo>
                  <a:lnTo>
                    <a:pt x="724846" y="938116"/>
                  </a:lnTo>
                  <a:lnTo>
                    <a:pt x="669210" y="926453"/>
                  </a:lnTo>
                  <a:lnTo>
                    <a:pt x="615244" y="913940"/>
                  </a:lnTo>
                  <a:lnTo>
                    <a:pt x="563023" y="900604"/>
                  </a:lnTo>
                  <a:lnTo>
                    <a:pt x="512622" y="886470"/>
                  </a:lnTo>
                  <a:lnTo>
                    <a:pt x="464114" y="871566"/>
                  </a:lnTo>
                  <a:lnTo>
                    <a:pt x="417576" y="855916"/>
                  </a:lnTo>
                  <a:lnTo>
                    <a:pt x="373080" y="839548"/>
                  </a:lnTo>
                  <a:lnTo>
                    <a:pt x="330703" y="822488"/>
                  </a:lnTo>
                  <a:lnTo>
                    <a:pt x="290518" y="804761"/>
                  </a:lnTo>
                  <a:lnTo>
                    <a:pt x="252601" y="786396"/>
                  </a:lnTo>
                  <a:lnTo>
                    <a:pt x="217027" y="767416"/>
                  </a:lnTo>
                  <a:lnTo>
                    <a:pt x="183869" y="747850"/>
                  </a:lnTo>
                  <a:lnTo>
                    <a:pt x="125102" y="707062"/>
                  </a:lnTo>
                  <a:lnTo>
                    <a:pt x="76898" y="664241"/>
                  </a:lnTo>
                  <a:lnTo>
                    <a:pt x="39856" y="619597"/>
                  </a:lnTo>
                  <a:lnTo>
                    <a:pt x="14572" y="573342"/>
                  </a:lnTo>
                  <a:lnTo>
                    <a:pt x="1644" y="525684"/>
                  </a:lnTo>
                  <a:lnTo>
                    <a:pt x="0" y="501396"/>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30" name="object 30"/>
            <p:cNvPicPr/>
            <p:nvPr/>
          </p:nvPicPr>
          <p:blipFill>
            <a:blip r:embed="rId12" cstate="print"/>
            <a:stretch>
              <a:fillRect/>
            </a:stretch>
          </p:blipFill>
          <p:spPr>
            <a:xfrm>
              <a:off x="1506347" y="2842895"/>
              <a:ext cx="1682495" cy="315467"/>
            </a:xfrm>
            <a:prstGeom prst="rect">
              <a:avLst/>
            </a:prstGeom>
          </p:spPr>
        </p:pic>
        <p:pic>
          <p:nvPicPr>
            <p:cNvPr id="31" name="object 31"/>
            <p:cNvPicPr/>
            <p:nvPr/>
          </p:nvPicPr>
          <p:blipFill>
            <a:blip r:embed="rId13" cstate="print"/>
            <a:stretch>
              <a:fillRect/>
            </a:stretch>
          </p:blipFill>
          <p:spPr>
            <a:xfrm>
              <a:off x="1555115" y="3117215"/>
              <a:ext cx="1538732" cy="315467"/>
            </a:xfrm>
            <a:prstGeom prst="rect">
              <a:avLst/>
            </a:prstGeom>
          </p:spPr>
        </p:pic>
      </p:grpSp>
      <p:grpSp>
        <p:nvGrpSpPr>
          <p:cNvPr id="32" name="object 32"/>
          <p:cNvGrpSpPr/>
          <p:nvPr/>
        </p:nvGrpSpPr>
        <p:grpSpPr>
          <a:xfrm>
            <a:off x="3962781" y="3446144"/>
            <a:ext cx="2141220" cy="754380"/>
            <a:chOff x="5283708" y="4594859"/>
            <a:chExt cx="2854960" cy="1005840"/>
          </a:xfrm>
        </p:grpSpPr>
        <p:sp>
          <p:nvSpPr>
            <p:cNvPr id="33" name="object 33"/>
            <p:cNvSpPr/>
            <p:nvPr/>
          </p:nvSpPr>
          <p:spPr>
            <a:xfrm>
              <a:off x="5285232" y="4596383"/>
              <a:ext cx="2851785" cy="1003300"/>
            </a:xfrm>
            <a:custGeom>
              <a:avLst/>
              <a:gdLst/>
              <a:ahLst/>
              <a:cxnLst/>
              <a:rect l="l" t="t" r="r" b="b"/>
              <a:pathLst>
                <a:path w="2851784" h="1003300">
                  <a:moveTo>
                    <a:pt x="1425701" y="0"/>
                  </a:moveTo>
                  <a:lnTo>
                    <a:pt x="1356624" y="578"/>
                  </a:lnTo>
                  <a:lnTo>
                    <a:pt x="1288396" y="2295"/>
                  </a:lnTo>
                  <a:lnTo>
                    <a:pt x="1221091" y="5126"/>
                  </a:lnTo>
                  <a:lnTo>
                    <a:pt x="1154783" y="9042"/>
                  </a:lnTo>
                  <a:lnTo>
                    <a:pt x="1089548" y="14019"/>
                  </a:lnTo>
                  <a:lnTo>
                    <a:pt x="1025461" y="20030"/>
                  </a:lnTo>
                  <a:lnTo>
                    <a:pt x="962595" y="27049"/>
                  </a:lnTo>
                  <a:lnTo>
                    <a:pt x="901026" y="35049"/>
                  </a:lnTo>
                  <a:lnTo>
                    <a:pt x="840828" y="44005"/>
                  </a:lnTo>
                  <a:lnTo>
                    <a:pt x="782077" y="53889"/>
                  </a:lnTo>
                  <a:lnTo>
                    <a:pt x="724846" y="64675"/>
                  </a:lnTo>
                  <a:lnTo>
                    <a:pt x="669210" y="76338"/>
                  </a:lnTo>
                  <a:lnTo>
                    <a:pt x="615244" y="88851"/>
                  </a:lnTo>
                  <a:lnTo>
                    <a:pt x="563023" y="102187"/>
                  </a:lnTo>
                  <a:lnTo>
                    <a:pt x="512622" y="116321"/>
                  </a:lnTo>
                  <a:lnTo>
                    <a:pt x="464114" y="131225"/>
                  </a:lnTo>
                  <a:lnTo>
                    <a:pt x="417575" y="146875"/>
                  </a:lnTo>
                  <a:lnTo>
                    <a:pt x="373080" y="163243"/>
                  </a:lnTo>
                  <a:lnTo>
                    <a:pt x="330703" y="180303"/>
                  </a:lnTo>
                  <a:lnTo>
                    <a:pt x="290518" y="198030"/>
                  </a:lnTo>
                  <a:lnTo>
                    <a:pt x="252601" y="216395"/>
                  </a:lnTo>
                  <a:lnTo>
                    <a:pt x="217027" y="235375"/>
                  </a:lnTo>
                  <a:lnTo>
                    <a:pt x="183869" y="254941"/>
                  </a:lnTo>
                  <a:lnTo>
                    <a:pt x="125102" y="295729"/>
                  </a:lnTo>
                  <a:lnTo>
                    <a:pt x="76898" y="338550"/>
                  </a:lnTo>
                  <a:lnTo>
                    <a:pt x="39856" y="383194"/>
                  </a:lnTo>
                  <a:lnTo>
                    <a:pt x="14572" y="429449"/>
                  </a:lnTo>
                  <a:lnTo>
                    <a:pt x="1644" y="477107"/>
                  </a:lnTo>
                  <a:lnTo>
                    <a:pt x="0" y="501396"/>
                  </a:lnTo>
                  <a:lnTo>
                    <a:pt x="1644" y="525684"/>
                  </a:lnTo>
                  <a:lnTo>
                    <a:pt x="14572" y="573342"/>
                  </a:lnTo>
                  <a:lnTo>
                    <a:pt x="39856" y="619597"/>
                  </a:lnTo>
                  <a:lnTo>
                    <a:pt x="76898" y="664241"/>
                  </a:lnTo>
                  <a:lnTo>
                    <a:pt x="125102" y="707062"/>
                  </a:lnTo>
                  <a:lnTo>
                    <a:pt x="183869" y="747850"/>
                  </a:lnTo>
                  <a:lnTo>
                    <a:pt x="217027" y="767416"/>
                  </a:lnTo>
                  <a:lnTo>
                    <a:pt x="252601" y="786396"/>
                  </a:lnTo>
                  <a:lnTo>
                    <a:pt x="290518" y="804761"/>
                  </a:lnTo>
                  <a:lnTo>
                    <a:pt x="330703" y="822488"/>
                  </a:lnTo>
                  <a:lnTo>
                    <a:pt x="373080" y="839548"/>
                  </a:lnTo>
                  <a:lnTo>
                    <a:pt x="417576" y="855916"/>
                  </a:lnTo>
                  <a:lnTo>
                    <a:pt x="464114" y="871566"/>
                  </a:lnTo>
                  <a:lnTo>
                    <a:pt x="512622" y="886470"/>
                  </a:lnTo>
                  <a:lnTo>
                    <a:pt x="563023" y="900604"/>
                  </a:lnTo>
                  <a:lnTo>
                    <a:pt x="615244" y="913940"/>
                  </a:lnTo>
                  <a:lnTo>
                    <a:pt x="669210" y="926453"/>
                  </a:lnTo>
                  <a:lnTo>
                    <a:pt x="724846" y="938116"/>
                  </a:lnTo>
                  <a:lnTo>
                    <a:pt x="782077" y="948902"/>
                  </a:lnTo>
                  <a:lnTo>
                    <a:pt x="840828" y="958786"/>
                  </a:lnTo>
                  <a:lnTo>
                    <a:pt x="901026" y="967742"/>
                  </a:lnTo>
                  <a:lnTo>
                    <a:pt x="962595" y="975742"/>
                  </a:lnTo>
                  <a:lnTo>
                    <a:pt x="1025461" y="982761"/>
                  </a:lnTo>
                  <a:lnTo>
                    <a:pt x="1089548" y="988772"/>
                  </a:lnTo>
                  <a:lnTo>
                    <a:pt x="1154783" y="993749"/>
                  </a:lnTo>
                  <a:lnTo>
                    <a:pt x="1221091" y="997665"/>
                  </a:lnTo>
                  <a:lnTo>
                    <a:pt x="1288396" y="1000496"/>
                  </a:lnTo>
                  <a:lnTo>
                    <a:pt x="1356624" y="1002213"/>
                  </a:lnTo>
                  <a:lnTo>
                    <a:pt x="1425701" y="1002792"/>
                  </a:lnTo>
                  <a:lnTo>
                    <a:pt x="1494779" y="1002213"/>
                  </a:lnTo>
                  <a:lnTo>
                    <a:pt x="1563007" y="1000496"/>
                  </a:lnTo>
                  <a:lnTo>
                    <a:pt x="1630312" y="997665"/>
                  </a:lnTo>
                  <a:lnTo>
                    <a:pt x="1696620" y="993749"/>
                  </a:lnTo>
                  <a:lnTo>
                    <a:pt x="1761855" y="988772"/>
                  </a:lnTo>
                  <a:lnTo>
                    <a:pt x="1825942" y="982761"/>
                  </a:lnTo>
                  <a:lnTo>
                    <a:pt x="1888808" y="975742"/>
                  </a:lnTo>
                  <a:lnTo>
                    <a:pt x="1950377" y="967742"/>
                  </a:lnTo>
                  <a:lnTo>
                    <a:pt x="2010575" y="958786"/>
                  </a:lnTo>
                  <a:lnTo>
                    <a:pt x="2069326" y="948902"/>
                  </a:lnTo>
                  <a:lnTo>
                    <a:pt x="2126557" y="938116"/>
                  </a:lnTo>
                  <a:lnTo>
                    <a:pt x="2182193" y="926453"/>
                  </a:lnTo>
                  <a:lnTo>
                    <a:pt x="2236159" y="913940"/>
                  </a:lnTo>
                  <a:lnTo>
                    <a:pt x="2288380" y="900604"/>
                  </a:lnTo>
                  <a:lnTo>
                    <a:pt x="2338781" y="886470"/>
                  </a:lnTo>
                  <a:lnTo>
                    <a:pt x="2387289" y="871566"/>
                  </a:lnTo>
                  <a:lnTo>
                    <a:pt x="2433828" y="855916"/>
                  </a:lnTo>
                  <a:lnTo>
                    <a:pt x="2478323" y="839548"/>
                  </a:lnTo>
                  <a:lnTo>
                    <a:pt x="2520700" y="822488"/>
                  </a:lnTo>
                  <a:lnTo>
                    <a:pt x="2560885" y="804761"/>
                  </a:lnTo>
                  <a:lnTo>
                    <a:pt x="2598802" y="786396"/>
                  </a:lnTo>
                  <a:lnTo>
                    <a:pt x="2634376" y="767416"/>
                  </a:lnTo>
                  <a:lnTo>
                    <a:pt x="2667534" y="747850"/>
                  </a:lnTo>
                  <a:lnTo>
                    <a:pt x="2726301" y="707062"/>
                  </a:lnTo>
                  <a:lnTo>
                    <a:pt x="2774505" y="664241"/>
                  </a:lnTo>
                  <a:lnTo>
                    <a:pt x="2811547" y="619597"/>
                  </a:lnTo>
                  <a:lnTo>
                    <a:pt x="2836831" y="573342"/>
                  </a:lnTo>
                  <a:lnTo>
                    <a:pt x="2849759" y="525684"/>
                  </a:lnTo>
                  <a:lnTo>
                    <a:pt x="2851403" y="501396"/>
                  </a:lnTo>
                  <a:lnTo>
                    <a:pt x="2849759" y="477107"/>
                  </a:lnTo>
                  <a:lnTo>
                    <a:pt x="2836831" y="429449"/>
                  </a:lnTo>
                  <a:lnTo>
                    <a:pt x="2811547" y="383194"/>
                  </a:lnTo>
                  <a:lnTo>
                    <a:pt x="2774505" y="338550"/>
                  </a:lnTo>
                  <a:lnTo>
                    <a:pt x="2726301" y="295729"/>
                  </a:lnTo>
                  <a:lnTo>
                    <a:pt x="2667534" y="254941"/>
                  </a:lnTo>
                  <a:lnTo>
                    <a:pt x="2634376" y="235375"/>
                  </a:lnTo>
                  <a:lnTo>
                    <a:pt x="2598802" y="216395"/>
                  </a:lnTo>
                  <a:lnTo>
                    <a:pt x="2560885" y="198030"/>
                  </a:lnTo>
                  <a:lnTo>
                    <a:pt x="2520700" y="180303"/>
                  </a:lnTo>
                  <a:lnTo>
                    <a:pt x="2478323" y="163243"/>
                  </a:lnTo>
                  <a:lnTo>
                    <a:pt x="2433827" y="146875"/>
                  </a:lnTo>
                  <a:lnTo>
                    <a:pt x="2387289" y="131225"/>
                  </a:lnTo>
                  <a:lnTo>
                    <a:pt x="2338781" y="116321"/>
                  </a:lnTo>
                  <a:lnTo>
                    <a:pt x="2288380" y="102187"/>
                  </a:lnTo>
                  <a:lnTo>
                    <a:pt x="2236159" y="88851"/>
                  </a:lnTo>
                  <a:lnTo>
                    <a:pt x="2182193" y="76338"/>
                  </a:lnTo>
                  <a:lnTo>
                    <a:pt x="2126557" y="64675"/>
                  </a:lnTo>
                  <a:lnTo>
                    <a:pt x="2069326" y="53889"/>
                  </a:lnTo>
                  <a:lnTo>
                    <a:pt x="2010575" y="44005"/>
                  </a:lnTo>
                  <a:lnTo>
                    <a:pt x="1950377" y="35049"/>
                  </a:lnTo>
                  <a:lnTo>
                    <a:pt x="1888808" y="27049"/>
                  </a:lnTo>
                  <a:lnTo>
                    <a:pt x="1825942" y="20030"/>
                  </a:lnTo>
                  <a:lnTo>
                    <a:pt x="1761855" y="14019"/>
                  </a:lnTo>
                  <a:lnTo>
                    <a:pt x="1696620" y="9042"/>
                  </a:lnTo>
                  <a:lnTo>
                    <a:pt x="1630312" y="5126"/>
                  </a:lnTo>
                  <a:lnTo>
                    <a:pt x="1563007" y="2295"/>
                  </a:lnTo>
                  <a:lnTo>
                    <a:pt x="1494779" y="578"/>
                  </a:lnTo>
                  <a:lnTo>
                    <a:pt x="1425701"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34" name="object 34"/>
            <p:cNvSpPr/>
            <p:nvPr/>
          </p:nvSpPr>
          <p:spPr>
            <a:xfrm>
              <a:off x="5285232" y="4596383"/>
              <a:ext cx="2851785" cy="1003300"/>
            </a:xfrm>
            <a:custGeom>
              <a:avLst/>
              <a:gdLst/>
              <a:ahLst/>
              <a:cxnLst/>
              <a:rect l="l" t="t" r="r" b="b"/>
              <a:pathLst>
                <a:path w="2851784" h="1003300">
                  <a:moveTo>
                    <a:pt x="0" y="501396"/>
                  </a:moveTo>
                  <a:lnTo>
                    <a:pt x="6526" y="453116"/>
                  </a:lnTo>
                  <a:lnTo>
                    <a:pt x="25707" y="406133"/>
                  </a:lnTo>
                  <a:lnTo>
                    <a:pt x="56945" y="360657"/>
                  </a:lnTo>
                  <a:lnTo>
                    <a:pt x="99642" y="316899"/>
                  </a:lnTo>
                  <a:lnTo>
                    <a:pt x="153202" y="275068"/>
                  </a:lnTo>
                  <a:lnTo>
                    <a:pt x="217027" y="235375"/>
                  </a:lnTo>
                  <a:lnTo>
                    <a:pt x="252601" y="216395"/>
                  </a:lnTo>
                  <a:lnTo>
                    <a:pt x="290518" y="198030"/>
                  </a:lnTo>
                  <a:lnTo>
                    <a:pt x="330703" y="180303"/>
                  </a:lnTo>
                  <a:lnTo>
                    <a:pt x="373080" y="163243"/>
                  </a:lnTo>
                  <a:lnTo>
                    <a:pt x="417575" y="146875"/>
                  </a:lnTo>
                  <a:lnTo>
                    <a:pt x="464114" y="131225"/>
                  </a:lnTo>
                  <a:lnTo>
                    <a:pt x="512622" y="116321"/>
                  </a:lnTo>
                  <a:lnTo>
                    <a:pt x="563023" y="102187"/>
                  </a:lnTo>
                  <a:lnTo>
                    <a:pt x="615244" y="88851"/>
                  </a:lnTo>
                  <a:lnTo>
                    <a:pt x="669210" y="76338"/>
                  </a:lnTo>
                  <a:lnTo>
                    <a:pt x="724846" y="64675"/>
                  </a:lnTo>
                  <a:lnTo>
                    <a:pt x="782077" y="53889"/>
                  </a:lnTo>
                  <a:lnTo>
                    <a:pt x="840828" y="44005"/>
                  </a:lnTo>
                  <a:lnTo>
                    <a:pt x="901026" y="35049"/>
                  </a:lnTo>
                  <a:lnTo>
                    <a:pt x="962595" y="27049"/>
                  </a:lnTo>
                  <a:lnTo>
                    <a:pt x="1025461" y="20030"/>
                  </a:lnTo>
                  <a:lnTo>
                    <a:pt x="1089548" y="14019"/>
                  </a:lnTo>
                  <a:lnTo>
                    <a:pt x="1154783" y="9042"/>
                  </a:lnTo>
                  <a:lnTo>
                    <a:pt x="1221091" y="5126"/>
                  </a:lnTo>
                  <a:lnTo>
                    <a:pt x="1288396" y="2295"/>
                  </a:lnTo>
                  <a:lnTo>
                    <a:pt x="1356624" y="578"/>
                  </a:lnTo>
                  <a:lnTo>
                    <a:pt x="1425701" y="0"/>
                  </a:lnTo>
                  <a:lnTo>
                    <a:pt x="1494779" y="578"/>
                  </a:lnTo>
                  <a:lnTo>
                    <a:pt x="1563007" y="2295"/>
                  </a:lnTo>
                  <a:lnTo>
                    <a:pt x="1630312" y="5126"/>
                  </a:lnTo>
                  <a:lnTo>
                    <a:pt x="1696620" y="9042"/>
                  </a:lnTo>
                  <a:lnTo>
                    <a:pt x="1761855" y="14019"/>
                  </a:lnTo>
                  <a:lnTo>
                    <a:pt x="1825942" y="20030"/>
                  </a:lnTo>
                  <a:lnTo>
                    <a:pt x="1888808" y="27049"/>
                  </a:lnTo>
                  <a:lnTo>
                    <a:pt x="1950377" y="35049"/>
                  </a:lnTo>
                  <a:lnTo>
                    <a:pt x="2010575" y="44005"/>
                  </a:lnTo>
                  <a:lnTo>
                    <a:pt x="2069326" y="53889"/>
                  </a:lnTo>
                  <a:lnTo>
                    <a:pt x="2126557" y="64675"/>
                  </a:lnTo>
                  <a:lnTo>
                    <a:pt x="2182193" y="76338"/>
                  </a:lnTo>
                  <a:lnTo>
                    <a:pt x="2236159" y="88851"/>
                  </a:lnTo>
                  <a:lnTo>
                    <a:pt x="2288380" y="102187"/>
                  </a:lnTo>
                  <a:lnTo>
                    <a:pt x="2338781" y="116321"/>
                  </a:lnTo>
                  <a:lnTo>
                    <a:pt x="2387289" y="131225"/>
                  </a:lnTo>
                  <a:lnTo>
                    <a:pt x="2433827" y="146875"/>
                  </a:lnTo>
                  <a:lnTo>
                    <a:pt x="2478323" y="163243"/>
                  </a:lnTo>
                  <a:lnTo>
                    <a:pt x="2520700" y="180303"/>
                  </a:lnTo>
                  <a:lnTo>
                    <a:pt x="2560885" y="198030"/>
                  </a:lnTo>
                  <a:lnTo>
                    <a:pt x="2598802" y="216395"/>
                  </a:lnTo>
                  <a:lnTo>
                    <a:pt x="2634376" y="235375"/>
                  </a:lnTo>
                  <a:lnTo>
                    <a:pt x="2667534" y="254941"/>
                  </a:lnTo>
                  <a:lnTo>
                    <a:pt x="2726301" y="295729"/>
                  </a:lnTo>
                  <a:lnTo>
                    <a:pt x="2774505" y="338550"/>
                  </a:lnTo>
                  <a:lnTo>
                    <a:pt x="2811547" y="383194"/>
                  </a:lnTo>
                  <a:lnTo>
                    <a:pt x="2836831" y="429449"/>
                  </a:lnTo>
                  <a:lnTo>
                    <a:pt x="2849759" y="477107"/>
                  </a:lnTo>
                  <a:lnTo>
                    <a:pt x="2851403" y="501396"/>
                  </a:lnTo>
                  <a:lnTo>
                    <a:pt x="2849759" y="525684"/>
                  </a:lnTo>
                  <a:lnTo>
                    <a:pt x="2836831" y="573342"/>
                  </a:lnTo>
                  <a:lnTo>
                    <a:pt x="2811547" y="619597"/>
                  </a:lnTo>
                  <a:lnTo>
                    <a:pt x="2774505" y="664241"/>
                  </a:lnTo>
                  <a:lnTo>
                    <a:pt x="2726301" y="707062"/>
                  </a:lnTo>
                  <a:lnTo>
                    <a:pt x="2667534" y="747850"/>
                  </a:lnTo>
                  <a:lnTo>
                    <a:pt x="2634376" y="767416"/>
                  </a:lnTo>
                  <a:lnTo>
                    <a:pt x="2598802" y="786396"/>
                  </a:lnTo>
                  <a:lnTo>
                    <a:pt x="2560885" y="804761"/>
                  </a:lnTo>
                  <a:lnTo>
                    <a:pt x="2520700" y="822488"/>
                  </a:lnTo>
                  <a:lnTo>
                    <a:pt x="2478323" y="839548"/>
                  </a:lnTo>
                  <a:lnTo>
                    <a:pt x="2433828" y="855916"/>
                  </a:lnTo>
                  <a:lnTo>
                    <a:pt x="2387289" y="871566"/>
                  </a:lnTo>
                  <a:lnTo>
                    <a:pt x="2338781" y="886470"/>
                  </a:lnTo>
                  <a:lnTo>
                    <a:pt x="2288380" y="900604"/>
                  </a:lnTo>
                  <a:lnTo>
                    <a:pt x="2236159" y="913940"/>
                  </a:lnTo>
                  <a:lnTo>
                    <a:pt x="2182193" y="926453"/>
                  </a:lnTo>
                  <a:lnTo>
                    <a:pt x="2126557" y="938116"/>
                  </a:lnTo>
                  <a:lnTo>
                    <a:pt x="2069326" y="948902"/>
                  </a:lnTo>
                  <a:lnTo>
                    <a:pt x="2010575" y="958786"/>
                  </a:lnTo>
                  <a:lnTo>
                    <a:pt x="1950377" y="967742"/>
                  </a:lnTo>
                  <a:lnTo>
                    <a:pt x="1888808" y="975742"/>
                  </a:lnTo>
                  <a:lnTo>
                    <a:pt x="1825942" y="982761"/>
                  </a:lnTo>
                  <a:lnTo>
                    <a:pt x="1761855" y="988772"/>
                  </a:lnTo>
                  <a:lnTo>
                    <a:pt x="1696620" y="993749"/>
                  </a:lnTo>
                  <a:lnTo>
                    <a:pt x="1630312" y="997665"/>
                  </a:lnTo>
                  <a:lnTo>
                    <a:pt x="1563007" y="1000496"/>
                  </a:lnTo>
                  <a:lnTo>
                    <a:pt x="1494779" y="1002213"/>
                  </a:lnTo>
                  <a:lnTo>
                    <a:pt x="1425701" y="1002792"/>
                  </a:lnTo>
                  <a:lnTo>
                    <a:pt x="1356624" y="1002213"/>
                  </a:lnTo>
                  <a:lnTo>
                    <a:pt x="1288396" y="1000496"/>
                  </a:lnTo>
                  <a:lnTo>
                    <a:pt x="1221091" y="997665"/>
                  </a:lnTo>
                  <a:lnTo>
                    <a:pt x="1154783" y="993749"/>
                  </a:lnTo>
                  <a:lnTo>
                    <a:pt x="1089548" y="988772"/>
                  </a:lnTo>
                  <a:lnTo>
                    <a:pt x="1025461" y="982761"/>
                  </a:lnTo>
                  <a:lnTo>
                    <a:pt x="962595" y="975742"/>
                  </a:lnTo>
                  <a:lnTo>
                    <a:pt x="901026" y="967742"/>
                  </a:lnTo>
                  <a:lnTo>
                    <a:pt x="840828" y="958786"/>
                  </a:lnTo>
                  <a:lnTo>
                    <a:pt x="782077" y="948902"/>
                  </a:lnTo>
                  <a:lnTo>
                    <a:pt x="724846" y="938116"/>
                  </a:lnTo>
                  <a:lnTo>
                    <a:pt x="669210" y="926453"/>
                  </a:lnTo>
                  <a:lnTo>
                    <a:pt x="615244" y="913940"/>
                  </a:lnTo>
                  <a:lnTo>
                    <a:pt x="563023" y="900604"/>
                  </a:lnTo>
                  <a:lnTo>
                    <a:pt x="512622" y="886470"/>
                  </a:lnTo>
                  <a:lnTo>
                    <a:pt x="464114" y="871566"/>
                  </a:lnTo>
                  <a:lnTo>
                    <a:pt x="417576" y="855916"/>
                  </a:lnTo>
                  <a:lnTo>
                    <a:pt x="373080" y="839548"/>
                  </a:lnTo>
                  <a:lnTo>
                    <a:pt x="330703" y="822488"/>
                  </a:lnTo>
                  <a:lnTo>
                    <a:pt x="290518" y="804761"/>
                  </a:lnTo>
                  <a:lnTo>
                    <a:pt x="252601" y="786396"/>
                  </a:lnTo>
                  <a:lnTo>
                    <a:pt x="217027" y="767416"/>
                  </a:lnTo>
                  <a:lnTo>
                    <a:pt x="183869" y="747850"/>
                  </a:lnTo>
                  <a:lnTo>
                    <a:pt x="125102" y="707062"/>
                  </a:lnTo>
                  <a:lnTo>
                    <a:pt x="76898" y="664241"/>
                  </a:lnTo>
                  <a:lnTo>
                    <a:pt x="39856" y="619597"/>
                  </a:lnTo>
                  <a:lnTo>
                    <a:pt x="14572" y="573342"/>
                  </a:lnTo>
                  <a:lnTo>
                    <a:pt x="1644" y="525684"/>
                  </a:lnTo>
                  <a:lnTo>
                    <a:pt x="0" y="501396"/>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35" name="object 35"/>
            <p:cNvPicPr/>
            <p:nvPr/>
          </p:nvPicPr>
          <p:blipFill>
            <a:blip r:embed="rId14" cstate="print"/>
            <a:stretch>
              <a:fillRect/>
            </a:stretch>
          </p:blipFill>
          <p:spPr>
            <a:xfrm>
              <a:off x="5915914" y="4929504"/>
              <a:ext cx="1724024" cy="315467"/>
            </a:xfrm>
            <a:prstGeom prst="rect">
              <a:avLst/>
            </a:prstGeom>
          </p:spPr>
        </p:pic>
      </p:grpSp>
      <p:grpSp>
        <p:nvGrpSpPr>
          <p:cNvPr id="36" name="object 36"/>
          <p:cNvGrpSpPr/>
          <p:nvPr/>
        </p:nvGrpSpPr>
        <p:grpSpPr>
          <a:xfrm>
            <a:off x="5697855" y="2536316"/>
            <a:ext cx="2381250" cy="754380"/>
            <a:chOff x="7597140" y="3381755"/>
            <a:chExt cx="3175000" cy="1005840"/>
          </a:xfrm>
        </p:grpSpPr>
        <p:sp>
          <p:nvSpPr>
            <p:cNvPr id="37" name="object 37"/>
            <p:cNvSpPr/>
            <p:nvPr/>
          </p:nvSpPr>
          <p:spPr>
            <a:xfrm>
              <a:off x="7598664" y="3383279"/>
              <a:ext cx="3171825" cy="1003300"/>
            </a:xfrm>
            <a:custGeom>
              <a:avLst/>
              <a:gdLst/>
              <a:ahLst/>
              <a:cxnLst/>
              <a:rect l="l" t="t" r="r" b="b"/>
              <a:pathLst>
                <a:path w="3171825" h="1003300">
                  <a:moveTo>
                    <a:pt x="1585721" y="0"/>
                  </a:moveTo>
                  <a:lnTo>
                    <a:pt x="1515086" y="488"/>
                  </a:lnTo>
                  <a:lnTo>
                    <a:pt x="1445241" y="1940"/>
                  </a:lnTo>
                  <a:lnTo>
                    <a:pt x="1376252" y="4336"/>
                  </a:lnTo>
                  <a:lnTo>
                    <a:pt x="1308184" y="7655"/>
                  </a:lnTo>
                  <a:lnTo>
                    <a:pt x="1241100" y="11876"/>
                  </a:lnTo>
                  <a:lnTo>
                    <a:pt x="1175065" y="16979"/>
                  </a:lnTo>
                  <a:lnTo>
                    <a:pt x="1110144" y="22944"/>
                  </a:lnTo>
                  <a:lnTo>
                    <a:pt x="1046402" y="29750"/>
                  </a:lnTo>
                  <a:lnTo>
                    <a:pt x="983901" y="37377"/>
                  </a:lnTo>
                  <a:lnTo>
                    <a:pt x="922708" y="45804"/>
                  </a:lnTo>
                  <a:lnTo>
                    <a:pt x="862886" y="55012"/>
                  </a:lnTo>
                  <a:lnTo>
                    <a:pt x="804499" y="64979"/>
                  </a:lnTo>
                  <a:lnTo>
                    <a:pt x="747613" y="75685"/>
                  </a:lnTo>
                  <a:lnTo>
                    <a:pt x="692292" y="87111"/>
                  </a:lnTo>
                  <a:lnTo>
                    <a:pt x="638600" y="99235"/>
                  </a:lnTo>
                  <a:lnTo>
                    <a:pt x="586602" y="112037"/>
                  </a:lnTo>
                  <a:lnTo>
                    <a:pt x="536362" y="125497"/>
                  </a:lnTo>
                  <a:lnTo>
                    <a:pt x="487944" y="139594"/>
                  </a:lnTo>
                  <a:lnTo>
                    <a:pt x="441413" y="154308"/>
                  </a:lnTo>
                  <a:lnTo>
                    <a:pt x="396834" y="169618"/>
                  </a:lnTo>
                  <a:lnTo>
                    <a:pt x="354270" y="185505"/>
                  </a:lnTo>
                  <a:lnTo>
                    <a:pt x="313787" y="201947"/>
                  </a:lnTo>
                  <a:lnTo>
                    <a:pt x="275448" y="218925"/>
                  </a:lnTo>
                  <a:lnTo>
                    <a:pt x="239319" y="236417"/>
                  </a:lnTo>
                  <a:lnTo>
                    <a:pt x="205464" y="254404"/>
                  </a:lnTo>
                  <a:lnTo>
                    <a:pt x="144831" y="291780"/>
                  </a:lnTo>
                  <a:lnTo>
                    <a:pt x="94067" y="330890"/>
                  </a:lnTo>
                  <a:lnTo>
                    <a:pt x="53686" y="371569"/>
                  </a:lnTo>
                  <a:lnTo>
                    <a:pt x="24204" y="413655"/>
                  </a:lnTo>
                  <a:lnTo>
                    <a:pt x="6136" y="456985"/>
                  </a:lnTo>
                  <a:lnTo>
                    <a:pt x="0" y="501396"/>
                  </a:lnTo>
                  <a:lnTo>
                    <a:pt x="1544" y="523726"/>
                  </a:lnTo>
                  <a:lnTo>
                    <a:pt x="13711" y="567616"/>
                  </a:lnTo>
                  <a:lnTo>
                    <a:pt x="37550" y="610345"/>
                  </a:lnTo>
                  <a:lnTo>
                    <a:pt x="72546" y="651748"/>
                  </a:lnTo>
                  <a:lnTo>
                    <a:pt x="118183" y="691662"/>
                  </a:lnTo>
                  <a:lnTo>
                    <a:pt x="173946" y="729925"/>
                  </a:lnTo>
                  <a:lnTo>
                    <a:pt x="239319" y="766374"/>
                  </a:lnTo>
                  <a:lnTo>
                    <a:pt x="275448" y="783866"/>
                  </a:lnTo>
                  <a:lnTo>
                    <a:pt x="313787" y="800844"/>
                  </a:lnTo>
                  <a:lnTo>
                    <a:pt x="354270" y="817286"/>
                  </a:lnTo>
                  <a:lnTo>
                    <a:pt x="396834" y="833173"/>
                  </a:lnTo>
                  <a:lnTo>
                    <a:pt x="441413" y="848483"/>
                  </a:lnTo>
                  <a:lnTo>
                    <a:pt x="487944" y="863197"/>
                  </a:lnTo>
                  <a:lnTo>
                    <a:pt x="536362" y="877294"/>
                  </a:lnTo>
                  <a:lnTo>
                    <a:pt x="586602" y="890754"/>
                  </a:lnTo>
                  <a:lnTo>
                    <a:pt x="638600" y="903556"/>
                  </a:lnTo>
                  <a:lnTo>
                    <a:pt x="692292" y="915680"/>
                  </a:lnTo>
                  <a:lnTo>
                    <a:pt x="747613" y="927106"/>
                  </a:lnTo>
                  <a:lnTo>
                    <a:pt x="804499" y="937812"/>
                  </a:lnTo>
                  <a:lnTo>
                    <a:pt x="862886" y="947779"/>
                  </a:lnTo>
                  <a:lnTo>
                    <a:pt x="922708" y="956987"/>
                  </a:lnTo>
                  <a:lnTo>
                    <a:pt x="983901" y="965414"/>
                  </a:lnTo>
                  <a:lnTo>
                    <a:pt x="1046402" y="973041"/>
                  </a:lnTo>
                  <a:lnTo>
                    <a:pt x="1110144" y="979847"/>
                  </a:lnTo>
                  <a:lnTo>
                    <a:pt x="1175065" y="985812"/>
                  </a:lnTo>
                  <a:lnTo>
                    <a:pt x="1241100" y="990915"/>
                  </a:lnTo>
                  <a:lnTo>
                    <a:pt x="1308184" y="995136"/>
                  </a:lnTo>
                  <a:lnTo>
                    <a:pt x="1376252" y="998455"/>
                  </a:lnTo>
                  <a:lnTo>
                    <a:pt x="1445241" y="1000851"/>
                  </a:lnTo>
                  <a:lnTo>
                    <a:pt x="1515086" y="1002303"/>
                  </a:lnTo>
                  <a:lnTo>
                    <a:pt x="1585721" y="1002792"/>
                  </a:lnTo>
                  <a:lnTo>
                    <a:pt x="1656357" y="1002303"/>
                  </a:lnTo>
                  <a:lnTo>
                    <a:pt x="1726202" y="1000851"/>
                  </a:lnTo>
                  <a:lnTo>
                    <a:pt x="1795191" y="998455"/>
                  </a:lnTo>
                  <a:lnTo>
                    <a:pt x="1863259" y="995136"/>
                  </a:lnTo>
                  <a:lnTo>
                    <a:pt x="1930343" y="990915"/>
                  </a:lnTo>
                  <a:lnTo>
                    <a:pt x="1996378" y="985812"/>
                  </a:lnTo>
                  <a:lnTo>
                    <a:pt x="2061299" y="979847"/>
                  </a:lnTo>
                  <a:lnTo>
                    <a:pt x="2125041" y="973041"/>
                  </a:lnTo>
                  <a:lnTo>
                    <a:pt x="2187542" y="965414"/>
                  </a:lnTo>
                  <a:lnTo>
                    <a:pt x="2248735" y="956987"/>
                  </a:lnTo>
                  <a:lnTo>
                    <a:pt x="2308557" y="947779"/>
                  </a:lnTo>
                  <a:lnTo>
                    <a:pt x="2366944" y="937812"/>
                  </a:lnTo>
                  <a:lnTo>
                    <a:pt x="2423830" y="927106"/>
                  </a:lnTo>
                  <a:lnTo>
                    <a:pt x="2479151" y="915680"/>
                  </a:lnTo>
                  <a:lnTo>
                    <a:pt x="2532843" y="903556"/>
                  </a:lnTo>
                  <a:lnTo>
                    <a:pt x="2584841" y="890754"/>
                  </a:lnTo>
                  <a:lnTo>
                    <a:pt x="2635081" y="877294"/>
                  </a:lnTo>
                  <a:lnTo>
                    <a:pt x="2683499" y="863197"/>
                  </a:lnTo>
                  <a:lnTo>
                    <a:pt x="2730030" y="848483"/>
                  </a:lnTo>
                  <a:lnTo>
                    <a:pt x="2774609" y="833173"/>
                  </a:lnTo>
                  <a:lnTo>
                    <a:pt x="2817173" y="817286"/>
                  </a:lnTo>
                  <a:lnTo>
                    <a:pt x="2857656" y="800844"/>
                  </a:lnTo>
                  <a:lnTo>
                    <a:pt x="2895995" y="783866"/>
                  </a:lnTo>
                  <a:lnTo>
                    <a:pt x="2932124" y="766374"/>
                  </a:lnTo>
                  <a:lnTo>
                    <a:pt x="2965979" y="748387"/>
                  </a:lnTo>
                  <a:lnTo>
                    <a:pt x="3026612" y="711011"/>
                  </a:lnTo>
                  <a:lnTo>
                    <a:pt x="3077376" y="671901"/>
                  </a:lnTo>
                  <a:lnTo>
                    <a:pt x="3117757" y="631222"/>
                  </a:lnTo>
                  <a:lnTo>
                    <a:pt x="3147239" y="589136"/>
                  </a:lnTo>
                  <a:lnTo>
                    <a:pt x="3165307" y="545806"/>
                  </a:lnTo>
                  <a:lnTo>
                    <a:pt x="3171443" y="501396"/>
                  </a:lnTo>
                  <a:lnTo>
                    <a:pt x="3169899" y="479065"/>
                  </a:lnTo>
                  <a:lnTo>
                    <a:pt x="3157732" y="435175"/>
                  </a:lnTo>
                  <a:lnTo>
                    <a:pt x="3133893" y="392446"/>
                  </a:lnTo>
                  <a:lnTo>
                    <a:pt x="3098897" y="351043"/>
                  </a:lnTo>
                  <a:lnTo>
                    <a:pt x="3053260" y="311129"/>
                  </a:lnTo>
                  <a:lnTo>
                    <a:pt x="2997497" y="272866"/>
                  </a:lnTo>
                  <a:lnTo>
                    <a:pt x="2932124" y="236417"/>
                  </a:lnTo>
                  <a:lnTo>
                    <a:pt x="2895995" y="218925"/>
                  </a:lnTo>
                  <a:lnTo>
                    <a:pt x="2857656" y="201947"/>
                  </a:lnTo>
                  <a:lnTo>
                    <a:pt x="2817173" y="185505"/>
                  </a:lnTo>
                  <a:lnTo>
                    <a:pt x="2774609" y="169618"/>
                  </a:lnTo>
                  <a:lnTo>
                    <a:pt x="2730030" y="154308"/>
                  </a:lnTo>
                  <a:lnTo>
                    <a:pt x="2683499" y="139594"/>
                  </a:lnTo>
                  <a:lnTo>
                    <a:pt x="2635081" y="125497"/>
                  </a:lnTo>
                  <a:lnTo>
                    <a:pt x="2584841" y="112037"/>
                  </a:lnTo>
                  <a:lnTo>
                    <a:pt x="2532843" y="99235"/>
                  </a:lnTo>
                  <a:lnTo>
                    <a:pt x="2479151" y="87111"/>
                  </a:lnTo>
                  <a:lnTo>
                    <a:pt x="2423830" y="75685"/>
                  </a:lnTo>
                  <a:lnTo>
                    <a:pt x="2366944" y="64979"/>
                  </a:lnTo>
                  <a:lnTo>
                    <a:pt x="2308557" y="55012"/>
                  </a:lnTo>
                  <a:lnTo>
                    <a:pt x="2248735" y="45804"/>
                  </a:lnTo>
                  <a:lnTo>
                    <a:pt x="2187542" y="37377"/>
                  </a:lnTo>
                  <a:lnTo>
                    <a:pt x="2125041" y="29750"/>
                  </a:lnTo>
                  <a:lnTo>
                    <a:pt x="2061299" y="22944"/>
                  </a:lnTo>
                  <a:lnTo>
                    <a:pt x="1996378" y="16979"/>
                  </a:lnTo>
                  <a:lnTo>
                    <a:pt x="1930343" y="11876"/>
                  </a:lnTo>
                  <a:lnTo>
                    <a:pt x="1863259" y="7655"/>
                  </a:lnTo>
                  <a:lnTo>
                    <a:pt x="1795191" y="4336"/>
                  </a:lnTo>
                  <a:lnTo>
                    <a:pt x="1726202" y="1940"/>
                  </a:lnTo>
                  <a:lnTo>
                    <a:pt x="1656357" y="488"/>
                  </a:lnTo>
                  <a:lnTo>
                    <a:pt x="1585721"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38" name="object 38"/>
            <p:cNvSpPr/>
            <p:nvPr/>
          </p:nvSpPr>
          <p:spPr>
            <a:xfrm>
              <a:off x="7598664" y="3383279"/>
              <a:ext cx="3171825" cy="1003300"/>
            </a:xfrm>
            <a:custGeom>
              <a:avLst/>
              <a:gdLst/>
              <a:ahLst/>
              <a:cxnLst/>
              <a:rect l="l" t="t" r="r" b="b"/>
              <a:pathLst>
                <a:path w="3171825" h="1003300">
                  <a:moveTo>
                    <a:pt x="0" y="501396"/>
                  </a:moveTo>
                  <a:lnTo>
                    <a:pt x="6136" y="456985"/>
                  </a:lnTo>
                  <a:lnTo>
                    <a:pt x="24204" y="413655"/>
                  </a:lnTo>
                  <a:lnTo>
                    <a:pt x="53686" y="371569"/>
                  </a:lnTo>
                  <a:lnTo>
                    <a:pt x="94067" y="330890"/>
                  </a:lnTo>
                  <a:lnTo>
                    <a:pt x="144831" y="291780"/>
                  </a:lnTo>
                  <a:lnTo>
                    <a:pt x="205464" y="254404"/>
                  </a:lnTo>
                  <a:lnTo>
                    <a:pt x="239319" y="236417"/>
                  </a:lnTo>
                  <a:lnTo>
                    <a:pt x="275448" y="218925"/>
                  </a:lnTo>
                  <a:lnTo>
                    <a:pt x="313787" y="201947"/>
                  </a:lnTo>
                  <a:lnTo>
                    <a:pt x="354270" y="185505"/>
                  </a:lnTo>
                  <a:lnTo>
                    <a:pt x="396834" y="169618"/>
                  </a:lnTo>
                  <a:lnTo>
                    <a:pt x="441413" y="154308"/>
                  </a:lnTo>
                  <a:lnTo>
                    <a:pt x="487944" y="139594"/>
                  </a:lnTo>
                  <a:lnTo>
                    <a:pt x="536362" y="125497"/>
                  </a:lnTo>
                  <a:lnTo>
                    <a:pt x="586602" y="112037"/>
                  </a:lnTo>
                  <a:lnTo>
                    <a:pt x="638600" y="99235"/>
                  </a:lnTo>
                  <a:lnTo>
                    <a:pt x="692292" y="87111"/>
                  </a:lnTo>
                  <a:lnTo>
                    <a:pt x="747613" y="75685"/>
                  </a:lnTo>
                  <a:lnTo>
                    <a:pt x="804499" y="64979"/>
                  </a:lnTo>
                  <a:lnTo>
                    <a:pt x="862886" y="55012"/>
                  </a:lnTo>
                  <a:lnTo>
                    <a:pt x="922708" y="45804"/>
                  </a:lnTo>
                  <a:lnTo>
                    <a:pt x="983901" y="37377"/>
                  </a:lnTo>
                  <a:lnTo>
                    <a:pt x="1046402" y="29750"/>
                  </a:lnTo>
                  <a:lnTo>
                    <a:pt x="1110144" y="22944"/>
                  </a:lnTo>
                  <a:lnTo>
                    <a:pt x="1175065" y="16979"/>
                  </a:lnTo>
                  <a:lnTo>
                    <a:pt x="1241100" y="11876"/>
                  </a:lnTo>
                  <a:lnTo>
                    <a:pt x="1308184" y="7655"/>
                  </a:lnTo>
                  <a:lnTo>
                    <a:pt x="1376252" y="4336"/>
                  </a:lnTo>
                  <a:lnTo>
                    <a:pt x="1445241" y="1940"/>
                  </a:lnTo>
                  <a:lnTo>
                    <a:pt x="1515086" y="488"/>
                  </a:lnTo>
                  <a:lnTo>
                    <a:pt x="1585721" y="0"/>
                  </a:lnTo>
                  <a:lnTo>
                    <a:pt x="1656357" y="488"/>
                  </a:lnTo>
                  <a:lnTo>
                    <a:pt x="1726202" y="1940"/>
                  </a:lnTo>
                  <a:lnTo>
                    <a:pt x="1795191" y="4336"/>
                  </a:lnTo>
                  <a:lnTo>
                    <a:pt x="1863259" y="7655"/>
                  </a:lnTo>
                  <a:lnTo>
                    <a:pt x="1930343" y="11876"/>
                  </a:lnTo>
                  <a:lnTo>
                    <a:pt x="1996378" y="16979"/>
                  </a:lnTo>
                  <a:lnTo>
                    <a:pt x="2061299" y="22944"/>
                  </a:lnTo>
                  <a:lnTo>
                    <a:pt x="2125041" y="29750"/>
                  </a:lnTo>
                  <a:lnTo>
                    <a:pt x="2187542" y="37377"/>
                  </a:lnTo>
                  <a:lnTo>
                    <a:pt x="2248735" y="45804"/>
                  </a:lnTo>
                  <a:lnTo>
                    <a:pt x="2308557" y="55012"/>
                  </a:lnTo>
                  <a:lnTo>
                    <a:pt x="2366944" y="64979"/>
                  </a:lnTo>
                  <a:lnTo>
                    <a:pt x="2423830" y="75685"/>
                  </a:lnTo>
                  <a:lnTo>
                    <a:pt x="2479151" y="87111"/>
                  </a:lnTo>
                  <a:lnTo>
                    <a:pt x="2532843" y="99235"/>
                  </a:lnTo>
                  <a:lnTo>
                    <a:pt x="2584841" y="112037"/>
                  </a:lnTo>
                  <a:lnTo>
                    <a:pt x="2635081" y="125497"/>
                  </a:lnTo>
                  <a:lnTo>
                    <a:pt x="2683499" y="139594"/>
                  </a:lnTo>
                  <a:lnTo>
                    <a:pt x="2730030" y="154308"/>
                  </a:lnTo>
                  <a:lnTo>
                    <a:pt x="2774609" y="169618"/>
                  </a:lnTo>
                  <a:lnTo>
                    <a:pt x="2817173" y="185505"/>
                  </a:lnTo>
                  <a:lnTo>
                    <a:pt x="2857656" y="201947"/>
                  </a:lnTo>
                  <a:lnTo>
                    <a:pt x="2895995" y="218925"/>
                  </a:lnTo>
                  <a:lnTo>
                    <a:pt x="2932124" y="236417"/>
                  </a:lnTo>
                  <a:lnTo>
                    <a:pt x="2965979" y="254404"/>
                  </a:lnTo>
                  <a:lnTo>
                    <a:pt x="3026612" y="291780"/>
                  </a:lnTo>
                  <a:lnTo>
                    <a:pt x="3077376" y="330890"/>
                  </a:lnTo>
                  <a:lnTo>
                    <a:pt x="3117757" y="371569"/>
                  </a:lnTo>
                  <a:lnTo>
                    <a:pt x="3147239" y="413655"/>
                  </a:lnTo>
                  <a:lnTo>
                    <a:pt x="3165307" y="456985"/>
                  </a:lnTo>
                  <a:lnTo>
                    <a:pt x="3171443" y="501396"/>
                  </a:lnTo>
                  <a:lnTo>
                    <a:pt x="3169899" y="523726"/>
                  </a:lnTo>
                  <a:lnTo>
                    <a:pt x="3157732" y="567616"/>
                  </a:lnTo>
                  <a:lnTo>
                    <a:pt x="3133893" y="610345"/>
                  </a:lnTo>
                  <a:lnTo>
                    <a:pt x="3098897" y="651748"/>
                  </a:lnTo>
                  <a:lnTo>
                    <a:pt x="3053260" y="691662"/>
                  </a:lnTo>
                  <a:lnTo>
                    <a:pt x="2997497" y="729925"/>
                  </a:lnTo>
                  <a:lnTo>
                    <a:pt x="2932124" y="766374"/>
                  </a:lnTo>
                  <a:lnTo>
                    <a:pt x="2895995" y="783866"/>
                  </a:lnTo>
                  <a:lnTo>
                    <a:pt x="2857656" y="800844"/>
                  </a:lnTo>
                  <a:lnTo>
                    <a:pt x="2817173" y="817286"/>
                  </a:lnTo>
                  <a:lnTo>
                    <a:pt x="2774609" y="833173"/>
                  </a:lnTo>
                  <a:lnTo>
                    <a:pt x="2730030" y="848483"/>
                  </a:lnTo>
                  <a:lnTo>
                    <a:pt x="2683499" y="863197"/>
                  </a:lnTo>
                  <a:lnTo>
                    <a:pt x="2635081" y="877294"/>
                  </a:lnTo>
                  <a:lnTo>
                    <a:pt x="2584841" y="890754"/>
                  </a:lnTo>
                  <a:lnTo>
                    <a:pt x="2532843" y="903556"/>
                  </a:lnTo>
                  <a:lnTo>
                    <a:pt x="2479151" y="915680"/>
                  </a:lnTo>
                  <a:lnTo>
                    <a:pt x="2423830" y="927106"/>
                  </a:lnTo>
                  <a:lnTo>
                    <a:pt x="2366944" y="937812"/>
                  </a:lnTo>
                  <a:lnTo>
                    <a:pt x="2308557" y="947779"/>
                  </a:lnTo>
                  <a:lnTo>
                    <a:pt x="2248735" y="956987"/>
                  </a:lnTo>
                  <a:lnTo>
                    <a:pt x="2187542" y="965414"/>
                  </a:lnTo>
                  <a:lnTo>
                    <a:pt x="2125041" y="973041"/>
                  </a:lnTo>
                  <a:lnTo>
                    <a:pt x="2061299" y="979847"/>
                  </a:lnTo>
                  <a:lnTo>
                    <a:pt x="1996378" y="985812"/>
                  </a:lnTo>
                  <a:lnTo>
                    <a:pt x="1930343" y="990915"/>
                  </a:lnTo>
                  <a:lnTo>
                    <a:pt x="1863259" y="995136"/>
                  </a:lnTo>
                  <a:lnTo>
                    <a:pt x="1795191" y="998455"/>
                  </a:lnTo>
                  <a:lnTo>
                    <a:pt x="1726202" y="1000851"/>
                  </a:lnTo>
                  <a:lnTo>
                    <a:pt x="1656357" y="1002303"/>
                  </a:lnTo>
                  <a:lnTo>
                    <a:pt x="1585721" y="1002792"/>
                  </a:lnTo>
                  <a:lnTo>
                    <a:pt x="1515086" y="1002303"/>
                  </a:lnTo>
                  <a:lnTo>
                    <a:pt x="1445241" y="1000851"/>
                  </a:lnTo>
                  <a:lnTo>
                    <a:pt x="1376252" y="998455"/>
                  </a:lnTo>
                  <a:lnTo>
                    <a:pt x="1308184" y="995136"/>
                  </a:lnTo>
                  <a:lnTo>
                    <a:pt x="1241100" y="990915"/>
                  </a:lnTo>
                  <a:lnTo>
                    <a:pt x="1175065" y="985812"/>
                  </a:lnTo>
                  <a:lnTo>
                    <a:pt x="1110144" y="979847"/>
                  </a:lnTo>
                  <a:lnTo>
                    <a:pt x="1046402" y="973041"/>
                  </a:lnTo>
                  <a:lnTo>
                    <a:pt x="983901" y="965414"/>
                  </a:lnTo>
                  <a:lnTo>
                    <a:pt x="922708" y="956987"/>
                  </a:lnTo>
                  <a:lnTo>
                    <a:pt x="862886" y="947779"/>
                  </a:lnTo>
                  <a:lnTo>
                    <a:pt x="804499" y="937812"/>
                  </a:lnTo>
                  <a:lnTo>
                    <a:pt x="747613" y="927106"/>
                  </a:lnTo>
                  <a:lnTo>
                    <a:pt x="692292" y="915680"/>
                  </a:lnTo>
                  <a:lnTo>
                    <a:pt x="638600" y="903556"/>
                  </a:lnTo>
                  <a:lnTo>
                    <a:pt x="586602" y="890754"/>
                  </a:lnTo>
                  <a:lnTo>
                    <a:pt x="536362" y="877294"/>
                  </a:lnTo>
                  <a:lnTo>
                    <a:pt x="487944" y="863197"/>
                  </a:lnTo>
                  <a:lnTo>
                    <a:pt x="441413" y="848483"/>
                  </a:lnTo>
                  <a:lnTo>
                    <a:pt x="396834" y="833173"/>
                  </a:lnTo>
                  <a:lnTo>
                    <a:pt x="354270" y="817286"/>
                  </a:lnTo>
                  <a:lnTo>
                    <a:pt x="313787" y="800844"/>
                  </a:lnTo>
                  <a:lnTo>
                    <a:pt x="275448" y="783866"/>
                  </a:lnTo>
                  <a:lnTo>
                    <a:pt x="239319" y="766374"/>
                  </a:lnTo>
                  <a:lnTo>
                    <a:pt x="205464" y="748387"/>
                  </a:lnTo>
                  <a:lnTo>
                    <a:pt x="144831" y="711011"/>
                  </a:lnTo>
                  <a:lnTo>
                    <a:pt x="94067" y="671901"/>
                  </a:lnTo>
                  <a:lnTo>
                    <a:pt x="53686" y="631222"/>
                  </a:lnTo>
                  <a:lnTo>
                    <a:pt x="24204" y="589136"/>
                  </a:lnTo>
                  <a:lnTo>
                    <a:pt x="6136" y="545806"/>
                  </a:lnTo>
                  <a:lnTo>
                    <a:pt x="0" y="501396"/>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39" name="object 39"/>
            <p:cNvPicPr/>
            <p:nvPr/>
          </p:nvPicPr>
          <p:blipFill>
            <a:blip r:embed="rId15" cstate="print"/>
            <a:stretch>
              <a:fillRect/>
            </a:stretch>
          </p:blipFill>
          <p:spPr>
            <a:xfrm>
              <a:off x="8159750" y="3715842"/>
              <a:ext cx="2179828" cy="315772"/>
            </a:xfrm>
            <a:prstGeom prst="rect">
              <a:avLst/>
            </a:prstGeom>
          </p:spPr>
        </p:pic>
      </p:grpSp>
      <p:sp>
        <p:nvSpPr>
          <p:cNvPr id="40" name="object 40"/>
          <p:cNvSpPr/>
          <p:nvPr/>
        </p:nvSpPr>
        <p:spPr>
          <a:xfrm>
            <a:off x="5604128" y="1916812"/>
            <a:ext cx="765810" cy="150971"/>
          </a:xfrm>
          <a:custGeom>
            <a:avLst/>
            <a:gdLst/>
            <a:ahLst/>
            <a:cxnLst/>
            <a:rect l="l" t="t" r="r" b="b"/>
            <a:pathLst>
              <a:path w="1021079" h="201294">
                <a:moveTo>
                  <a:pt x="1020699" y="0"/>
                </a:moveTo>
                <a:lnTo>
                  <a:pt x="0" y="200787"/>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sp>
        <p:nvSpPr>
          <p:cNvPr id="41" name="object 41"/>
          <p:cNvSpPr/>
          <p:nvPr/>
        </p:nvSpPr>
        <p:spPr>
          <a:xfrm>
            <a:off x="3438144" y="2644901"/>
            <a:ext cx="525304" cy="616268"/>
          </a:xfrm>
          <a:custGeom>
            <a:avLst/>
            <a:gdLst/>
            <a:ahLst/>
            <a:cxnLst/>
            <a:rect l="l" t="t" r="r" b="b"/>
            <a:pathLst>
              <a:path w="700404" h="821689">
                <a:moveTo>
                  <a:pt x="700405" y="0"/>
                </a:moveTo>
                <a:lnTo>
                  <a:pt x="0" y="821436"/>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sp>
        <p:nvSpPr>
          <p:cNvPr id="42" name="object 42"/>
          <p:cNvSpPr/>
          <p:nvPr/>
        </p:nvSpPr>
        <p:spPr>
          <a:xfrm>
            <a:off x="5356098" y="2529458"/>
            <a:ext cx="409575" cy="230505"/>
          </a:xfrm>
          <a:custGeom>
            <a:avLst/>
            <a:gdLst/>
            <a:ahLst/>
            <a:cxnLst/>
            <a:rect l="l" t="t" r="r" b="b"/>
            <a:pathLst>
              <a:path w="546100" h="307339">
                <a:moveTo>
                  <a:pt x="546100" y="306831"/>
                </a:moveTo>
                <a:lnTo>
                  <a:pt x="0" y="0"/>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sp>
        <p:nvSpPr>
          <p:cNvPr id="43" name="object 43"/>
          <p:cNvSpPr/>
          <p:nvPr/>
        </p:nvSpPr>
        <p:spPr>
          <a:xfrm>
            <a:off x="2737485" y="2173987"/>
            <a:ext cx="700564" cy="107156"/>
          </a:xfrm>
          <a:custGeom>
            <a:avLst/>
            <a:gdLst/>
            <a:ahLst/>
            <a:cxnLst/>
            <a:rect l="l" t="t" r="r" b="b"/>
            <a:pathLst>
              <a:path w="934085" h="142875">
                <a:moveTo>
                  <a:pt x="933704" y="0"/>
                </a:moveTo>
                <a:lnTo>
                  <a:pt x="0" y="142493"/>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sp>
        <p:nvSpPr>
          <p:cNvPr id="44" name="object 44"/>
          <p:cNvSpPr/>
          <p:nvPr/>
        </p:nvSpPr>
        <p:spPr>
          <a:xfrm>
            <a:off x="3313557" y="1355599"/>
            <a:ext cx="623888" cy="369569"/>
          </a:xfrm>
          <a:custGeom>
            <a:avLst/>
            <a:gdLst/>
            <a:ahLst/>
            <a:cxnLst/>
            <a:rect l="l" t="t" r="r" b="b"/>
            <a:pathLst>
              <a:path w="831850" h="492760">
                <a:moveTo>
                  <a:pt x="0" y="0"/>
                </a:moveTo>
                <a:lnTo>
                  <a:pt x="831469" y="492760"/>
                </a:lnTo>
              </a:path>
            </a:pathLst>
          </a:custGeom>
          <a:ln w="6095">
            <a:solidFill>
              <a:srgbClr val="354ACF"/>
            </a:solidFill>
          </a:ln>
        </p:spPr>
        <p:txBody>
          <a:bodyPr wrap="square" lIns="0" tIns="0" rIns="0" bIns="0" rtlCol="0"/>
          <a:lstStyle/>
          <a:p>
            <a:pPr defTabSz="685800"/>
            <a:endParaRPr sz="1350" kern="0">
              <a:solidFill>
                <a:sysClr val="windowText" lastClr="000000"/>
              </a:solidFill>
            </a:endParaRPr>
          </a:p>
        </p:txBody>
      </p:sp>
      <p:sp>
        <p:nvSpPr>
          <p:cNvPr id="45" name="object 45"/>
          <p:cNvSpPr/>
          <p:nvPr/>
        </p:nvSpPr>
        <p:spPr>
          <a:xfrm>
            <a:off x="4685157" y="2694050"/>
            <a:ext cx="153353" cy="700088"/>
          </a:xfrm>
          <a:custGeom>
            <a:avLst/>
            <a:gdLst/>
            <a:ahLst/>
            <a:cxnLst/>
            <a:rect l="l" t="t" r="r" b="b"/>
            <a:pathLst>
              <a:path w="204470" h="933450">
                <a:moveTo>
                  <a:pt x="0" y="0"/>
                </a:moveTo>
                <a:lnTo>
                  <a:pt x="203962" y="932942"/>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grpSp>
        <p:nvGrpSpPr>
          <p:cNvPr id="46" name="object 46"/>
          <p:cNvGrpSpPr/>
          <p:nvPr/>
        </p:nvGrpSpPr>
        <p:grpSpPr>
          <a:xfrm>
            <a:off x="5639562" y="524637"/>
            <a:ext cx="2085975" cy="754380"/>
            <a:chOff x="7519416" y="699516"/>
            <a:chExt cx="2781300" cy="1005840"/>
          </a:xfrm>
        </p:grpSpPr>
        <p:sp>
          <p:nvSpPr>
            <p:cNvPr id="47" name="object 47"/>
            <p:cNvSpPr/>
            <p:nvPr/>
          </p:nvSpPr>
          <p:spPr>
            <a:xfrm>
              <a:off x="7520940" y="701040"/>
              <a:ext cx="2778760" cy="1003300"/>
            </a:xfrm>
            <a:custGeom>
              <a:avLst/>
              <a:gdLst/>
              <a:ahLst/>
              <a:cxnLst/>
              <a:rect l="l" t="t" r="r" b="b"/>
              <a:pathLst>
                <a:path w="2778759" h="1003300">
                  <a:moveTo>
                    <a:pt x="1389126" y="0"/>
                  </a:moveTo>
                  <a:lnTo>
                    <a:pt x="1321820" y="578"/>
                  </a:lnTo>
                  <a:lnTo>
                    <a:pt x="1255341" y="2295"/>
                  </a:lnTo>
                  <a:lnTo>
                    <a:pt x="1189762" y="5126"/>
                  </a:lnTo>
                  <a:lnTo>
                    <a:pt x="1125155" y="9042"/>
                  </a:lnTo>
                  <a:lnTo>
                    <a:pt x="1061594" y="14019"/>
                  </a:lnTo>
                  <a:lnTo>
                    <a:pt x="999150" y="20030"/>
                  </a:lnTo>
                  <a:lnTo>
                    <a:pt x="937897" y="27049"/>
                  </a:lnTo>
                  <a:lnTo>
                    <a:pt x="877907" y="35049"/>
                  </a:lnTo>
                  <a:lnTo>
                    <a:pt x="819254" y="44005"/>
                  </a:lnTo>
                  <a:lnTo>
                    <a:pt x="762009" y="53889"/>
                  </a:lnTo>
                  <a:lnTo>
                    <a:pt x="706247" y="64675"/>
                  </a:lnTo>
                  <a:lnTo>
                    <a:pt x="652038" y="76338"/>
                  </a:lnTo>
                  <a:lnTo>
                    <a:pt x="599457" y="88851"/>
                  </a:lnTo>
                  <a:lnTo>
                    <a:pt x="548576" y="102187"/>
                  </a:lnTo>
                  <a:lnTo>
                    <a:pt x="499467" y="116321"/>
                  </a:lnTo>
                  <a:lnTo>
                    <a:pt x="452205" y="131225"/>
                  </a:lnTo>
                  <a:lnTo>
                    <a:pt x="406860" y="146875"/>
                  </a:lnTo>
                  <a:lnTo>
                    <a:pt x="363506" y="163243"/>
                  </a:lnTo>
                  <a:lnTo>
                    <a:pt x="322216" y="180303"/>
                  </a:lnTo>
                  <a:lnTo>
                    <a:pt x="283063" y="198030"/>
                  </a:lnTo>
                  <a:lnTo>
                    <a:pt x="246119" y="216395"/>
                  </a:lnTo>
                  <a:lnTo>
                    <a:pt x="211457" y="235375"/>
                  </a:lnTo>
                  <a:lnTo>
                    <a:pt x="149270" y="275068"/>
                  </a:lnTo>
                  <a:lnTo>
                    <a:pt x="97085" y="316899"/>
                  </a:lnTo>
                  <a:lnTo>
                    <a:pt x="55483" y="360657"/>
                  </a:lnTo>
                  <a:lnTo>
                    <a:pt x="25047" y="406133"/>
                  </a:lnTo>
                  <a:lnTo>
                    <a:pt x="6358" y="453116"/>
                  </a:lnTo>
                  <a:lnTo>
                    <a:pt x="0" y="501396"/>
                  </a:lnTo>
                  <a:lnTo>
                    <a:pt x="1601" y="525684"/>
                  </a:lnTo>
                  <a:lnTo>
                    <a:pt x="14198" y="573342"/>
                  </a:lnTo>
                  <a:lnTo>
                    <a:pt x="38833" y="619597"/>
                  </a:lnTo>
                  <a:lnTo>
                    <a:pt x="74925" y="664241"/>
                  </a:lnTo>
                  <a:lnTo>
                    <a:pt x="121891" y="707062"/>
                  </a:lnTo>
                  <a:lnTo>
                    <a:pt x="179150" y="747850"/>
                  </a:lnTo>
                  <a:lnTo>
                    <a:pt x="246119" y="786396"/>
                  </a:lnTo>
                  <a:lnTo>
                    <a:pt x="283063" y="804761"/>
                  </a:lnTo>
                  <a:lnTo>
                    <a:pt x="322216" y="822488"/>
                  </a:lnTo>
                  <a:lnTo>
                    <a:pt x="363506" y="839548"/>
                  </a:lnTo>
                  <a:lnTo>
                    <a:pt x="406860" y="855916"/>
                  </a:lnTo>
                  <a:lnTo>
                    <a:pt x="452205" y="871566"/>
                  </a:lnTo>
                  <a:lnTo>
                    <a:pt x="499467" y="886470"/>
                  </a:lnTo>
                  <a:lnTo>
                    <a:pt x="548576" y="900604"/>
                  </a:lnTo>
                  <a:lnTo>
                    <a:pt x="599457" y="913940"/>
                  </a:lnTo>
                  <a:lnTo>
                    <a:pt x="652038" y="926453"/>
                  </a:lnTo>
                  <a:lnTo>
                    <a:pt x="706247" y="938116"/>
                  </a:lnTo>
                  <a:lnTo>
                    <a:pt x="762009" y="948902"/>
                  </a:lnTo>
                  <a:lnTo>
                    <a:pt x="819254" y="958786"/>
                  </a:lnTo>
                  <a:lnTo>
                    <a:pt x="877907" y="967742"/>
                  </a:lnTo>
                  <a:lnTo>
                    <a:pt x="937897" y="975742"/>
                  </a:lnTo>
                  <a:lnTo>
                    <a:pt x="999150" y="982761"/>
                  </a:lnTo>
                  <a:lnTo>
                    <a:pt x="1061594" y="988772"/>
                  </a:lnTo>
                  <a:lnTo>
                    <a:pt x="1125155" y="993749"/>
                  </a:lnTo>
                  <a:lnTo>
                    <a:pt x="1189762" y="997665"/>
                  </a:lnTo>
                  <a:lnTo>
                    <a:pt x="1255341" y="1000496"/>
                  </a:lnTo>
                  <a:lnTo>
                    <a:pt x="1321820" y="1002213"/>
                  </a:lnTo>
                  <a:lnTo>
                    <a:pt x="1389126" y="1002792"/>
                  </a:lnTo>
                  <a:lnTo>
                    <a:pt x="1456431" y="1002213"/>
                  </a:lnTo>
                  <a:lnTo>
                    <a:pt x="1522910" y="1000496"/>
                  </a:lnTo>
                  <a:lnTo>
                    <a:pt x="1588489" y="997665"/>
                  </a:lnTo>
                  <a:lnTo>
                    <a:pt x="1653096" y="993749"/>
                  </a:lnTo>
                  <a:lnTo>
                    <a:pt x="1716657" y="988772"/>
                  </a:lnTo>
                  <a:lnTo>
                    <a:pt x="1779101" y="982761"/>
                  </a:lnTo>
                  <a:lnTo>
                    <a:pt x="1840354" y="975742"/>
                  </a:lnTo>
                  <a:lnTo>
                    <a:pt x="1900344" y="967742"/>
                  </a:lnTo>
                  <a:lnTo>
                    <a:pt x="1958997" y="958786"/>
                  </a:lnTo>
                  <a:lnTo>
                    <a:pt x="2016242" y="948902"/>
                  </a:lnTo>
                  <a:lnTo>
                    <a:pt x="2072004" y="938116"/>
                  </a:lnTo>
                  <a:lnTo>
                    <a:pt x="2126213" y="926453"/>
                  </a:lnTo>
                  <a:lnTo>
                    <a:pt x="2178794" y="913940"/>
                  </a:lnTo>
                  <a:lnTo>
                    <a:pt x="2229675" y="900604"/>
                  </a:lnTo>
                  <a:lnTo>
                    <a:pt x="2278784" y="886470"/>
                  </a:lnTo>
                  <a:lnTo>
                    <a:pt x="2326046" y="871566"/>
                  </a:lnTo>
                  <a:lnTo>
                    <a:pt x="2371391" y="855916"/>
                  </a:lnTo>
                  <a:lnTo>
                    <a:pt x="2414745" y="839548"/>
                  </a:lnTo>
                  <a:lnTo>
                    <a:pt x="2456035" y="822488"/>
                  </a:lnTo>
                  <a:lnTo>
                    <a:pt x="2495188" y="804761"/>
                  </a:lnTo>
                  <a:lnTo>
                    <a:pt x="2532132" y="786396"/>
                  </a:lnTo>
                  <a:lnTo>
                    <a:pt x="2566794" y="767416"/>
                  </a:lnTo>
                  <a:lnTo>
                    <a:pt x="2628981" y="727723"/>
                  </a:lnTo>
                  <a:lnTo>
                    <a:pt x="2681166" y="685892"/>
                  </a:lnTo>
                  <a:lnTo>
                    <a:pt x="2722768" y="642134"/>
                  </a:lnTo>
                  <a:lnTo>
                    <a:pt x="2753204" y="596658"/>
                  </a:lnTo>
                  <a:lnTo>
                    <a:pt x="2771893" y="549675"/>
                  </a:lnTo>
                  <a:lnTo>
                    <a:pt x="2778252" y="501396"/>
                  </a:lnTo>
                  <a:lnTo>
                    <a:pt x="2776650" y="477107"/>
                  </a:lnTo>
                  <a:lnTo>
                    <a:pt x="2764053" y="429449"/>
                  </a:lnTo>
                  <a:lnTo>
                    <a:pt x="2739418" y="383194"/>
                  </a:lnTo>
                  <a:lnTo>
                    <a:pt x="2703326" y="338550"/>
                  </a:lnTo>
                  <a:lnTo>
                    <a:pt x="2656360" y="295729"/>
                  </a:lnTo>
                  <a:lnTo>
                    <a:pt x="2599101" y="254941"/>
                  </a:lnTo>
                  <a:lnTo>
                    <a:pt x="2532132" y="216395"/>
                  </a:lnTo>
                  <a:lnTo>
                    <a:pt x="2495188" y="198030"/>
                  </a:lnTo>
                  <a:lnTo>
                    <a:pt x="2456035" y="180303"/>
                  </a:lnTo>
                  <a:lnTo>
                    <a:pt x="2414745" y="163243"/>
                  </a:lnTo>
                  <a:lnTo>
                    <a:pt x="2371391" y="146875"/>
                  </a:lnTo>
                  <a:lnTo>
                    <a:pt x="2326046" y="131225"/>
                  </a:lnTo>
                  <a:lnTo>
                    <a:pt x="2278784" y="116321"/>
                  </a:lnTo>
                  <a:lnTo>
                    <a:pt x="2229675" y="102187"/>
                  </a:lnTo>
                  <a:lnTo>
                    <a:pt x="2178794" y="88851"/>
                  </a:lnTo>
                  <a:lnTo>
                    <a:pt x="2126213" y="76338"/>
                  </a:lnTo>
                  <a:lnTo>
                    <a:pt x="2072004" y="64675"/>
                  </a:lnTo>
                  <a:lnTo>
                    <a:pt x="2016242" y="53889"/>
                  </a:lnTo>
                  <a:lnTo>
                    <a:pt x="1958997" y="44005"/>
                  </a:lnTo>
                  <a:lnTo>
                    <a:pt x="1900344" y="35049"/>
                  </a:lnTo>
                  <a:lnTo>
                    <a:pt x="1840354" y="27049"/>
                  </a:lnTo>
                  <a:lnTo>
                    <a:pt x="1779101" y="20030"/>
                  </a:lnTo>
                  <a:lnTo>
                    <a:pt x="1716657" y="14019"/>
                  </a:lnTo>
                  <a:lnTo>
                    <a:pt x="1653096" y="9042"/>
                  </a:lnTo>
                  <a:lnTo>
                    <a:pt x="1588489" y="5126"/>
                  </a:lnTo>
                  <a:lnTo>
                    <a:pt x="1522910" y="2295"/>
                  </a:lnTo>
                  <a:lnTo>
                    <a:pt x="1456431" y="578"/>
                  </a:lnTo>
                  <a:lnTo>
                    <a:pt x="1389126"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48" name="object 48"/>
            <p:cNvSpPr/>
            <p:nvPr/>
          </p:nvSpPr>
          <p:spPr>
            <a:xfrm>
              <a:off x="7520940" y="701040"/>
              <a:ext cx="2778760" cy="1003300"/>
            </a:xfrm>
            <a:custGeom>
              <a:avLst/>
              <a:gdLst/>
              <a:ahLst/>
              <a:cxnLst/>
              <a:rect l="l" t="t" r="r" b="b"/>
              <a:pathLst>
                <a:path w="2778759" h="1003300">
                  <a:moveTo>
                    <a:pt x="0" y="501396"/>
                  </a:moveTo>
                  <a:lnTo>
                    <a:pt x="6358" y="453116"/>
                  </a:lnTo>
                  <a:lnTo>
                    <a:pt x="25047" y="406133"/>
                  </a:lnTo>
                  <a:lnTo>
                    <a:pt x="55483" y="360657"/>
                  </a:lnTo>
                  <a:lnTo>
                    <a:pt x="97085" y="316899"/>
                  </a:lnTo>
                  <a:lnTo>
                    <a:pt x="149270" y="275068"/>
                  </a:lnTo>
                  <a:lnTo>
                    <a:pt x="211457" y="235375"/>
                  </a:lnTo>
                  <a:lnTo>
                    <a:pt x="246119" y="216395"/>
                  </a:lnTo>
                  <a:lnTo>
                    <a:pt x="283063" y="198030"/>
                  </a:lnTo>
                  <a:lnTo>
                    <a:pt x="322216" y="180303"/>
                  </a:lnTo>
                  <a:lnTo>
                    <a:pt x="363506" y="163243"/>
                  </a:lnTo>
                  <a:lnTo>
                    <a:pt x="406860" y="146875"/>
                  </a:lnTo>
                  <a:lnTo>
                    <a:pt x="452205" y="131225"/>
                  </a:lnTo>
                  <a:lnTo>
                    <a:pt x="499467" y="116321"/>
                  </a:lnTo>
                  <a:lnTo>
                    <a:pt x="548576" y="102187"/>
                  </a:lnTo>
                  <a:lnTo>
                    <a:pt x="599457" y="88851"/>
                  </a:lnTo>
                  <a:lnTo>
                    <a:pt x="652038" y="76338"/>
                  </a:lnTo>
                  <a:lnTo>
                    <a:pt x="706247" y="64675"/>
                  </a:lnTo>
                  <a:lnTo>
                    <a:pt x="762009" y="53889"/>
                  </a:lnTo>
                  <a:lnTo>
                    <a:pt x="819254" y="44005"/>
                  </a:lnTo>
                  <a:lnTo>
                    <a:pt x="877907" y="35049"/>
                  </a:lnTo>
                  <a:lnTo>
                    <a:pt x="937897" y="27049"/>
                  </a:lnTo>
                  <a:lnTo>
                    <a:pt x="999150" y="20030"/>
                  </a:lnTo>
                  <a:lnTo>
                    <a:pt x="1061594" y="14019"/>
                  </a:lnTo>
                  <a:lnTo>
                    <a:pt x="1125155" y="9042"/>
                  </a:lnTo>
                  <a:lnTo>
                    <a:pt x="1189762" y="5126"/>
                  </a:lnTo>
                  <a:lnTo>
                    <a:pt x="1255341" y="2295"/>
                  </a:lnTo>
                  <a:lnTo>
                    <a:pt x="1321820" y="578"/>
                  </a:lnTo>
                  <a:lnTo>
                    <a:pt x="1389126" y="0"/>
                  </a:lnTo>
                  <a:lnTo>
                    <a:pt x="1456431" y="578"/>
                  </a:lnTo>
                  <a:lnTo>
                    <a:pt x="1522910" y="2295"/>
                  </a:lnTo>
                  <a:lnTo>
                    <a:pt x="1588489" y="5126"/>
                  </a:lnTo>
                  <a:lnTo>
                    <a:pt x="1653096" y="9042"/>
                  </a:lnTo>
                  <a:lnTo>
                    <a:pt x="1716657" y="14019"/>
                  </a:lnTo>
                  <a:lnTo>
                    <a:pt x="1779101" y="20030"/>
                  </a:lnTo>
                  <a:lnTo>
                    <a:pt x="1840354" y="27049"/>
                  </a:lnTo>
                  <a:lnTo>
                    <a:pt x="1900344" y="35049"/>
                  </a:lnTo>
                  <a:lnTo>
                    <a:pt x="1958997" y="44005"/>
                  </a:lnTo>
                  <a:lnTo>
                    <a:pt x="2016242" y="53889"/>
                  </a:lnTo>
                  <a:lnTo>
                    <a:pt x="2072004" y="64675"/>
                  </a:lnTo>
                  <a:lnTo>
                    <a:pt x="2126213" y="76338"/>
                  </a:lnTo>
                  <a:lnTo>
                    <a:pt x="2178794" y="88851"/>
                  </a:lnTo>
                  <a:lnTo>
                    <a:pt x="2229675" y="102187"/>
                  </a:lnTo>
                  <a:lnTo>
                    <a:pt x="2278784" y="116321"/>
                  </a:lnTo>
                  <a:lnTo>
                    <a:pt x="2326046" y="131225"/>
                  </a:lnTo>
                  <a:lnTo>
                    <a:pt x="2371391" y="146875"/>
                  </a:lnTo>
                  <a:lnTo>
                    <a:pt x="2414745" y="163243"/>
                  </a:lnTo>
                  <a:lnTo>
                    <a:pt x="2456035" y="180303"/>
                  </a:lnTo>
                  <a:lnTo>
                    <a:pt x="2495188" y="198030"/>
                  </a:lnTo>
                  <a:lnTo>
                    <a:pt x="2532132" y="216395"/>
                  </a:lnTo>
                  <a:lnTo>
                    <a:pt x="2566794" y="235375"/>
                  </a:lnTo>
                  <a:lnTo>
                    <a:pt x="2628981" y="275068"/>
                  </a:lnTo>
                  <a:lnTo>
                    <a:pt x="2681166" y="316899"/>
                  </a:lnTo>
                  <a:lnTo>
                    <a:pt x="2722768" y="360657"/>
                  </a:lnTo>
                  <a:lnTo>
                    <a:pt x="2753204" y="406133"/>
                  </a:lnTo>
                  <a:lnTo>
                    <a:pt x="2771893" y="453116"/>
                  </a:lnTo>
                  <a:lnTo>
                    <a:pt x="2778252" y="501396"/>
                  </a:lnTo>
                  <a:lnTo>
                    <a:pt x="2776650" y="525684"/>
                  </a:lnTo>
                  <a:lnTo>
                    <a:pt x="2764053" y="573342"/>
                  </a:lnTo>
                  <a:lnTo>
                    <a:pt x="2739418" y="619597"/>
                  </a:lnTo>
                  <a:lnTo>
                    <a:pt x="2703326" y="664241"/>
                  </a:lnTo>
                  <a:lnTo>
                    <a:pt x="2656360" y="707062"/>
                  </a:lnTo>
                  <a:lnTo>
                    <a:pt x="2599101" y="747850"/>
                  </a:lnTo>
                  <a:lnTo>
                    <a:pt x="2532132" y="786396"/>
                  </a:lnTo>
                  <a:lnTo>
                    <a:pt x="2495188" y="804761"/>
                  </a:lnTo>
                  <a:lnTo>
                    <a:pt x="2456035" y="822488"/>
                  </a:lnTo>
                  <a:lnTo>
                    <a:pt x="2414745" y="839548"/>
                  </a:lnTo>
                  <a:lnTo>
                    <a:pt x="2371391" y="855916"/>
                  </a:lnTo>
                  <a:lnTo>
                    <a:pt x="2326046" y="871566"/>
                  </a:lnTo>
                  <a:lnTo>
                    <a:pt x="2278784" y="886470"/>
                  </a:lnTo>
                  <a:lnTo>
                    <a:pt x="2229675" y="900604"/>
                  </a:lnTo>
                  <a:lnTo>
                    <a:pt x="2178794" y="913940"/>
                  </a:lnTo>
                  <a:lnTo>
                    <a:pt x="2126213" y="926453"/>
                  </a:lnTo>
                  <a:lnTo>
                    <a:pt x="2072004" y="938116"/>
                  </a:lnTo>
                  <a:lnTo>
                    <a:pt x="2016242" y="948902"/>
                  </a:lnTo>
                  <a:lnTo>
                    <a:pt x="1958997" y="958786"/>
                  </a:lnTo>
                  <a:lnTo>
                    <a:pt x="1900344" y="967742"/>
                  </a:lnTo>
                  <a:lnTo>
                    <a:pt x="1840354" y="975742"/>
                  </a:lnTo>
                  <a:lnTo>
                    <a:pt x="1779101" y="982761"/>
                  </a:lnTo>
                  <a:lnTo>
                    <a:pt x="1716657" y="988772"/>
                  </a:lnTo>
                  <a:lnTo>
                    <a:pt x="1653096" y="993749"/>
                  </a:lnTo>
                  <a:lnTo>
                    <a:pt x="1588489" y="997665"/>
                  </a:lnTo>
                  <a:lnTo>
                    <a:pt x="1522910" y="1000496"/>
                  </a:lnTo>
                  <a:lnTo>
                    <a:pt x="1456431" y="1002213"/>
                  </a:lnTo>
                  <a:lnTo>
                    <a:pt x="1389126" y="1002792"/>
                  </a:lnTo>
                  <a:lnTo>
                    <a:pt x="1321820" y="1002213"/>
                  </a:lnTo>
                  <a:lnTo>
                    <a:pt x="1255341" y="1000496"/>
                  </a:lnTo>
                  <a:lnTo>
                    <a:pt x="1189762" y="997665"/>
                  </a:lnTo>
                  <a:lnTo>
                    <a:pt x="1125155" y="993749"/>
                  </a:lnTo>
                  <a:lnTo>
                    <a:pt x="1061594" y="988772"/>
                  </a:lnTo>
                  <a:lnTo>
                    <a:pt x="999150" y="982761"/>
                  </a:lnTo>
                  <a:lnTo>
                    <a:pt x="937897" y="975742"/>
                  </a:lnTo>
                  <a:lnTo>
                    <a:pt x="877907" y="967742"/>
                  </a:lnTo>
                  <a:lnTo>
                    <a:pt x="819254" y="958786"/>
                  </a:lnTo>
                  <a:lnTo>
                    <a:pt x="762009" y="948902"/>
                  </a:lnTo>
                  <a:lnTo>
                    <a:pt x="706247" y="938116"/>
                  </a:lnTo>
                  <a:lnTo>
                    <a:pt x="652038" y="926453"/>
                  </a:lnTo>
                  <a:lnTo>
                    <a:pt x="599457" y="913940"/>
                  </a:lnTo>
                  <a:lnTo>
                    <a:pt x="548576" y="900604"/>
                  </a:lnTo>
                  <a:lnTo>
                    <a:pt x="499467" y="886470"/>
                  </a:lnTo>
                  <a:lnTo>
                    <a:pt x="452205" y="871566"/>
                  </a:lnTo>
                  <a:lnTo>
                    <a:pt x="406860" y="855916"/>
                  </a:lnTo>
                  <a:lnTo>
                    <a:pt x="363506" y="839548"/>
                  </a:lnTo>
                  <a:lnTo>
                    <a:pt x="322216" y="822488"/>
                  </a:lnTo>
                  <a:lnTo>
                    <a:pt x="283063" y="804761"/>
                  </a:lnTo>
                  <a:lnTo>
                    <a:pt x="246119" y="786396"/>
                  </a:lnTo>
                  <a:lnTo>
                    <a:pt x="211457" y="767416"/>
                  </a:lnTo>
                  <a:lnTo>
                    <a:pt x="149270" y="727723"/>
                  </a:lnTo>
                  <a:lnTo>
                    <a:pt x="97085" y="685892"/>
                  </a:lnTo>
                  <a:lnTo>
                    <a:pt x="55483" y="642134"/>
                  </a:lnTo>
                  <a:lnTo>
                    <a:pt x="25047" y="596658"/>
                  </a:lnTo>
                  <a:lnTo>
                    <a:pt x="6358" y="549675"/>
                  </a:lnTo>
                  <a:lnTo>
                    <a:pt x="0" y="501396"/>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49" name="object 49"/>
            <p:cNvPicPr/>
            <p:nvPr/>
          </p:nvPicPr>
          <p:blipFill>
            <a:blip r:embed="rId16" cstate="print"/>
            <a:stretch>
              <a:fillRect/>
            </a:stretch>
          </p:blipFill>
          <p:spPr>
            <a:xfrm>
              <a:off x="8222869" y="896112"/>
              <a:ext cx="1548002" cy="315467"/>
            </a:xfrm>
            <a:prstGeom prst="rect">
              <a:avLst/>
            </a:prstGeom>
          </p:spPr>
        </p:pic>
        <p:pic>
          <p:nvPicPr>
            <p:cNvPr id="50" name="object 50"/>
            <p:cNvPicPr/>
            <p:nvPr/>
          </p:nvPicPr>
          <p:blipFill>
            <a:blip r:embed="rId17" cstate="print"/>
            <a:stretch>
              <a:fillRect/>
            </a:stretch>
          </p:blipFill>
          <p:spPr>
            <a:xfrm>
              <a:off x="8288401" y="1170432"/>
              <a:ext cx="1369949" cy="315467"/>
            </a:xfrm>
            <a:prstGeom prst="rect">
              <a:avLst/>
            </a:prstGeom>
          </p:spPr>
        </p:pic>
      </p:grpSp>
      <p:grpSp>
        <p:nvGrpSpPr>
          <p:cNvPr id="51" name="object 51"/>
          <p:cNvGrpSpPr/>
          <p:nvPr/>
        </p:nvGrpSpPr>
        <p:grpSpPr>
          <a:xfrm>
            <a:off x="3699891" y="373761"/>
            <a:ext cx="2314575" cy="1419225"/>
            <a:chOff x="4933188" y="498348"/>
            <a:chExt cx="3086100" cy="1892300"/>
          </a:xfrm>
        </p:grpSpPr>
        <p:sp>
          <p:nvSpPr>
            <p:cNvPr id="52" name="object 52"/>
            <p:cNvSpPr/>
            <p:nvPr/>
          </p:nvSpPr>
          <p:spPr>
            <a:xfrm>
              <a:off x="4934712" y="499872"/>
              <a:ext cx="2120265" cy="1003300"/>
            </a:xfrm>
            <a:custGeom>
              <a:avLst/>
              <a:gdLst/>
              <a:ahLst/>
              <a:cxnLst/>
              <a:rect l="l" t="t" r="r" b="b"/>
              <a:pathLst>
                <a:path w="2120265" h="1003300">
                  <a:moveTo>
                    <a:pt x="1059941" y="0"/>
                  </a:moveTo>
                  <a:lnTo>
                    <a:pt x="995378" y="915"/>
                  </a:lnTo>
                  <a:lnTo>
                    <a:pt x="931836" y="3626"/>
                  </a:lnTo>
                  <a:lnTo>
                    <a:pt x="869428" y="8079"/>
                  </a:lnTo>
                  <a:lnTo>
                    <a:pt x="808264" y="14224"/>
                  </a:lnTo>
                  <a:lnTo>
                    <a:pt x="748455" y="22006"/>
                  </a:lnTo>
                  <a:lnTo>
                    <a:pt x="690112" y="31374"/>
                  </a:lnTo>
                  <a:lnTo>
                    <a:pt x="633346" y="42275"/>
                  </a:lnTo>
                  <a:lnTo>
                    <a:pt x="578268" y="54657"/>
                  </a:lnTo>
                  <a:lnTo>
                    <a:pt x="524989" y="68467"/>
                  </a:lnTo>
                  <a:lnTo>
                    <a:pt x="473620" y="83652"/>
                  </a:lnTo>
                  <a:lnTo>
                    <a:pt x="424271" y="100160"/>
                  </a:lnTo>
                  <a:lnTo>
                    <a:pt x="377054" y="117939"/>
                  </a:lnTo>
                  <a:lnTo>
                    <a:pt x="332079" y="136936"/>
                  </a:lnTo>
                  <a:lnTo>
                    <a:pt x="289457" y="157099"/>
                  </a:lnTo>
                  <a:lnTo>
                    <a:pt x="249300" y="178374"/>
                  </a:lnTo>
                  <a:lnTo>
                    <a:pt x="211718" y="200711"/>
                  </a:lnTo>
                  <a:lnTo>
                    <a:pt x="176822" y="224055"/>
                  </a:lnTo>
                  <a:lnTo>
                    <a:pt x="144723" y="248355"/>
                  </a:lnTo>
                  <a:lnTo>
                    <a:pt x="115532" y="273558"/>
                  </a:lnTo>
                  <a:lnTo>
                    <a:pt x="66318" y="326464"/>
                  </a:lnTo>
                  <a:lnTo>
                    <a:pt x="30066" y="382352"/>
                  </a:lnTo>
                  <a:lnTo>
                    <a:pt x="7664" y="440802"/>
                  </a:lnTo>
                  <a:lnTo>
                    <a:pt x="0" y="501395"/>
                  </a:lnTo>
                  <a:lnTo>
                    <a:pt x="1934" y="531934"/>
                  </a:lnTo>
                  <a:lnTo>
                    <a:pt x="17078" y="591508"/>
                  </a:lnTo>
                  <a:lnTo>
                    <a:pt x="46516" y="648730"/>
                  </a:lnTo>
                  <a:lnTo>
                    <a:pt x="89360" y="703179"/>
                  </a:lnTo>
                  <a:lnTo>
                    <a:pt x="144723" y="754436"/>
                  </a:lnTo>
                  <a:lnTo>
                    <a:pt x="176822" y="778736"/>
                  </a:lnTo>
                  <a:lnTo>
                    <a:pt x="211718" y="802080"/>
                  </a:lnTo>
                  <a:lnTo>
                    <a:pt x="249300" y="824417"/>
                  </a:lnTo>
                  <a:lnTo>
                    <a:pt x="289457" y="845692"/>
                  </a:lnTo>
                  <a:lnTo>
                    <a:pt x="332079" y="865855"/>
                  </a:lnTo>
                  <a:lnTo>
                    <a:pt x="377054" y="884852"/>
                  </a:lnTo>
                  <a:lnTo>
                    <a:pt x="424271" y="902631"/>
                  </a:lnTo>
                  <a:lnTo>
                    <a:pt x="473620" y="919139"/>
                  </a:lnTo>
                  <a:lnTo>
                    <a:pt x="524989" y="934324"/>
                  </a:lnTo>
                  <a:lnTo>
                    <a:pt x="578268" y="948134"/>
                  </a:lnTo>
                  <a:lnTo>
                    <a:pt x="633346" y="960516"/>
                  </a:lnTo>
                  <a:lnTo>
                    <a:pt x="690112" y="971417"/>
                  </a:lnTo>
                  <a:lnTo>
                    <a:pt x="748455" y="980785"/>
                  </a:lnTo>
                  <a:lnTo>
                    <a:pt x="808264" y="988567"/>
                  </a:lnTo>
                  <a:lnTo>
                    <a:pt x="869428" y="994712"/>
                  </a:lnTo>
                  <a:lnTo>
                    <a:pt x="931836" y="999165"/>
                  </a:lnTo>
                  <a:lnTo>
                    <a:pt x="995378" y="1001876"/>
                  </a:lnTo>
                  <a:lnTo>
                    <a:pt x="1059941" y="1002791"/>
                  </a:lnTo>
                  <a:lnTo>
                    <a:pt x="1124505" y="1001876"/>
                  </a:lnTo>
                  <a:lnTo>
                    <a:pt x="1188047" y="999165"/>
                  </a:lnTo>
                  <a:lnTo>
                    <a:pt x="1250455" y="994712"/>
                  </a:lnTo>
                  <a:lnTo>
                    <a:pt x="1311619" y="988567"/>
                  </a:lnTo>
                  <a:lnTo>
                    <a:pt x="1371428" y="980785"/>
                  </a:lnTo>
                  <a:lnTo>
                    <a:pt x="1429771" y="971417"/>
                  </a:lnTo>
                  <a:lnTo>
                    <a:pt x="1486537" y="960516"/>
                  </a:lnTo>
                  <a:lnTo>
                    <a:pt x="1541615" y="948134"/>
                  </a:lnTo>
                  <a:lnTo>
                    <a:pt x="1594894" y="934324"/>
                  </a:lnTo>
                  <a:lnTo>
                    <a:pt x="1646263" y="919139"/>
                  </a:lnTo>
                  <a:lnTo>
                    <a:pt x="1695612" y="902631"/>
                  </a:lnTo>
                  <a:lnTo>
                    <a:pt x="1742829" y="884852"/>
                  </a:lnTo>
                  <a:lnTo>
                    <a:pt x="1787804" y="865855"/>
                  </a:lnTo>
                  <a:lnTo>
                    <a:pt x="1830426" y="845692"/>
                  </a:lnTo>
                  <a:lnTo>
                    <a:pt x="1870583" y="824417"/>
                  </a:lnTo>
                  <a:lnTo>
                    <a:pt x="1908165" y="802080"/>
                  </a:lnTo>
                  <a:lnTo>
                    <a:pt x="1943061" y="778736"/>
                  </a:lnTo>
                  <a:lnTo>
                    <a:pt x="1975160" y="754436"/>
                  </a:lnTo>
                  <a:lnTo>
                    <a:pt x="2004351" y="729233"/>
                  </a:lnTo>
                  <a:lnTo>
                    <a:pt x="2053565" y="676327"/>
                  </a:lnTo>
                  <a:lnTo>
                    <a:pt x="2089817" y="620439"/>
                  </a:lnTo>
                  <a:lnTo>
                    <a:pt x="2112219" y="561989"/>
                  </a:lnTo>
                  <a:lnTo>
                    <a:pt x="2119884" y="501395"/>
                  </a:lnTo>
                  <a:lnTo>
                    <a:pt x="2117949" y="470857"/>
                  </a:lnTo>
                  <a:lnTo>
                    <a:pt x="2102805" y="411283"/>
                  </a:lnTo>
                  <a:lnTo>
                    <a:pt x="2073367" y="354061"/>
                  </a:lnTo>
                  <a:lnTo>
                    <a:pt x="2030523" y="299612"/>
                  </a:lnTo>
                  <a:lnTo>
                    <a:pt x="1975160" y="248355"/>
                  </a:lnTo>
                  <a:lnTo>
                    <a:pt x="1943061" y="224055"/>
                  </a:lnTo>
                  <a:lnTo>
                    <a:pt x="1908165" y="200711"/>
                  </a:lnTo>
                  <a:lnTo>
                    <a:pt x="1870583" y="178374"/>
                  </a:lnTo>
                  <a:lnTo>
                    <a:pt x="1830426" y="157099"/>
                  </a:lnTo>
                  <a:lnTo>
                    <a:pt x="1787804" y="136936"/>
                  </a:lnTo>
                  <a:lnTo>
                    <a:pt x="1742829" y="117939"/>
                  </a:lnTo>
                  <a:lnTo>
                    <a:pt x="1695612" y="100160"/>
                  </a:lnTo>
                  <a:lnTo>
                    <a:pt x="1646263" y="83652"/>
                  </a:lnTo>
                  <a:lnTo>
                    <a:pt x="1594894" y="68467"/>
                  </a:lnTo>
                  <a:lnTo>
                    <a:pt x="1541615" y="54657"/>
                  </a:lnTo>
                  <a:lnTo>
                    <a:pt x="1486537" y="42275"/>
                  </a:lnTo>
                  <a:lnTo>
                    <a:pt x="1429771" y="31374"/>
                  </a:lnTo>
                  <a:lnTo>
                    <a:pt x="1371428" y="22006"/>
                  </a:lnTo>
                  <a:lnTo>
                    <a:pt x="1311619" y="14224"/>
                  </a:lnTo>
                  <a:lnTo>
                    <a:pt x="1250455" y="8079"/>
                  </a:lnTo>
                  <a:lnTo>
                    <a:pt x="1188047" y="3626"/>
                  </a:lnTo>
                  <a:lnTo>
                    <a:pt x="1124505" y="915"/>
                  </a:lnTo>
                  <a:lnTo>
                    <a:pt x="1059941" y="0"/>
                  </a:lnTo>
                  <a:close/>
                </a:path>
              </a:pathLst>
            </a:custGeom>
            <a:solidFill>
              <a:srgbClr val="D6EAF8"/>
            </a:solidFill>
          </p:spPr>
          <p:txBody>
            <a:bodyPr wrap="square" lIns="0" tIns="0" rIns="0" bIns="0" rtlCol="0"/>
            <a:lstStyle/>
            <a:p>
              <a:pPr defTabSz="685800"/>
              <a:endParaRPr sz="1350" kern="0">
                <a:solidFill>
                  <a:sysClr val="windowText" lastClr="000000"/>
                </a:solidFill>
              </a:endParaRPr>
            </a:p>
          </p:txBody>
        </p:sp>
        <p:sp>
          <p:nvSpPr>
            <p:cNvPr id="53" name="object 53"/>
            <p:cNvSpPr/>
            <p:nvPr/>
          </p:nvSpPr>
          <p:spPr>
            <a:xfrm>
              <a:off x="4934712" y="499872"/>
              <a:ext cx="2120265" cy="1003300"/>
            </a:xfrm>
            <a:custGeom>
              <a:avLst/>
              <a:gdLst/>
              <a:ahLst/>
              <a:cxnLst/>
              <a:rect l="l" t="t" r="r" b="b"/>
              <a:pathLst>
                <a:path w="2120265" h="1003300">
                  <a:moveTo>
                    <a:pt x="0" y="501395"/>
                  </a:moveTo>
                  <a:lnTo>
                    <a:pt x="7664" y="440802"/>
                  </a:lnTo>
                  <a:lnTo>
                    <a:pt x="30066" y="382352"/>
                  </a:lnTo>
                  <a:lnTo>
                    <a:pt x="66318" y="326464"/>
                  </a:lnTo>
                  <a:lnTo>
                    <a:pt x="115532" y="273558"/>
                  </a:lnTo>
                  <a:lnTo>
                    <a:pt x="144723" y="248355"/>
                  </a:lnTo>
                  <a:lnTo>
                    <a:pt x="176822" y="224055"/>
                  </a:lnTo>
                  <a:lnTo>
                    <a:pt x="211718" y="200711"/>
                  </a:lnTo>
                  <a:lnTo>
                    <a:pt x="249300" y="178374"/>
                  </a:lnTo>
                  <a:lnTo>
                    <a:pt x="289457" y="157099"/>
                  </a:lnTo>
                  <a:lnTo>
                    <a:pt x="332079" y="136936"/>
                  </a:lnTo>
                  <a:lnTo>
                    <a:pt x="377054" y="117939"/>
                  </a:lnTo>
                  <a:lnTo>
                    <a:pt x="424271" y="100160"/>
                  </a:lnTo>
                  <a:lnTo>
                    <a:pt x="473620" y="83652"/>
                  </a:lnTo>
                  <a:lnTo>
                    <a:pt x="524989" y="68467"/>
                  </a:lnTo>
                  <a:lnTo>
                    <a:pt x="578268" y="54657"/>
                  </a:lnTo>
                  <a:lnTo>
                    <a:pt x="633346" y="42275"/>
                  </a:lnTo>
                  <a:lnTo>
                    <a:pt x="690112" y="31374"/>
                  </a:lnTo>
                  <a:lnTo>
                    <a:pt x="748455" y="22006"/>
                  </a:lnTo>
                  <a:lnTo>
                    <a:pt x="808264" y="14224"/>
                  </a:lnTo>
                  <a:lnTo>
                    <a:pt x="869428" y="8079"/>
                  </a:lnTo>
                  <a:lnTo>
                    <a:pt x="931836" y="3626"/>
                  </a:lnTo>
                  <a:lnTo>
                    <a:pt x="995378" y="915"/>
                  </a:lnTo>
                  <a:lnTo>
                    <a:pt x="1059941" y="0"/>
                  </a:lnTo>
                  <a:lnTo>
                    <a:pt x="1124505" y="915"/>
                  </a:lnTo>
                  <a:lnTo>
                    <a:pt x="1188047" y="3626"/>
                  </a:lnTo>
                  <a:lnTo>
                    <a:pt x="1250455" y="8079"/>
                  </a:lnTo>
                  <a:lnTo>
                    <a:pt x="1311619" y="14224"/>
                  </a:lnTo>
                  <a:lnTo>
                    <a:pt x="1371428" y="22006"/>
                  </a:lnTo>
                  <a:lnTo>
                    <a:pt x="1429771" y="31374"/>
                  </a:lnTo>
                  <a:lnTo>
                    <a:pt x="1486537" y="42275"/>
                  </a:lnTo>
                  <a:lnTo>
                    <a:pt x="1541615" y="54657"/>
                  </a:lnTo>
                  <a:lnTo>
                    <a:pt x="1594894" y="68467"/>
                  </a:lnTo>
                  <a:lnTo>
                    <a:pt x="1646263" y="83652"/>
                  </a:lnTo>
                  <a:lnTo>
                    <a:pt x="1695612" y="100160"/>
                  </a:lnTo>
                  <a:lnTo>
                    <a:pt x="1742829" y="117939"/>
                  </a:lnTo>
                  <a:lnTo>
                    <a:pt x="1787804" y="136936"/>
                  </a:lnTo>
                  <a:lnTo>
                    <a:pt x="1830426" y="157099"/>
                  </a:lnTo>
                  <a:lnTo>
                    <a:pt x="1870583" y="178374"/>
                  </a:lnTo>
                  <a:lnTo>
                    <a:pt x="1908165" y="200711"/>
                  </a:lnTo>
                  <a:lnTo>
                    <a:pt x="1943061" y="224055"/>
                  </a:lnTo>
                  <a:lnTo>
                    <a:pt x="1975160" y="248355"/>
                  </a:lnTo>
                  <a:lnTo>
                    <a:pt x="2004351" y="273558"/>
                  </a:lnTo>
                  <a:lnTo>
                    <a:pt x="2053565" y="326464"/>
                  </a:lnTo>
                  <a:lnTo>
                    <a:pt x="2089817" y="382352"/>
                  </a:lnTo>
                  <a:lnTo>
                    <a:pt x="2112219" y="440802"/>
                  </a:lnTo>
                  <a:lnTo>
                    <a:pt x="2119884" y="501395"/>
                  </a:lnTo>
                  <a:lnTo>
                    <a:pt x="2117949" y="531934"/>
                  </a:lnTo>
                  <a:lnTo>
                    <a:pt x="2102805" y="591508"/>
                  </a:lnTo>
                  <a:lnTo>
                    <a:pt x="2073367" y="648730"/>
                  </a:lnTo>
                  <a:lnTo>
                    <a:pt x="2030523" y="703179"/>
                  </a:lnTo>
                  <a:lnTo>
                    <a:pt x="1975160" y="754436"/>
                  </a:lnTo>
                  <a:lnTo>
                    <a:pt x="1943061" y="778736"/>
                  </a:lnTo>
                  <a:lnTo>
                    <a:pt x="1908165" y="802080"/>
                  </a:lnTo>
                  <a:lnTo>
                    <a:pt x="1870583" y="824417"/>
                  </a:lnTo>
                  <a:lnTo>
                    <a:pt x="1830426" y="845692"/>
                  </a:lnTo>
                  <a:lnTo>
                    <a:pt x="1787804" y="865855"/>
                  </a:lnTo>
                  <a:lnTo>
                    <a:pt x="1742829" y="884852"/>
                  </a:lnTo>
                  <a:lnTo>
                    <a:pt x="1695612" y="902631"/>
                  </a:lnTo>
                  <a:lnTo>
                    <a:pt x="1646263" y="919139"/>
                  </a:lnTo>
                  <a:lnTo>
                    <a:pt x="1594894" y="934324"/>
                  </a:lnTo>
                  <a:lnTo>
                    <a:pt x="1541615" y="948134"/>
                  </a:lnTo>
                  <a:lnTo>
                    <a:pt x="1486537" y="960516"/>
                  </a:lnTo>
                  <a:lnTo>
                    <a:pt x="1429771" y="971417"/>
                  </a:lnTo>
                  <a:lnTo>
                    <a:pt x="1371428" y="980785"/>
                  </a:lnTo>
                  <a:lnTo>
                    <a:pt x="1311619" y="988567"/>
                  </a:lnTo>
                  <a:lnTo>
                    <a:pt x="1250455" y="994712"/>
                  </a:lnTo>
                  <a:lnTo>
                    <a:pt x="1188047" y="999165"/>
                  </a:lnTo>
                  <a:lnTo>
                    <a:pt x="1124505" y="1001876"/>
                  </a:lnTo>
                  <a:lnTo>
                    <a:pt x="1059941" y="1002791"/>
                  </a:lnTo>
                  <a:lnTo>
                    <a:pt x="995378" y="1001876"/>
                  </a:lnTo>
                  <a:lnTo>
                    <a:pt x="931836" y="999165"/>
                  </a:lnTo>
                  <a:lnTo>
                    <a:pt x="869428" y="994712"/>
                  </a:lnTo>
                  <a:lnTo>
                    <a:pt x="808264" y="988567"/>
                  </a:lnTo>
                  <a:lnTo>
                    <a:pt x="748455" y="980785"/>
                  </a:lnTo>
                  <a:lnTo>
                    <a:pt x="690112" y="971417"/>
                  </a:lnTo>
                  <a:lnTo>
                    <a:pt x="633346" y="960516"/>
                  </a:lnTo>
                  <a:lnTo>
                    <a:pt x="578268" y="948134"/>
                  </a:lnTo>
                  <a:lnTo>
                    <a:pt x="524989" y="934324"/>
                  </a:lnTo>
                  <a:lnTo>
                    <a:pt x="473620" y="919139"/>
                  </a:lnTo>
                  <a:lnTo>
                    <a:pt x="424271" y="902631"/>
                  </a:lnTo>
                  <a:lnTo>
                    <a:pt x="377054" y="884852"/>
                  </a:lnTo>
                  <a:lnTo>
                    <a:pt x="332079" y="865855"/>
                  </a:lnTo>
                  <a:lnTo>
                    <a:pt x="289457" y="845692"/>
                  </a:lnTo>
                  <a:lnTo>
                    <a:pt x="249300" y="824417"/>
                  </a:lnTo>
                  <a:lnTo>
                    <a:pt x="211718" y="802080"/>
                  </a:lnTo>
                  <a:lnTo>
                    <a:pt x="176822" y="778736"/>
                  </a:lnTo>
                  <a:lnTo>
                    <a:pt x="144723" y="754436"/>
                  </a:lnTo>
                  <a:lnTo>
                    <a:pt x="115532" y="729233"/>
                  </a:lnTo>
                  <a:lnTo>
                    <a:pt x="66318" y="676327"/>
                  </a:lnTo>
                  <a:lnTo>
                    <a:pt x="30066" y="620439"/>
                  </a:lnTo>
                  <a:lnTo>
                    <a:pt x="7664" y="561989"/>
                  </a:lnTo>
                  <a:lnTo>
                    <a:pt x="0" y="501395"/>
                  </a:lnTo>
                  <a:close/>
                </a:path>
              </a:pathLst>
            </a:custGeom>
            <a:ln w="3175">
              <a:solidFill>
                <a:srgbClr val="354ACF"/>
              </a:solidFill>
            </a:ln>
          </p:spPr>
          <p:txBody>
            <a:bodyPr wrap="square" lIns="0" tIns="0" rIns="0" bIns="0" rtlCol="0"/>
            <a:lstStyle/>
            <a:p>
              <a:pPr defTabSz="685800"/>
              <a:endParaRPr sz="1350" kern="0">
                <a:solidFill>
                  <a:sysClr val="windowText" lastClr="000000"/>
                </a:solidFill>
              </a:endParaRPr>
            </a:p>
          </p:txBody>
        </p:sp>
        <p:pic>
          <p:nvPicPr>
            <p:cNvPr id="54" name="object 54"/>
            <p:cNvPicPr/>
            <p:nvPr/>
          </p:nvPicPr>
          <p:blipFill>
            <a:blip r:embed="rId18" cstate="print"/>
            <a:stretch>
              <a:fillRect/>
            </a:stretch>
          </p:blipFill>
          <p:spPr>
            <a:xfrm>
              <a:off x="5613146" y="831799"/>
              <a:ext cx="918057" cy="315772"/>
            </a:xfrm>
            <a:prstGeom prst="rect">
              <a:avLst/>
            </a:prstGeom>
          </p:spPr>
        </p:pic>
        <p:sp>
          <p:nvSpPr>
            <p:cNvPr id="55" name="object 55"/>
            <p:cNvSpPr/>
            <p:nvPr/>
          </p:nvSpPr>
          <p:spPr>
            <a:xfrm>
              <a:off x="5993891" y="1511808"/>
              <a:ext cx="2022475" cy="876300"/>
            </a:xfrm>
            <a:custGeom>
              <a:avLst/>
              <a:gdLst/>
              <a:ahLst/>
              <a:cxnLst/>
              <a:rect l="l" t="t" r="r" b="b"/>
              <a:pathLst>
                <a:path w="2022475" h="876300">
                  <a:moveTo>
                    <a:pt x="117475" y="0"/>
                  </a:moveTo>
                  <a:lnTo>
                    <a:pt x="0" y="662939"/>
                  </a:lnTo>
                </a:path>
                <a:path w="2022475" h="876300">
                  <a:moveTo>
                    <a:pt x="2022221" y="88391"/>
                  </a:moveTo>
                  <a:lnTo>
                    <a:pt x="1097280" y="875791"/>
                  </a:lnTo>
                </a:path>
              </a:pathLst>
            </a:custGeom>
            <a:ln w="6096">
              <a:solidFill>
                <a:srgbClr val="354ACF"/>
              </a:solidFill>
            </a:ln>
          </p:spPr>
          <p:txBody>
            <a:bodyPr wrap="square" lIns="0" tIns="0" rIns="0" bIns="0" rtlCol="0"/>
            <a:lstStyle/>
            <a:p>
              <a:pPr defTabSz="685800"/>
              <a:endParaRPr sz="1350" kern="0">
                <a:solidFill>
                  <a:sysClr val="windowText" lastClr="000000"/>
                </a:solidFill>
              </a:endParaRPr>
            </a:p>
          </p:txBody>
        </p:sp>
      </p:grpSp>
      <p:sp>
        <p:nvSpPr>
          <p:cNvPr id="59" name="Espace réservé du numéro de diapositive 58"/>
          <p:cNvSpPr>
            <a:spLocks noGrp="1"/>
          </p:cNvSpPr>
          <p:nvPr>
            <p:ph type="sldNum" sz="quarter" idx="7"/>
          </p:nvPr>
        </p:nvSpPr>
        <p:spPr>
          <a:xfrm>
            <a:off x="6583680" y="4783455"/>
            <a:ext cx="1874520" cy="115416"/>
          </a:xfrm>
        </p:spPr>
        <p:txBody>
          <a:bodyPr/>
          <a:lstStyle/>
          <a:p>
            <a:pPr defTabSz="685800"/>
            <a:r>
              <a:rPr lang="fr-FR" sz="750" kern="0" dirty="0">
                <a:solidFill>
                  <a:srgbClr val="002060"/>
                </a:solidFill>
              </a:rPr>
              <a:t>6</a:t>
            </a:r>
          </a:p>
        </p:txBody>
      </p:sp>
      <p:sp>
        <p:nvSpPr>
          <p:cNvPr id="60" name="Espace réservé du pied de page 59"/>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29044522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0150" y="228601"/>
            <a:ext cx="5657850" cy="300082"/>
          </a:xfrm>
          <a:prstGeom prst="rect">
            <a:avLst/>
          </a:prstGeom>
        </p:spPr>
        <p:txBody>
          <a:bodyPr wrap="square">
            <a:spAutoFit/>
          </a:bodyPr>
          <a:lstStyle/>
          <a:p>
            <a:pPr defTabSz="685800"/>
            <a:r>
              <a:rPr lang="fr-FR" sz="1350" u="sng" kern="0" dirty="0">
                <a:solidFill>
                  <a:srgbClr val="0563C1"/>
                </a:solidFill>
                <a:latin typeface="Calibri" panose="020F0502020204030204" pitchFamily="34" charset="0"/>
                <a:ea typeface="Calibri" panose="020F0502020204030204" pitchFamily="34" charset="0"/>
                <a:hlinkClick r:id="rId2"/>
              </a:rPr>
              <a:t>La Protection maternelle et infantile de Paris (PMI) - Ville de Paris</a:t>
            </a:r>
            <a:endParaRPr lang="fr-FR" sz="1350" kern="0" dirty="0">
              <a:solidFill>
                <a:sysClr val="windowText" lastClr="000000"/>
              </a:solidFill>
            </a:endParaRPr>
          </a:p>
        </p:txBody>
      </p:sp>
      <p:pic>
        <p:nvPicPr>
          <p:cNvPr id="3" name="Image 2"/>
          <p:cNvPicPr>
            <a:picLocks noChangeAspect="1"/>
          </p:cNvPicPr>
          <p:nvPr/>
        </p:nvPicPr>
        <p:blipFill>
          <a:blip r:embed="rId3"/>
          <a:stretch>
            <a:fillRect/>
          </a:stretch>
        </p:blipFill>
        <p:spPr>
          <a:xfrm>
            <a:off x="2521744" y="628650"/>
            <a:ext cx="4100513" cy="4114800"/>
          </a:xfrm>
          <a:prstGeom prst="rect">
            <a:avLst/>
          </a:prstGeom>
        </p:spPr>
      </p:pic>
      <p:sp>
        <p:nvSpPr>
          <p:cNvPr id="6" name="Espace réservé du numéro de diapositive 5"/>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66</a:t>
            </a:fld>
            <a:endParaRPr lang="fr-FR" sz="750" kern="0" dirty="0">
              <a:solidFill>
                <a:srgbClr val="002060"/>
              </a:solidFill>
            </a:endParaRPr>
          </a:p>
        </p:txBody>
      </p:sp>
      <p:sp>
        <p:nvSpPr>
          <p:cNvPr id="7" name="Espace réservé du pied de page 6"/>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a:t>
            </a:r>
            <a:r>
              <a:rPr lang="fr-FR" sz="750" kern="0" dirty="0" err="1">
                <a:solidFill>
                  <a:srgbClr val="002060"/>
                </a:solidFill>
              </a:rPr>
              <a:t>PMi</a:t>
            </a:r>
            <a:r>
              <a:rPr lang="fr-FR" sz="750" kern="0" dirty="0">
                <a:solidFill>
                  <a:srgbClr val="002060"/>
                </a:solidFill>
              </a:rPr>
              <a:t> de Paris </a:t>
            </a:r>
          </a:p>
        </p:txBody>
      </p:sp>
    </p:spTree>
    <p:extLst>
      <p:ext uri="{BB962C8B-B14F-4D97-AF65-F5344CB8AC3E}">
        <p14:creationId xmlns:p14="http://schemas.microsoft.com/office/powerpoint/2010/main" val="209546429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511378" y="1406366"/>
            <a:ext cx="2168366" cy="236696"/>
            <a:chOff x="681837" y="1875154"/>
            <a:chExt cx="2891155" cy="315595"/>
          </a:xfrm>
        </p:grpSpPr>
        <p:pic>
          <p:nvPicPr>
            <p:cNvPr id="4" name="object 4"/>
            <p:cNvPicPr/>
            <p:nvPr/>
          </p:nvPicPr>
          <p:blipFill>
            <a:blip r:embed="rId2" cstate="print"/>
            <a:stretch>
              <a:fillRect/>
            </a:stretch>
          </p:blipFill>
          <p:spPr>
            <a:xfrm>
              <a:off x="681837" y="1875154"/>
              <a:ext cx="2403856" cy="315467"/>
            </a:xfrm>
            <a:prstGeom prst="rect">
              <a:avLst/>
            </a:prstGeom>
          </p:spPr>
        </p:pic>
        <p:pic>
          <p:nvPicPr>
            <p:cNvPr id="5" name="object 5"/>
            <p:cNvPicPr/>
            <p:nvPr/>
          </p:nvPicPr>
          <p:blipFill>
            <a:blip r:embed="rId3" cstate="print"/>
            <a:stretch>
              <a:fillRect/>
            </a:stretch>
          </p:blipFill>
          <p:spPr>
            <a:xfrm>
              <a:off x="2971164" y="1875154"/>
              <a:ext cx="601472" cy="315467"/>
            </a:xfrm>
            <a:prstGeom prst="rect">
              <a:avLst/>
            </a:prstGeom>
          </p:spPr>
        </p:pic>
      </p:grpSp>
      <p:grpSp>
        <p:nvGrpSpPr>
          <p:cNvPr id="6" name="object 6"/>
          <p:cNvGrpSpPr/>
          <p:nvPr/>
        </p:nvGrpSpPr>
        <p:grpSpPr>
          <a:xfrm>
            <a:off x="511378" y="1941481"/>
            <a:ext cx="4414838" cy="504349"/>
            <a:chOff x="681837" y="2588641"/>
            <a:chExt cx="5886450" cy="672465"/>
          </a:xfrm>
        </p:grpSpPr>
        <p:pic>
          <p:nvPicPr>
            <p:cNvPr id="7" name="object 7"/>
            <p:cNvPicPr/>
            <p:nvPr/>
          </p:nvPicPr>
          <p:blipFill>
            <a:blip r:embed="rId4" cstate="print"/>
            <a:stretch>
              <a:fillRect/>
            </a:stretch>
          </p:blipFill>
          <p:spPr>
            <a:xfrm>
              <a:off x="681837" y="2588641"/>
              <a:ext cx="5885942" cy="315467"/>
            </a:xfrm>
            <a:prstGeom prst="rect">
              <a:avLst/>
            </a:prstGeom>
          </p:spPr>
        </p:pic>
        <p:pic>
          <p:nvPicPr>
            <p:cNvPr id="8" name="object 8"/>
            <p:cNvPicPr/>
            <p:nvPr/>
          </p:nvPicPr>
          <p:blipFill>
            <a:blip r:embed="rId5" cstate="print"/>
            <a:stretch>
              <a:fillRect/>
            </a:stretch>
          </p:blipFill>
          <p:spPr>
            <a:xfrm>
              <a:off x="681837" y="2945257"/>
              <a:ext cx="4156455" cy="315467"/>
            </a:xfrm>
            <a:prstGeom prst="rect">
              <a:avLst/>
            </a:prstGeom>
          </p:spPr>
        </p:pic>
      </p:grpSp>
      <p:grpSp>
        <p:nvGrpSpPr>
          <p:cNvPr id="9" name="object 9"/>
          <p:cNvGrpSpPr/>
          <p:nvPr/>
        </p:nvGrpSpPr>
        <p:grpSpPr>
          <a:xfrm>
            <a:off x="511378" y="3011614"/>
            <a:ext cx="6573203" cy="504349"/>
            <a:chOff x="681837" y="4015485"/>
            <a:chExt cx="8764270" cy="672465"/>
          </a:xfrm>
        </p:grpSpPr>
        <p:pic>
          <p:nvPicPr>
            <p:cNvPr id="10" name="object 10"/>
            <p:cNvPicPr/>
            <p:nvPr/>
          </p:nvPicPr>
          <p:blipFill>
            <a:blip r:embed="rId6" cstate="print"/>
            <a:stretch>
              <a:fillRect/>
            </a:stretch>
          </p:blipFill>
          <p:spPr>
            <a:xfrm>
              <a:off x="681837" y="4015485"/>
              <a:ext cx="5938012" cy="315468"/>
            </a:xfrm>
            <a:prstGeom prst="rect">
              <a:avLst/>
            </a:prstGeom>
          </p:spPr>
        </p:pic>
        <p:pic>
          <p:nvPicPr>
            <p:cNvPr id="11" name="object 11"/>
            <p:cNvPicPr/>
            <p:nvPr/>
          </p:nvPicPr>
          <p:blipFill>
            <a:blip r:embed="rId7" cstate="print"/>
            <a:stretch>
              <a:fillRect/>
            </a:stretch>
          </p:blipFill>
          <p:spPr>
            <a:xfrm>
              <a:off x="6505701" y="4015485"/>
              <a:ext cx="1628267" cy="315468"/>
            </a:xfrm>
            <a:prstGeom prst="rect">
              <a:avLst/>
            </a:prstGeom>
          </p:spPr>
        </p:pic>
        <p:pic>
          <p:nvPicPr>
            <p:cNvPr id="12" name="object 12"/>
            <p:cNvPicPr/>
            <p:nvPr/>
          </p:nvPicPr>
          <p:blipFill>
            <a:blip r:embed="rId8" cstate="print"/>
            <a:stretch>
              <a:fillRect/>
            </a:stretch>
          </p:blipFill>
          <p:spPr>
            <a:xfrm>
              <a:off x="8025383" y="4015485"/>
              <a:ext cx="1420114" cy="315468"/>
            </a:xfrm>
            <a:prstGeom prst="rect">
              <a:avLst/>
            </a:prstGeom>
          </p:spPr>
        </p:pic>
        <p:pic>
          <p:nvPicPr>
            <p:cNvPr id="13" name="object 13"/>
            <p:cNvPicPr/>
            <p:nvPr/>
          </p:nvPicPr>
          <p:blipFill>
            <a:blip r:embed="rId9" cstate="print"/>
            <a:stretch>
              <a:fillRect/>
            </a:stretch>
          </p:blipFill>
          <p:spPr>
            <a:xfrm>
              <a:off x="681837" y="4372101"/>
              <a:ext cx="2050288" cy="315468"/>
            </a:xfrm>
            <a:prstGeom prst="rect">
              <a:avLst/>
            </a:prstGeom>
          </p:spPr>
        </p:pic>
        <p:pic>
          <p:nvPicPr>
            <p:cNvPr id="14" name="object 14"/>
            <p:cNvPicPr/>
            <p:nvPr/>
          </p:nvPicPr>
          <p:blipFill>
            <a:blip r:embed="rId10" cstate="print"/>
            <a:stretch>
              <a:fillRect/>
            </a:stretch>
          </p:blipFill>
          <p:spPr>
            <a:xfrm>
              <a:off x="2611501" y="4372101"/>
              <a:ext cx="185166" cy="315468"/>
            </a:xfrm>
            <a:prstGeom prst="rect">
              <a:avLst/>
            </a:prstGeom>
          </p:spPr>
        </p:pic>
      </p:grpSp>
      <p:grpSp>
        <p:nvGrpSpPr>
          <p:cNvPr id="15" name="object 15"/>
          <p:cNvGrpSpPr/>
          <p:nvPr/>
        </p:nvGrpSpPr>
        <p:grpSpPr>
          <a:xfrm>
            <a:off x="511378" y="3814191"/>
            <a:ext cx="6577965" cy="504349"/>
            <a:chOff x="681837" y="5085588"/>
            <a:chExt cx="8770620" cy="672465"/>
          </a:xfrm>
        </p:grpSpPr>
        <p:pic>
          <p:nvPicPr>
            <p:cNvPr id="16" name="object 16"/>
            <p:cNvPicPr/>
            <p:nvPr/>
          </p:nvPicPr>
          <p:blipFill>
            <a:blip r:embed="rId11" cstate="print"/>
            <a:stretch>
              <a:fillRect/>
            </a:stretch>
          </p:blipFill>
          <p:spPr>
            <a:xfrm>
              <a:off x="681837" y="5085588"/>
              <a:ext cx="8770239" cy="315468"/>
            </a:xfrm>
            <a:prstGeom prst="rect">
              <a:avLst/>
            </a:prstGeom>
          </p:spPr>
        </p:pic>
        <p:pic>
          <p:nvPicPr>
            <p:cNvPr id="17" name="object 17"/>
            <p:cNvPicPr/>
            <p:nvPr/>
          </p:nvPicPr>
          <p:blipFill>
            <a:blip r:embed="rId12" cstate="print"/>
            <a:stretch>
              <a:fillRect/>
            </a:stretch>
          </p:blipFill>
          <p:spPr>
            <a:xfrm>
              <a:off x="681837" y="5442204"/>
              <a:ext cx="874776" cy="315468"/>
            </a:xfrm>
            <a:prstGeom prst="rect">
              <a:avLst/>
            </a:prstGeom>
          </p:spPr>
        </p:pic>
        <p:pic>
          <p:nvPicPr>
            <p:cNvPr id="18" name="object 18"/>
            <p:cNvPicPr/>
            <p:nvPr/>
          </p:nvPicPr>
          <p:blipFill>
            <a:blip r:embed="rId13" cstate="print"/>
            <a:stretch>
              <a:fillRect/>
            </a:stretch>
          </p:blipFill>
          <p:spPr>
            <a:xfrm>
              <a:off x="1431670" y="5442204"/>
              <a:ext cx="5171312" cy="315468"/>
            </a:xfrm>
            <a:prstGeom prst="rect">
              <a:avLst/>
            </a:prstGeom>
          </p:spPr>
        </p:pic>
      </p:grpSp>
      <p:pic>
        <p:nvPicPr>
          <p:cNvPr id="19" name="object 19"/>
          <p:cNvPicPr/>
          <p:nvPr/>
        </p:nvPicPr>
        <p:blipFill>
          <a:blip r:embed="rId14" cstate="print"/>
          <a:stretch>
            <a:fillRect/>
          </a:stretch>
        </p:blipFill>
        <p:spPr>
          <a:xfrm>
            <a:off x="511378" y="425005"/>
            <a:ext cx="5766435" cy="288036"/>
          </a:xfrm>
          <a:prstGeom prst="rect">
            <a:avLst/>
          </a:prstGeom>
        </p:spPr>
      </p:pic>
      <p:sp>
        <p:nvSpPr>
          <p:cNvPr id="23" name="Espace réservé du numéro de diapositive 22"/>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67</a:t>
            </a:fld>
            <a:endParaRPr lang="fr-FR" sz="750" kern="0" dirty="0">
              <a:solidFill>
                <a:srgbClr val="002060"/>
              </a:solidFill>
            </a:endParaRPr>
          </a:p>
        </p:txBody>
      </p:sp>
      <p:sp>
        <p:nvSpPr>
          <p:cNvPr id="24" name="Espace réservé du pied de page 23"/>
          <p:cNvSpPr>
            <a:spLocks noGrp="1"/>
          </p:cNvSpPr>
          <p:nvPr>
            <p:ph type="ftr" sz="quarter" idx="5"/>
          </p:nvPr>
        </p:nvSpPr>
        <p:spPr>
          <a:xfrm>
            <a:off x="3108960" y="4783455"/>
            <a:ext cx="2926080" cy="115416"/>
          </a:xfrm>
        </p:spPr>
        <p:txBody>
          <a:bodyPr/>
          <a:lstStyle/>
          <a:p>
            <a:pPr defTabSz="685800"/>
            <a:r>
              <a:rPr lang="fr-FR" sz="750" kern="0" dirty="0">
                <a:solidFill>
                  <a:srgbClr val="002060"/>
                </a:solidFill>
              </a:rPr>
              <a:t>Dr Prisse Véronique médecin cheffe du service de </a:t>
            </a:r>
            <a:r>
              <a:rPr lang="fr-FR" sz="750" kern="0" dirty="0" err="1">
                <a:solidFill>
                  <a:srgbClr val="002060"/>
                </a:solidFill>
              </a:rPr>
              <a:t>PMi</a:t>
            </a:r>
            <a:r>
              <a:rPr lang="fr-FR" sz="750" kern="0" dirty="0">
                <a:solidFill>
                  <a:srgbClr val="002060"/>
                </a:solidFill>
              </a:rPr>
              <a:t> de Paris </a:t>
            </a:r>
          </a:p>
        </p:txBody>
      </p:sp>
    </p:spTree>
    <p:extLst>
      <p:ext uri="{BB962C8B-B14F-4D97-AF65-F5344CB8AC3E}">
        <p14:creationId xmlns:p14="http://schemas.microsoft.com/office/powerpoint/2010/main" val="39666930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a:extLst>
              <a:ext uri="{FF2B5EF4-FFF2-40B4-BE49-F238E27FC236}">
                <a16:creationId xmlns:a16="http://schemas.microsoft.com/office/drawing/2014/main" id="{E093D465-4463-4D69-834E-F4736CEF4E18}"/>
              </a:ext>
            </a:extLst>
          </p:cNvPr>
          <p:cNvSpPr>
            <a:spLocks noGrp="1"/>
          </p:cNvSpPr>
          <p:nvPr>
            <p:ph type="ctrTitle"/>
          </p:nvPr>
        </p:nvSpPr>
        <p:spPr/>
        <p:txBody>
          <a:bodyPr>
            <a:normAutofit/>
          </a:bodyPr>
          <a:lstStyle/>
          <a:p>
            <a:pPr algn="ctr"/>
            <a:r>
              <a:rPr lang="fr-FR" dirty="0" smtClean="0">
                <a:solidFill>
                  <a:schemeClr val="accent2"/>
                </a:solidFill>
              </a:rPr>
              <a:t>02</a:t>
            </a:r>
            <a:endParaRPr lang="fr-FR" dirty="0">
              <a:solidFill>
                <a:schemeClr val="accent2"/>
              </a:solidFill>
            </a:endParaRPr>
          </a:p>
        </p:txBody>
      </p:sp>
      <p:sp>
        <p:nvSpPr>
          <p:cNvPr id="7" name="Sous-titre 6">
            <a:extLst>
              <a:ext uri="{FF2B5EF4-FFF2-40B4-BE49-F238E27FC236}">
                <a16:creationId xmlns:a16="http://schemas.microsoft.com/office/drawing/2014/main" id="{5F1C4D5A-04CC-429C-AC60-4B26A19B58BB}"/>
              </a:ext>
            </a:extLst>
          </p:cNvPr>
          <p:cNvSpPr>
            <a:spLocks noGrp="1"/>
          </p:cNvSpPr>
          <p:nvPr>
            <p:ph type="subTitle" idx="1"/>
          </p:nvPr>
        </p:nvSpPr>
        <p:spPr/>
        <p:txBody>
          <a:bodyPr/>
          <a:lstStyle/>
          <a:p>
            <a:r>
              <a:rPr lang="fr-FR" dirty="0" smtClean="0">
                <a:solidFill>
                  <a:srgbClr val="FFCD00"/>
                </a:solidFill>
              </a:rPr>
              <a:t>A Paris : PMI et 1000 jours</a:t>
            </a:r>
            <a:endParaRPr lang="fr-FR" dirty="0">
              <a:solidFill>
                <a:srgbClr val="FFCD00"/>
              </a:solidFill>
            </a:endParaRPr>
          </a:p>
        </p:txBody>
      </p:sp>
      <p:sp>
        <p:nvSpPr>
          <p:cNvPr id="8" name="Espace réservé du texte 7">
            <a:extLst>
              <a:ext uri="{FF2B5EF4-FFF2-40B4-BE49-F238E27FC236}">
                <a16:creationId xmlns:a16="http://schemas.microsoft.com/office/drawing/2014/main" id="{B70FBD9F-581F-4095-9A58-C2BB020213D0}"/>
              </a:ext>
            </a:extLst>
          </p:cNvPr>
          <p:cNvSpPr>
            <a:spLocks noGrp="1"/>
          </p:cNvSpPr>
          <p:nvPr>
            <p:ph type="body" idx="13"/>
          </p:nvPr>
        </p:nvSpPr>
        <p:spPr>
          <a:xfrm>
            <a:off x="3354859" y="3094915"/>
            <a:ext cx="5427654" cy="230833"/>
          </a:xfrm>
        </p:spPr>
        <p:txBody>
          <a:bodyPr/>
          <a:lstStyle/>
          <a:p>
            <a:endParaRPr lang="fr-FR" dirty="0">
              <a:solidFill>
                <a:srgbClr val="FFCD00"/>
              </a:solidFill>
            </a:endParaRPr>
          </a:p>
        </p:txBody>
      </p:sp>
    </p:spTree>
    <p:extLst>
      <p:ext uri="{BB962C8B-B14F-4D97-AF65-F5344CB8AC3E}">
        <p14:creationId xmlns:p14="http://schemas.microsoft.com/office/powerpoint/2010/main" val="59762181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21208" y="1177054"/>
            <a:ext cx="4462272" cy="2869503"/>
          </a:xfrm>
          <a:prstGeom prst="rect">
            <a:avLst/>
          </a:prstGeom>
        </p:spPr>
        <p:txBody>
          <a:bodyPr wrap="square">
            <a:spAutoFit/>
          </a:bodyPr>
          <a:lstStyle/>
          <a:p>
            <a:pPr defTabSz="685800">
              <a:lnSpc>
                <a:spcPct val="130000"/>
              </a:lnSpc>
              <a:spcBef>
                <a:spcPts val="450"/>
              </a:spcBef>
            </a:pPr>
            <a:r>
              <a:rPr lang="fr-FR" sz="1500" b="1" kern="0" dirty="0">
                <a:solidFill>
                  <a:sysClr val="windowText" lastClr="000000"/>
                </a:solidFill>
                <a:sym typeface="Wingdings" panose="05000000000000000000" pitchFamily="2" charset="2"/>
              </a:rPr>
              <a:t>La PMI est de fait un acteur de santé </a:t>
            </a:r>
            <a:br>
              <a:rPr lang="fr-FR" sz="1500" b="1" kern="0" dirty="0">
                <a:solidFill>
                  <a:sysClr val="windowText" lastClr="000000"/>
                </a:solidFill>
                <a:sym typeface="Wingdings" panose="05000000000000000000" pitchFamily="2" charset="2"/>
              </a:rPr>
            </a:br>
            <a:r>
              <a:rPr lang="fr-FR" sz="1500" b="1" kern="0" dirty="0">
                <a:solidFill>
                  <a:sysClr val="windowText" lastClr="000000"/>
                </a:solidFill>
                <a:sym typeface="Wingdings" panose="05000000000000000000" pitchFamily="2" charset="2"/>
              </a:rPr>
              <a:t>au cœur des 1000 premiers jours…</a:t>
            </a:r>
          </a:p>
          <a:p>
            <a:pPr marL="214313" lvl="1" indent="-214313" defTabSz="685800">
              <a:lnSpc>
                <a:spcPct val="130000"/>
              </a:lnSpc>
              <a:spcBef>
                <a:spcPts val="450"/>
              </a:spcBef>
              <a:buFont typeface="Arial" panose="020B0604020202020204" pitchFamily="34" charset="0"/>
              <a:buChar char="•"/>
            </a:pPr>
            <a:r>
              <a:rPr lang="fr-FR" sz="1200" kern="0" dirty="0">
                <a:solidFill>
                  <a:sysClr val="windowText" lastClr="000000"/>
                </a:solidFill>
              </a:rPr>
              <a:t>Missions centrales en </a:t>
            </a:r>
            <a:r>
              <a:rPr lang="fr-FR" sz="1200" kern="0" dirty="0">
                <a:solidFill>
                  <a:srgbClr val="1F497D"/>
                </a:solidFill>
              </a:rPr>
              <a:t>matière de </a:t>
            </a:r>
            <a:r>
              <a:rPr lang="fr-FR" sz="1200" b="1" kern="0" dirty="0">
                <a:solidFill>
                  <a:srgbClr val="1F497D"/>
                </a:solidFill>
              </a:rPr>
              <a:t>prévention</a:t>
            </a:r>
            <a:r>
              <a:rPr lang="fr-FR" sz="1200" kern="0" dirty="0">
                <a:solidFill>
                  <a:srgbClr val="1F497D"/>
                </a:solidFill>
              </a:rPr>
              <a:t> et d’accompagnement </a:t>
            </a:r>
            <a:r>
              <a:rPr lang="fr-FR" sz="1050" kern="0" dirty="0">
                <a:solidFill>
                  <a:srgbClr val="EEECE1">
                    <a:lumMod val="25000"/>
                  </a:srgbClr>
                </a:solidFill>
              </a:rPr>
              <a:t>(prévention, orientation, soutien à la parentalité)</a:t>
            </a:r>
          </a:p>
          <a:p>
            <a:pPr marL="214313" lvl="1" indent="-214313" defTabSz="685800">
              <a:lnSpc>
                <a:spcPct val="130000"/>
              </a:lnSpc>
              <a:spcBef>
                <a:spcPts val="450"/>
              </a:spcBef>
              <a:buFont typeface="Arial" panose="020B0604020202020204" pitchFamily="34" charset="0"/>
              <a:buChar char="•"/>
            </a:pPr>
            <a:r>
              <a:rPr lang="fr-FR" sz="1200" kern="0" dirty="0">
                <a:solidFill>
                  <a:srgbClr val="1F497D"/>
                </a:solidFill>
              </a:rPr>
              <a:t>Engagement fort vers la réduction des </a:t>
            </a:r>
            <a:r>
              <a:rPr lang="fr-FR" sz="1200" b="1" kern="0" dirty="0">
                <a:solidFill>
                  <a:srgbClr val="1F497D"/>
                </a:solidFill>
              </a:rPr>
              <a:t>inégalités</a:t>
            </a:r>
            <a:r>
              <a:rPr lang="fr-FR" sz="1200" kern="0" dirty="0">
                <a:solidFill>
                  <a:srgbClr val="1F497D"/>
                </a:solidFill>
              </a:rPr>
              <a:t> sociales de santé</a:t>
            </a:r>
          </a:p>
          <a:p>
            <a:pPr marL="214313" lvl="1" indent="-214313" defTabSz="685800">
              <a:lnSpc>
                <a:spcPct val="130000"/>
              </a:lnSpc>
              <a:spcBef>
                <a:spcPts val="450"/>
              </a:spcBef>
              <a:buFont typeface="Arial" panose="020B0604020202020204" pitchFamily="34" charset="0"/>
              <a:buChar char="•"/>
            </a:pPr>
            <a:r>
              <a:rPr lang="fr-FR" sz="1200" kern="0" dirty="0">
                <a:solidFill>
                  <a:srgbClr val="1F497D"/>
                </a:solidFill>
              </a:rPr>
              <a:t>Expertise sur le repérage et l’accompagnement des </a:t>
            </a:r>
            <a:r>
              <a:rPr lang="fr-FR" sz="1200" b="1" kern="0" dirty="0">
                <a:solidFill>
                  <a:srgbClr val="1F497D"/>
                </a:solidFill>
              </a:rPr>
              <a:t>vulnérabilités</a:t>
            </a:r>
          </a:p>
          <a:p>
            <a:pPr marL="214313" lvl="1" indent="-214313" defTabSz="685800">
              <a:lnSpc>
                <a:spcPct val="130000"/>
              </a:lnSpc>
              <a:spcBef>
                <a:spcPts val="450"/>
              </a:spcBef>
              <a:buFont typeface="Arial" panose="020B0604020202020204" pitchFamily="34" charset="0"/>
              <a:buChar char="•"/>
            </a:pPr>
            <a:r>
              <a:rPr lang="fr-FR" sz="1200" kern="0" dirty="0">
                <a:solidFill>
                  <a:srgbClr val="1F497D"/>
                </a:solidFill>
              </a:rPr>
              <a:t>Place centrale en </a:t>
            </a:r>
            <a:r>
              <a:rPr lang="fr-FR" sz="1200" b="1" kern="0" dirty="0">
                <a:solidFill>
                  <a:srgbClr val="1F497D"/>
                </a:solidFill>
              </a:rPr>
              <a:t>périnatalité </a:t>
            </a:r>
            <a:r>
              <a:rPr lang="fr-FR" sz="1200" kern="0" dirty="0">
                <a:solidFill>
                  <a:srgbClr val="1F497D"/>
                </a:solidFill>
              </a:rPr>
              <a:t>&gt;</a:t>
            </a:r>
            <a:r>
              <a:rPr lang="fr-FR" sz="1200" kern="0" dirty="0">
                <a:solidFill>
                  <a:sysClr val="windowText" lastClr="000000"/>
                </a:solidFill>
              </a:rPr>
              <a:t> travail de proximité sur le territoire / orientations</a:t>
            </a:r>
          </a:p>
        </p:txBody>
      </p:sp>
      <p:sp>
        <p:nvSpPr>
          <p:cNvPr id="2" name="Espace réservé du texte 1">
            <a:extLst>
              <a:ext uri="{FF2B5EF4-FFF2-40B4-BE49-F238E27FC236}">
                <a16:creationId xmlns:a16="http://schemas.microsoft.com/office/drawing/2014/main" id="{BAD8FBF8-F53A-44B6-AD19-503B9D16E495}"/>
              </a:ext>
            </a:extLst>
          </p:cNvPr>
          <p:cNvSpPr>
            <a:spLocks noGrp="1"/>
          </p:cNvSpPr>
          <p:nvPr>
            <p:ph type="body" idx="1"/>
          </p:nvPr>
        </p:nvSpPr>
        <p:spPr/>
        <p:txBody>
          <a:bodyPr/>
          <a:lstStyle/>
          <a:p>
            <a:r>
              <a:rPr lang="fr-FR" dirty="0" smtClean="0">
                <a:solidFill>
                  <a:schemeClr val="bg2">
                    <a:lumMod val="50000"/>
                  </a:schemeClr>
                </a:solidFill>
              </a:rPr>
              <a:t>Une base forte</a:t>
            </a:r>
            <a:endParaRPr lang="fr-FR" dirty="0">
              <a:solidFill>
                <a:schemeClr val="bg2">
                  <a:lumMod val="50000"/>
                </a:schemeClr>
              </a:solidFill>
            </a:endParaRPr>
          </a:p>
        </p:txBody>
      </p:sp>
      <p:sp>
        <p:nvSpPr>
          <p:cNvPr id="3" name="Espace réservé du pied de page 2">
            <a:extLst>
              <a:ext uri="{FF2B5EF4-FFF2-40B4-BE49-F238E27FC236}">
                <a16:creationId xmlns:a16="http://schemas.microsoft.com/office/drawing/2014/main" id="{3BE5F20F-7C0F-472F-8E4F-BBF9FBD5AB1A}"/>
              </a:ext>
            </a:extLst>
          </p:cNvPr>
          <p:cNvSpPr>
            <a:spLocks noGrp="1"/>
          </p:cNvSpPr>
          <p:nvPr>
            <p:ph type="ftr" sz="quarter" idx="11"/>
          </p:nvPr>
        </p:nvSpPr>
        <p:spPr>
          <a:xfrm>
            <a:off x="3108960" y="4783455"/>
            <a:ext cx="3234690" cy="132729"/>
          </a:xfrm>
        </p:spPr>
        <p:txBody>
          <a:bodyPr/>
          <a:lstStyle/>
          <a:p>
            <a:pPr algn="r" defTabSz="685800">
              <a:lnSpc>
                <a:spcPct val="115000"/>
              </a:lnSpc>
              <a:defRPr/>
            </a:pPr>
            <a:r>
              <a:rPr lang="fr-FR" sz="750" dirty="0">
                <a:solidFill>
                  <a:srgbClr val="071F32"/>
                </a:solidFill>
                <a:latin typeface="Montserrat"/>
              </a:rPr>
              <a:t>Dr Prisse Véronique médecin cheffe du service de PMI de Paris </a:t>
            </a:r>
          </a:p>
        </p:txBody>
      </p:sp>
      <p:sp>
        <p:nvSpPr>
          <p:cNvPr id="4" name="Espace réservé du numéro de diapositive 3">
            <a:extLst>
              <a:ext uri="{FF2B5EF4-FFF2-40B4-BE49-F238E27FC236}">
                <a16:creationId xmlns:a16="http://schemas.microsoft.com/office/drawing/2014/main" id="{D1C8C881-352F-45F5-880D-DBDDF560AFCD}"/>
              </a:ext>
            </a:extLst>
          </p:cNvPr>
          <p:cNvSpPr>
            <a:spLocks noGrp="1"/>
          </p:cNvSpPr>
          <p:nvPr>
            <p:ph type="sldNum" sz="quarter" idx="12"/>
          </p:nvPr>
        </p:nvSpPr>
        <p:spPr>
          <a:xfrm>
            <a:off x="4937760" y="3587592"/>
            <a:ext cx="1577340" cy="132729"/>
          </a:xfrm>
        </p:spPr>
        <p:txBody>
          <a:bodyPr/>
          <a:lstStyle/>
          <a:p>
            <a:pPr defTabSz="685800">
              <a:lnSpc>
                <a:spcPct val="115000"/>
              </a:lnSpc>
              <a:defRPr/>
            </a:pPr>
            <a:fld id="{975A587B-5814-4D9B-9598-FE9CB954CB01}" type="slidenum">
              <a:rPr lang="fr-FR" sz="750" b="1">
                <a:solidFill>
                  <a:srgbClr val="071F32"/>
                </a:solidFill>
                <a:latin typeface="Montserrat"/>
              </a:rPr>
              <a:pPr defTabSz="685800">
                <a:lnSpc>
                  <a:spcPct val="115000"/>
                </a:lnSpc>
                <a:defRPr/>
              </a:pPr>
              <a:t>69</a:t>
            </a:fld>
            <a:endParaRPr lang="fr-FR" sz="750" b="1" dirty="0">
              <a:solidFill>
                <a:srgbClr val="071F32"/>
              </a:solidFill>
              <a:latin typeface="Montserrat"/>
            </a:endParaRPr>
          </a:p>
        </p:txBody>
      </p:sp>
      <p:sp>
        <p:nvSpPr>
          <p:cNvPr id="6" name="Titre 5">
            <a:extLst>
              <a:ext uri="{FF2B5EF4-FFF2-40B4-BE49-F238E27FC236}">
                <a16:creationId xmlns:a16="http://schemas.microsoft.com/office/drawing/2014/main" id="{DBCBAE0E-7B9E-4A30-A1B3-90841ED8FC29}"/>
              </a:ext>
            </a:extLst>
          </p:cNvPr>
          <p:cNvSpPr>
            <a:spLocks noGrp="1"/>
          </p:cNvSpPr>
          <p:nvPr>
            <p:ph type="title"/>
          </p:nvPr>
        </p:nvSpPr>
        <p:spPr/>
        <p:txBody>
          <a:bodyPr>
            <a:normAutofit/>
          </a:bodyPr>
          <a:lstStyle/>
          <a:p>
            <a:r>
              <a:rPr lang="fr-FR" dirty="0" smtClean="0">
                <a:solidFill>
                  <a:schemeClr val="accent2">
                    <a:lumMod val="75000"/>
                  </a:schemeClr>
                </a:solidFill>
              </a:rPr>
              <a:t>Les 1000 premiers jours en PMI </a:t>
            </a:r>
            <a:r>
              <a:rPr lang="fr-FR" dirty="0" smtClean="0">
                <a:solidFill>
                  <a:schemeClr val="bg2">
                    <a:lumMod val="50000"/>
                  </a:schemeClr>
                </a:solidFill>
              </a:rPr>
              <a:t>(1/4)</a:t>
            </a:r>
            <a:endParaRPr lang="fr-FR" dirty="0">
              <a:solidFill>
                <a:schemeClr val="bg2">
                  <a:lumMod val="50000"/>
                </a:schemeClr>
              </a:solidFill>
            </a:endParaRPr>
          </a:p>
        </p:txBody>
      </p:sp>
      <p:sp>
        <p:nvSpPr>
          <p:cNvPr id="8" name="Rectangle 7"/>
          <p:cNvSpPr/>
          <p:nvPr/>
        </p:nvSpPr>
        <p:spPr>
          <a:xfrm>
            <a:off x="5654040" y="991197"/>
            <a:ext cx="2899560" cy="2771271"/>
          </a:xfrm>
          <a:prstGeom prst="rect">
            <a:avLst/>
          </a:prstGeom>
          <a:solidFill>
            <a:schemeClr val="bg1">
              <a:lumMod val="95000"/>
            </a:schemeClr>
          </a:solidFill>
          <a:ln w="28575">
            <a:noFill/>
          </a:ln>
        </p:spPr>
        <p:txBody>
          <a:bodyPr wrap="square">
            <a:spAutoFit/>
          </a:bodyPr>
          <a:lstStyle/>
          <a:p>
            <a:pPr marL="0" lvl="1" algn="ctr" defTabSz="685800">
              <a:lnSpc>
                <a:spcPct val="130000"/>
              </a:lnSpc>
              <a:spcBef>
                <a:spcPts val="450"/>
              </a:spcBef>
            </a:pPr>
            <a:r>
              <a:rPr lang="fr-FR" sz="1350" b="1" kern="0" dirty="0">
                <a:solidFill>
                  <a:srgbClr val="C0504D">
                    <a:lumMod val="50000"/>
                  </a:srgbClr>
                </a:solidFill>
              </a:rPr>
              <a:t>A Paris : un projet de service orienté 1000 jours</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Des </a:t>
            </a:r>
            <a:r>
              <a:rPr lang="fr-FR" sz="1050" b="1" kern="0" dirty="0">
                <a:solidFill>
                  <a:srgbClr val="C0504D">
                    <a:lumMod val="50000"/>
                  </a:srgbClr>
                </a:solidFill>
              </a:rPr>
              <a:t>enjeux transversaux </a:t>
            </a:r>
            <a:r>
              <a:rPr lang="fr-FR" sz="1050" kern="0" dirty="0">
                <a:solidFill>
                  <a:srgbClr val="EEECE1">
                    <a:lumMod val="10000"/>
                  </a:srgbClr>
                </a:solidFill>
              </a:rPr>
              <a:t>dans la majorité des axes stratégiques : </a:t>
            </a:r>
            <a:r>
              <a:rPr lang="fr-FR" sz="900" kern="0" dirty="0">
                <a:solidFill>
                  <a:srgbClr val="EEECE1">
                    <a:lumMod val="10000"/>
                  </a:srgbClr>
                </a:solidFill>
              </a:rPr>
              <a:t>adapter les actions de SP aux besoins ; p</a:t>
            </a:r>
            <a:r>
              <a:rPr lang="fr-FR" sz="900" kern="0" dirty="0">
                <a:solidFill>
                  <a:srgbClr val="EEECE1">
                    <a:lumMod val="10000"/>
                  </a:srgbClr>
                </a:solidFill>
                <a:sym typeface="Wingdings" panose="05000000000000000000" pitchFamily="2" charset="2"/>
              </a:rPr>
              <a:t>orter des projets de prévention transversaux ; ouvrir les centres ; f</a:t>
            </a:r>
            <a:r>
              <a:rPr lang="fr-FR" sz="900" kern="0" dirty="0">
                <a:solidFill>
                  <a:srgbClr val="EEECE1">
                    <a:lumMod val="10000"/>
                  </a:srgbClr>
                </a:solidFill>
              </a:rPr>
              <a:t>aciliter les parcours</a:t>
            </a:r>
            <a:r>
              <a:rPr lang="fr-FR" sz="900" kern="0" dirty="0">
                <a:solidFill>
                  <a:srgbClr val="EEECE1">
                    <a:lumMod val="10000"/>
                  </a:srgbClr>
                </a:solidFill>
                <a:sym typeface="Wingdings" panose="05000000000000000000" pitchFamily="2" charset="2"/>
              </a:rPr>
              <a:t> ; a</a:t>
            </a:r>
            <a:r>
              <a:rPr lang="fr-FR" sz="900" kern="0" dirty="0">
                <a:solidFill>
                  <a:srgbClr val="EEECE1">
                    <a:lumMod val="10000"/>
                  </a:srgbClr>
                </a:solidFill>
              </a:rPr>
              <a:t>ller au devant des publics les + éloignés...</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Un axe à part entière pour </a:t>
            </a:r>
            <a:r>
              <a:rPr lang="fr-FR" sz="1050" b="1" kern="0" dirty="0">
                <a:solidFill>
                  <a:srgbClr val="C0504D">
                    <a:lumMod val="50000"/>
                  </a:srgbClr>
                </a:solidFill>
              </a:rPr>
              <a:t>structurer la dynamique</a:t>
            </a:r>
            <a:r>
              <a:rPr lang="fr-FR" sz="1050" kern="0" dirty="0">
                <a:solidFill>
                  <a:srgbClr val="EEECE1">
                    <a:lumMod val="10000"/>
                  </a:srgbClr>
                </a:solidFill>
              </a:rPr>
              <a:t> et </a:t>
            </a:r>
            <a:r>
              <a:rPr lang="fr-FR" sz="1050" b="1" kern="0" dirty="0">
                <a:solidFill>
                  <a:srgbClr val="C0504D">
                    <a:lumMod val="50000"/>
                  </a:srgbClr>
                </a:solidFill>
              </a:rPr>
              <a:t>lancer une approche complémentaire </a:t>
            </a:r>
            <a:r>
              <a:rPr lang="fr-FR" sz="1050" kern="0" dirty="0">
                <a:solidFill>
                  <a:srgbClr val="EEECE1">
                    <a:lumMod val="10000"/>
                  </a:srgbClr>
                </a:solidFill>
              </a:rPr>
              <a:t>autour des 1000 jours  : renforcer son cœur de mission, faire évoluer son offre, porter et animer la dynamique…</a:t>
            </a:r>
          </a:p>
        </p:txBody>
      </p:sp>
    </p:spTree>
    <p:extLst>
      <p:ext uri="{BB962C8B-B14F-4D97-AF65-F5344CB8AC3E}">
        <p14:creationId xmlns:p14="http://schemas.microsoft.com/office/powerpoint/2010/main" val="64785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7</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230981" y="948031"/>
            <a:ext cx="2828851" cy="3785652"/>
          </a:xfrm>
          <a:prstGeom prst="rect">
            <a:avLst/>
          </a:prstGeom>
          <a:noFill/>
        </p:spPr>
        <p:txBody>
          <a:bodyPr wrap="square" rtlCol="0">
            <a:spAutoFit/>
          </a:bodyPr>
          <a:lstStyle/>
          <a:p>
            <a:pPr algn="just"/>
            <a:r>
              <a:rPr lang="fr-FR" sz="1600" b="1" dirty="0">
                <a:solidFill>
                  <a:srgbClr val="030E9F"/>
                </a:solidFill>
                <a:sym typeface="Wingdings" panose="05000000000000000000" pitchFamily="2" charset="2"/>
              </a:rPr>
              <a:t> </a:t>
            </a:r>
            <a:r>
              <a:rPr lang="fr-FR" sz="1600" b="1" dirty="0">
                <a:solidFill>
                  <a:srgbClr val="030E9F"/>
                </a:solidFill>
              </a:rPr>
              <a:t>Maisons Sport Santé</a:t>
            </a:r>
          </a:p>
          <a:p>
            <a:pPr algn="just"/>
            <a:r>
              <a:rPr lang="fr-FR" sz="1600" b="1" i="1" dirty="0"/>
              <a:t>Amener le plus grand nombre de personnes à intégrer la pratique d’une activité physique et sportive à son quotidien, de manière régulière, durable et adaptée pour améliorer l’état de santé de la </a:t>
            </a:r>
            <a:r>
              <a:rPr lang="fr-FR" sz="1600" b="1" i="1" dirty="0" smtClean="0"/>
              <a:t>population</a:t>
            </a:r>
          </a:p>
          <a:p>
            <a:pPr algn="just"/>
            <a:endParaRPr lang="fr-FR" sz="1600" dirty="0"/>
          </a:p>
          <a:p>
            <a:pPr algn="just"/>
            <a:r>
              <a:rPr lang="fr-FR" sz="1600" b="1" u="sng" dirty="0">
                <a:solidFill>
                  <a:srgbClr val="002395"/>
                </a:solidFill>
              </a:rPr>
              <a:t>10 MSS sur Paris</a:t>
            </a:r>
            <a:r>
              <a:rPr lang="fr-FR" sz="1600" b="1" dirty="0">
                <a:solidFill>
                  <a:srgbClr val="002395"/>
                </a:solidFill>
              </a:rPr>
              <a:t> </a:t>
            </a:r>
            <a:r>
              <a:rPr lang="fr-FR" sz="1600" i="1" dirty="0">
                <a:solidFill>
                  <a:srgbClr val="002395"/>
                </a:solidFill>
              </a:rPr>
              <a:t>(décembre 2023) .</a:t>
            </a:r>
            <a:endParaRPr lang="fr-FR" sz="1600" b="1" dirty="0">
              <a:sym typeface="Wingdings" panose="05000000000000000000" pitchFamily="2" charset="2"/>
            </a:endParaRPr>
          </a:p>
          <a:p>
            <a:pPr marL="377825" indent="-285750" algn="just"/>
            <a:r>
              <a:rPr lang="fr-FR" sz="1600" b="1" dirty="0">
                <a:sym typeface="Wingdings" panose="05000000000000000000" pitchFamily="2" charset="2"/>
              </a:rPr>
              <a:t>	</a:t>
            </a:r>
            <a:endParaRPr lang="fr-FR" sz="1600" dirty="0">
              <a:sym typeface="Wingdings" panose="05000000000000000000" pitchFamily="2" charset="2"/>
            </a:endParaRPr>
          </a:p>
          <a:p>
            <a:endParaRPr lang="fr-FR" sz="1600" dirty="0"/>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8024271" y="29766"/>
            <a:ext cx="868208" cy="773169"/>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pic>
        <p:nvPicPr>
          <p:cNvPr id="1026" name="Picture 2" descr="image001"/>
          <p:cNvPicPr>
            <a:picLocks noChangeAspect="1" noChangeArrowheads="1"/>
          </p:cNvPicPr>
          <p:nvPr/>
        </p:nvPicPr>
        <p:blipFill rotWithShape="1">
          <a:blip r:embed="rId5">
            <a:extLst>
              <a:ext uri="{28A0092B-C50C-407E-A947-70E740481C1C}">
                <a14:useLocalDpi xmlns:a14="http://schemas.microsoft.com/office/drawing/2010/main" val="0"/>
              </a:ext>
            </a:extLst>
          </a:blip>
          <a:srcRect l="920" t="21777" r="2960"/>
          <a:stretch/>
        </p:blipFill>
        <p:spPr bwMode="auto">
          <a:xfrm>
            <a:off x="2985855" y="941268"/>
            <a:ext cx="6158145" cy="354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83057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solidFill>
                  <a:schemeClr val="bg2">
                    <a:lumMod val="50000"/>
                  </a:schemeClr>
                </a:solidFill>
              </a:rPr>
              <a:t>Les enjeux</a:t>
            </a:r>
            <a:endParaRPr lang="fr-FR" dirty="0">
              <a:solidFill>
                <a:schemeClr val="bg2">
                  <a:lumMod val="25000"/>
                </a:schemeClr>
              </a:solidFill>
            </a:endParaRPr>
          </a:p>
        </p:txBody>
      </p:sp>
      <p:sp>
        <p:nvSpPr>
          <p:cNvPr id="4" name="Espace réservé du numéro de diapositive 3"/>
          <p:cNvSpPr>
            <a:spLocks noGrp="1"/>
          </p:cNvSpPr>
          <p:nvPr>
            <p:ph type="sldNum" sz="quarter" idx="12"/>
          </p:nvPr>
        </p:nvSpPr>
        <p:spPr>
          <a:xfrm>
            <a:off x="4937760" y="3587592"/>
            <a:ext cx="1577340" cy="132729"/>
          </a:xfrm>
        </p:spPr>
        <p:txBody>
          <a:bodyPr/>
          <a:lstStyle/>
          <a:p>
            <a:pPr defTabSz="685800">
              <a:lnSpc>
                <a:spcPct val="115000"/>
              </a:lnSpc>
              <a:defRPr/>
            </a:pPr>
            <a:fld id="{975A587B-5814-4D9B-9598-FE9CB954CB01}" type="slidenum">
              <a:rPr lang="fr-FR" sz="750" b="1">
                <a:solidFill>
                  <a:srgbClr val="071F32"/>
                </a:solidFill>
                <a:latin typeface="Montserrat"/>
              </a:rPr>
              <a:pPr defTabSz="685800">
                <a:lnSpc>
                  <a:spcPct val="115000"/>
                </a:lnSpc>
                <a:defRPr/>
              </a:pPr>
              <a:t>70</a:t>
            </a:fld>
            <a:endParaRPr lang="fr-FR" sz="750" b="1" dirty="0">
              <a:solidFill>
                <a:srgbClr val="071F32"/>
              </a:solidFill>
              <a:latin typeface="Montserrat"/>
            </a:endParaRPr>
          </a:p>
        </p:txBody>
      </p:sp>
      <p:sp>
        <p:nvSpPr>
          <p:cNvPr id="7" name="Titre 6"/>
          <p:cNvSpPr>
            <a:spLocks noGrp="1"/>
          </p:cNvSpPr>
          <p:nvPr>
            <p:ph type="title"/>
          </p:nvPr>
        </p:nvSpPr>
        <p:spPr>
          <a:xfrm>
            <a:off x="442743" y="411643"/>
            <a:ext cx="8100000" cy="351000"/>
          </a:xfrm>
        </p:spPr>
        <p:txBody>
          <a:bodyPr>
            <a:normAutofit/>
          </a:bodyPr>
          <a:lstStyle/>
          <a:p>
            <a:r>
              <a:rPr lang="fr-FR" dirty="0">
                <a:solidFill>
                  <a:schemeClr val="accent2">
                    <a:lumMod val="75000"/>
                  </a:schemeClr>
                </a:solidFill>
              </a:rPr>
              <a:t>Les 1000 premiers jours en </a:t>
            </a:r>
            <a:r>
              <a:rPr lang="fr-FR" dirty="0" smtClean="0">
                <a:solidFill>
                  <a:schemeClr val="accent2">
                    <a:lumMod val="75000"/>
                  </a:schemeClr>
                </a:solidFill>
              </a:rPr>
              <a:t>PMI </a:t>
            </a:r>
            <a:r>
              <a:rPr lang="fr-FR" dirty="0" smtClean="0">
                <a:solidFill>
                  <a:schemeClr val="bg2">
                    <a:lumMod val="50000"/>
                  </a:schemeClr>
                </a:solidFill>
              </a:rPr>
              <a:t>(2/4)</a:t>
            </a:r>
            <a:endParaRPr lang="fr-FR" dirty="0">
              <a:solidFill>
                <a:schemeClr val="bg2">
                  <a:lumMod val="50000"/>
                </a:schemeClr>
              </a:solidFill>
            </a:endParaRPr>
          </a:p>
        </p:txBody>
      </p:sp>
      <p:sp>
        <p:nvSpPr>
          <p:cNvPr id="12" name="Espace réservé du texte 8"/>
          <p:cNvSpPr txBox="1">
            <a:spLocks/>
          </p:cNvSpPr>
          <p:nvPr/>
        </p:nvSpPr>
        <p:spPr>
          <a:xfrm>
            <a:off x="5918981" y="239533"/>
            <a:ext cx="2802258" cy="516873"/>
          </a:xfrm>
          <a:prstGeom prst="rect">
            <a:avLst/>
          </a:prstGeom>
        </p:spPr>
        <p:txBody>
          <a:bodyPr vert="horz" lIns="68580" tIns="34290" rIns="68580" bIns="34290" rtlCol="0">
            <a:noAutofit/>
          </a:bodyPr>
          <a:lstStyle>
            <a:lvl1pPr marL="0" indent="0" algn="l" defTabSz="914400" rtl="0" eaLnBrk="1" latinLnBrk="0" hangingPunct="1">
              <a:lnSpc>
                <a:spcPct val="130000"/>
              </a:lnSpc>
              <a:spcBef>
                <a:spcPts val="0"/>
              </a:spcBef>
              <a:buFont typeface="Arial" panose="020B0604020202020204" pitchFamily="34" charset="0"/>
              <a:buNone/>
              <a:defRPr sz="1400" kern="1200">
                <a:solidFill>
                  <a:schemeClr val="tx1"/>
                </a:solidFill>
                <a:latin typeface="+mn-lt"/>
                <a:ea typeface="+mn-ea"/>
                <a:cs typeface="+mn-cs"/>
              </a:defRPr>
            </a:lvl1pPr>
            <a:lvl2pPr marL="0" indent="179388" algn="l" defTabSz="914400" rtl="0" eaLnBrk="1" latinLnBrk="0" hangingPunct="1">
              <a:lnSpc>
                <a:spcPct val="130000"/>
              </a:lnSpc>
              <a:spcBef>
                <a:spcPts val="2400"/>
              </a:spcBef>
              <a:buClr>
                <a:schemeClr val="tx1"/>
              </a:buClr>
              <a:buFont typeface="+mj-lt"/>
              <a:buAutoNum type="arabicPeriod"/>
              <a:defRPr sz="1400" b="1" kern="1200">
                <a:solidFill>
                  <a:schemeClr val="tx1"/>
                </a:solidFill>
                <a:latin typeface="+mn-lt"/>
                <a:ea typeface="+mn-ea"/>
                <a:cs typeface="+mn-cs"/>
              </a:defRPr>
            </a:lvl2pPr>
            <a:lvl3pPr marL="216000" indent="109538" algn="l" defTabSz="914400" rtl="0" eaLnBrk="1" latinLnBrk="0" hangingPunct="1">
              <a:lnSpc>
                <a:spcPct val="130000"/>
              </a:lnSpc>
              <a:spcBef>
                <a:spcPts val="300"/>
              </a:spcBef>
              <a:buSzPct val="120000"/>
              <a:buFont typeface="Times" panose="02020603050405020304" pitchFamily="18" charset="0"/>
              <a:buChar char="∙"/>
              <a:defRPr sz="1400" kern="1200">
                <a:solidFill>
                  <a:schemeClr val="tx1"/>
                </a:solidFill>
                <a:latin typeface="+mn-lt"/>
                <a:ea typeface="+mn-ea"/>
                <a:cs typeface="+mn-cs"/>
              </a:defRPr>
            </a:lvl3pPr>
            <a:lvl4pPr marL="360000" indent="126000" algn="l" defTabSz="914400" rtl="0" eaLnBrk="1" latinLnBrk="0" hangingPunct="1">
              <a:lnSpc>
                <a:spcPct val="130000"/>
              </a:lnSpc>
              <a:spcBef>
                <a:spcPts val="300"/>
              </a:spcBef>
              <a:buFont typeface="Calibri" panose="020F0502020204030204" pitchFamily="34" charset="0"/>
              <a:buChar char="‐"/>
              <a:defRPr sz="1400" kern="1200">
                <a:solidFill>
                  <a:schemeClr val="tx1"/>
                </a:solidFill>
                <a:latin typeface="+mn-lt"/>
                <a:ea typeface="+mn-ea"/>
                <a:cs typeface="+mn-cs"/>
              </a:defRPr>
            </a:lvl4pPr>
            <a:lvl5pPr marL="360000" indent="0" algn="l" defTabSz="914400" rtl="0" eaLnBrk="1" latinLnBrk="0" hangingPunct="1">
              <a:lnSpc>
                <a:spcPct val="130000"/>
              </a:lnSpc>
              <a:spcBef>
                <a:spcPts val="3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endParaRPr lang="fr-FR" sz="1350" b="1" dirty="0">
              <a:solidFill>
                <a:srgbClr val="C0504D">
                  <a:lumMod val="50000"/>
                </a:srgbClr>
              </a:solidFill>
              <a:latin typeface="Calibri"/>
            </a:endParaRPr>
          </a:p>
        </p:txBody>
      </p:sp>
      <p:pic>
        <p:nvPicPr>
          <p:cNvPr id="42" name="Image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H="1">
            <a:off x="3483864" y="2354135"/>
            <a:ext cx="461697" cy="481785"/>
          </a:xfrm>
          <a:prstGeom prst="rect">
            <a:avLst/>
          </a:prstGeom>
        </p:spPr>
      </p:pic>
      <p:pic>
        <p:nvPicPr>
          <p:cNvPr id="44" name="Image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H="1">
            <a:off x="3483864" y="3087317"/>
            <a:ext cx="461697" cy="481785"/>
          </a:xfrm>
          <a:prstGeom prst="rect">
            <a:avLst/>
          </a:prstGeom>
        </p:spPr>
      </p:pic>
      <p:graphicFrame>
        <p:nvGraphicFramePr>
          <p:cNvPr id="2" name="Diagramme 1"/>
          <p:cNvGraphicFramePr/>
          <p:nvPr>
            <p:extLst/>
          </p:nvPr>
        </p:nvGraphicFramePr>
        <p:xfrm>
          <a:off x="588180" y="2228850"/>
          <a:ext cx="2596604" cy="21215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555813" y="1367905"/>
            <a:ext cx="6521643" cy="507831"/>
          </a:xfrm>
          <a:prstGeom prst="rect">
            <a:avLst/>
          </a:prstGeom>
        </p:spPr>
        <p:txBody>
          <a:bodyPr wrap="square">
            <a:spAutoFit/>
          </a:bodyPr>
          <a:lstStyle/>
          <a:p>
            <a:pPr marL="214313" indent="-214313" defTabSz="685800">
              <a:spcBef>
                <a:spcPts val="450"/>
              </a:spcBef>
              <a:buFont typeface="Wingdings" panose="05000000000000000000" pitchFamily="2" charset="2"/>
              <a:buChar char="à"/>
            </a:pPr>
            <a:r>
              <a:rPr lang="fr-FR" sz="1350" b="1" kern="0" dirty="0">
                <a:solidFill>
                  <a:srgbClr val="1F497D"/>
                </a:solidFill>
                <a:sym typeface="Wingdings" panose="05000000000000000000" pitchFamily="2" charset="2"/>
              </a:rPr>
              <a:t>Soutenir les parents </a:t>
            </a:r>
            <a:br>
              <a:rPr lang="fr-FR" sz="1350" b="1" kern="0" dirty="0">
                <a:solidFill>
                  <a:srgbClr val="1F497D"/>
                </a:solidFill>
                <a:sym typeface="Wingdings" panose="05000000000000000000" pitchFamily="2" charset="2"/>
              </a:rPr>
            </a:br>
            <a:r>
              <a:rPr lang="fr-FR" sz="1350" b="1" kern="0" dirty="0">
                <a:solidFill>
                  <a:srgbClr val="1F497D"/>
                </a:solidFill>
                <a:sym typeface="Wingdings" panose="05000000000000000000" pitchFamily="2" charset="2"/>
              </a:rPr>
              <a:t>et agir sur les environnements de l’enfant…</a:t>
            </a:r>
          </a:p>
        </p:txBody>
      </p:sp>
      <p:pic>
        <p:nvPicPr>
          <p:cNvPr id="13"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H="1">
            <a:off x="3483864" y="3761272"/>
            <a:ext cx="461697" cy="481785"/>
          </a:xfrm>
          <a:prstGeom prst="rect">
            <a:avLst/>
          </a:prstGeom>
        </p:spPr>
      </p:pic>
      <p:grpSp>
        <p:nvGrpSpPr>
          <p:cNvPr id="20" name="Groupe 19"/>
          <p:cNvGrpSpPr/>
          <p:nvPr/>
        </p:nvGrpSpPr>
        <p:grpSpPr>
          <a:xfrm>
            <a:off x="4141753" y="1957955"/>
            <a:ext cx="4147919" cy="977616"/>
            <a:chOff x="2216979" y="144067"/>
            <a:chExt cx="3941297" cy="1135326"/>
          </a:xfrm>
        </p:grpSpPr>
        <p:sp>
          <p:nvSpPr>
            <p:cNvPr id="21" name="Rectangle avec coins arrondis du même côté 20"/>
            <p:cNvSpPr/>
            <p:nvPr/>
          </p:nvSpPr>
          <p:spPr>
            <a:xfrm rot="5400000">
              <a:off x="3619965" y="-1258919"/>
              <a:ext cx="1135326" cy="3941297"/>
            </a:xfrm>
            <a:prstGeom prst="round2SameRect">
              <a:avLst/>
            </a:prstGeom>
            <a:solidFill>
              <a:schemeClr val="bg1">
                <a:alpha val="90000"/>
              </a:schemeClr>
            </a:solidFill>
            <a:ln>
              <a:solidFill>
                <a:schemeClr val="accent2">
                  <a:alpha val="9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ZoneTexte 21"/>
            <p:cNvSpPr txBox="1"/>
            <p:nvPr/>
          </p:nvSpPr>
          <p:spPr>
            <a:xfrm>
              <a:off x="2216980" y="199488"/>
              <a:ext cx="3885876" cy="91982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1433" tIns="15716" rIns="31433" bIns="15716" numCol="1" spcCol="1270" anchor="ctr" anchorCtr="0">
              <a:noAutofit/>
            </a:bodyPr>
            <a:lstStyle/>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Repérage des conduites addictives</a:t>
              </a:r>
              <a:endParaRPr lang="fr-FR" sz="825" dirty="0">
                <a:solidFill>
                  <a:prstClr val="black">
                    <a:hueOff val="0"/>
                    <a:satOff val="0"/>
                    <a:lumOff val="0"/>
                    <a:alphaOff val="0"/>
                  </a:prstClr>
                </a:solidFill>
                <a:latin typeface="Calibri"/>
              </a:endParaRP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MAJ des recommandations nutritionnelles</a:t>
              </a: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Nouvelles parentalités</a:t>
              </a: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Projet de service PM (infos DG, suivis de grossesse, renforcement VAD, articulation PI)</a:t>
              </a: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Formation aux violences intra familiales de tous les professionnels </a:t>
              </a: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Développement des actions hors les murs</a:t>
              </a:r>
            </a:p>
            <a:p>
              <a:pPr marL="42863" lvl="1" indent="-42863" defTabSz="366713">
                <a:lnSpc>
                  <a:spcPct val="90000"/>
                </a:lnSpc>
                <a:spcBef>
                  <a:spcPct val="0"/>
                </a:spcBef>
                <a:spcAft>
                  <a:spcPct val="15000"/>
                </a:spcAft>
                <a:buFontTx/>
                <a:buChar char="••"/>
              </a:pPr>
              <a:r>
                <a:rPr lang="fr-FR" sz="825" dirty="0">
                  <a:solidFill>
                    <a:srgbClr val="EEECE1">
                      <a:lumMod val="10000"/>
                    </a:srgbClr>
                  </a:solidFill>
                  <a:latin typeface="Calibri"/>
                </a:rPr>
                <a:t>Déploiement des </a:t>
              </a:r>
              <a:r>
                <a:rPr lang="fr-FR" sz="825" dirty="0" err="1">
                  <a:solidFill>
                    <a:srgbClr val="EEECE1">
                      <a:lumMod val="10000"/>
                    </a:srgbClr>
                  </a:solidFill>
                  <a:latin typeface="Calibri"/>
                </a:rPr>
                <a:t>bilirubinomètres</a:t>
              </a:r>
              <a:r>
                <a:rPr lang="fr-FR" sz="825" dirty="0">
                  <a:solidFill>
                    <a:srgbClr val="EEECE1">
                      <a:lumMod val="10000"/>
                    </a:srgbClr>
                  </a:solidFill>
                  <a:latin typeface="Calibri"/>
                </a:rPr>
                <a:t> </a:t>
              </a:r>
            </a:p>
          </p:txBody>
        </p:sp>
      </p:grpSp>
      <p:grpSp>
        <p:nvGrpSpPr>
          <p:cNvPr id="23" name="Groupe 22"/>
          <p:cNvGrpSpPr/>
          <p:nvPr/>
        </p:nvGrpSpPr>
        <p:grpSpPr>
          <a:xfrm>
            <a:off x="4114800" y="2983294"/>
            <a:ext cx="4264120" cy="887011"/>
            <a:chOff x="2216979" y="1634183"/>
            <a:chExt cx="3941297" cy="1135326"/>
          </a:xfrm>
        </p:grpSpPr>
        <p:sp>
          <p:nvSpPr>
            <p:cNvPr id="24" name="Rectangle avec coins arrondis du même côté 23"/>
            <p:cNvSpPr/>
            <p:nvPr/>
          </p:nvSpPr>
          <p:spPr>
            <a:xfrm rot="5400000">
              <a:off x="3619965" y="231197"/>
              <a:ext cx="1135326" cy="3941297"/>
            </a:xfrm>
            <a:prstGeom prst="round2SameRect">
              <a:avLst/>
            </a:prstGeom>
            <a:solidFill>
              <a:schemeClr val="bg1">
                <a:alpha val="90000"/>
              </a:schemeClr>
            </a:solidFill>
            <a:ln>
              <a:solidFill>
                <a:schemeClr val="accent2">
                  <a:alpha val="9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ZoneTexte 24"/>
            <p:cNvSpPr txBox="1"/>
            <p:nvPr/>
          </p:nvSpPr>
          <p:spPr>
            <a:xfrm>
              <a:off x="2216980" y="1689604"/>
              <a:ext cx="3885875" cy="102448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1433" tIns="15716" rIns="31433" bIns="15716" numCol="1" spcCol="1270" anchor="ctr" anchorCtr="0">
              <a:noAutofit/>
            </a:bodyPr>
            <a:lstStyle/>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Systématisation de l’EPP et de l’EPN</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Appel systématique des sortantes de maternité par une puéricultrice </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Repérage systématique de la DPN par l’EPDS</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Actions culturelles : résidences artistiques, module, lectrices…</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sym typeface="Wingdings" panose="05000000000000000000" pitchFamily="2" charset="2"/>
                </a:rPr>
                <a:t>Développement des CPS</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sym typeface="Wingdings" panose="05000000000000000000" pitchFamily="2" charset="2"/>
                </a:rPr>
                <a:t>Participation à la recherche clinique </a:t>
              </a:r>
              <a:r>
                <a:rPr lang="fr-FR" sz="825" kern="0" dirty="0" err="1">
                  <a:solidFill>
                    <a:srgbClr val="EEECE1">
                      <a:lumMod val="10000"/>
                    </a:srgbClr>
                  </a:solidFill>
                  <a:latin typeface="Calibri"/>
                  <a:sym typeface="Wingdings" panose="05000000000000000000" pitchFamily="2" charset="2"/>
                </a:rPr>
                <a:t>Préco</a:t>
              </a:r>
              <a:r>
                <a:rPr lang="fr-FR" sz="825" kern="0" dirty="0">
                  <a:solidFill>
                    <a:srgbClr val="EEECE1">
                      <a:lumMod val="10000"/>
                    </a:srgbClr>
                  </a:solidFill>
                  <a:latin typeface="Calibri"/>
                  <a:sym typeface="Wingdings" panose="05000000000000000000" pitchFamily="2" charset="2"/>
                </a:rPr>
                <a:t> TSA dépistage précoce des troubles du développement (grille Préault)</a:t>
              </a:r>
              <a:endParaRPr lang="fr-FR" sz="825" kern="0" dirty="0">
                <a:solidFill>
                  <a:srgbClr val="EEECE1">
                    <a:lumMod val="10000"/>
                  </a:srgbClr>
                </a:solidFill>
                <a:latin typeface="Calibri"/>
              </a:endParaRPr>
            </a:p>
          </p:txBody>
        </p:sp>
      </p:grpSp>
      <p:grpSp>
        <p:nvGrpSpPr>
          <p:cNvPr id="26" name="Groupe 25"/>
          <p:cNvGrpSpPr/>
          <p:nvPr/>
        </p:nvGrpSpPr>
        <p:grpSpPr>
          <a:xfrm>
            <a:off x="4141753" y="3902171"/>
            <a:ext cx="4147919" cy="652730"/>
            <a:chOff x="2216979" y="3124299"/>
            <a:chExt cx="3941297" cy="1135326"/>
          </a:xfrm>
        </p:grpSpPr>
        <p:sp>
          <p:nvSpPr>
            <p:cNvPr id="27" name="Rectangle avec coins arrondis du même côté 26"/>
            <p:cNvSpPr/>
            <p:nvPr/>
          </p:nvSpPr>
          <p:spPr>
            <a:xfrm rot="5400000">
              <a:off x="3619965" y="1721313"/>
              <a:ext cx="1135326" cy="3941297"/>
            </a:xfrm>
            <a:prstGeom prst="round2SameRect">
              <a:avLst/>
            </a:prstGeom>
            <a:solidFill>
              <a:schemeClr val="bg1">
                <a:alpha val="90000"/>
              </a:schemeClr>
            </a:solidFill>
            <a:ln>
              <a:solidFill>
                <a:schemeClr val="accent2">
                  <a:alpha val="90000"/>
                </a:schemeClr>
              </a:solid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9" name="ZoneTexte 28"/>
            <p:cNvSpPr txBox="1"/>
            <p:nvPr/>
          </p:nvSpPr>
          <p:spPr>
            <a:xfrm>
              <a:off x="2216980" y="3179720"/>
              <a:ext cx="3885875" cy="102448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22860" rIns="45720" bIns="22860" numCol="1" spcCol="1270" anchor="ctr" anchorCtr="0">
              <a:noAutofit/>
            </a:bodyPr>
            <a:lstStyle/>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Maquettes pédagogiques</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Produits d’hygiène et cosmétiques </a:t>
              </a:r>
            </a:p>
            <a:p>
              <a:pPr marL="42863" lvl="1" indent="-42863" defTabSz="366713">
                <a:lnSpc>
                  <a:spcPct val="90000"/>
                </a:lnSpc>
                <a:spcBef>
                  <a:spcPct val="0"/>
                </a:spcBef>
                <a:spcAft>
                  <a:spcPct val="15000"/>
                </a:spcAft>
                <a:buFontTx/>
                <a:buChar char="••"/>
              </a:pPr>
              <a:r>
                <a:rPr lang="fr-FR" sz="825" kern="0" dirty="0">
                  <a:solidFill>
                    <a:srgbClr val="EEECE1">
                      <a:lumMod val="10000"/>
                    </a:srgbClr>
                  </a:solidFill>
                  <a:latin typeface="Calibri"/>
                </a:rPr>
                <a:t>Démarche </a:t>
              </a:r>
              <a:r>
                <a:rPr lang="fr-FR" sz="825" kern="0" dirty="0" err="1">
                  <a:solidFill>
                    <a:srgbClr val="EEECE1">
                      <a:lumMod val="10000"/>
                    </a:srgbClr>
                  </a:solidFill>
                  <a:latin typeface="Calibri"/>
                </a:rPr>
                <a:t>EcoPMI</a:t>
              </a:r>
              <a:r>
                <a:rPr lang="fr-FR" sz="825" kern="0" dirty="0">
                  <a:solidFill>
                    <a:srgbClr val="EEECE1">
                      <a:lumMod val="10000"/>
                    </a:srgbClr>
                  </a:solidFill>
                  <a:latin typeface="Calibri"/>
                </a:rPr>
                <a:t> et référent santé environnement</a:t>
              </a:r>
            </a:p>
          </p:txBody>
        </p:sp>
      </p:grpSp>
      <p:pic>
        <p:nvPicPr>
          <p:cNvPr id="10" name="Image 9"/>
          <p:cNvPicPr>
            <a:picLocks noChangeAspect="1"/>
          </p:cNvPicPr>
          <p:nvPr/>
        </p:nvPicPr>
        <p:blipFill>
          <a:blip r:embed="rId8"/>
          <a:stretch>
            <a:fillRect/>
          </a:stretch>
        </p:blipFill>
        <p:spPr>
          <a:xfrm>
            <a:off x="7077456" y="1103748"/>
            <a:ext cx="1301465" cy="1301465"/>
          </a:xfrm>
          <a:prstGeom prst="rect">
            <a:avLst/>
          </a:prstGeom>
        </p:spPr>
      </p:pic>
      <p:sp>
        <p:nvSpPr>
          <p:cNvPr id="6" name="Espace réservé du pied de page 5"/>
          <p:cNvSpPr>
            <a:spLocks noGrp="1"/>
          </p:cNvSpPr>
          <p:nvPr>
            <p:ph type="ftr" sz="quarter" idx="11"/>
          </p:nvPr>
        </p:nvSpPr>
        <p:spPr>
          <a:xfrm>
            <a:off x="310896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323566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solidFill>
                  <a:schemeClr val="bg2">
                    <a:lumMod val="50000"/>
                  </a:schemeClr>
                </a:solidFill>
              </a:rPr>
              <a:t>Concrètement</a:t>
            </a:r>
            <a:endParaRPr lang="fr-FR" dirty="0">
              <a:solidFill>
                <a:schemeClr val="bg2">
                  <a:lumMod val="25000"/>
                </a:schemeClr>
              </a:solidFill>
            </a:endParaRPr>
          </a:p>
        </p:txBody>
      </p:sp>
      <p:sp>
        <p:nvSpPr>
          <p:cNvPr id="3" name="Espace réservé du pied de page 2"/>
          <p:cNvSpPr>
            <a:spLocks noGrp="1"/>
          </p:cNvSpPr>
          <p:nvPr>
            <p:ph type="ftr" sz="quarter" idx="11"/>
          </p:nvPr>
        </p:nvSpPr>
        <p:spPr>
          <a:xfrm>
            <a:off x="3108960" y="4783455"/>
            <a:ext cx="3406140" cy="132729"/>
          </a:xfrm>
        </p:spPr>
        <p:txBody>
          <a:bodyPr/>
          <a:lstStyle/>
          <a:p>
            <a:pPr algn="r" defTabSz="685800">
              <a:lnSpc>
                <a:spcPct val="115000"/>
              </a:lnSpc>
              <a:defRPr/>
            </a:pPr>
            <a:r>
              <a:rPr lang="fr-FR" sz="750" dirty="0">
                <a:solidFill>
                  <a:srgbClr val="071F32"/>
                </a:solidFill>
                <a:latin typeface="Montserrat"/>
              </a:rPr>
              <a:t>Dr Prisse Véronique médecin cheffe du service de PMI de Paris </a:t>
            </a:r>
          </a:p>
        </p:txBody>
      </p:sp>
      <p:sp>
        <p:nvSpPr>
          <p:cNvPr id="4" name="Espace réservé du numéro de diapositive 3"/>
          <p:cNvSpPr>
            <a:spLocks noGrp="1"/>
          </p:cNvSpPr>
          <p:nvPr>
            <p:ph type="sldNum" sz="quarter" idx="12"/>
          </p:nvPr>
        </p:nvSpPr>
        <p:spPr>
          <a:xfrm>
            <a:off x="4937760" y="3587592"/>
            <a:ext cx="1577340" cy="132729"/>
          </a:xfrm>
        </p:spPr>
        <p:txBody>
          <a:bodyPr/>
          <a:lstStyle/>
          <a:p>
            <a:pPr defTabSz="685800">
              <a:lnSpc>
                <a:spcPct val="115000"/>
              </a:lnSpc>
              <a:defRPr/>
            </a:pPr>
            <a:fld id="{975A587B-5814-4D9B-9598-FE9CB954CB01}" type="slidenum">
              <a:rPr lang="fr-FR" sz="750" b="1">
                <a:solidFill>
                  <a:srgbClr val="071F32"/>
                </a:solidFill>
                <a:latin typeface="Montserrat"/>
              </a:rPr>
              <a:pPr defTabSz="685800">
                <a:lnSpc>
                  <a:spcPct val="115000"/>
                </a:lnSpc>
                <a:defRPr/>
              </a:pPr>
              <a:t>71</a:t>
            </a:fld>
            <a:endParaRPr lang="fr-FR" sz="750" b="1" dirty="0">
              <a:solidFill>
                <a:srgbClr val="071F32"/>
              </a:solidFill>
              <a:latin typeface="Montserrat"/>
            </a:endParaRPr>
          </a:p>
        </p:txBody>
      </p:sp>
      <p:sp>
        <p:nvSpPr>
          <p:cNvPr id="9" name="Espace réservé du texte 8"/>
          <p:cNvSpPr>
            <a:spLocks noGrp="1"/>
          </p:cNvSpPr>
          <p:nvPr>
            <p:ph type="body" sz="quarter" idx="13"/>
          </p:nvPr>
        </p:nvSpPr>
        <p:spPr>
          <a:xfrm>
            <a:off x="596214" y="1387307"/>
            <a:ext cx="7796672" cy="3145476"/>
          </a:xfrm>
        </p:spPr>
        <p:txBody>
          <a:bodyPr/>
          <a:lstStyle/>
          <a:p>
            <a:pPr>
              <a:spcBef>
                <a:spcPts val="450"/>
              </a:spcBef>
            </a:pPr>
            <a:r>
              <a:rPr lang="fr-FR" sz="1350" b="1" dirty="0">
                <a:solidFill>
                  <a:schemeClr val="tx2"/>
                </a:solidFill>
                <a:sym typeface="Wingdings" panose="05000000000000000000" pitchFamily="2" charset="2"/>
              </a:rPr>
              <a:t>Nos modes d’intervention :</a:t>
            </a:r>
            <a:endParaRPr lang="fr-FR" sz="1350" dirty="0">
              <a:solidFill>
                <a:schemeClr val="tx2"/>
              </a:solidFill>
              <a:sym typeface="Wingdings" panose="05000000000000000000" pitchFamily="2" charset="2"/>
            </a:endParaRPr>
          </a:p>
          <a:p>
            <a:pPr marL="404813" indent="-205979">
              <a:spcBef>
                <a:spcPts val="450"/>
              </a:spcBef>
              <a:buFont typeface="Arial" panose="020B0604020202020204" pitchFamily="34" charset="0"/>
              <a:buChar char="•"/>
            </a:pPr>
            <a:r>
              <a:rPr lang="fr-FR" sz="1200" b="1" dirty="0">
                <a:solidFill>
                  <a:schemeClr val="tx2"/>
                </a:solidFill>
                <a:latin typeface="+mj-lt"/>
              </a:rPr>
              <a:t>Interventions de prévention ciblée à domicile </a:t>
            </a:r>
            <a:r>
              <a:rPr lang="fr-FR" sz="1200" dirty="0">
                <a:solidFill>
                  <a:schemeClr val="tx2"/>
                </a:solidFill>
              </a:rPr>
              <a:t>par les SF et puéricultrices de secteur </a:t>
            </a:r>
            <a:r>
              <a:rPr lang="fr-FR" dirty="0">
                <a:solidFill>
                  <a:schemeClr val="bg2">
                    <a:lumMod val="25000"/>
                  </a:schemeClr>
                </a:solidFill>
              </a:rPr>
              <a:t>(parentalité, santé </a:t>
            </a:r>
            <a:r>
              <a:rPr lang="fr-FR" dirty="0" smtClean="0">
                <a:solidFill>
                  <a:schemeClr val="bg2">
                    <a:lumMod val="25000"/>
                  </a:schemeClr>
                </a:solidFill>
              </a:rPr>
              <a:t>environnementale,…) </a:t>
            </a:r>
            <a:r>
              <a:rPr lang="fr-FR" sz="1200" dirty="0">
                <a:solidFill>
                  <a:schemeClr val="tx2"/>
                </a:solidFill>
              </a:rPr>
              <a:t>&gt; </a:t>
            </a:r>
            <a:r>
              <a:rPr lang="fr-FR" sz="1200" dirty="0">
                <a:solidFill>
                  <a:schemeClr val="tx2"/>
                </a:solidFill>
                <a:latin typeface="+mj-lt"/>
              </a:rPr>
              <a:t>appels en sortie de maternité</a:t>
            </a:r>
          </a:p>
          <a:p>
            <a:pPr marL="404813" indent="-205979">
              <a:spcBef>
                <a:spcPts val="450"/>
              </a:spcBef>
              <a:buFont typeface="Arial" panose="020B0604020202020204" pitchFamily="34" charset="0"/>
              <a:buChar char="•"/>
            </a:pPr>
            <a:r>
              <a:rPr lang="fr-FR" sz="1200" b="1" dirty="0">
                <a:solidFill>
                  <a:schemeClr val="tx2"/>
                </a:solidFill>
                <a:latin typeface="+mj-lt"/>
              </a:rPr>
              <a:t>CS préventives pluridisciplinaires </a:t>
            </a:r>
            <a:r>
              <a:rPr lang="fr-FR" dirty="0">
                <a:solidFill>
                  <a:schemeClr val="bg2">
                    <a:lumMod val="25000"/>
                  </a:schemeClr>
                </a:solidFill>
              </a:rPr>
              <a:t>(médecins, psychologues, psychomotriciens, SF</a:t>
            </a:r>
            <a:r>
              <a:rPr lang="fr-FR" dirty="0" smtClean="0">
                <a:solidFill>
                  <a:schemeClr val="bg2">
                    <a:lumMod val="25000"/>
                  </a:schemeClr>
                </a:solidFill>
              </a:rPr>
              <a:t>)</a:t>
            </a:r>
            <a:r>
              <a:rPr lang="fr-FR" sz="1200" dirty="0">
                <a:solidFill>
                  <a:schemeClr val="bg2">
                    <a:lumMod val="25000"/>
                  </a:schemeClr>
                </a:solidFill>
              </a:rPr>
              <a:t>, </a:t>
            </a:r>
            <a:r>
              <a:rPr lang="fr-FR" sz="1200" dirty="0">
                <a:solidFill>
                  <a:schemeClr val="tx2"/>
                </a:solidFill>
                <a:latin typeface="+mj-lt"/>
              </a:rPr>
              <a:t>&gt; regards croisés sur le repérage et l’accompagnement des vulnérabilités </a:t>
            </a:r>
            <a:r>
              <a:rPr lang="fr-FR" dirty="0">
                <a:solidFill>
                  <a:schemeClr val="bg2">
                    <a:lumMod val="25000"/>
                  </a:schemeClr>
                </a:solidFill>
              </a:rPr>
              <a:t>(précarité, violences, TND…), </a:t>
            </a:r>
            <a:r>
              <a:rPr lang="fr-FR" sz="1200" dirty="0">
                <a:solidFill>
                  <a:schemeClr val="tx2"/>
                </a:solidFill>
              </a:rPr>
              <a:t>avec renforcement des </a:t>
            </a:r>
            <a:r>
              <a:rPr lang="fr-FR" sz="1200" b="1" dirty="0">
                <a:solidFill>
                  <a:schemeClr val="tx2"/>
                </a:solidFill>
              </a:rPr>
              <a:t>CS de puéricultrices </a:t>
            </a:r>
            <a:r>
              <a:rPr lang="fr-FR" dirty="0" smtClean="0">
                <a:solidFill>
                  <a:schemeClr val="bg2">
                    <a:lumMod val="25000"/>
                  </a:schemeClr>
                </a:solidFill>
              </a:rPr>
              <a:t>(prévention, développement, soutien à la parentalité, vaccination,…)</a:t>
            </a:r>
            <a:endParaRPr lang="fr-FR" sz="1200" dirty="0">
              <a:solidFill>
                <a:schemeClr val="bg2">
                  <a:lumMod val="25000"/>
                </a:schemeClr>
              </a:solidFill>
            </a:endParaRPr>
          </a:p>
          <a:p>
            <a:pPr marL="404813" indent="-205979">
              <a:spcBef>
                <a:spcPts val="450"/>
              </a:spcBef>
              <a:buFont typeface="Arial" panose="020B0604020202020204" pitchFamily="34" charset="0"/>
              <a:buChar char="•"/>
            </a:pPr>
            <a:r>
              <a:rPr lang="fr-FR" sz="1200" dirty="0">
                <a:solidFill>
                  <a:schemeClr val="tx2"/>
                </a:solidFill>
                <a:latin typeface="+mj-lt"/>
              </a:rPr>
              <a:t>Accueils et </a:t>
            </a:r>
            <a:r>
              <a:rPr lang="fr-FR" sz="1200" b="1" dirty="0">
                <a:solidFill>
                  <a:schemeClr val="tx2"/>
                </a:solidFill>
                <a:latin typeface="+mj-lt"/>
              </a:rPr>
              <a:t>actions de prévention </a:t>
            </a:r>
            <a:r>
              <a:rPr lang="fr-FR" sz="1200" dirty="0">
                <a:solidFill>
                  <a:schemeClr val="tx2"/>
                </a:solidFill>
                <a:latin typeface="+mj-lt"/>
              </a:rPr>
              <a:t>multithématiques</a:t>
            </a:r>
            <a:r>
              <a:rPr lang="fr-FR" sz="1200" b="1" dirty="0">
                <a:solidFill>
                  <a:schemeClr val="tx2"/>
                </a:solidFill>
                <a:latin typeface="+mj-lt"/>
              </a:rPr>
              <a:t>, </a:t>
            </a:r>
            <a:r>
              <a:rPr lang="fr-FR" sz="1200" dirty="0">
                <a:solidFill>
                  <a:schemeClr val="tx2"/>
                </a:solidFill>
                <a:latin typeface="+mj-lt"/>
              </a:rPr>
              <a:t>individuelles et collectives en CPMI </a:t>
            </a:r>
            <a:r>
              <a:rPr lang="fr-FR" sz="1200" dirty="0">
                <a:solidFill>
                  <a:schemeClr val="bg2">
                    <a:lumMod val="25000"/>
                  </a:schemeClr>
                </a:solidFill>
              </a:rPr>
              <a:t>: </a:t>
            </a:r>
            <a:r>
              <a:rPr lang="fr-FR" dirty="0">
                <a:solidFill>
                  <a:schemeClr val="bg2">
                    <a:lumMod val="25000"/>
                  </a:schemeClr>
                </a:solidFill>
              </a:rPr>
              <a:t>éveil, portage, massage, langage, jeux, prévention contre les écrans, soutien à la parentalité (groupes futurs parents, prévention bébé secoué, accidents domestiques, lien parents-enfants, alimentation)</a:t>
            </a:r>
          </a:p>
          <a:p>
            <a:pPr marL="404813" indent="-205979">
              <a:spcBef>
                <a:spcPts val="450"/>
              </a:spcBef>
              <a:buFont typeface="Arial" panose="020B0604020202020204" pitchFamily="34" charset="0"/>
              <a:buChar char="•"/>
            </a:pPr>
            <a:r>
              <a:rPr lang="fr-FR" sz="1200" dirty="0">
                <a:solidFill>
                  <a:schemeClr val="tx2"/>
                </a:solidFill>
                <a:latin typeface="+mj-lt"/>
              </a:rPr>
              <a:t>Dispositifs spécifiques d’accompagnement des </a:t>
            </a:r>
            <a:r>
              <a:rPr lang="fr-FR" sz="1200" b="1" dirty="0">
                <a:solidFill>
                  <a:schemeClr val="tx2"/>
                </a:solidFill>
                <a:latin typeface="+mj-lt"/>
              </a:rPr>
              <a:t>vulnérabilités</a:t>
            </a:r>
            <a:r>
              <a:rPr lang="fr-FR" dirty="0" smtClean="0">
                <a:solidFill>
                  <a:schemeClr val="bg2">
                    <a:lumMod val="25000"/>
                  </a:schemeClr>
                </a:solidFill>
              </a:rPr>
              <a:t>, </a:t>
            </a:r>
            <a:r>
              <a:rPr lang="fr-FR" dirty="0">
                <a:solidFill>
                  <a:schemeClr val="bg2">
                    <a:lumMod val="25000"/>
                  </a:schemeClr>
                </a:solidFill>
              </a:rPr>
              <a:t>CPM cité et interventions hors les murs (équipe dédiée, CHU…)</a:t>
            </a:r>
          </a:p>
          <a:p>
            <a:pPr marL="198834">
              <a:spcBef>
                <a:spcPts val="450"/>
              </a:spcBef>
            </a:pPr>
            <a:endParaRPr lang="fr-FR" dirty="0" smtClean="0">
              <a:latin typeface="+mj-lt"/>
            </a:endParaRPr>
          </a:p>
          <a:p>
            <a:pPr marL="214313" indent="-214313">
              <a:spcBef>
                <a:spcPts val="450"/>
              </a:spcBef>
              <a:buFont typeface="Arial" panose="020B0604020202020204" pitchFamily="34" charset="0"/>
              <a:buChar char="•"/>
            </a:pPr>
            <a:endParaRPr lang="fr-FR" dirty="0" smtClean="0">
              <a:latin typeface="+mj-lt"/>
            </a:endParaRPr>
          </a:p>
        </p:txBody>
      </p:sp>
      <p:sp>
        <p:nvSpPr>
          <p:cNvPr id="7" name="Titre 6"/>
          <p:cNvSpPr>
            <a:spLocks noGrp="1"/>
          </p:cNvSpPr>
          <p:nvPr>
            <p:ph type="title"/>
          </p:nvPr>
        </p:nvSpPr>
        <p:spPr>
          <a:xfrm>
            <a:off x="442743" y="411643"/>
            <a:ext cx="8100000" cy="351000"/>
          </a:xfrm>
        </p:spPr>
        <p:txBody>
          <a:bodyPr>
            <a:normAutofit/>
          </a:bodyPr>
          <a:lstStyle/>
          <a:p>
            <a:r>
              <a:rPr lang="fr-FR" dirty="0">
                <a:solidFill>
                  <a:schemeClr val="accent2">
                    <a:lumMod val="75000"/>
                  </a:schemeClr>
                </a:solidFill>
              </a:rPr>
              <a:t>Les 1000 premiers jours en </a:t>
            </a:r>
            <a:r>
              <a:rPr lang="fr-FR" dirty="0" smtClean="0">
                <a:solidFill>
                  <a:schemeClr val="accent2">
                    <a:lumMod val="75000"/>
                  </a:schemeClr>
                </a:solidFill>
              </a:rPr>
              <a:t>PMI </a:t>
            </a:r>
            <a:r>
              <a:rPr lang="fr-FR" dirty="0" smtClean="0">
                <a:solidFill>
                  <a:schemeClr val="bg2">
                    <a:lumMod val="50000"/>
                  </a:schemeClr>
                </a:solidFill>
              </a:rPr>
              <a:t>(3/4)</a:t>
            </a:r>
            <a:endParaRPr lang="fr-FR" dirty="0">
              <a:solidFill>
                <a:schemeClr val="bg2">
                  <a:lumMod val="50000"/>
                </a:schemeClr>
              </a:solidFill>
            </a:endParaRPr>
          </a:p>
        </p:txBody>
      </p:sp>
      <p:sp>
        <p:nvSpPr>
          <p:cNvPr id="12" name="Espace réservé du texte 8"/>
          <p:cNvSpPr txBox="1">
            <a:spLocks/>
          </p:cNvSpPr>
          <p:nvPr/>
        </p:nvSpPr>
        <p:spPr>
          <a:xfrm>
            <a:off x="5918981" y="239533"/>
            <a:ext cx="2802258" cy="516873"/>
          </a:xfrm>
          <a:prstGeom prst="rect">
            <a:avLst/>
          </a:prstGeom>
        </p:spPr>
        <p:txBody>
          <a:bodyPr vert="horz" lIns="68580" tIns="34290" rIns="68580" bIns="34290" rtlCol="0">
            <a:noAutofit/>
          </a:bodyPr>
          <a:lstStyle>
            <a:lvl1pPr marL="0" indent="0" algn="l" defTabSz="914400" rtl="0" eaLnBrk="1" latinLnBrk="0" hangingPunct="1">
              <a:lnSpc>
                <a:spcPct val="130000"/>
              </a:lnSpc>
              <a:spcBef>
                <a:spcPts val="0"/>
              </a:spcBef>
              <a:buFont typeface="Arial" panose="020B0604020202020204" pitchFamily="34" charset="0"/>
              <a:buNone/>
              <a:defRPr sz="1400" kern="1200">
                <a:solidFill>
                  <a:schemeClr val="tx1"/>
                </a:solidFill>
                <a:latin typeface="+mn-lt"/>
                <a:ea typeface="+mn-ea"/>
                <a:cs typeface="+mn-cs"/>
              </a:defRPr>
            </a:lvl1pPr>
            <a:lvl2pPr marL="0" indent="179388" algn="l" defTabSz="914400" rtl="0" eaLnBrk="1" latinLnBrk="0" hangingPunct="1">
              <a:lnSpc>
                <a:spcPct val="130000"/>
              </a:lnSpc>
              <a:spcBef>
                <a:spcPts val="2400"/>
              </a:spcBef>
              <a:buClr>
                <a:schemeClr val="tx1"/>
              </a:buClr>
              <a:buFont typeface="+mj-lt"/>
              <a:buAutoNum type="arabicPeriod"/>
              <a:defRPr sz="1400" b="1" kern="1200">
                <a:solidFill>
                  <a:schemeClr val="tx1"/>
                </a:solidFill>
                <a:latin typeface="+mn-lt"/>
                <a:ea typeface="+mn-ea"/>
                <a:cs typeface="+mn-cs"/>
              </a:defRPr>
            </a:lvl2pPr>
            <a:lvl3pPr marL="216000" indent="109538" algn="l" defTabSz="914400" rtl="0" eaLnBrk="1" latinLnBrk="0" hangingPunct="1">
              <a:lnSpc>
                <a:spcPct val="130000"/>
              </a:lnSpc>
              <a:spcBef>
                <a:spcPts val="300"/>
              </a:spcBef>
              <a:buSzPct val="120000"/>
              <a:buFont typeface="Times" panose="02020603050405020304" pitchFamily="18" charset="0"/>
              <a:buChar char="∙"/>
              <a:defRPr sz="1400" kern="1200">
                <a:solidFill>
                  <a:schemeClr val="tx1"/>
                </a:solidFill>
                <a:latin typeface="+mn-lt"/>
                <a:ea typeface="+mn-ea"/>
                <a:cs typeface="+mn-cs"/>
              </a:defRPr>
            </a:lvl3pPr>
            <a:lvl4pPr marL="360000" indent="126000" algn="l" defTabSz="914400" rtl="0" eaLnBrk="1" latinLnBrk="0" hangingPunct="1">
              <a:lnSpc>
                <a:spcPct val="130000"/>
              </a:lnSpc>
              <a:spcBef>
                <a:spcPts val="300"/>
              </a:spcBef>
              <a:buFont typeface="Calibri" panose="020F0502020204030204" pitchFamily="34" charset="0"/>
              <a:buChar char="‐"/>
              <a:defRPr sz="1400" kern="1200">
                <a:solidFill>
                  <a:schemeClr val="tx1"/>
                </a:solidFill>
                <a:latin typeface="+mn-lt"/>
                <a:ea typeface="+mn-ea"/>
                <a:cs typeface="+mn-cs"/>
              </a:defRPr>
            </a:lvl4pPr>
            <a:lvl5pPr marL="360000" indent="0" algn="l" defTabSz="914400" rtl="0" eaLnBrk="1" latinLnBrk="0" hangingPunct="1">
              <a:lnSpc>
                <a:spcPct val="130000"/>
              </a:lnSpc>
              <a:spcBef>
                <a:spcPts val="3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endParaRPr lang="fr-FR" sz="1350" b="1" dirty="0">
              <a:solidFill>
                <a:srgbClr val="C0504D">
                  <a:lumMod val="50000"/>
                </a:srgbClr>
              </a:solidFill>
              <a:latin typeface="Calibri"/>
            </a:endParaRPr>
          </a:p>
        </p:txBody>
      </p:sp>
    </p:spTree>
    <p:extLst>
      <p:ext uri="{BB962C8B-B14F-4D97-AF65-F5344CB8AC3E}">
        <p14:creationId xmlns:p14="http://schemas.microsoft.com/office/powerpoint/2010/main" val="143358927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idx="1"/>
          </p:nvPr>
        </p:nvSpPr>
        <p:spPr/>
        <p:txBody>
          <a:bodyPr/>
          <a:lstStyle/>
          <a:p>
            <a:r>
              <a:rPr lang="fr-FR" dirty="0" smtClean="0">
                <a:solidFill>
                  <a:schemeClr val="bg2">
                    <a:lumMod val="50000"/>
                  </a:schemeClr>
                </a:solidFill>
              </a:rPr>
              <a:t>Aller plus loin…</a:t>
            </a:r>
            <a:endParaRPr lang="fr-FR" dirty="0">
              <a:solidFill>
                <a:schemeClr val="bg2">
                  <a:lumMod val="50000"/>
                </a:schemeClr>
              </a:solidFill>
            </a:endParaRPr>
          </a:p>
        </p:txBody>
      </p:sp>
      <p:sp>
        <p:nvSpPr>
          <p:cNvPr id="3" name="Espace réservé du pied de page 2"/>
          <p:cNvSpPr>
            <a:spLocks noGrp="1"/>
          </p:cNvSpPr>
          <p:nvPr>
            <p:ph type="ftr" sz="quarter" idx="11"/>
          </p:nvPr>
        </p:nvSpPr>
        <p:spPr>
          <a:xfrm>
            <a:off x="3108960" y="4821396"/>
            <a:ext cx="3348990" cy="132729"/>
          </a:xfrm>
        </p:spPr>
        <p:txBody>
          <a:bodyPr/>
          <a:lstStyle/>
          <a:p>
            <a:pPr algn="r" defTabSz="685800">
              <a:lnSpc>
                <a:spcPct val="115000"/>
              </a:lnSpc>
              <a:defRPr/>
            </a:pPr>
            <a:r>
              <a:rPr lang="fr-FR" sz="750" dirty="0">
                <a:solidFill>
                  <a:srgbClr val="071F32"/>
                </a:solidFill>
                <a:latin typeface="Montserrat"/>
              </a:rPr>
              <a:t>Dr Prisse Véronique médecin cheffe du service de PMI de Paris </a:t>
            </a:r>
          </a:p>
        </p:txBody>
      </p:sp>
      <p:sp>
        <p:nvSpPr>
          <p:cNvPr id="4" name="Espace réservé du numéro de diapositive 3"/>
          <p:cNvSpPr>
            <a:spLocks noGrp="1"/>
          </p:cNvSpPr>
          <p:nvPr>
            <p:ph type="sldNum" sz="quarter" idx="12"/>
          </p:nvPr>
        </p:nvSpPr>
        <p:spPr>
          <a:xfrm>
            <a:off x="4937760" y="3587592"/>
            <a:ext cx="1577340" cy="132729"/>
          </a:xfrm>
        </p:spPr>
        <p:txBody>
          <a:bodyPr/>
          <a:lstStyle/>
          <a:p>
            <a:pPr defTabSz="685800">
              <a:lnSpc>
                <a:spcPct val="115000"/>
              </a:lnSpc>
              <a:defRPr/>
            </a:pPr>
            <a:fld id="{975A587B-5814-4D9B-9598-FE9CB954CB01}" type="slidenum">
              <a:rPr lang="fr-FR" sz="750" b="1">
                <a:solidFill>
                  <a:srgbClr val="071F32"/>
                </a:solidFill>
                <a:latin typeface="Montserrat"/>
              </a:rPr>
              <a:pPr defTabSz="685800">
                <a:lnSpc>
                  <a:spcPct val="115000"/>
                </a:lnSpc>
                <a:defRPr/>
              </a:pPr>
              <a:t>72</a:t>
            </a:fld>
            <a:endParaRPr lang="fr-FR" sz="750" b="1">
              <a:solidFill>
                <a:srgbClr val="071F32"/>
              </a:solidFill>
              <a:latin typeface="Montserrat"/>
            </a:endParaRPr>
          </a:p>
        </p:txBody>
      </p:sp>
      <p:sp>
        <p:nvSpPr>
          <p:cNvPr id="7" name="Titre 6"/>
          <p:cNvSpPr>
            <a:spLocks noGrp="1"/>
          </p:cNvSpPr>
          <p:nvPr>
            <p:ph type="title"/>
          </p:nvPr>
        </p:nvSpPr>
        <p:spPr/>
        <p:txBody>
          <a:bodyPr>
            <a:normAutofit/>
          </a:bodyPr>
          <a:lstStyle/>
          <a:p>
            <a:r>
              <a:rPr lang="fr-FR" dirty="0" smtClean="0">
                <a:solidFill>
                  <a:schemeClr val="accent2">
                    <a:lumMod val="75000"/>
                  </a:schemeClr>
                </a:solidFill>
              </a:rPr>
              <a:t>Les 1000 premiers jours en PMI </a:t>
            </a:r>
            <a:r>
              <a:rPr lang="fr-FR" dirty="0" smtClean="0">
                <a:solidFill>
                  <a:schemeClr val="bg2">
                    <a:lumMod val="50000"/>
                  </a:schemeClr>
                </a:solidFill>
              </a:rPr>
              <a:t>(4/4)</a:t>
            </a:r>
            <a:endParaRPr lang="fr-FR" dirty="0">
              <a:solidFill>
                <a:schemeClr val="bg2">
                  <a:lumMod val="50000"/>
                </a:schemeClr>
              </a:solidFill>
            </a:endParaRPr>
          </a:p>
        </p:txBody>
      </p:sp>
      <p:sp>
        <p:nvSpPr>
          <p:cNvPr id="10" name="Rectangle 9"/>
          <p:cNvSpPr/>
          <p:nvPr/>
        </p:nvSpPr>
        <p:spPr>
          <a:xfrm>
            <a:off x="534925" y="1276620"/>
            <a:ext cx="4717089" cy="3091616"/>
          </a:xfrm>
          <a:prstGeom prst="rect">
            <a:avLst/>
          </a:prstGeom>
        </p:spPr>
        <p:txBody>
          <a:bodyPr wrap="square">
            <a:spAutoFit/>
          </a:bodyPr>
          <a:lstStyle/>
          <a:p>
            <a:pPr defTabSz="685800">
              <a:spcAft>
                <a:spcPts val="900"/>
              </a:spcAft>
            </a:pPr>
            <a:r>
              <a:rPr lang="fr-FR" sz="1500" b="1" kern="0" dirty="0">
                <a:solidFill>
                  <a:sysClr val="windowText" lastClr="000000"/>
                </a:solidFill>
              </a:rPr>
              <a:t>Portage de la démarche en 3 volets :</a:t>
            </a:r>
            <a:endParaRPr lang="fr-FR" sz="1350" b="1" kern="0" dirty="0">
              <a:solidFill>
                <a:sysClr val="windowText" lastClr="000000"/>
              </a:solidFill>
            </a:endParaRPr>
          </a:p>
          <a:p>
            <a:pPr marL="214313" indent="-214313" defTabSz="685800">
              <a:lnSpc>
                <a:spcPct val="130000"/>
              </a:lnSpc>
              <a:spcBef>
                <a:spcPts val="450"/>
              </a:spcBef>
              <a:buFont typeface="Arial" panose="020B0604020202020204" pitchFamily="34" charset="0"/>
              <a:buChar char="•"/>
            </a:pPr>
            <a:r>
              <a:rPr lang="fr-FR" sz="1200" kern="0" dirty="0">
                <a:solidFill>
                  <a:sysClr val="windowText" lastClr="000000"/>
                </a:solidFill>
                <a:latin typeface="Calibri"/>
              </a:rPr>
              <a:t>+ </a:t>
            </a:r>
            <a:r>
              <a:rPr lang="fr-FR" sz="1200" kern="0" dirty="0">
                <a:solidFill>
                  <a:srgbClr val="1F497D"/>
                </a:solidFill>
                <a:latin typeface="Calibri"/>
              </a:rPr>
              <a:t>de </a:t>
            </a:r>
            <a:r>
              <a:rPr lang="fr-FR" sz="1200" b="1" kern="0" dirty="0">
                <a:solidFill>
                  <a:srgbClr val="1F497D"/>
                </a:solidFill>
              </a:rPr>
              <a:t>« 1000 jours » en PMI </a:t>
            </a:r>
            <a:r>
              <a:rPr lang="fr-FR" sz="1200" kern="0" dirty="0">
                <a:solidFill>
                  <a:srgbClr val="1F497D"/>
                </a:solidFill>
                <a:latin typeface="Calibri"/>
              </a:rPr>
              <a:t>: démarche de fond et chantiers transversaux </a:t>
            </a:r>
            <a:r>
              <a:rPr lang="fr-FR" sz="1050" kern="0" dirty="0">
                <a:solidFill>
                  <a:srgbClr val="EEECE1">
                    <a:lumMod val="25000"/>
                  </a:srgbClr>
                </a:solidFill>
              </a:rPr>
              <a:t>/ ouverture à de nouveaux enjeux et acteurs, actions de prévention, notion d’accueil, postures pros, lisibilité des messages, positionnement en ressource (visibilité/ accessibilité/ réponse attentes), implication des familles…</a:t>
            </a:r>
          </a:p>
          <a:p>
            <a:pPr marL="214313" indent="-214313" defTabSz="685800">
              <a:lnSpc>
                <a:spcPct val="130000"/>
              </a:lnSpc>
              <a:spcBef>
                <a:spcPts val="450"/>
              </a:spcBef>
              <a:buFont typeface="Arial" panose="020B0604020202020204" pitchFamily="34" charset="0"/>
              <a:buChar char="•"/>
            </a:pPr>
            <a:r>
              <a:rPr lang="fr-FR" sz="1200" kern="0" dirty="0">
                <a:solidFill>
                  <a:srgbClr val="1F497D"/>
                </a:solidFill>
                <a:latin typeface="Calibri"/>
              </a:rPr>
              <a:t>+ de </a:t>
            </a:r>
            <a:r>
              <a:rPr lang="fr-FR" sz="1200" b="1" kern="0" dirty="0">
                <a:solidFill>
                  <a:srgbClr val="1F497D"/>
                </a:solidFill>
              </a:rPr>
              <a:t>PMI hors les murs</a:t>
            </a:r>
            <a:r>
              <a:rPr lang="fr-FR" sz="1200" kern="0" dirty="0">
                <a:solidFill>
                  <a:srgbClr val="1F497D"/>
                </a:solidFill>
                <a:latin typeface="Calibri"/>
              </a:rPr>
              <a:t> : forts enjeux RH (ratio PE) et organisationnels (mobilité des ressources) </a:t>
            </a:r>
            <a:r>
              <a:rPr lang="fr-FR" sz="1050" kern="0" dirty="0">
                <a:solidFill>
                  <a:srgbClr val="EEECE1">
                    <a:lumMod val="25000"/>
                  </a:srgbClr>
                </a:solidFill>
              </a:rPr>
              <a:t>/ aller vers, appui sur un réseau d’acteurs et lien avec initiatives 1000 jours</a:t>
            </a:r>
          </a:p>
          <a:p>
            <a:pPr marL="214313" indent="-214313" defTabSz="685800">
              <a:lnSpc>
                <a:spcPct val="130000"/>
              </a:lnSpc>
              <a:spcBef>
                <a:spcPts val="450"/>
              </a:spcBef>
              <a:buFont typeface="Arial" panose="020B0604020202020204" pitchFamily="34" charset="0"/>
              <a:buChar char="•"/>
            </a:pPr>
            <a:r>
              <a:rPr lang="fr-FR" sz="1200" kern="0" dirty="0">
                <a:solidFill>
                  <a:srgbClr val="1F497D"/>
                </a:solidFill>
                <a:latin typeface="Calibri"/>
              </a:rPr>
              <a:t>Place à conforter dans un</a:t>
            </a:r>
            <a:r>
              <a:rPr lang="fr-FR" sz="1200" b="1" kern="0" dirty="0">
                <a:solidFill>
                  <a:srgbClr val="1F497D"/>
                </a:solidFill>
              </a:rPr>
              <a:t> réseau d’acteurs</a:t>
            </a:r>
            <a:r>
              <a:rPr lang="fr-FR" sz="1050" kern="0" dirty="0">
                <a:solidFill>
                  <a:srgbClr val="EEECE1">
                    <a:lumMod val="25000"/>
                  </a:srgbClr>
                </a:solidFill>
              </a:rPr>
              <a:t> / à l’échelle institutionnelle (ville de Paris, CAF, CPAM, associations, acteurs périnatalité, familles…) et territoriale </a:t>
            </a:r>
            <a:r>
              <a:rPr lang="fr-FR" sz="1050" kern="0" dirty="0">
                <a:solidFill>
                  <a:srgbClr val="EEECE1">
                    <a:lumMod val="25000"/>
                  </a:srgbClr>
                </a:solidFill>
                <a:sym typeface="Wingdings" panose="05000000000000000000" pitchFamily="2" charset="2"/>
              </a:rPr>
              <a:t>(</a:t>
            </a:r>
            <a:r>
              <a:rPr lang="fr-FR" sz="1050" kern="0" dirty="0" err="1">
                <a:solidFill>
                  <a:srgbClr val="EEECE1">
                    <a:lumMod val="25000"/>
                  </a:srgbClr>
                </a:solidFill>
                <a:sym typeface="Wingdings" panose="05000000000000000000" pitchFamily="2" charset="2"/>
              </a:rPr>
              <a:t>co</a:t>
            </a:r>
            <a:r>
              <a:rPr lang="fr-FR" sz="1050" kern="0" dirty="0">
                <a:solidFill>
                  <a:srgbClr val="EEECE1">
                    <a:lumMod val="25000"/>
                  </a:srgbClr>
                </a:solidFill>
                <a:sym typeface="Wingdings" panose="05000000000000000000" pitchFamily="2" charset="2"/>
              </a:rPr>
              <a:t>-construction avec tissu local, articulation existant)</a:t>
            </a:r>
            <a:endParaRPr lang="fr-FR" sz="1050" kern="0" dirty="0">
              <a:solidFill>
                <a:srgbClr val="EEECE1">
                  <a:lumMod val="25000"/>
                </a:srgbClr>
              </a:solidFill>
            </a:endParaRPr>
          </a:p>
        </p:txBody>
      </p:sp>
      <p:sp>
        <p:nvSpPr>
          <p:cNvPr id="14" name="Rectangle 13"/>
          <p:cNvSpPr/>
          <p:nvPr/>
        </p:nvSpPr>
        <p:spPr>
          <a:xfrm>
            <a:off x="5660020" y="1062102"/>
            <a:ext cx="2960486" cy="2963632"/>
          </a:xfrm>
          <a:prstGeom prst="rect">
            <a:avLst/>
          </a:prstGeom>
          <a:solidFill>
            <a:schemeClr val="bg1">
              <a:lumMod val="95000"/>
            </a:schemeClr>
          </a:solidFill>
          <a:ln w="28575">
            <a:noFill/>
          </a:ln>
        </p:spPr>
        <p:txBody>
          <a:bodyPr wrap="square">
            <a:spAutoFit/>
          </a:bodyPr>
          <a:lstStyle/>
          <a:p>
            <a:pPr algn="ctr" defTabSz="685800">
              <a:lnSpc>
                <a:spcPct val="130000"/>
              </a:lnSpc>
              <a:spcBef>
                <a:spcPts val="450"/>
              </a:spcBef>
            </a:pPr>
            <a:r>
              <a:rPr lang="fr-FR" sz="1350" b="1" kern="0" dirty="0">
                <a:solidFill>
                  <a:srgbClr val="C0504D">
                    <a:lumMod val="50000"/>
                  </a:srgbClr>
                </a:solidFill>
              </a:rPr>
              <a:t>Implémentation </a:t>
            </a:r>
            <a:br>
              <a:rPr lang="fr-FR" sz="1350" b="1" kern="0" dirty="0">
                <a:solidFill>
                  <a:srgbClr val="C0504D">
                    <a:lumMod val="50000"/>
                  </a:srgbClr>
                </a:solidFill>
              </a:rPr>
            </a:br>
            <a:r>
              <a:rPr lang="fr-FR" sz="1350" b="1" kern="0" dirty="0">
                <a:solidFill>
                  <a:srgbClr val="C0504D">
                    <a:lumMod val="50000"/>
                  </a:srgbClr>
                </a:solidFill>
              </a:rPr>
              <a:t>de lieux 1000 jours ?</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Penser au niveau territorial</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Porter dans une perspective 1000 jours </a:t>
            </a:r>
            <a:r>
              <a:rPr lang="fr-FR" sz="900" kern="0" dirty="0">
                <a:solidFill>
                  <a:srgbClr val="EEECE1">
                    <a:lumMod val="10000"/>
                  </a:srgbClr>
                </a:solidFill>
              </a:rPr>
              <a:t>(approches participatives, articulation réseaux d’acteurs et initiatives existantes, ouverture….)</a:t>
            </a:r>
          </a:p>
          <a:p>
            <a:pPr defTabSz="685800">
              <a:lnSpc>
                <a:spcPct val="130000"/>
              </a:lnSpc>
              <a:spcBef>
                <a:spcPts val="450"/>
              </a:spcBef>
            </a:pPr>
            <a:r>
              <a:rPr lang="fr-FR" sz="1050" b="1" kern="0" dirty="0">
                <a:solidFill>
                  <a:srgbClr val="C0504D">
                    <a:lumMod val="50000"/>
                  </a:srgbClr>
                </a:solidFill>
              </a:rPr>
              <a:t>Les pistes : </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Implication dans des projets en cours </a:t>
            </a:r>
            <a:r>
              <a:rPr lang="fr-FR" sz="900" kern="0" dirty="0">
                <a:solidFill>
                  <a:srgbClr val="EEECE1">
                    <a:lumMod val="10000"/>
                  </a:srgbClr>
                </a:solidFill>
              </a:rPr>
              <a:t>(place PMI, liens partenaires…)</a:t>
            </a:r>
          </a:p>
          <a:p>
            <a:pPr marL="214313" indent="-214313" defTabSz="685800">
              <a:lnSpc>
                <a:spcPct val="130000"/>
              </a:lnSpc>
              <a:spcBef>
                <a:spcPts val="450"/>
              </a:spcBef>
              <a:buFont typeface="Arial" panose="020B0604020202020204" pitchFamily="34" charset="0"/>
              <a:buChar char="•"/>
            </a:pPr>
            <a:r>
              <a:rPr lang="fr-FR" sz="1050" kern="0" dirty="0">
                <a:solidFill>
                  <a:srgbClr val="EEECE1">
                    <a:lumMod val="10000"/>
                  </a:srgbClr>
                </a:solidFill>
              </a:rPr>
              <a:t>Expérimentations adossées à des structures existantes </a:t>
            </a:r>
            <a:r>
              <a:rPr lang="fr-FR" sz="1050" kern="0" dirty="0">
                <a:solidFill>
                  <a:srgbClr val="EEECE1">
                    <a:lumMod val="10000"/>
                  </a:srgbClr>
                </a:solidFill>
                <a:sym typeface="Wingdings" panose="05000000000000000000" pitchFamily="2" charset="2"/>
              </a:rPr>
              <a:t> </a:t>
            </a:r>
            <a:r>
              <a:rPr lang="fr-FR" sz="1050" kern="0" dirty="0">
                <a:solidFill>
                  <a:srgbClr val="EEECE1">
                    <a:lumMod val="10000"/>
                  </a:srgbClr>
                </a:solidFill>
              </a:rPr>
              <a:t>implique mise à disposition d’espaces et élargissement de l’offre</a:t>
            </a:r>
          </a:p>
        </p:txBody>
      </p:sp>
    </p:spTree>
    <p:extLst>
      <p:ext uri="{BB962C8B-B14F-4D97-AF65-F5344CB8AC3E}">
        <p14:creationId xmlns:p14="http://schemas.microsoft.com/office/powerpoint/2010/main" val="26828690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13207" y="1532762"/>
            <a:ext cx="8116253" cy="0"/>
          </a:xfrm>
          <a:custGeom>
            <a:avLst/>
            <a:gdLst/>
            <a:ahLst/>
            <a:cxnLst/>
            <a:rect l="l" t="t" r="r" b="b"/>
            <a:pathLst>
              <a:path w="10821670">
                <a:moveTo>
                  <a:pt x="0" y="0"/>
                </a:moveTo>
                <a:lnTo>
                  <a:pt x="10821543" y="0"/>
                </a:lnTo>
              </a:path>
            </a:pathLst>
          </a:custGeom>
          <a:ln w="9144">
            <a:solidFill>
              <a:srgbClr val="071F31"/>
            </a:solidFill>
          </a:ln>
        </p:spPr>
        <p:txBody>
          <a:bodyPr wrap="square" lIns="0" tIns="0" rIns="0" bIns="0" rtlCol="0"/>
          <a:lstStyle/>
          <a:p>
            <a:pPr defTabSz="685800"/>
            <a:endParaRPr sz="1350" kern="0">
              <a:solidFill>
                <a:sysClr val="windowText" lastClr="000000"/>
              </a:solidFill>
            </a:endParaRPr>
          </a:p>
        </p:txBody>
      </p:sp>
      <p:pic>
        <p:nvPicPr>
          <p:cNvPr id="3" name="object 3"/>
          <p:cNvPicPr/>
          <p:nvPr/>
        </p:nvPicPr>
        <p:blipFill>
          <a:blip r:embed="rId2" cstate="print"/>
          <a:stretch>
            <a:fillRect/>
          </a:stretch>
        </p:blipFill>
        <p:spPr>
          <a:xfrm>
            <a:off x="3991381" y="230885"/>
            <a:ext cx="1180685" cy="1057275"/>
          </a:xfrm>
          <a:prstGeom prst="rect">
            <a:avLst/>
          </a:prstGeom>
        </p:spPr>
      </p:pic>
      <p:pic>
        <p:nvPicPr>
          <p:cNvPr id="4" name="object 4"/>
          <p:cNvPicPr/>
          <p:nvPr/>
        </p:nvPicPr>
        <p:blipFill>
          <a:blip r:embed="rId3" cstate="print"/>
          <a:stretch>
            <a:fillRect/>
          </a:stretch>
        </p:blipFill>
        <p:spPr>
          <a:xfrm>
            <a:off x="513435" y="2845651"/>
            <a:ext cx="4981004" cy="460857"/>
          </a:xfrm>
          <a:prstGeom prst="rect">
            <a:avLst/>
          </a:prstGeom>
        </p:spPr>
      </p:pic>
      <p:sp>
        <p:nvSpPr>
          <p:cNvPr id="7" name="Espace réservé du numéro de diapositive 6"/>
          <p:cNvSpPr>
            <a:spLocks noGrp="1"/>
          </p:cNvSpPr>
          <p:nvPr>
            <p:ph type="sldNum" sz="quarter" idx="7"/>
          </p:nvPr>
        </p:nvSpPr>
        <p:spPr>
          <a:xfrm>
            <a:off x="6583680" y="4783455"/>
            <a:ext cx="2103120" cy="115416"/>
          </a:xfrm>
        </p:spPr>
        <p:txBody>
          <a:bodyPr/>
          <a:lstStyle/>
          <a:p>
            <a:pPr defTabSz="685800"/>
            <a:fld id="{B6F15528-21DE-4FAA-801E-634DDDAF4B2B}" type="slidenum">
              <a:rPr lang="fr-FR" sz="750" kern="0">
                <a:solidFill>
                  <a:srgbClr val="002060"/>
                </a:solidFill>
              </a:rPr>
              <a:pPr defTabSz="685800"/>
              <a:t>73</a:t>
            </a:fld>
            <a:endParaRPr lang="fr-FR" sz="750" kern="0" dirty="0">
              <a:solidFill>
                <a:srgbClr val="002060"/>
              </a:solidFill>
            </a:endParaRPr>
          </a:p>
        </p:txBody>
      </p:sp>
      <p:sp>
        <p:nvSpPr>
          <p:cNvPr id="8" name="Espace réservé du pied de page 7"/>
          <p:cNvSpPr>
            <a:spLocks noGrp="1"/>
          </p:cNvSpPr>
          <p:nvPr>
            <p:ph type="ftr" sz="quarter" idx="5"/>
          </p:nvPr>
        </p:nvSpPr>
        <p:spPr>
          <a:xfrm>
            <a:off x="3143250" y="4783455"/>
            <a:ext cx="2926080" cy="115416"/>
          </a:xfrm>
        </p:spPr>
        <p:txBody>
          <a:bodyPr/>
          <a:lstStyle/>
          <a:p>
            <a:pPr defTabSz="685800"/>
            <a:r>
              <a:rPr lang="fr-FR" sz="750" kern="0" dirty="0">
                <a:solidFill>
                  <a:srgbClr val="002060"/>
                </a:solidFill>
              </a:rPr>
              <a:t>Dr Prisse Véronique médecin cheffe du service de PMI de Paris </a:t>
            </a:r>
          </a:p>
        </p:txBody>
      </p:sp>
    </p:spTree>
    <p:extLst>
      <p:ext uri="{BB962C8B-B14F-4D97-AF65-F5344CB8AC3E}">
        <p14:creationId xmlns:p14="http://schemas.microsoft.com/office/powerpoint/2010/main" val="6758852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74</a:t>
            </a:fld>
            <a:endParaRPr lang="fr-FR" dirty="0"/>
          </a:p>
        </p:txBody>
      </p:sp>
      <p:sp>
        <p:nvSpPr>
          <p:cNvPr id="8" name="Titre 7"/>
          <p:cNvSpPr>
            <a:spLocks noGrp="1"/>
          </p:cNvSpPr>
          <p:nvPr>
            <p:ph type="title"/>
          </p:nvPr>
        </p:nvSpPr>
        <p:spPr/>
        <p:txBody>
          <a:bodyPr/>
          <a:lstStyle/>
          <a:p>
            <a:endParaRPr lang="fr-FR"/>
          </a:p>
        </p:txBody>
      </p:sp>
      <p:sp>
        <p:nvSpPr>
          <p:cNvPr id="7" name="Espace réservé du texte 6"/>
          <p:cNvSpPr>
            <a:spLocks noGrp="1"/>
          </p:cNvSpPr>
          <p:nvPr>
            <p:ph type="body" sz="quarter" idx="4294967295"/>
          </p:nvPr>
        </p:nvSpPr>
        <p:spPr>
          <a:xfrm>
            <a:off x="611560" y="2139950"/>
            <a:ext cx="7811715" cy="2292350"/>
          </a:xfrm>
        </p:spPr>
        <p:txBody>
          <a:bodyPr/>
          <a:lstStyle/>
          <a:p>
            <a:endParaRPr lang="fr-FR" dirty="0" smtClean="0"/>
          </a:p>
          <a:p>
            <a:endParaRPr lang="fr-FR" dirty="0"/>
          </a:p>
          <a:p>
            <a:endParaRPr lang="fr-FR" sz="2000" dirty="0" smtClean="0"/>
          </a:p>
          <a:p>
            <a:r>
              <a:rPr lang="fr-FR" sz="2000" dirty="0" smtClean="0"/>
              <a:t>Prochaines séances:</a:t>
            </a:r>
          </a:p>
          <a:p>
            <a:r>
              <a:rPr lang="fr-FR" sz="2000" dirty="0" smtClean="0"/>
              <a:t>•</a:t>
            </a:r>
            <a:r>
              <a:rPr lang="fr-FR" sz="2000" dirty="0"/>
              <a:t> </a:t>
            </a:r>
            <a:r>
              <a:rPr lang="fr-FR" sz="2000" dirty="0" smtClean="0"/>
              <a:t>Séance </a:t>
            </a:r>
            <a:r>
              <a:rPr lang="fr-FR" sz="2000" smtClean="0"/>
              <a:t>le </a:t>
            </a:r>
            <a:r>
              <a:rPr lang="fr-FR" sz="2000" smtClean="0"/>
              <a:t>05 </a:t>
            </a:r>
            <a:r>
              <a:rPr lang="fr-FR" sz="2000" dirty="0" smtClean="0"/>
              <a:t>juin de 10h à 12h30 en présentiel à la MDPH: Santé mentale</a:t>
            </a:r>
            <a:endParaRPr lang="fr-FR" sz="2000" dirty="0"/>
          </a:p>
        </p:txBody>
      </p:sp>
    </p:spTree>
    <p:extLst>
      <p:ext uri="{BB962C8B-B14F-4D97-AF65-F5344CB8AC3E}">
        <p14:creationId xmlns:p14="http://schemas.microsoft.com/office/powerpoint/2010/main" val="3973011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8</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238730" y="995596"/>
            <a:ext cx="8653749" cy="3431709"/>
          </a:xfrm>
          <a:prstGeom prst="rect">
            <a:avLst/>
          </a:prstGeom>
          <a:noFill/>
        </p:spPr>
        <p:txBody>
          <a:bodyPr wrap="square" rtlCol="0">
            <a:spAutoFit/>
          </a:bodyPr>
          <a:lstStyle/>
          <a:p>
            <a:r>
              <a:rPr lang="fr-FR" sz="1600" b="1" dirty="0">
                <a:solidFill>
                  <a:srgbClr val="030E9F"/>
                </a:solidFill>
              </a:rPr>
              <a:t>Soutien de projets pour l’héritage des JOP </a:t>
            </a:r>
            <a:r>
              <a:rPr lang="fr-FR" sz="1600" dirty="0"/>
              <a:t>:</a:t>
            </a:r>
            <a:r>
              <a:rPr lang="fr-FR" sz="1600" b="1" i="1" dirty="0"/>
              <a:t>Impulser des dynamiques territoriales incitant la population francilienne dans une démarche individuelle et collective de promotion de l’AP et sportive</a:t>
            </a:r>
          </a:p>
          <a:p>
            <a:pPr lvl="0"/>
            <a:r>
              <a:rPr lang="fr-FR" sz="1600" b="1" u="sng" dirty="0">
                <a:solidFill>
                  <a:srgbClr val="030E9F"/>
                </a:solidFill>
              </a:rPr>
              <a:t>4 porteurs parisiens </a:t>
            </a:r>
            <a:r>
              <a:rPr lang="fr-FR" sz="1600" b="1" dirty="0">
                <a:solidFill>
                  <a:srgbClr val="030E9F"/>
                </a:solidFill>
              </a:rPr>
              <a:t>: Ville de Paris, Service de Santé étudiante, Unis Cité, CPTS 12</a:t>
            </a:r>
          </a:p>
          <a:p>
            <a:endParaRPr lang="fr-FR" sz="1600" dirty="0">
              <a:solidFill>
                <a:srgbClr val="030E9F"/>
              </a:solidFill>
            </a:endParaRPr>
          </a:p>
          <a:p>
            <a:r>
              <a:rPr lang="fr-FR" sz="1600" b="1" dirty="0" smtClean="0">
                <a:solidFill>
                  <a:srgbClr val="030E9F"/>
                </a:solidFill>
              </a:rPr>
              <a:t>Appel </a:t>
            </a:r>
            <a:r>
              <a:rPr lang="fr-FR" sz="1600" b="1" dirty="0">
                <a:solidFill>
                  <a:srgbClr val="030E9F"/>
                </a:solidFill>
              </a:rPr>
              <a:t>à manifestation d’intérêt - Promotion de l’activité physique et des actions spécifiques aux JOP  (environ 40 projets - en cours d’instruction) </a:t>
            </a:r>
          </a:p>
          <a:p>
            <a:r>
              <a:rPr lang="fr-FR" sz="1600" dirty="0">
                <a:solidFill>
                  <a:srgbClr val="000000"/>
                </a:solidFill>
              </a:rPr>
              <a:t>-</a:t>
            </a:r>
            <a:r>
              <a:rPr lang="fr-FR" sz="1600" dirty="0"/>
              <a:t>Accompagnement des Jeux et </a:t>
            </a:r>
            <a:r>
              <a:rPr lang="fr-FR" sz="1600" b="1" dirty="0">
                <a:solidFill>
                  <a:srgbClr val="002395"/>
                </a:solidFill>
              </a:rPr>
              <a:t>logique d’Héritage des Jeux </a:t>
            </a:r>
            <a:r>
              <a:rPr lang="fr-FR" sz="1600" dirty="0">
                <a:solidFill>
                  <a:srgbClr val="000000"/>
                </a:solidFill>
              </a:rPr>
              <a:t>pour une santé positive  (promotion de l’activité physique et de la nutrition </a:t>
            </a:r>
            <a:r>
              <a:rPr lang="fr-FR" sz="1600" dirty="0" err="1">
                <a:solidFill>
                  <a:srgbClr val="000000"/>
                </a:solidFill>
              </a:rPr>
              <a:t>etc</a:t>
            </a:r>
            <a:r>
              <a:rPr lang="fr-FR" sz="1600" dirty="0">
                <a:solidFill>
                  <a:srgbClr val="000000"/>
                </a:solidFill>
              </a:rPr>
              <a:t>)</a:t>
            </a:r>
          </a:p>
          <a:p>
            <a:r>
              <a:rPr lang="fr-FR" sz="1600" dirty="0">
                <a:solidFill>
                  <a:srgbClr val="000000"/>
                </a:solidFill>
              </a:rPr>
              <a:t>-Accompagnement</a:t>
            </a:r>
            <a:r>
              <a:rPr lang="fr-FR" sz="1600" dirty="0"/>
              <a:t> des </a:t>
            </a:r>
            <a:r>
              <a:rPr lang="fr-FR" sz="1600" b="1" dirty="0">
                <a:solidFill>
                  <a:srgbClr val="002395"/>
                </a:solidFill>
              </a:rPr>
              <a:t>impacts des jeux prévention </a:t>
            </a:r>
            <a:r>
              <a:rPr lang="fr-FR" sz="1600" dirty="0">
                <a:solidFill>
                  <a:srgbClr val="000000"/>
                </a:solidFill>
              </a:rPr>
              <a:t>(addictions, santé sexuelle, prévention des violences faites aux femmes </a:t>
            </a:r>
            <a:r>
              <a:rPr lang="fr-FR" sz="1600" dirty="0" err="1">
                <a:solidFill>
                  <a:srgbClr val="000000"/>
                </a:solidFill>
              </a:rPr>
              <a:t>etc</a:t>
            </a:r>
            <a:r>
              <a:rPr lang="fr-FR" sz="1600" dirty="0">
                <a:solidFill>
                  <a:srgbClr val="000000"/>
                </a:solidFill>
              </a:rPr>
              <a:t>)</a:t>
            </a:r>
          </a:p>
          <a:p>
            <a:r>
              <a:rPr lang="fr-FR" sz="1600" dirty="0">
                <a:solidFill>
                  <a:srgbClr val="000000"/>
                </a:solidFill>
              </a:rPr>
              <a:t>Types d’interventions : Ateliers participatifs, actions </a:t>
            </a:r>
            <a:r>
              <a:rPr lang="fr-FR" sz="1600" dirty="0" smtClean="0">
                <a:solidFill>
                  <a:srgbClr val="000000"/>
                </a:solidFill>
              </a:rPr>
              <a:t>d’aller </a:t>
            </a:r>
            <a:r>
              <a:rPr lang="fr-FR" sz="1600" dirty="0">
                <a:solidFill>
                  <a:srgbClr val="000000"/>
                </a:solidFill>
              </a:rPr>
              <a:t>vers, </a:t>
            </a:r>
            <a:r>
              <a:rPr lang="fr-FR" sz="1600" dirty="0" smtClean="0">
                <a:solidFill>
                  <a:srgbClr val="000000"/>
                </a:solidFill>
              </a:rPr>
              <a:t>participation </a:t>
            </a:r>
            <a:r>
              <a:rPr lang="fr-FR" sz="1600" dirty="0">
                <a:solidFill>
                  <a:srgbClr val="000000"/>
                </a:solidFill>
              </a:rPr>
              <a:t>aux évènements organisés par les collectivités autour des JOP 2024, </a:t>
            </a:r>
            <a:r>
              <a:rPr lang="fr-FR" sz="1600" dirty="0" smtClean="0">
                <a:solidFill>
                  <a:srgbClr val="000000"/>
                </a:solidFill>
              </a:rPr>
              <a:t>financement de matériel </a:t>
            </a:r>
            <a:r>
              <a:rPr lang="fr-FR" sz="1600" dirty="0">
                <a:solidFill>
                  <a:srgbClr val="000000"/>
                </a:solidFill>
              </a:rPr>
              <a:t>de prévention</a:t>
            </a:r>
            <a:endParaRPr lang="fr-FR" sz="1600" dirty="0"/>
          </a:p>
          <a:p>
            <a:pPr marL="214313" indent="-214313" algn="just">
              <a:buFont typeface="Arial" panose="020B0604020202020204" pitchFamily="34" charset="0"/>
              <a:buChar char="•"/>
            </a:pPr>
            <a:endParaRPr lang="fr-FR" sz="900" dirty="0" smtClean="0">
              <a:solidFill>
                <a:srgbClr val="000000"/>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8024271" y="29766"/>
            <a:ext cx="868208" cy="773169"/>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Tree>
    <p:extLst>
      <p:ext uri="{BB962C8B-B14F-4D97-AF65-F5344CB8AC3E}">
        <p14:creationId xmlns:p14="http://schemas.microsoft.com/office/powerpoint/2010/main" val="21348693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9</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26/04/2024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395536" y="664521"/>
            <a:ext cx="8533794" cy="300082"/>
          </a:xfrm>
          <a:prstGeom prst="rect">
            <a:avLst/>
          </a:prstGeom>
          <a:noFill/>
        </p:spPr>
        <p:txBody>
          <a:bodyPr wrap="square" rtlCol="0">
            <a:spAutoFit/>
          </a:bodyPr>
          <a:lstStyle/>
          <a:p>
            <a:pPr marL="214313" indent="-214313" algn="just">
              <a:buFont typeface="Arial" panose="020B0604020202020204" pitchFamily="34" charset="0"/>
              <a:buChar char="•"/>
            </a:pPr>
            <a:r>
              <a:rPr lang="fr-FR" sz="1350" b="1" dirty="0" smtClean="0">
                <a:solidFill>
                  <a:srgbClr val="000000"/>
                </a:solidFill>
                <a:latin typeface="Calibri" panose="020F0502020204030204" pitchFamily="34" charset="0"/>
                <a:cs typeface="Calibri" panose="020F0502020204030204" pitchFamily="34" charset="0"/>
              </a:rPr>
              <a:t>LAV</a:t>
            </a:r>
            <a:endParaRPr lang="fr-FR" sz="1000" dirty="0" smtClean="0">
              <a:solidFill>
                <a:srgbClr val="000000"/>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740352" y="171849"/>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1" name="Espace réservé du contenu 2"/>
          <p:cNvSpPr txBox="1">
            <a:spLocks/>
          </p:cNvSpPr>
          <p:nvPr/>
        </p:nvSpPr>
        <p:spPr>
          <a:xfrm>
            <a:off x="131962" y="971808"/>
            <a:ext cx="3037314" cy="232704"/>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1200" b="1" dirty="0" smtClean="0">
                <a:solidFill>
                  <a:srgbClr val="000091"/>
                </a:solidFill>
                <a:cs typeface="Calibri" panose="020F0502020204030204" pitchFamily="34" charset="0"/>
              </a:rPr>
              <a:t>Une augmentation du risque vectoriel</a:t>
            </a:r>
            <a:endParaRPr kumimoji="0" lang="fr-FR" sz="1200" b="1" i="0" u="none" strike="noStrike" kern="1200" cap="none" spc="0" normalizeH="0" baseline="0" noProof="0" dirty="0" smtClean="0">
              <a:ln>
                <a:noFill/>
              </a:ln>
              <a:solidFill>
                <a:srgbClr val="000091"/>
              </a:solidFill>
              <a:effectLst/>
              <a:uLnTx/>
              <a:uFillTx/>
              <a:cs typeface="Calibri" panose="020F0502020204030204" pitchFamily="34" charset="0"/>
            </a:endParaRPr>
          </a:p>
        </p:txBody>
      </p:sp>
      <p:sp>
        <p:nvSpPr>
          <p:cNvPr id="13" name="Rectangle 12"/>
          <p:cNvSpPr/>
          <p:nvPr/>
        </p:nvSpPr>
        <p:spPr>
          <a:xfrm>
            <a:off x="142984" y="1251140"/>
            <a:ext cx="8965520" cy="1477328"/>
          </a:xfrm>
          <a:prstGeom prst="rect">
            <a:avLst/>
          </a:prstGeom>
        </p:spPr>
        <p:txBody>
          <a:bodyPr wrap="square">
            <a:spAutoFit/>
          </a:bodyPr>
          <a:lstStyle/>
          <a:p>
            <a:pPr marL="285750" indent="-285750" algn="just">
              <a:buFont typeface="Calibri" panose="020F0502020204030204" pitchFamily="34" charset="0"/>
              <a:buChar char="-"/>
            </a:pPr>
            <a:r>
              <a:rPr lang="fr-FR" sz="1200" b="1" dirty="0" smtClean="0">
                <a:solidFill>
                  <a:srgbClr val="000091"/>
                </a:solidFill>
                <a:cs typeface="Calibri" panose="020F0502020204030204" pitchFamily="34" charset="0"/>
              </a:rPr>
              <a:t>Une année 2023 inédite </a:t>
            </a:r>
            <a:r>
              <a:rPr lang="fr-FR" sz="1200" dirty="0" smtClean="0">
                <a:cs typeface="Calibri" panose="020F0502020204030204" pitchFamily="34" charset="0"/>
              </a:rPr>
              <a:t>: </a:t>
            </a:r>
          </a:p>
          <a:p>
            <a:pPr marL="742950" lvl="1" indent="-285750" algn="just">
              <a:buFont typeface="Calibri" panose="020F0502020204030204" pitchFamily="34" charset="0"/>
              <a:buChar char="-"/>
            </a:pPr>
            <a:r>
              <a:rPr lang="fr-FR" sz="1200" dirty="0" smtClean="0">
                <a:cs typeface="Calibri" panose="020F0502020204030204" pitchFamily="34" charset="0"/>
              </a:rPr>
              <a:t>IDF : </a:t>
            </a:r>
            <a:r>
              <a:rPr lang="fr-FR" sz="1200" dirty="0">
                <a:cs typeface="Calibri" panose="020F0502020204030204" pitchFamily="34" charset="0"/>
              </a:rPr>
              <a:t>hausse du nombre de cas d’arboviroses importés en haute saison + colonisation exponentielle par le moustique tigre + </a:t>
            </a:r>
            <a:r>
              <a:rPr lang="fr-FR" sz="1200" b="1" dirty="0">
                <a:cs typeface="Calibri" panose="020F0502020204030204" pitchFamily="34" charset="0"/>
              </a:rPr>
              <a:t>1er cluster de cas autochtones de dengue en </a:t>
            </a:r>
            <a:r>
              <a:rPr lang="fr-FR" sz="1200" b="1" dirty="0" err="1">
                <a:cs typeface="Calibri" panose="020F0502020204030204" pitchFamily="34" charset="0"/>
              </a:rPr>
              <a:t>IdF</a:t>
            </a:r>
            <a:r>
              <a:rPr lang="fr-FR" sz="1200" b="1" dirty="0">
                <a:cs typeface="Calibri" panose="020F0502020204030204" pitchFamily="34" charset="0"/>
              </a:rPr>
              <a:t> </a:t>
            </a:r>
            <a:r>
              <a:rPr lang="fr-FR" sz="1200" dirty="0">
                <a:cs typeface="Calibri" panose="020F0502020204030204" pitchFamily="34" charset="0"/>
              </a:rPr>
              <a:t>(94)</a:t>
            </a:r>
          </a:p>
          <a:p>
            <a:pPr marL="742950" lvl="1" indent="-285750" algn="just">
              <a:buFont typeface="Calibri" panose="020F0502020204030204" pitchFamily="34" charset="0"/>
              <a:buChar char="-"/>
            </a:pPr>
            <a:r>
              <a:rPr lang="fr-FR" sz="1200" dirty="0">
                <a:cs typeface="Calibri" panose="020F0502020204030204" pitchFamily="34" charset="0"/>
              </a:rPr>
              <a:t>Paris : 8 nouveaux arrondissements colonisés + 1ères opérations de démoustication </a:t>
            </a:r>
            <a:endParaRPr lang="fr-FR" sz="1200" dirty="0" smtClean="0">
              <a:cs typeface="Calibri" panose="020F0502020204030204" pitchFamily="34" charset="0"/>
            </a:endParaRPr>
          </a:p>
          <a:p>
            <a:pPr lvl="1" algn="just"/>
            <a:endParaRPr lang="fr-FR" sz="600" dirty="0">
              <a:cs typeface="Calibri" panose="020F0502020204030204" pitchFamily="34" charset="0"/>
            </a:endParaRPr>
          </a:p>
          <a:p>
            <a:pPr marL="285750" indent="-285750" algn="just">
              <a:buFont typeface="Calibri" panose="020F0502020204030204" pitchFamily="34" charset="0"/>
              <a:buChar char="-"/>
            </a:pPr>
            <a:r>
              <a:rPr lang="fr-FR" sz="1200" b="1" dirty="0" smtClean="0">
                <a:solidFill>
                  <a:srgbClr val="000091"/>
                </a:solidFill>
                <a:cs typeface="Calibri" panose="020F0502020204030204" pitchFamily="34" charset="0"/>
              </a:rPr>
              <a:t>Une année 2024 également à risque </a:t>
            </a:r>
            <a:r>
              <a:rPr lang="fr-FR" sz="1200" dirty="0" smtClean="0">
                <a:cs typeface="Calibri" panose="020F0502020204030204" pitchFamily="34" charset="0"/>
              </a:rPr>
              <a:t>: </a:t>
            </a:r>
          </a:p>
          <a:p>
            <a:pPr marL="742950" lvl="1" indent="-285750" algn="just">
              <a:buFont typeface="Calibri" panose="020F0502020204030204" pitchFamily="34" charset="0"/>
              <a:buChar char="-"/>
            </a:pPr>
            <a:r>
              <a:rPr lang="fr-FR" sz="1200" dirty="0" smtClean="0">
                <a:cs typeface="Calibri" panose="020F0502020204030204" pitchFamily="34" charset="0"/>
              </a:rPr>
              <a:t>JOP 2024 : </a:t>
            </a:r>
            <a:r>
              <a:rPr lang="fr-FR" sz="1200" b="1" dirty="0" smtClean="0">
                <a:cs typeface="Calibri" panose="020F0502020204030204" pitchFamily="34" charset="0"/>
              </a:rPr>
              <a:t>15 millions de visiteurs attendus en Ile-de-France</a:t>
            </a:r>
          </a:p>
          <a:p>
            <a:pPr marL="742950" lvl="1" indent="-285750" algn="just">
              <a:buFont typeface="Calibri" panose="020F0502020204030204" pitchFamily="34" charset="0"/>
              <a:buChar char="-"/>
            </a:pPr>
            <a:r>
              <a:rPr lang="fr-FR" sz="1200" dirty="0" smtClean="0">
                <a:cs typeface="Calibri" panose="020F0502020204030204" pitchFamily="34" charset="0"/>
              </a:rPr>
              <a:t>Situation préoccupante dans les DROM (Antilles, Guyane) et à l’international (Brésil..)</a:t>
            </a:r>
          </a:p>
        </p:txBody>
      </p:sp>
      <p:sp>
        <p:nvSpPr>
          <p:cNvPr id="16" name="Espace réservé du contenu 2"/>
          <p:cNvSpPr txBox="1">
            <a:spLocks/>
          </p:cNvSpPr>
          <p:nvPr/>
        </p:nvSpPr>
        <p:spPr>
          <a:xfrm>
            <a:off x="116681" y="2787774"/>
            <a:ext cx="3491492" cy="216000"/>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1200" b="1" dirty="0" smtClean="0">
                <a:solidFill>
                  <a:srgbClr val="000091"/>
                </a:solidFill>
                <a:cs typeface="Calibri" panose="020F0502020204030204" pitchFamily="34" charset="0"/>
              </a:rPr>
              <a:t>Les actions de lutte et les enjeux pour 2024 </a:t>
            </a:r>
            <a:endParaRPr kumimoji="0" lang="fr-FR" sz="1200" b="1" i="0" u="none" strike="noStrike" kern="1200" cap="none" spc="0" normalizeH="0" baseline="0" noProof="0" dirty="0" smtClean="0">
              <a:ln>
                <a:noFill/>
              </a:ln>
              <a:solidFill>
                <a:srgbClr val="000091"/>
              </a:solidFill>
              <a:effectLst/>
              <a:uLnTx/>
              <a:uFillTx/>
              <a:cs typeface="Calibri" panose="020F0502020204030204" pitchFamily="34" charset="0"/>
            </a:endParaRPr>
          </a:p>
        </p:txBody>
      </p:sp>
      <p:sp>
        <p:nvSpPr>
          <p:cNvPr id="17" name="Rectangle 16"/>
          <p:cNvSpPr/>
          <p:nvPr/>
        </p:nvSpPr>
        <p:spPr>
          <a:xfrm>
            <a:off x="121277" y="3003798"/>
            <a:ext cx="8832526" cy="1938992"/>
          </a:xfrm>
          <a:prstGeom prst="rect">
            <a:avLst/>
          </a:prstGeom>
        </p:spPr>
        <p:txBody>
          <a:bodyPr wrap="square">
            <a:spAutoFit/>
          </a:bodyPr>
          <a:lstStyle/>
          <a:p>
            <a:pPr marL="285750" indent="-285750" algn="just">
              <a:buFont typeface="Calibri" panose="020F0502020204030204" pitchFamily="34" charset="0"/>
              <a:buChar char="-"/>
            </a:pPr>
            <a:r>
              <a:rPr lang="fr-FR" sz="1200" b="1" dirty="0" smtClean="0">
                <a:solidFill>
                  <a:srgbClr val="000091"/>
                </a:solidFill>
                <a:cs typeface="Calibri" panose="020F0502020204030204" pitchFamily="34" charset="0"/>
              </a:rPr>
              <a:t>Surveillance intégrée </a:t>
            </a:r>
            <a:r>
              <a:rPr lang="fr-FR" sz="1200" b="1" dirty="0" smtClean="0">
                <a:cs typeface="Calibri" panose="020F0502020204030204" pitchFamily="34" charset="0"/>
              </a:rPr>
              <a:t>: </a:t>
            </a:r>
          </a:p>
          <a:p>
            <a:pPr marL="742950" lvl="1" indent="-285750" algn="just">
              <a:buFont typeface="Calibri" panose="020F0502020204030204" pitchFamily="34" charset="0"/>
              <a:buChar char="-"/>
            </a:pPr>
            <a:r>
              <a:rPr lang="fr-FR" sz="1200" u="sng" dirty="0" smtClean="0">
                <a:cs typeface="Calibri" panose="020F0502020204030204" pitchFamily="34" charset="0"/>
              </a:rPr>
              <a:t>Epidémiologique </a:t>
            </a:r>
            <a:r>
              <a:rPr lang="fr-FR" sz="1200" dirty="0" smtClean="0">
                <a:cs typeface="Calibri" panose="020F0502020204030204" pitchFamily="34" charset="0"/>
                <a:sym typeface="Wingdings" panose="05000000000000000000" pitchFamily="2" charset="2"/>
              </a:rPr>
              <a:t> </a:t>
            </a:r>
            <a:r>
              <a:rPr lang="fr-FR" sz="1200" dirty="0"/>
              <a:t>Sensibiliser les professionnels de santé pour </a:t>
            </a:r>
            <a:r>
              <a:rPr lang="fr-FR" sz="1200" b="1" dirty="0"/>
              <a:t>réduire les délais de diagnostic et de déclaration des maladies </a:t>
            </a:r>
            <a:r>
              <a:rPr lang="fr-FR" sz="1200" b="1" dirty="0" smtClean="0"/>
              <a:t>vectorielles</a:t>
            </a:r>
          </a:p>
          <a:p>
            <a:pPr marL="742950" lvl="1" indent="-285750" algn="just">
              <a:buFont typeface="Calibri" panose="020F0502020204030204" pitchFamily="34" charset="0"/>
              <a:buChar char="-"/>
            </a:pPr>
            <a:r>
              <a:rPr lang="fr-FR" sz="1200" u="sng" dirty="0" smtClean="0">
                <a:cs typeface="Calibri" panose="020F0502020204030204" pitchFamily="34" charset="0"/>
                <a:sym typeface="Wingdings" panose="05000000000000000000" pitchFamily="2" charset="2"/>
              </a:rPr>
              <a:t>Entomologique </a:t>
            </a:r>
            <a:r>
              <a:rPr lang="fr-FR" sz="1200" dirty="0" smtClean="0">
                <a:cs typeface="Calibri" panose="020F0502020204030204" pitchFamily="34" charset="0"/>
                <a:sym typeface="Wingdings" panose="05000000000000000000" pitchFamily="2" charset="2"/>
              </a:rPr>
              <a:t> </a:t>
            </a:r>
            <a:r>
              <a:rPr lang="fr-FR" sz="1200" b="1" dirty="0" smtClean="0">
                <a:cs typeface="Calibri" panose="020F0502020204030204" pitchFamily="34" charset="0"/>
                <a:sym typeface="Wingdings" panose="05000000000000000000" pitchFamily="2" charset="2"/>
              </a:rPr>
              <a:t>pièges pondoirs </a:t>
            </a:r>
            <a:r>
              <a:rPr lang="fr-FR" sz="1200" dirty="0" smtClean="0">
                <a:cs typeface="Calibri" panose="020F0502020204030204" pitchFamily="34" charset="0"/>
                <a:sym typeface="Wingdings" panose="05000000000000000000" pitchFamily="2" charset="2"/>
              </a:rPr>
              <a:t>sur les sites Paris2024, l’INSEP, hôpitaux parisiens, etc. </a:t>
            </a:r>
          </a:p>
          <a:p>
            <a:pPr lvl="1" algn="just"/>
            <a:endParaRPr lang="fr-FR" sz="600" dirty="0" smtClean="0">
              <a:cs typeface="Calibri" panose="020F0502020204030204" pitchFamily="34" charset="0"/>
              <a:sym typeface="Wingdings" panose="05000000000000000000" pitchFamily="2" charset="2"/>
            </a:endParaRPr>
          </a:p>
          <a:p>
            <a:pPr marL="285750" indent="-285750" algn="just">
              <a:buFont typeface="Calibri" panose="020F0502020204030204" pitchFamily="34" charset="0"/>
              <a:buChar char="-"/>
            </a:pPr>
            <a:r>
              <a:rPr lang="fr-FR" sz="1200" b="1" dirty="0" smtClean="0">
                <a:solidFill>
                  <a:srgbClr val="000091"/>
                </a:solidFill>
                <a:cs typeface="Calibri" panose="020F0502020204030204" pitchFamily="34" charset="0"/>
                <a:sym typeface="Wingdings" panose="05000000000000000000" pitchFamily="2" charset="2"/>
              </a:rPr>
              <a:t>Lutte intégrée </a:t>
            </a:r>
            <a:r>
              <a:rPr lang="fr-FR" sz="1200" dirty="0" smtClean="0">
                <a:cs typeface="Calibri" panose="020F0502020204030204" pitchFamily="34" charset="0"/>
                <a:sym typeface="Wingdings" panose="05000000000000000000" pitchFamily="2" charset="2"/>
              </a:rPr>
              <a:t> Préparer les éventuelles opérations de démoustication </a:t>
            </a:r>
          </a:p>
          <a:p>
            <a:pPr algn="just"/>
            <a:endParaRPr lang="fr-FR" sz="600" dirty="0" smtClean="0">
              <a:cs typeface="Calibri" panose="020F0502020204030204" pitchFamily="34" charset="0"/>
              <a:sym typeface="Wingdings" panose="05000000000000000000" pitchFamily="2" charset="2"/>
            </a:endParaRPr>
          </a:p>
          <a:p>
            <a:pPr marL="285750" indent="-285750" algn="just">
              <a:buFont typeface="Calibri" panose="020F0502020204030204" pitchFamily="34" charset="0"/>
              <a:buChar char="-"/>
            </a:pPr>
            <a:r>
              <a:rPr lang="fr-FR" sz="1200" b="1" dirty="0" smtClean="0">
                <a:solidFill>
                  <a:srgbClr val="000091"/>
                </a:solidFill>
                <a:cs typeface="Calibri" panose="020F0502020204030204" pitchFamily="34" charset="0"/>
                <a:sym typeface="Wingdings" panose="05000000000000000000" pitchFamily="2" charset="2"/>
              </a:rPr>
              <a:t>Prévention, Communication, Sensibilisation </a:t>
            </a:r>
            <a:r>
              <a:rPr lang="fr-FR" sz="1200" dirty="0" smtClean="0">
                <a:cs typeface="Calibri" panose="020F0502020204030204" pitchFamily="34" charset="0"/>
                <a:sym typeface="Wingdings" panose="05000000000000000000" pitchFamily="2" charset="2"/>
              </a:rPr>
              <a:t>: Renforcement des actions de sensibilisation vers :</a:t>
            </a:r>
          </a:p>
          <a:p>
            <a:pPr marL="742950" lvl="1" indent="-285750" algn="just">
              <a:buFont typeface="Calibri" panose="020F0502020204030204" pitchFamily="34" charset="0"/>
              <a:buChar char="-"/>
            </a:pPr>
            <a:r>
              <a:rPr lang="fr-FR" sz="1200" dirty="0" smtClean="0">
                <a:cs typeface="Calibri" panose="020F0502020204030204" pitchFamily="34" charset="0"/>
                <a:sym typeface="Wingdings" panose="05000000000000000000" pitchFamily="2" charset="2"/>
              </a:rPr>
              <a:t>Les</a:t>
            </a:r>
            <a:r>
              <a:rPr lang="fr-FR" sz="1200" b="1" dirty="0" smtClean="0">
                <a:cs typeface="Calibri" panose="020F0502020204030204" pitchFamily="34" charset="0"/>
                <a:sym typeface="Wingdings" panose="05000000000000000000" pitchFamily="2" charset="2"/>
              </a:rPr>
              <a:t> ERP </a:t>
            </a:r>
            <a:r>
              <a:rPr lang="fr-FR" sz="1200" dirty="0" smtClean="0">
                <a:cs typeface="Calibri" panose="020F0502020204030204" pitchFamily="34" charset="0"/>
                <a:sym typeface="Wingdings" panose="05000000000000000000" pitchFamily="2" charset="2"/>
              </a:rPr>
              <a:t>(ES/ESMS, hôtels…)  Prévention des gites larvaires</a:t>
            </a:r>
          </a:p>
          <a:p>
            <a:pPr marL="742950" lvl="1" indent="-285750" algn="just">
              <a:buFont typeface="Calibri" panose="020F0502020204030204" pitchFamily="34" charset="0"/>
              <a:buChar char="-"/>
            </a:pPr>
            <a:r>
              <a:rPr lang="fr-FR" sz="1200" dirty="0" smtClean="0">
                <a:cs typeface="Calibri" panose="020F0502020204030204" pitchFamily="34" charset="0"/>
                <a:sym typeface="Wingdings" panose="05000000000000000000" pitchFamily="2" charset="2"/>
              </a:rPr>
              <a:t>La </a:t>
            </a:r>
            <a:r>
              <a:rPr lang="fr-FR" sz="1200" b="1" dirty="0" smtClean="0">
                <a:cs typeface="Calibri" panose="020F0502020204030204" pitchFamily="34" charset="0"/>
                <a:sym typeface="Wingdings" panose="05000000000000000000" pitchFamily="2" charset="2"/>
              </a:rPr>
              <a:t>population générale et les voyageurs </a:t>
            </a:r>
            <a:r>
              <a:rPr lang="fr-FR" sz="1200" dirty="0" smtClean="0">
                <a:cs typeface="Calibri" panose="020F0502020204030204" pitchFamily="34" charset="0"/>
                <a:sym typeface="Wingdings" panose="05000000000000000000" pitchFamily="2" charset="2"/>
              </a:rPr>
              <a:t> mesures de protection individuelle, conduites à tenir...</a:t>
            </a:r>
          </a:p>
          <a:p>
            <a:pPr marL="742950" lvl="1" indent="-285750" algn="just">
              <a:buFont typeface="Calibri" panose="020F0502020204030204" pitchFamily="34" charset="0"/>
              <a:buChar char="-"/>
            </a:pPr>
            <a:endParaRPr lang="fr-FR" sz="1200" dirty="0" smtClean="0">
              <a:cs typeface="Calibri" panose="020F0502020204030204" pitchFamily="34" charset="0"/>
            </a:endParaRPr>
          </a:p>
        </p:txBody>
      </p:sp>
      <p:pic>
        <p:nvPicPr>
          <p:cNvPr id="18" name="Image 17"/>
          <p:cNvPicPr>
            <a:picLocks noChangeAspect="1"/>
          </p:cNvPicPr>
          <p:nvPr/>
        </p:nvPicPr>
        <p:blipFill rotWithShape="1">
          <a:blip r:embed="rId5"/>
          <a:srcRect b="11457"/>
          <a:stretch/>
        </p:blipFill>
        <p:spPr>
          <a:xfrm>
            <a:off x="7500920" y="1762116"/>
            <a:ext cx="1489803" cy="1123547"/>
          </a:xfrm>
          <a:prstGeom prst="rect">
            <a:avLst/>
          </a:prstGeom>
        </p:spPr>
      </p:pic>
      <p:pic>
        <p:nvPicPr>
          <p:cNvPr id="19" name="Image 3"/>
          <p:cNvPicPr>
            <a:picLocks noChangeAspect="1" noChangeArrowheads="1"/>
          </p:cNvPicPr>
          <p:nvPr/>
        </p:nvPicPr>
        <p:blipFill rotWithShape="1">
          <a:blip r:embed="rId6">
            <a:extLst>
              <a:ext uri="{28A0092B-C50C-407E-A947-70E740481C1C}">
                <a14:useLocalDpi xmlns:a14="http://schemas.microsoft.com/office/drawing/2010/main" val="0"/>
              </a:ext>
            </a:extLst>
          </a:blip>
          <a:srcRect r="3214" b="4057"/>
          <a:stretch/>
        </p:blipFill>
        <p:spPr bwMode="auto">
          <a:xfrm>
            <a:off x="7596444" y="3578901"/>
            <a:ext cx="1394279" cy="1036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2507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_ARS_HAUTS DE FRANCE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25" id="{CCAA3B1F-37AD-D142-9B00-F2952BC71F32}" vid="{8780E14E-37A2-0148-9F40-6587BA01BE65}"/>
    </a:ext>
  </a:extLst>
</a:theme>
</file>

<file path=ppt/theme/theme2.xml><?xml version="1.0" encoding="utf-8"?>
<a:theme xmlns:a="http://schemas.openxmlformats.org/drawingml/2006/main" name="Trame Diaporama GH">
  <a:themeElements>
    <a:clrScheme name="Personnalisé GH DCSS">
      <a:dk1>
        <a:sysClr val="windowText" lastClr="000000"/>
      </a:dk1>
      <a:lt1>
        <a:sysClr val="window" lastClr="FFFFFF"/>
      </a:lt1>
      <a:dk2>
        <a:srgbClr val="1F497D"/>
      </a:dk2>
      <a:lt2>
        <a:srgbClr val="EEECE1"/>
      </a:lt2>
      <a:accent1>
        <a:srgbClr val="1A6D83"/>
      </a:accent1>
      <a:accent2>
        <a:srgbClr val="5D9FAF"/>
      </a:accent2>
      <a:accent3>
        <a:srgbClr val="B7DCE3"/>
      </a:accent3>
      <a:accent4>
        <a:srgbClr val="BE4E4E"/>
      </a:accent4>
      <a:accent5>
        <a:srgbClr val="DCA0A0"/>
      </a:accent5>
      <a:accent6>
        <a:srgbClr val="64646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TEMPLATE_ARS_IDF 16-9</Template>
  <TotalTime>5174</TotalTime>
  <Words>5361</Words>
  <Application>Microsoft Office PowerPoint</Application>
  <PresentationFormat>Affichage à l'écran (16:9)</PresentationFormat>
  <Paragraphs>910</Paragraphs>
  <Slides>74</Slides>
  <Notes>8</Notes>
  <HiddenSlides>10</HiddenSlides>
  <MMClips>0</MMClips>
  <ScaleCrop>false</ScaleCrop>
  <HeadingPairs>
    <vt:vector size="6" baseType="variant">
      <vt:variant>
        <vt:lpstr>Polices utilisées</vt:lpstr>
      </vt:variant>
      <vt:variant>
        <vt:i4>9</vt:i4>
      </vt:variant>
      <vt:variant>
        <vt:lpstr>Thème</vt:lpstr>
      </vt:variant>
      <vt:variant>
        <vt:i4>3</vt:i4>
      </vt:variant>
      <vt:variant>
        <vt:lpstr>Titres des diapositives</vt:lpstr>
      </vt:variant>
      <vt:variant>
        <vt:i4>74</vt:i4>
      </vt:variant>
    </vt:vector>
  </HeadingPairs>
  <TitlesOfParts>
    <vt:vector size="86" baseType="lpstr">
      <vt:lpstr>ＭＳ Ｐゴシック</vt:lpstr>
      <vt:lpstr>Arial</vt:lpstr>
      <vt:lpstr>Brandon Grotesque Light</vt:lpstr>
      <vt:lpstr>Brandon Grotesque Regular</vt:lpstr>
      <vt:lpstr>Calibri</vt:lpstr>
      <vt:lpstr>Courier New</vt:lpstr>
      <vt:lpstr>Marianne</vt:lpstr>
      <vt:lpstr>Montserrat</vt:lpstr>
      <vt:lpstr>Wingdings</vt:lpstr>
      <vt:lpstr>TEMPLATE_ARS_HAUTS DE FRANCE 16-9</vt:lpstr>
      <vt:lpstr>Trame Diaporama GH</vt:lpstr>
      <vt:lpstr>Office Theme</vt:lpstr>
      <vt:lpstr>Présentation PowerPoint</vt:lpstr>
      <vt:lpstr>1. Actualités du département Parisien </vt:lpstr>
      <vt:lpstr>Actualités de Paris: Jeux Olympiques et Paralympiques</vt:lpstr>
      <vt:lpstr>Actualités de Paris: Jeux Olympiques et Paralympiques</vt:lpstr>
      <vt:lpstr>Actualités de Paris: Jeux Olympiques et Paralympiques</vt:lpstr>
      <vt:lpstr>Actualités de Paris: Jeux Olympiques et Paralympiques</vt:lpstr>
      <vt:lpstr>Actualités de Paris: Jeux Olympiques et Paralympiques</vt:lpstr>
      <vt:lpstr>Actualités de Paris: Jeux Olympiques et Paralympiques</vt:lpstr>
      <vt:lpstr>Actualités de Paris: Jeux Olympiques et Paralympiques</vt:lpstr>
      <vt:lpstr> Zonage ortophonistes: retour sur vos questions</vt:lpstr>
      <vt:lpstr>Zonage des Chirurgiens dentistes</vt:lpstr>
      <vt:lpstr>1. Démographie des CD en 2023</vt:lpstr>
      <vt:lpstr>Effectifs des CD libéraux et salariés dans les centres de santé en Ile-de-France et France </vt:lpstr>
      <vt:lpstr>Densité des CD libéraux et salariés dans les centres de santé en Ile-de-France et France </vt:lpstr>
      <vt:lpstr>Présentation PowerPoint</vt:lpstr>
      <vt:lpstr>Zonages CD Île-de-France 2024</vt:lpstr>
      <vt:lpstr>Paris</vt:lpstr>
      <vt:lpstr>Paris</vt:lpstr>
      <vt:lpstr>Prochaines étapes et calendrier du zonage CD</vt:lpstr>
      <vt:lpstr> Zonage masseurs-kinésithérapeutes</vt:lpstr>
      <vt:lpstr>Rappels</vt:lpstr>
      <vt:lpstr>Rappel du process</vt:lpstr>
      <vt:lpstr>La loi Valletoux : 38 mesures</vt:lpstr>
      <vt:lpstr>Les concertations obligatoires pour prendre un arrêté de zonage : Direction générale de l’offre de soins  </vt:lpstr>
      <vt:lpstr>1. Démographie des MK en 2023</vt:lpstr>
      <vt:lpstr>Effectifs des MK libéraux en Ile-de-France et France </vt:lpstr>
      <vt:lpstr>Densité des MK libéraux en Ile-de-France et France </vt:lpstr>
      <vt:lpstr>2. La méthodologie du zonage 2024 – cadre réglementaire</vt:lpstr>
      <vt:lpstr>Cadre réglementaire</vt:lpstr>
      <vt:lpstr>Méthodologie</vt:lpstr>
      <vt:lpstr>Une marge de manœuvre limitée confiée aux ARS</vt:lpstr>
      <vt:lpstr>Schéma de la méthodologie de zonage</vt:lpstr>
      <vt:lpstr>Proportions des zones (MK)</vt:lpstr>
      <vt:lpstr>Présentation PowerPoint</vt:lpstr>
      <vt:lpstr>Zonages MK Île-de-France 2018   2024</vt:lpstr>
      <vt:lpstr>Paris</vt:lpstr>
      <vt:lpstr>Paris</vt:lpstr>
      <vt:lpstr>Marge de manœuvre et concertation des acteurs : </vt:lpstr>
      <vt:lpstr>Prochaines étapes et calendrier du zonage MK</vt:lpstr>
      <vt:lpstr>2. Séance thématique périnatalité</vt:lpstr>
      <vt:lpstr>2.1 La prise en charge des femmes enceintes précaires</vt:lpstr>
      <vt:lpstr>2.2 Evolutions de la prise en charge hospitalière</vt:lpstr>
      <vt:lpstr>PROJET Sorties de maternite</vt:lpstr>
      <vt:lpstr>OBJECTIFS de notre rencontre</vt:lpstr>
      <vt:lpstr>Cadre de l’AAP ARS</vt:lpstr>
      <vt:lpstr>Améliorations recherchées : </vt:lpstr>
      <vt:lpstr>Envies des femmes : retour à domicile précoce voire ultra-précoce </vt:lpstr>
      <vt:lpstr>Les sorties actuellement :</vt:lpstr>
      <vt:lpstr>Projet de sortie ultra-précoce  </vt:lpstr>
      <vt:lpstr>Organisation envisagée (1/2)</vt:lpstr>
      <vt:lpstr>Organisation envisagée (2/2)</vt:lpstr>
      <vt:lpstr>Retour de la soirée SF libérales 22/01/2024</vt:lpstr>
      <vt:lpstr>Restons en contact…</vt:lpstr>
      <vt:lpstr>Moyens disponibles ou mobilisables</vt:lpstr>
      <vt:lpstr>Critères d’évaluation du PROJET</vt:lpstr>
      <vt:lpstr>CAS CLINIQUE – SORTIE COMPLEXE</vt:lpstr>
      <vt:lpstr>Points de vigilance / PROJET</vt:lpstr>
      <vt:lpstr>Merci de votre attention</vt:lpstr>
      <vt:lpstr>2.2 Les 1000 jours: projets de la PMI de Paris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02</vt:lpstr>
      <vt:lpstr>Les 1000 premiers jours en PMI (1/4)</vt:lpstr>
      <vt:lpstr>Les 1000 premiers jours en PMI (2/4)</vt:lpstr>
      <vt:lpstr>Les 1000 premiers jours en PMI (3/4)</vt:lpstr>
      <vt:lpstr>Les 1000 premiers jours en PMI (4/4)</vt:lpstr>
      <vt:lpstr>Présentation PowerPoint</vt:lpstr>
      <vt:lpstr>Présentation PowerPoint</vt:lpstr>
    </vt:vector>
  </TitlesOfParts>
  <Manager>Client</Manager>
  <Company>ARS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FARTHOUAT, Isabelle</dc:creator>
  <cp:lastModifiedBy>DUPRE, Mathilde (ARS-IDF)</cp:lastModifiedBy>
  <cp:revision>399</cp:revision>
  <cp:lastPrinted>2021-11-15T20:58:34Z</cp:lastPrinted>
  <dcterms:created xsi:type="dcterms:W3CDTF">2020-05-28T12:56:37Z</dcterms:created>
  <dcterms:modified xsi:type="dcterms:W3CDTF">2024-04-26T07:54:37Z</dcterms:modified>
</cp:coreProperties>
</file>