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813" r:id="rId1"/>
  </p:sldMasterIdLst>
  <p:notesMasterIdLst>
    <p:notesMasterId r:id="rId61"/>
  </p:notesMasterIdLst>
  <p:handoutMasterIdLst>
    <p:handoutMasterId r:id="rId62"/>
  </p:handoutMasterIdLst>
  <p:sldIdLst>
    <p:sldId id="326" r:id="rId2"/>
    <p:sldId id="421" r:id="rId3"/>
    <p:sldId id="532" r:id="rId4"/>
    <p:sldId id="533" r:id="rId5"/>
    <p:sldId id="505" r:id="rId6"/>
    <p:sldId id="479" r:id="rId7"/>
    <p:sldId id="504" r:id="rId8"/>
    <p:sldId id="488" r:id="rId9"/>
    <p:sldId id="489" r:id="rId10"/>
    <p:sldId id="490" r:id="rId11"/>
    <p:sldId id="491" r:id="rId12"/>
    <p:sldId id="492" r:id="rId13"/>
    <p:sldId id="493" r:id="rId14"/>
    <p:sldId id="494" r:id="rId15"/>
    <p:sldId id="495" r:id="rId16"/>
    <p:sldId id="496" r:id="rId17"/>
    <p:sldId id="497" r:id="rId18"/>
    <p:sldId id="498" r:id="rId19"/>
    <p:sldId id="499" r:id="rId20"/>
    <p:sldId id="500" r:id="rId21"/>
    <p:sldId id="501" r:id="rId22"/>
    <p:sldId id="502" r:id="rId23"/>
    <p:sldId id="503" r:id="rId24"/>
    <p:sldId id="506" r:id="rId25"/>
    <p:sldId id="423" r:id="rId26"/>
    <p:sldId id="482" r:id="rId27"/>
    <p:sldId id="524" r:id="rId28"/>
    <p:sldId id="525" r:id="rId29"/>
    <p:sldId id="526" r:id="rId30"/>
    <p:sldId id="527" r:id="rId31"/>
    <p:sldId id="528" r:id="rId32"/>
    <p:sldId id="529" r:id="rId33"/>
    <p:sldId id="530" r:id="rId34"/>
    <p:sldId id="531" r:id="rId35"/>
    <p:sldId id="484" r:id="rId36"/>
    <p:sldId id="535" r:id="rId37"/>
    <p:sldId id="536" r:id="rId38"/>
    <p:sldId id="537" r:id="rId39"/>
    <p:sldId id="538" r:id="rId40"/>
    <p:sldId id="483" r:id="rId41"/>
    <p:sldId id="507" r:id="rId42"/>
    <p:sldId id="508" r:id="rId43"/>
    <p:sldId id="509" r:id="rId44"/>
    <p:sldId id="510" r:id="rId45"/>
    <p:sldId id="511" r:id="rId46"/>
    <p:sldId id="512" r:id="rId47"/>
    <p:sldId id="513" r:id="rId48"/>
    <p:sldId id="514" r:id="rId49"/>
    <p:sldId id="515" r:id="rId50"/>
    <p:sldId id="516" r:id="rId51"/>
    <p:sldId id="517" r:id="rId52"/>
    <p:sldId id="518" r:id="rId53"/>
    <p:sldId id="519" r:id="rId54"/>
    <p:sldId id="520" r:id="rId55"/>
    <p:sldId id="521" r:id="rId56"/>
    <p:sldId id="522" r:id="rId57"/>
    <p:sldId id="523" r:id="rId58"/>
    <p:sldId id="485" r:id="rId59"/>
    <p:sldId id="486" r:id="rId60"/>
  </p:sldIdLst>
  <p:sldSz cx="9144000" cy="5143500" type="screen16x9"/>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191">
          <p15:clr>
            <a:srgbClr val="A4A3A4"/>
          </p15:clr>
        </p15:guide>
        <p15:guide id="3" orient="horz" pos="854">
          <p15:clr>
            <a:srgbClr val="A4A3A4"/>
          </p15:clr>
        </p15:guide>
        <p15:guide id="4" orient="horz" pos="821">
          <p15:clr>
            <a:srgbClr val="A4A3A4"/>
          </p15:clr>
        </p15:guide>
        <p15:guide id="5" orient="horz" pos="3049">
          <p15:clr>
            <a:srgbClr val="A4A3A4"/>
          </p15:clr>
        </p15:guide>
        <p15:guide id="6" orient="horz" pos="3151">
          <p15:clr>
            <a:srgbClr val="A4A3A4"/>
          </p15:clr>
        </p15:guide>
        <p15:guide id="7" pos="2880">
          <p15:clr>
            <a:srgbClr val="A4A3A4"/>
          </p15:clr>
        </p15:guide>
        <p15:guide id="8" pos="476">
          <p15:clr>
            <a:srgbClr val="A4A3A4"/>
          </p15:clr>
        </p15:guide>
        <p15:guide id="9" pos="5193">
          <p15:clr>
            <a:srgbClr val="A4A3A4"/>
          </p15:clr>
        </p15:guide>
        <p15:guide id="10" pos="5465">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RREC, Anne" initials="GA" lastIdx="3" clrIdx="0">
    <p:extLst>
      <p:ext uri="{19B8F6BF-5375-455C-9EA6-DF929625EA0E}">
        <p15:presenceInfo xmlns:p15="http://schemas.microsoft.com/office/powerpoint/2012/main" userId="S-1-5-21-448539723-1644491937-682003330-457975" providerId="AD"/>
      </p:ext>
    </p:extLst>
  </p:cmAuthor>
  <p:cmAuthor id="2" name="DUPRE, Mathilde (ARS-IDF)" initials="DM(" lastIdx="7" clrIdx="1">
    <p:extLst>
      <p:ext uri="{19B8F6BF-5375-455C-9EA6-DF929625EA0E}">
        <p15:presenceInfo xmlns:p15="http://schemas.microsoft.com/office/powerpoint/2012/main" userId="S-1-5-21-448539723-1644491937-682003330-608871" providerId="AD"/>
      </p:ext>
    </p:extLst>
  </p:cmAuthor>
  <p:cmAuthor id="3" name="SALVY, Laura (ARS-IDF)" initials="SL(" lastIdx="1" clrIdx="2">
    <p:extLst>
      <p:ext uri="{19B8F6BF-5375-455C-9EA6-DF929625EA0E}">
        <p15:presenceInfo xmlns:p15="http://schemas.microsoft.com/office/powerpoint/2012/main" userId="S-1-5-21-3177125315-431800771-2236886301-641987" providerId="AD"/>
      </p:ext>
    </p:extLst>
  </p:cmAuthor>
  <p:cmAuthor id="4" name="DUPRE, Mathilde (ARS-IDF)" initials="DM( [2]" lastIdx="3" clrIdx="3">
    <p:extLst>
      <p:ext uri="{19B8F6BF-5375-455C-9EA6-DF929625EA0E}">
        <p15:presenceInfo xmlns:p15="http://schemas.microsoft.com/office/powerpoint/2012/main" userId="S-1-5-21-3177125315-431800771-2236886301-65498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395"/>
    <a:srgbClr val="FFFFFF"/>
    <a:srgbClr val="7BBA00"/>
    <a:srgbClr val="0027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43" autoAdjust="0"/>
    <p:restoredTop sz="93979" autoAdjust="0"/>
  </p:normalViewPr>
  <p:slideViewPr>
    <p:cSldViewPr showGuides="1">
      <p:cViewPr varScale="1">
        <p:scale>
          <a:sx n="106" d="100"/>
          <a:sy n="106" d="100"/>
        </p:scale>
        <p:origin x="734" y="77"/>
      </p:cViewPr>
      <p:guideLst>
        <p:guide orient="horz" pos="1620"/>
        <p:guide orient="horz" pos="191"/>
        <p:guide orient="horz" pos="854"/>
        <p:guide orient="horz" pos="821"/>
        <p:guide orient="horz" pos="3049"/>
        <p:guide orient="horz" pos="3151"/>
        <p:guide pos="2880"/>
        <p:guide pos="476"/>
        <p:guide pos="5193"/>
        <p:guide pos="5465"/>
      </p:guideLst>
    </p:cSldViewPr>
  </p:slideViewPr>
  <p:outlineViewPr>
    <p:cViewPr>
      <p:scale>
        <a:sx n="33" d="100"/>
        <a:sy n="33" d="100"/>
      </p:scale>
      <p:origin x="0" y="-23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2736" y="2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dspd01.ressources.paris.mdp\dsp\09-SDOPS\06-SAS\98-%20HPV\NOTES\RETEX\Datas%20par%20coll&#232;ge.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spd01.ressources.paris.mdp\dsp\09-SDOPS\06-SAS\98-%20HPV\COLLEGES\Planif%20bilan%2020231208.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pivotSource>
    <c:name>[Datas par collège.xlsx]Vaccinations!Tableau croisé dynamique18</c:name>
    <c:fmtId val="-1"/>
  </c:pivotSource>
  <c:chart>
    <c:autoTitleDeleted val="1"/>
    <c:pivotFmts>
      <c:pivotFmt>
        <c:idx val="0"/>
        <c:spPr>
          <a:solidFill>
            <a:schemeClr val="accent1"/>
          </a:solidFill>
          <a:ln>
            <a:noFill/>
          </a:ln>
          <a:effectLst/>
        </c:spPr>
        <c:marker>
          <c:symbol val="none"/>
        </c:marker>
      </c:pivotFmt>
      <c:pivotFmt>
        <c:idx val="1"/>
        <c:spPr>
          <a:solidFill>
            <a:schemeClr val="accent1"/>
          </a:solidFill>
          <a:ln>
            <a:noFill/>
          </a:ln>
          <a:effectLst/>
        </c:spPr>
        <c:marker>
          <c:symbol val="none"/>
        </c:marker>
      </c:pivotFmt>
      <c:pivotFmt>
        <c:idx val="2"/>
        <c:spPr>
          <a:solidFill>
            <a:schemeClr val="accent1"/>
          </a:solidFill>
          <a:ln>
            <a:noFill/>
          </a:ln>
          <a:effectLst/>
        </c:spPr>
        <c:marker>
          <c:symbol val="none"/>
        </c:marker>
      </c:pivotFmt>
      <c:pivotFmt>
        <c:idx val="3"/>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fr-FR"/>
            </a:p>
          </c:txPr>
          <c:showLegendKey val="0"/>
          <c:showVal val="0"/>
          <c:showCatName val="0"/>
          <c:showSerName val="0"/>
          <c:showPercent val="1"/>
          <c:showBubbleSize val="0"/>
          <c:extLst>
            <c:ext xmlns:c15="http://schemas.microsoft.com/office/drawing/2012/chart" uri="{CE6537A1-D6FC-4f65-9D91-7224C49458BB}"/>
          </c:extLst>
        </c:dLbl>
      </c:pivotFmt>
      <c:pivotFmt>
        <c:idx val="4"/>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fr-FR"/>
            </a:p>
          </c:txPr>
          <c:showLegendKey val="0"/>
          <c:showVal val="0"/>
          <c:showCatName val="0"/>
          <c:showSerName val="0"/>
          <c:showPercent val="1"/>
          <c:showBubbleSize val="0"/>
          <c:extLst>
            <c:ext xmlns:c15="http://schemas.microsoft.com/office/drawing/2012/chart" uri="{CE6537A1-D6FC-4f65-9D91-7224C49458BB}"/>
          </c:extLst>
        </c:dLbl>
      </c:pivotFmt>
      <c:pivotFmt>
        <c:idx val="5"/>
        <c:spPr>
          <a:solidFill>
            <a:schemeClr val="accent1"/>
          </a:solidFill>
          <a:ln>
            <a:noFill/>
          </a:ln>
          <a:effectLst/>
        </c:spPr>
      </c:pivotFmt>
      <c:pivotFmt>
        <c:idx val="6"/>
        <c:spPr>
          <a:solidFill>
            <a:schemeClr val="accent1"/>
          </a:solidFill>
          <a:ln>
            <a:noFill/>
          </a:ln>
          <a:effectLst/>
        </c:spPr>
      </c:pivotFmt>
      <c:pivotFmt>
        <c:idx val="7"/>
        <c:spPr>
          <a:solidFill>
            <a:schemeClr val="accent1"/>
          </a:solidFill>
          <a:ln>
            <a:noFill/>
          </a:ln>
          <a:effectLst/>
        </c:spPr>
      </c:pivotFmt>
      <c:pivotFmt>
        <c:idx val="8"/>
        <c:spPr>
          <a:solidFill>
            <a:schemeClr val="accent1"/>
          </a:solidFill>
          <a:ln>
            <a:noFill/>
          </a:ln>
          <a:effectLst/>
        </c:spPr>
      </c:pivotFmt>
      <c:pivotFmt>
        <c:idx val="9"/>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fr-FR"/>
            </a:p>
          </c:txPr>
          <c:showLegendKey val="0"/>
          <c:showVal val="0"/>
          <c:showCatName val="0"/>
          <c:showSerName val="0"/>
          <c:showPercent val="1"/>
          <c:showBubbleSize val="0"/>
          <c:extLst>
            <c:ext xmlns:c15="http://schemas.microsoft.com/office/drawing/2012/chart" uri="{CE6537A1-D6FC-4f65-9D91-7224C49458BB}"/>
          </c:extLst>
        </c:dLbl>
      </c:pivotFmt>
      <c:pivotFmt>
        <c:idx val="10"/>
        <c:spPr>
          <a:solidFill>
            <a:schemeClr val="accent1"/>
          </a:solidFill>
          <a:ln>
            <a:noFill/>
          </a:ln>
          <a:effectLst/>
        </c:spPr>
      </c:pivotFmt>
      <c:pivotFmt>
        <c:idx val="11"/>
        <c:spPr>
          <a:solidFill>
            <a:schemeClr val="accent1"/>
          </a:solidFill>
          <a:ln>
            <a:noFill/>
          </a:ln>
          <a:effectLst/>
        </c:spPr>
      </c:pivotFmt>
      <c:pivotFmt>
        <c:idx val="12"/>
        <c:spPr>
          <a:solidFill>
            <a:schemeClr val="accent1"/>
          </a:solidFill>
          <a:ln>
            <a:noFill/>
          </a:ln>
          <a:effectLst/>
        </c:spPr>
      </c:pivotFmt>
      <c:pivotFmt>
        <c:idx val="13"/>
        <c:spPr>
          <a:solidFill>
            <a:schemeClr val="accent1"/>
          </a:solidFill>
          <a:ln>
            <a:noFill/>
          </a:ln>
          <a:effectLst/>
        </c:spPr>
      </c:pivotFmt>
    </c:pivotFmts>
    <c:plotArea>
      <c:layout>
        <c:manualLayout>
          <c:layoutTarget val="inner"/>
          <c:xMode val="edge"/>
          <c:yMode val="edge"/>
          <c:x val="0.21111843008030654"/>
          <c:y val="0.11941636911338815"/>
          <c:w val="0.77345090240008663"/>
          <c:h val="0.70945378281615512"/>
        </c:manualLayout>
      </c:layout>
      <c:pieChart>
        <c:varyColors val="1"/>
        <c:ser>
          <c:idx val="0"/>
          <c:order val="0"/>
          <c:tx>
            <c:strRef>
              <c:f>Vaccinations!$B$52</c:f>
              <c:strCache>
                <c:ptCount val="1"/>
                <c:pt idx="0">
                  <c:v>Total</c:v>
                </c:pt>
              </c:strCache>
            </c:strRef>
          </c:tx>
          <c:dPt>
            <c:idx val="0"/>
            <c:bubble3D val="0"/>
            <c:spPr>
              <a:solidFill>
                <a:schemeClr val="accent1"/>
              </a:solidFill>
              <a:ln>
                <a:noFill/>
              </a:ln>
              <a:effectLst/>
            </c:spPr>
            <c:extLst>
              <c:ext xmlns:c16="http://schemas.microsoft.com/office/drawing/2014/chart" uri="{C3380CC4-5D6E-409C-BE32-E72D297353CC}">
                <c16:uniqueId val="{00000001-9CF0-4244-B221-8392BE3542CC}"/>
              </c:ext>
            </c:extLst>
          </c:dPt>
          <c:dPt>
            <c:idx val="1"/>
            <c:bubble3D val="0"/>
            <c:spPr>
              <a:solidFill>
                <a:schemeClr val="accent6">
                  <a:lumMod val="75000"/>
                </a:schemeClr>
              </a:solidFill>
              <a:ln>
                <a:noFill/>
              </a:ln>
              <a:effectLst/>
            </c:spPr>
            <c:extLst>
              <c:ext xmlns:c16="http://schemas.microsoft.com/office/drawing/2014/chart" uri="{C3380CC4-5D6E-409C-BE32-E72D297353CC}">
                <c16:uniqueId val="{00000003-9CF0-4244-B221-8392BE3542CC}"/>
              </c:ext>
            </c:extLst>
          </c:dPt>
          <c:dPt>
            <c:idx val="2"/>
            <c:bubble3D val="0"/>
            <c:spPr>
              <a:solidFill>
                <a:schemeClr val="accent1">
                  <a:lumMod val="40000"/>
                  <a:lumOff val="60000"/>
                </a:schemeClr>
              </a:solidFill>
              <a:ln>
                <a:noFill/>
              </a:ln>
              <a:effectLst/>
            </c:spPr>
            <c:extLst>
              <c:ext xmlns:c16="http://schemas.microsoft.com/office/drawing/2014/chart" uri="{C3380CC4-5D6E-409C-BE32-E72D297353CC}">
                <c16:uniqueId val="{00000005-9CF0-4244-B221-8392BE3542CC}"/>
              </c:ext>
            </c:extLst>
          </c:dPt>
          <c:dPt>
            <c:idx val="3"/>
            <c:bubble3D val="0"/>
            <c:spPr>
              <a:solidFill>
                <a:schemeClr val="accent6">
                  <a:lumMod val="60000"/>
                  <a:lumOff val="40000"/>
                </a:schemeClr>
              </a:solidFill>
              <a:ln>
                <a:noFill/>
              </a:ln>
              <a:effectLst/>
            </c:spPr>
            <c:extLst>
              <c:ext xmlns:c16="http://schemas.microsoft.com/office/drawing/2014/chart" uri="{C3380CC4-5D6E-409C-BE32-E72D297353CC}">
                <c16:uniqueId val="{00000007-9CF0-4244-B221-8392BE3542CC}"/>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rgbClr val="071F32"/>
                    </a:solidFill>
                    <a:latin typeface="+mn-lt"/>
                    <a:ea typeface="+mn-ea"/>
                    <a:cs typeface="+mn-cs"/>
                  </a:defRPr>
                </a:pPr>
                <a:endParaRPr lang="fr-FR"/>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Vaccinations!$A$53:$A$56</c:f>
              <c:strCache>
                <c:ptCount val="4"/>
                <c:pt idx="0">
                  <c:v> D1 Filles</c:v>
                </c:pt>
                <c:pt idx="1">
                  <c:v> D1 Garçons</c:v>
                </c:pt>
                <c:pt idx="2">
                  <c:v> D2 Filles</c:v>
                </c:pt>
                <c:pt idx="3">
                  <c:v> D2 Garçons</c:v>
                </c:pt>
              </c:strCache>
            </c:strRef>
          </c:cat>
          <c:val>
            <c:numRef>
              <c:f>Vaccinations!$B$53:$B$56</c:f>
              <c:numCache>
                <c:formatCode>General</c:formatCode>
                <c:ptCount val="4"/>
                <c:pt idx="0">
                  <c:v>1270</c:v>
                </c:pt>
                <c:pt idx="1">
                  <c:v>1452</c:v>
                </c:pt>
                <c:pt idx="2">
                  <c:v>149</c:v>
                </c:pt>
                <c:pt idx="3">
                  <c:v>90</c:v>
                </c:pt>
              </c:numCache>
            </c:numRef>
          </c:val>
          <c:extLst>
            <c:ext xmlns:c16="http://schemas.microsoft.com/office/drawing/2014/chart" uri="{C3380CC4-5D6E-409C-BE32-E72D297353CC}">
              <c16:uniqueId val="{00000008-9CF0-4244-B221-8392BE3542CC}"/>
            </c:ext>
          </c:extLst>
        </c:ser>
        <c:dLbls>
          <c:showLegendKey val="0"/>
          <c:showVal val="0"/>
          <c:showCatName val="0"/>
          <c:showSerName val="0"/>
          <c:showPercent val="1"/>
          <c:showBubbleSize val="0"/>
          <c:showLeaderLines val="1"/>
        </c:dLbls>
        <c:firstSliceAng val="0"/>
      </c:pieChart>
      <c:spPr>
        <a:noFill/>
        <a:ln>
          <a:noFill/>
        </a:ln>
        <a:effectLst/>
      </c:spPr>
    </c:plotArea>
    <c:legend>
      <c:legendPos val="t"/>
      <c:layout>
        <c:manualLayout>
          <c:xMode val="edge"/>
          <c:yMode val="edge"/>
          <c:x val="6.9555734297546773E-2"/>
          <c:y val="0.83994987148024514"/>
          <c:w val="0.9"/>
          <c:h val="6.648982706948866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noFill/>
    <a:ln w="9525" cap="flat" cmpd="sng" algn="ctr">
      <a:noFill/>
      <a:round/>
    </a:ln>
    <a:effectLst/>
  </c:spPr>
  <c:txPr>
    <a:bodyPr/>
    <a:lstStyle/>
    <a:p>
      <a:pPr>
        <a:defRPr/>
      </a:pPr>
      <a:endParaRPr lang="fr-FR"/>
    </a:p>
  </c:txPr>
  <c:externalData r:id="rId3">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 xmlns:c16="http://schemas.microsoft.com/office/drawing/2014/chart" uri="{E28EC0CA-F0BB-4C9C-879D-F8772B89E7AC}">
      <c16:pivotOptions16>
        <c16:showExpandCollapseFieldButtons val="1"/>
      </c16:pivotOptions16>
    </c:ext>
  </c:extLst>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0036462833450166"/>
          <c:y val="7.3572417368726023E-2"/>
          <c:w val="0.74406003597376413"/>
          <c:h val="0.59635771177024188"/>
        </c:manualLayout>
      </c:layout>
      <c:pieChart>
        <c:varyColors val="1"/>
        <c:ser>
          <c:idx val="0"/>
          <c:order val="0"/>
          <c:tx>
            <c:strRef>
              <c:f>Feuil3!$B$1</c:f>
              <c:strCache>
                <c:ptCount val="1"/>
                <c:pt idx="0">
                  <c:v>Nombre d'établissement</c:v>
                </c:pt>
              </c:strCache>
            </c:strRef>
          </c:tx>
          <c:spPr>
            <a:ln>
              <a:noFill/>
            </a:ln>
          </c:spPr>
          <c:dPt>
            <c:idx val="0"/>
            <c:bubble3D val="0"/>
            <c:spPr>
              <a:solidFill>
                <a:schemeClr val="accent2">
                  <a:lumMod val="20000"/>
                  <a:lumOff val="80000"/>
                </a:schemeClr>
              </a:solidFill>
              <a:ln w="19050">
                <a:noFill/>
              </a:ln>
              <a:effectLst/>
            </c:spPr>
            <c:extLst>
              <c:ext xmlns:c16="http://schemas.microsoft.com/office/drawing/2014/chart" uri="{C3380CC4-5D6E-409C-BE32-E72D297353CC}">
                <c16:uniqueId val="{00000001-16A2-471D-BC15-1A2035EA53BB}"/>
              </c:ext>
            </c:extLst>
          </c:dPt>
          <c:dPt>
            <c:idx val="1"/>
            <c:bubble3D val="0"/>
            <c:spPr>
              <a:solidFill>
                <a:schemeClr val="accent2">
                  <a:lumMod val="75000"/>
                </a:schemeClr>
              </a:solidFill>
              <a:ln w="19050">
                <a:noFill/>
              </a:ln>
              <a:effectLst/>
            </c:spPr>
            <c:extLst>
              <c:ext xmlns:c16="http://schemas.microsoft.com/office/drawing/2014/chart" uri="{C3380CC4-5D6E-409C-BE32-E72D297353CC}">
                <c16:uniqueId val="{00000003-16A2-471D-BC15-1A2035EA53BB}"/>
              </c:ext>
            </c:extLst>
          </c:dPt>
          <c:dPt>
            <c:idx val="2"/>
            <c:bubble3D val="0"/>
            <c:spPr>
              <a:solidFill>
                <a:schemeClr val="accent2">
                  <a:lumMod val="60000"/>
                  <a:lumOff val="40000"/>
                </a:schemeClr>
              </a:solidFill>
              <a:ln w="19050">
                <a:noFill/>
              </a:ln>
              <a:effectLst/>
            </c:spPr>
            <c:extLst>
              <c:ext xmlns:c16="http://schemas.microsoft.com/office/drawing/2014/chart" uri="{C3380CC4-5D6E-409C-BE32-E72D297353CC}">
                <c16:uniqueId val="{00000005-16A2-471D-BC15-1A2035EA53BB}"/>
              </c:ext>
            </c:extLst>
          </c:dPt>
          <c:dPt>
            <c:idx val="3"/>
            <c:bubble3D val="0"/>
            <c:spPr>
              <a:solidFill>
                <a:schemeClr val="accent1">
                  <a:tint val="77000"/>
                </a:schemeClr>
              </a:solidFill>
              <a:ln w="19050">
                <a:noFill/>
              </a:ln>
              <a:effectLst/>
            </c:spPr>
            <c:extLst>
              <c:ext xmlns:c16="http://schemas.microsoft.com/office/drawing/2014/chart" uri="{C3380CC4-5D6E-409C-BE32-E72D297353CC}">
                <c16:uniqueId val="{00000007-16A2-471D-BC15-1A2035EA53BB}"/>
              </c:ext>
            </c:extLst>
          </c:dPt>
          <c:dPt>
            <c:idx val="4"/>
            <c:bubble3D val="0"/>
            <c:spPr>
              <a:solidFill>
                <a:schemeClr val="accent1">
                  <a:tint val="54000"/>
                </a:schemeClr>
              </a:solidFill>
              <a:ln w="19050">
                <a:noFill/>
              </a:ln>
              <a:effectLst/>
            </c:spPr>
            <c:extLst>
              <c:ext xmlns:c16="http://schemas.microsoft.com/office/drawing/2014/chart" uri="{C3380CC4-5D6E-409C-BE32-E72D297353CC}">
                <c16:uniqueId val="{00000009-16A2-471D-BC15-1A2035EA53BB}"/>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Feuil3!$A$2:$A$6</c:f>
              <c:strCache>
                <c:ptCount val="5"/>
                <c:pt idx="0">
                  <c:v>Collèges sans classe de 5ième</c:v>
                </c:pt>
                <c:pt idx="1">
                  <c:v>Collèges n'ayant pas pu participer : moins de 10 autorisations valides</c:v>
                </c:pt>
                <c:pt idx="2">
                  <c:v>Collèges privés n'ayant pas souhaité participer</c:v>
                </c:pt>
                <c:pt idx="3">
                  <c:v>Collèges privés ayant participé</c:v>
                </c:pt>
                <c:pt idx="4">
                  <c:v>Collèges publics ayant participé</c:v>
                </c:pt>
              </c:strCache>
            </c:strRef>
          </c:cat>
          <c:val>
            <c:numRef>
              <c:f>Feuil3!$B$2:$B$6</c:f>
              <c:numCache>
                <c:formatCode>General</c:formatCode>
                <c:ptCount val="5"/>
                <c:pt idx="0">
                  <c:v>1</c:v>
                </c:pt>
                <c:pt idx="1">
                  <c:v>3</c:v>
                </c:pt>
                <c:pt idx="2">
                  <c:v>46</c:v>
                </c:pt>
                <c:pt idx="3">
                  <c:v>18</c:v>
                </c:pt>
                <c:pt idx="4">
                  <c:v>110</c:v>
                </c:pt>
              </c:numCache>
            </c:numRef>
          </c:val>
          <c:extLst>
            <c:ext xmlns:c16="http://schemas.microsoft.com/office/drawing/2014/chart" uri="{C3380CC4-5D6E-409C-BE32-E72D297353CC}">
              <c16:uniqueId val="{0000000A-16A2-471D-BC15-1A2035EA53BB}"/>
            </c:ext>
          </c:extLst>
        </c:ser>
        <c:dLbls>
          <c:showLegendKey val="0"/>
          <c:showVal val="0"/>
          <c:showCatName val="0"/>
          <c:showSerName val="0"/>
          <c:showPercent val="1"/>
          <c:showBubbleSize val="0"/>
          <c:showLeaderLines val="1"/>
        </c:dLbls>
        <c:firstSliceAng val="0"/>
      </c:pieChart>
      <c:spPr>
        <a:noFill/>
        <a:ln>
          <a:noFill/>
        </a:ln>
        <a:effectLst/>
      </c:spPr>
    </c:plotArea>
    <c:legend>
      <c:legendPos val="b"/>
      <c:layout>
        <c:manualLayout>
          <c:xMode val="edge"/>
          <c:yMode val="edge"/>
          <c:x val="6.0559169234280501E-2"/>
          <c:y val="0.70367688742439483"/>
          <c:w val="0.87888144416730518"/>
          <c:h val="0.2963231125756051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1FD37A4B-A15C-40F2-A559-56F081274E2D}" type="datetimeFigureOut">
              <a:rPr lang="fr-FR" smtClean="0"/>
              <a:t>04/03/2024</a:t>
            </a:fld>
            <a:endParaRPr lang="fr-FR"/>
          </a:p>
        </p:txBody>
      </p:sp>
      <p:sp>
        <p:nvSpPr>
          <p:cNvPr id="4" name="Espace réservé du pied de page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2CA018E6-D3E9-4D40-BD28-B995F41E18E0}" type="slidenum">
              <a:rPr lang="fr-FR" smtClean="0"/>
              <a:t>‹N°›</a:t>
            </a:fld>
            <a:endParaRPr lang="fr-FR"/>
          </a:p>
        </p:txBody>
      </p:sp>
    </p:spTree>
    <p:extLst>
      <p:ext uri="{BB962C8B-B14F-4D97-AF65-F5344CB8AC3E}">
        <p14:creationId xmlns:p14="http://schemas.microsoft.com/office/powerpoint/2010/main" val="5875111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pitchFamily="34" charset="0"/>
              </a:defRPr>
            </a:lvl1pPr>
          </a:lstStyle>
          <a:p>
            <a:endParaRPr lang="fr-FR" dirty="0"/>
          </a:p>
        </p:txBody>
      </p:sp>
      <p:sp>
        <p:nvSpPr>
          <p:cNvPr id="3" name="Espace réservé de la date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atin typeface="Arial" pitchFamily="34" charset="0"/>
              </a:defRPr>
            </a:lvl1pPr>
          </a:lstStyle>
          <a:p>
            <a:fld id="{D680E798-53FF-4C51-A981-953463752515}" type="datetimeFigureOut">
              <a:rPr lang="fr-FR" smtClean="0"/>
              <a:pPr/>
              <a:t>04/03/2024</a:t>
            </a:fld>
            <a:endParaRPr lang="fr-FR" dirty="0"/>
          </a:p>
        </p:txBody>
      </p:sp>
      <p:sp>
        <p:nvSpPr>
          <p:cNvPr id="4" name="Espace réservé de l'image des diapositives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atin typeface="Arial" pitchFamily="34" charset="0"/>
              </a:defRPr>
            </a:lvl1pPr>
          </a:lstStyle>
          <a:p>
            <a:r>
              <a:rPr lang="fr-FR" dirty="0"/>
              <a:t>22 mars 2022</a:t>
            </a:r>
          </a:p>
        </p:txBody>
      </p:sp>
      <p:sp>
        <p:nvSpPr>
          <p:cNvPr id="7" name="Espace réservé du numéro de diapositive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atin typeface="Arial" pitchFamily="34" charset="0"/>
              </a:defRPr>
            </a:lvl1pPr>
          </a:lstStyle>
          <a:p>
            <a:fld id="{1B06CD8F-B7ED-4A05-9FB1-A01CC0EF02CC}" type="slidenum">
              <a:rPr lang="fr-FR" smtClean="0"/>
              <a:pPr/>
              <a:t>‹N°›</a:t>
            </a:fld>
            <a:endParaRPr lang="fr-FR" dirty="0"/>
          </a:p>
        </p:txBody>
      </p:sp>
    </p:spTree>
    <p:extLst>
      <p:ext uri="{BB962C8B-B14F-4D97-AF65-F5344CB8AC3E}">
        <p14:creationId xmlns:p14="http://schemas.microsoft.com/office/powerpoint/2010/main" val="411662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0C2D561-B47A-4505-B070-6F7A6F1745EE}" type="slidenum">
              <a:rPr lang="fr-FR" smtClean="0"/>
              <a:t>5</a:t>
            </a:fld>
            <a:endParaRPr lang="fr-FR" dirty="0"/>
          </a:p>
        </p:txBody>
      </p:sp>
    </p:spTree>
    <p:extLst>
      <p:ext uri="{BB962C8B-B14F-4D97-AF65-F5344CB8AC3E}">
        <p14:creationId xmlns:p14="http://schemas.microsoft.com/office/powerpoint/2010/main" val="1156026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0C2D561-B47A-4505-B070-6F7A6F1745EE}" type="slidenum">
              <a:rPr lang="fr-FR" smtClean="0"/>
              <a:t>6</a:t>
            </a:fld>
            <a:endParaRPr lang="fr-FR" dirty="0"/>
          </a:p>
        </p:txBody>
      </p:sp>
    </p:spTree>
    <p:extLst>
      <p:ext uri="{BB962C8B-B14F-4D97-AF65-F5344CB8AC3E}">
        <p14:creationId xmlns:p14="http://schemas.microsoft.com/office/powerpoint/2010/main" val="941346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0C2D561-B47A-4505-B070-6F7A6F1745EE}" type="slidenum">
              <a:rPr lang="fr-FR" smtClean="0"/>
              <a:t>7</a:t>
            </a:fld>
            <a:endParaRPr lang="fr-FR" dirty="0"/>
          </a:p>
        </p:txBody>
      </p:sp>
    </p:spTree>
    <p:extLst>
      <p:ext uri="{BB962C8B-B14F-4D97-AF65-F5344CB8AC3E}">
        <p14:creationId xmlns:p14="http://schemas.microsoft.com/office/powerpoint/2010/main" val="1675110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E866ACD-96B5-476D-9551-53CCF2ACB08E}" type="slidenum">
              <a:rPr lang="fr-FR" smtClean="0"/>
              <a:t>31</a:t>
            </a:fld>
            <a:endParaRPr lang="fr-FR" dirty="0"/>
          </a:p>
        </p:txBody>
      </p:sp>
    </p:spTree>
    <p:extLst>
      <p:ext uri="{BB962C8B-B14F-4D97-AF65-F5344CB8AC3E}">
        <p14:creationId xmlns:p14="http://schemas.microsoft.com/office/powerpoint/2010/main" val="2882924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Revoir la partie n'a pas intégré, mise ne forme à différer</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9891445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Données à checker + Modifier nb de patients pris en charge à Paris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6065689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19063817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Ajouter étiquettes de données</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p>
        </p:txBody>
      </p:sp>
    </p:spTree>
    <p:extLst>
      <p:ext uri="{BB962C8B-B14F-4D97-AF65-F5344CB8AC3E}">
        <p14:creationId xmlns:p14="http://schemas.microsoft.com/office/powerpoint/2010/main" val="32928464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5A4F0766-6309-644C-9BCE-2E607A270B78}"/>
              </a:ext>
            </a:extLst>
          </p:cNvPr>
          <p:cNvSpPr>
            <a:spLocks noGrp="1"/>
          </p:cNvSpPr>
          <p:nvPr>
            <p:ph type="sldNum" sz="quarter" idx="12"/>
          </p:nvPr>
        </p:nvSpPr>
        <p:spPr/>
        <p:txBody>
          <a:bodyPr/>
          <a:lstStyle/>
          <a:p>
            <a:fld id="{733122C9-A0B9-462F-8757-0847AD287B63}" type="slidenum">
              <a:rPr lang="fr-FR" smtClean="0"/>
              <a:pPr/>
              <a:t>‹N°›</a:t>
            </a:fld>
            <a:endParaRPr lang="fr-FR" dirty="0"/>
          </a:p>
        </p:txBody>
      </p:sp>
      <p:sp>
        <p:nvSpPr>
          <p:cNvPr id="9" name="Espace réservé de la date 3">
            <a:extLst>
              <a:ext uri="{FF2B5EF4-FFF2-40B4-BE49-F238E27FC236}">
                <a16:creationId xmlns:a16="http://schemas.microsoft.com/office/drawing/2014/main" id="{E9918C01-3017-D749-B811-9FCBA8038409}"/>
              </a:ext>
            </a:extLst>
          </p:cNvPr>
          <p:cNvSpPr>
            <a:spLocks noGrp="1"/>
          </p:cNvSpPr>
          <p:nvPr>
            <p:ph type="dt" sz="half" idx="2"/>
          </p:nvPr>
        </p:nvSpPr>
        <p:spPr bwMode="gray">
          <a:xfrm>
            <a:off x="323850" y="4797631"/>
            <a:ext cx="1170000"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22 MARS 2022</a:t>
            </a:r>
            <a:endParaRPr lang="fr-FR" cap="all" dirty="0"/>
          </a:p>
        </p:txBody>
      </p:sp>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323851" y="1248679"/>
            <a:ext cx="8424614" cy="242951"/>
          </a:xfrm>
        </p:spPr>
        <p:txBody>
          <a:bodyPr/>
          <a:lstStyle>
            <a:lvl1pPr marL="9525" indent="85725">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dirty="0"/>
              <a:t>Titre</a:t>
            </a:r>
          </a:p>
        </p:txBody>
      </p:sp>
      <p:sp>
        <p:nvSpPr>
          <p:cNvPr id="20" name="Espace réservé du pied de page 4">
            <a:extLst>
              <a:ext uri="{FF2B5EF4-FFF2-40B4-BE49-F238E27FC236}">
                <a16:creationId xmlns:a16="http://schemas.microsoft.com/office/drawing/2014/main" id="{99BFD6E0-B235-DA4F-9D70-E9444B53C48F}"/>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endParaRPr lang="fr-FR" dirty="0"/>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323850" y="1707654"/>
            <a:ext cx="8424334"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2724193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380504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24080095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Couverture avec fond bleu anthracit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C5EE01-F973-4120-91B8-34CAA765DBA3}"/>
              </a:ext>
            </a:extLst>
          </p:cNvPr>
          <p:cNvSpPr>
            <a:spLocks noGrp="1"/>
          </p:cNvSpPr>
          <p:nvPr>
            <p:ph type="ctrTitle"/>
          </p:nvPr>
        </p:nvSpPr>
        <p:spPr>
          <a:xfrm>
            <a:off x="447498" y="2346854"/>
            <a:ext cx="8100000" cy="1350000"/>
          </a:xfrm>
        </p:spPr>
        <p:txBody>
          <a:bodyPr anchor="t"/>
          <a:lstStyle>
            <a:lvl1pPr algn="l">
              <a:lnSpc>
                <a:spcPct val="115000"/>
              </a:lnSpc>
              <a:defRPr sz="2550">
                <a:solidFill>
                  <a:schemeClr val="tx1"/>
                </a:solidFill>
              </a:defRPr>
            </a:lvl1pPr>
          </a:lstStyle>
          <a:p>
            <a:r>
              <a:rPr lang="fr-FR" smtClean="0"/>
              <a:t>Modifiez le style du titre</a:t>
            </a:r>
            <a:endParaRPr lang="fr-FR" dirty="0"/>
          </a:p>
        </p:txBody>
      </p:sp>
      <p:sp>
        <p:nvSpPr>
          <p:cNvPr id="3" name="Sous-titre 2">
            <a:extLst>
              <a:ext uri="{FF2B5EF4-FFF2-40B4-BE49-F238E27FC236}">
                <a16:creationId xmlns:a16="http://schemas.microsoft.com/office/drawing/2014/main" id="{40AEA671-FC71-4FFA-B81F-CABE73D6E490}"/>
              </a:ext>
            </a:extLst>
          </p:cNvPr>
          <p:cNvSpPr>
            <a:spLocks noGrp="1"/>
          </p:cNvSpPr>
          <p:nvPr>
            <p:ph type="subTitle" idx="1"/>
          </p:nvPr>
        </p:nvSpPr>
        <p:spPr>
          <a:xfrm>
            <a:off x="447498" y="3788855"/>
            <a:ext cx="8100000" cy="540000"/>
          </a:xfrm>
        </p:spPr>
        <p:txBody>
          <a:bodyPr anchor="t"/>
          <a:lstStyle>
            <a:lvl1pPr marL="0" indent="0" algn="l">
              <a:lnSpc>
                <a:spcPct val="115000"/>
              </a:lnSpc>
              <a:buNone/>
              <a:defRPr sz="15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smtClean="0"/>
              <a:t>Modifiez le style des sous-titres du masque</a:t>
            </a:r>
            <a:endParaRPr lang="fr-FR" dirty="0"/>
          </a:p>
        </p:txBody>
      </p:sp>
      <p:cxnSp>
        <p:nvCxnSpPr>
          <p:cNvPr id="10" name="Connecteur droit 9">
            <a:extLst>
              <a:ext uri="{FF2B5EF4-FFF2-40B4-BE49-F238E27FC236}">
                <a16:creationId xmlns:a16="http://schemas.microsoft.com/office/drawing/2014/main" id="{20F605FF-A3F4-4B25-8AB3-DFD7CC06BF28}"/>
              </a:ext>
            </a:extLst>
          </p:cNvPr>
          <p:cNvCxnSpPr/>
          <p:nvPr userDrawn="1"/>
        </p:nvCxnSpPr>
        <p:spPr>
          <a:xfrm>
            <a:off x="447498" y="2121746"/>
            <a:ext cx="8116200" cy="0"/>
          </a:xfrm>
          <a:prstGeom prst="line">
            <a:avLst/>
          </a:prstGeom>
          <a:ln w="889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Image 5">
            <a:extLst>
              <a:ext uri="{FF2B5EF4-FFF2-40B4-BE49-F238E27FC236}">
                <a16:creationId xmlns:a16="http://schemas.microsoft.com/office/drawing/2014/main" id="{4B053746-5C00-2744-AF94-AEB9A694CD9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63600" y="230386"/>
            <a:ext cx="1217405" cy="1057275"/>
          </a:xfrm>
          <a:prstGeom prst="rect">
            <a:avLst/>
          </a:prstGeom>
        </p:spPr>
      </p:pic>
    </p:spTree>
    <p:extLst>
      <p:ext uri="{BB962C8B-B14F-4D97-AF65-F5344CB8AC3E}">
        <p14:creationId xmlns:p14="http://schemas.microsoft.com/office/powerpoint/2010/main" val="63641826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e">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p:nvPr>
        </p:nvSpPr>
        <p:spPr>
          <a:xfrm>
            <a:off x="442743" y="711103"/>
            <a:ext cx="8100000" cy="280094"/>
          </a:xfrm>
        </p:spPr>
        <p:txBody>
          <a:bodyPr anchor="b"/>
          <a:lstStyle>
            <a:lvl1pPr marL="0" indent="0">
              <a:buNone/>
              <a:defRPr sz="1200" b="1">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Modifier les styles du texte du masque</a:t>
            </a:r>
          </a:p>
        </p:txBody>
      </p:sp>
      <p:sp>
        <p:nvSpPr>
          <p:cNvPr id="7" name="Espace réservé de la date 6">
            <a:extLst>
              <a:ext uri="{FF2B5EF4-FFF2-40B4-BE49-F238E27FC236}">
                <a16:creationId xmlns:a16="http://schemas.microsoft.com/office/drawing/2014/main" id="{1E05C12A-6D66-4BD5-8AA3-E181C54F9E89}"/>
              </a:ext>
            </a:extLst>
          </p:cNvPr>
          <p:cNvSpPr>
            <a:spLocks noGrp="1"/>
          </p:cNvSpPr>
          <p:nvPr>
            <p:ph type="dt" sz="half" idx="10"/>
          </p:nvPr>
        </p:nvSpPr>
        <p:spPr/>
        <p:txBody>
          <a:bodyPr/>
          <a:lstStyle/>
          <a:p>
            <a:fld id="{DC8D4954-787C-4048-99BF-755F645CEA08}" type="datetime1">
              <a:rPr lang="fr-FR" smtClean="0"/>
              <a:t>04/03/2024</a:t>
            </a:fld>
            <a:endParaRPr lang="fr-FR" dirty="0"/>
          </a:p>
        </p:txBody>
      </p:sp>
      <p:sp>
        <p:nvSpPr>
          <p:cNvPr id="8" name="Espace réservé du pied de page 7">
            <a:extLst>
              <a:ext uri="{FF2B5EF4-FFF2-40B4-BE49-F238E27FC236}">
                <a16:creationId xmlns:a16="http://schemas.microsoft.com/office/drawing/2014/main" id="{4D9927BF-3057-4ED9-A027-6ED3E5944114}"/>
              </a:ext>
            </a:extLst>
          </p:cNvPr>
          <p:cNvSpPr>
            <a:spLocks noGrp="1"/>
          </p:cNvSpPr>
          <p:nvPr>
            <p:ph type="ftr" sz="quarter" idx="11"/>
          </p:nvPr>
        </p:nvSpPr>
        <p:spPr/>
        <p:txBody>
          <a:bodyPr/>
          <a:lstStyle/>
          <a:p>
            <a:r>
              <a:rPr lang="fr-FR" dirty="0"/>
              <a:t>Pied de page de la présentation | Décembre 2018 |</a:t>
            </a:r>
          </a:p>
        </p:txBody>
      </p:sp>
      <p:sp>
        <p:nvSpPr>
          <p:cNvPr id="9" name="Espace réservé du numéro de diapositive 8">
            <a:extLst>
              <a:ext uri="{FF2B5EF4-FFF2-40B4-BE49-F238E27FC236}">
                <a16:creationId xmlns:a16="http://schemas.microsoft.com/office/drawing/2014/main" id="{7E748F74-A8DF-40EA-847A-446CF8437D01}"/>
              </a:ext>
            </a:extLst>
          </p:cNvPr>
          <p:cNvSpPr>
            <a:spLocks noGrp="1"/>
          </p:cNvSpPr>
          <p:nvPr>
            <p:ph type="sldNum" sz="quarter" idx="12"/>
          </p:nvPr>
        </p:nvSpPr>
        <p:spPr/>
        <p:txBody>
          <a:bodyPr/>
          <a:lstStyle/>
          <a:p>
            <a:fld id="{975A587B-5814-4D9B-9598-FE9CB954CB01}" type="slidenum">
              <a:rPr lang="fr-FR" smtClean="0"/>
              <a:t>‹N°›</a:t>
            </a:fld>
            <a:endParaRPr lang="fr-FR" dirty="0"/>
          </a:p>
        </p:txBody>
      </p:sp>
      <p:sp>
        <p:nvSpPr>
          <p:cNvPr id="11" name="Espace réservé du texte 10">
            <a:extLst>
              <a:ext uri="{FF2B5EF4-FFF2-40B4-BE49-F238E27FC236}">
                <a16:creationId xmlns:a16="http://schemas.microsoft.com/office/drawing/2014/main" id="{8C7A5F77-9A92-46CF-AF0E-296CA94F051F}"/>
              </a:ext>
            </a:extLst>
          </p:cNvPr>
          <p:cNvSpPr>
            <a:spLocks noGrp="1"/>
          </p:cNvSpPr>
          <p:nvPr>
            <p:ph type="body" sz="quarter" idx="13"/>
          </p:nvPr>
        </p:nvSpPr>
        <p:spPr>
          <a:xfrm>
            <a:off x="442743" y="1360288"/>
            <a:ext cx="8100000" cy="2970000"/>
          </a:xfrm>
        </p:spPr>
        <p:txBody>
          <a:bodyPr/>
          <a:lstStyle>
            <a:lvl1pPr>
              <a:lnSpc>
                <a:spcPct val="130000"/>
              </a:lnSpc>
              <a:defRPr sz="1050">
                <a:solidFill>
                  <a:schemeClr val="tx1"/>
                </a:solidFill>
              </a:defRPr>
            </a:lvl1pPr>
            <a:lvl2pPr marL="0" indent="134541">
              <a:lnSpc>
                <a:spcPct val="130000"/>
              </a:lnSpc>
              <a:buClr>
                <a:schemeClr val="tx1"/>
              </a:buClr>
              <a:defRPr sz="1050"/>
            </a:lvl2pPr>
            <a:lvl3pPr marL="162000" indent="82154">
              <a:lnSpc>
                <a:spcPct val="130000"/>
              </a:lnSpc>
              <a:spcBef>
                <a:spcPts val="225"/>
              </a:spcBef>
              <a:defRPr sz="1050">
                <a:solidFill>
                  <a:schemeClr val="tx1"/>
                </a:solidFill>
              </a:defRPr>
            </a:lvl3pPr>
            <a:lvl4pPr marL="270000" indent="94500">
              <a:lnSpc>
                <a:spcPct val="130000"/>
              </a:lnSpc>
              <a:spcBef>
                <a:spcPts val="225"/>
              </a:spcBef>
              <a:defRPr sz="1050">
                <a:solidFill>
                  <a:schemeClr val="tx1"/>
                </a:solidFill>
              </a:defRPr>
            </a:lvl4pPr>
            <a:lvl5pPr marL="270000" indent="0">
              <a:lnSpc>
                <a:spcPct val="130000"/>
              </a:lnSpc>
              <a:spcBef>
                <a:spcPts val="225"/>
              </a:spcBef>
              <a:defRPr sz="1050">
                <a:solidFill>
                  <a:schemeClr val="tx1"/>
                </a:solidFill>
              </a:defRPr>
            </a:lvl5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0" name="Titre 9">
            <a:extLst>
              <a:ext uri="{FF2B5EF4-FFF2-40B4-BE49-F238E27FC236}">
                <a16:creationId xmlns:a16="http://schemas.microsoft.com/office/drawing/2014/main" id="{6F48ADC4-A9D9-4DF3-8EBA-2466D4BD9B4D}"/>
              </a:ext>
            </a:extLst>
          </p:cNvPr>
          <p:cNvSpPr>
            <a:spLocks noGrp="1"/>
          </p:cNvSpPr>
          <p:nvPr>
            <p:ph type="title"/>
          </p:nvPr>
        </p:nvSpPr>
        <p:spPr>
          <a:xfrm>
            <a:off x="442743" y="405406"/>
            <a:ext cx="8100000" cy="351000"/>
          </a:xfrm>
        </p:spPr>
        <p:txBody>
          <a:bodyPr/>
          <a:lstStyle>
            <a:lvl1pPr>
              <a:defRPr>
                <a:solidFill>
                  <a:schemeClr val="tx1"/>
                </a:solidFill>
              </a:defRPr>
            </a:lvl1pPr>
          </a:lstStyle>
          <a:p>
            <a:r>
              <a:rPr lang="fr-FR" dirty="0"/>
              <a:t>Modifiez le style du titre</a:t>
            </a:r>
          </a:p>
        </p:txBody>
      </p:sp>
    </p:spTree>
    <p:extLst>
      <p:ext uri="{BB962C8B-B14F-4D97-AF65-F5344CB8AC3E}">
        <p14:creationId xmlns:p14="http://schemas.microsoft.com/office/powerpoint/2010/main" val="37505999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Photo + texte">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31BF3A9F-5739-4B40-A377-C403E92DB704}"/>
              </a:ext>
            </a:extLst>
          </p:cNvPr>
          <p:cNvSpPr>
            <a:spLocks noGrp="1"/>
          </p:cNvSpPr>
          <p:nvPr>
            <p:ph type="body" idx="1"/>
          </p:nvPr>
        </p:nvSpPr>
        <p:spPr>
          <a:xfrm>
            <a:off x="442743" y="711103"/>
            <a:ext cx="8100000" cy="280094"/>
          </a:xfrm>
        </p:spPr>
        <p:txBody>
          <a:bodyPr anchor="b"/>
          <a:lstStyle>
            <a:lvl1pPr marL="0" indent="0">
              <a:buNone/>
              <a:defRPr sz="1200" b="1">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dirty="0"/>
              <a:t>Modifier les styles du texte du masque</a:t>
            </a:r>
          </a:p>
        </p:txBody>
      </p:sp>
      <p:sp>
        <p:nvSpPr>
          <p:cNvPr id="7" name="Espace réservé de la date 6">
            <a:extLst>
              <a:ext uri="{FF2B5EF4-FFF2-40B4-BE49-F238E27FC236}">
                <a16:creationId xmlns:a16="http://schemas.microsoft.com/office/drawing/2014/main" id="{1E05C12A-6D66-4BD5-8AA3-E181C54F9E89}"/>
              </a:ext>
            </a:extLst>
          </p:cNvPr>
          <p:cNvSpPr>
            <a:spLocks noGrp="1"/>
          </p:cNvSpPr>
          <p:nvPr>
            <p:ph type="dt" sz="half" idx="10"/>
          </p:nvPr>
        </p:nvSpPr>
        <p:spPr/>
        <p:txBody>
          <a:bodyPr/>
          <a:lstStyle/>
          <a:p>
            <a:fld id="{DC8D4954-787C-4048-99BF-755F645CEA08}" type="datetime1">
              <a:rPr lang="fr-FR" smtClean="0"/>
              <a:t>04/03/2024</a:t>
            </a:fld>
            <a:endParaRPr lang="fr-FR" dirty="0"/>
          </a:p>
        </p:txBody>
      </p:sp>
      <p:sp>
        <p:nvSpPr>
          <p:cNvPr id="8" name="Espace réservé du pied de page 7">
            <a:extLst>
              <a:ext uri="{FF2B5EF4-FFF2-40B4-BE49-F238E27FC236}">
                <a16:creationId xmlns:a16="http://schemas.microsoft.com/office/drawing/2014/main" id="{4D9927BF-3057-4ED9-A027-6ED3E5944114}"/>
              </a:ext>
            </a:extLst>
          </p:cNvPr>
          <p:cNvSpPr>
            <a:spLocks noGrp="1"/>
          </p:cNvSpPr>
          <p:nvPr>
            <p:ph type="ftr" sz="quarter" idx="11"/>
          </p:nvPr>
        </p:nvSpPr>
        <p:spPr/>
        <p:txBody>
          <a:bodyPr/>
          <a:lstStyle/>
          <a:p>
            <a:r>
              <a:rPr lang="fr-FR" dirty="0"/>
              <a:t>Pied de page de la présentation | Décembre 2018 |</a:t>
            </a:r>
          </a:p>
        </p:txBody>
      </p:sp>
      <p:sp>
        <p:nvSpPr>
          <p:cNvPr id="9" name="Espace réservé du numéro de diapositive 8">
            <a:extLst>
              <a:ext uri="{FF2B5EF4-FFF2-40B4-BE49-F238E27FC236}">
                <a16:creationId xmlns:a16="http://schemas.microsoft.com/office/drawing/2014/main" id="{7E748F74-A8DF-40EA-847A-446CF8437D01}"/>
              </a:ext>
            </a:extLst>
          </p:cNvPr>
          <p:cNvSpPr>
            <a:spLocks noGrp="1"/>
          </p:cNvSpPr>
          <p:nvPr>
            <p:ph type="sldNum" sz="quarter" idx="12"/>
          </p:nvPr>
        </p:nvSpPr>
        <p:spPr/>
        <p:txBody>
          <a:bodyPr/>
          <a:lstStyle/>
          <a:p>
            <a:fld id="{975A587B-5814-4D9B-9598-FE9CB954CB01}" type="slidenum">
              <a:rPr lang="fr-FR" smtClean="0"/>
              <a:t>‹N°›</a:t>
            </a:fld>
            <a:endParaRPr lang="fr-FR" dirty="0"/>
          </a:p>
        </p:txBody>
      </p:sp>
      <p:sp>
        <p:nvSpPr>
          <p:cNvPr id="11" name="Espace réservé du texte 10">
            <a:extLst>
              <a:ext uri="{FF2B5EF4-FFF2-40B4-BE49-F238E27FC236}">
                <a16:creationId xmlns:a16="http://schemas.microsoft.com/office/drawing/2014/main" id="{8C7A5F77-9A92-46CF-AF0E-296CA94F051F}"/>
              </a:ext>
            </a:extLst>
          </p:cNvPr>
          <p:cNvSpPr>
            <a:spLocks noGrp="1"/>
          </p:cNvSpPr>
          <p:nvPr>
            <p:ph type="body" sz="quarter" idx="13"/>
          </p:nvPr>
        </p:nvSpPr>
        <p:spPr>
          <a:xfrm>
            <a:off x="5073849" y="1360800"/>
            <a:ext cx="3468895" cy="2970000"/>
          </a:xfrm>
        </p:spPr>
        <p:txBody>
          <a:bodyPr/>
          <a:lstStyle>
            <a:lvl1pPr>
              <a:defRPr sz="1050"/>
            </a:lvl1pPr>
            <a:lvl2pPr>
              <a:buClr>
                <a:schemeClr val="tx1"/>
              </a:buClr>
              <a:defRPr sz="1050"/>
            </a:lvl2pPr>
            <a:lvl3pPr>
              <a:spcBef>
                <a:spcPts val="225"/>
              </a:spcBef>
              <a:defRPr sz="1050"/>
            </a:lvl3pPr>
            <a:lvl4pPr>
              <a:spcBef>
                <a:spcPts val="225"/>
              </a:spcBef>
              <a:defRPr sz="1050"/>
            </a:lvl4pPr>
            <a:lvl5pPr>
              <a:spcBef>
                <a:spcPts val="225"/>
              </a:spcBef>
              <a:defRPr sz="1050"/>
            </a:lvl5p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0" name="Titre 9">
            <a:extLst>
              <a:ext uri="{FF2B5EF4-FFF2-40B4-BE49-F238E27FC236}">
                <a16:creationId xmlns:a16="http://schemas.microsoft.com/office/drawing/2014/main" id="{6F48ADC4-A9D9-4DF3-8EBA-2466D4BD9B4D}"/>
              </a:ext>
            </a:extLst>
          </p:cNvPr>
          <p:cNvSpPr>
            <a:spLocks noGrp="1"/>
          </p:cNvSpPr>
          <p:nvPr>
            <p:ph type="title"/>
          </p:nvPr>
        </p:nvSpPr>
        <p:spPr>
          <a:xfrm>
            <a:off x="442743" y="405406"/>
            <a:ext cx="8100000" cy="351000"/>
          </a:xfrm>
        </p:spPr>
        <p:txBody>
          <a:bodyPr/>
          <a:lstStyle>
            <a:lvl1pPr>
              <a:defRPr>
                <a:solidFill>
                  <a:schemeClr val="tx1"/>
                </a:solidFill>
              </a:defRPr>
            </a:lvl1pPr>
          </a:lstStyle>
          <a:p>
            <a:r>
              <a:rPr lang="fr-FR" dirty="0"/>
              <a:t>Modifiez le style du titre</a:t>
            </a:r>
          </a:p>
        </p:txBody>
      </p:sp>
      <p:sp>
        <p:nvSpPr>
          <p:cNvPr id="12" name="Espace réservé pour une image  2">
            <a:extLst>
              <a:ext uri="{FF2B5EF4-FFF2-40B4-BE49-F238E27FC236}">
                <a16:creationId xmlns:a16="http://schemas.microsoft.com/office/drawing/2014/main" id="{9244C946-C589-4599-A34B-208F47A016BA}"/>
              </a:ext>
            </a:extLst>
          </p:cNvPr>
          <p:cNvSpPr>
            <a:spLocks noGrp="1"/>
          </p:cNvSpPr>
          <p:nvPr>
            <p:ph type="pic" idx="14"/>
          </p:nvPr>
        </p:nvSpPr>
        <p:spPr>
          <a:xfrm>
            <a:off x="513000" y="1453754"/>
            <a:ext cx="4464408" cy="3169800"/>
          </a:xfrm>
          <a:solidFill>
            <a:schemeClr val="accent1">
              <a:lumMod val="20000"/>
              <a:lumOff val="80000"/>
            </a:schemeClr>
          </a:solidFill>
        </p:spPr>
        <p:txBody>
          <a:bodyPr/>
          <a:lstStyle>
            <a:lvl1pPr marL="0" indent="0">
              <a:buNone/>
              <a:defRPr sz="105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r-FR" dirty="0"/>
          </a:p>
        </p:txBody>
      </p:sp>
    </p:spTree>
    <p:extLst>
      <p:ext uri="{BB962C8B-B14F-4D97-AF65-F5344CB8AC3E}">
        <p14:creationId xmlns:p14="http://schemas.microsoft.com/office/powerpoint/2010/main" val="1958842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Only">
  <p:cSld name="Fi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50C95A-056C-429F-A1B6-8B1CDC140D27}"/>
              </a:ext>
            </a:extLst>
          </p:cNvPr>
          <p:cNvSpPr>
            <a:spLocks noGrp="1"/>
          </p:cNvSpPr>
          <p:nvPr>
            <p:ph type="title"/>
          </p:nvPr>
        </p:nvSpPr>
        <p:spPr>
          <a:xfrm>
            <a:off x="444886" y="2425091"/>
            <a:ext cx="8184314" cy="1350000"/>
          </a:xfrm>
        </p:spPr>
        <p:txBody>
          <a:bodyPr anchor="ctr"/>
          <a:lstStyle>
            <a:lvl1pPr>
              <a:defRPr sz="2625"/>
            </a:lvl1pPr>
          </a:lstStyle>
          <a:p>
            <a:r>
              <a:rPr lang="fr-FR" smtClean="0"/>
              <a:t>Modifiez le style du titre</a:t>
            </a:r>
            <a:endParaRPr lang="fr-FR" dirty="0"/>
          </a:p>
        </p:txBody>
      </p:sp>
      <p:cxnSp>
        <p:nvCxnSpPr>
          <p:cNvPr id="8" name="Connecteur droit 7">
            <a:extLst>
              <a:ext uri="{FF2B5EF4-FFF2-40B4-BE49-F238E27FC236}">
                <a16:creationId xmlns:a16="http://schemas.microsoft.com/office/drawing/2014/main" id="{3F388440-4500-4C20-AC17-72F465DBE225}"/>
              </a:ext>
            </a:extLst>
          </p:cNvPr>
          <p:cNvCxnSpPr/>
          <p:nvPr userDrawn="1"/>
        </p:nvCxnSpPr>
        <p:spPr>
          <a:xfrm>
            <a:off x="513000" y="1532928"/>
            <a:ext cx="8116200" cy="0"/>
          </a:xfrm>
          <a:prstGeom prst="line">
            <a:avLst/>
          </a:prstGeom>
          <a:ln w="889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6588916"/>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exte">
    <p:spTree>
      <p:nvGrpSpPr>
        <p:cNvPr id="1" name=""/>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7BC41F0E-EC30-4D2A-AA16-7B987E32A160}"/>
              </a:ext>
            </a:extLst>
          </p:cNvPr>
          <p:cNvSpPr>
            <a:spLocks noGrp="1"/>
          </p:cNvSpPr>
          <p:nvPr>
            <p:ph type="body" sz="quarter" idx="13"/>
          </p:nvPr>
        </p:nvSpPr>
        <p:spPr>
          <a:xfrm>
            <a:off x="954845" y="1565798"/>
            <a:ext cx="7816174" cy="2824995"/>
          </a:xfrm>
        </p:spPr>
        <p:txBody>
          <a:bodyPr/>
          <a:lstStyle>
            <a:lvl1pPr marL="0" indent="0">
              <a:buNone/>
              <a:defRPr sz="1650" b="0">
                <a:solidFill>
                  <a:schemeClr val="tx2"/>
                </a:solidFill>
              </a:defRPr>
            </a:lvl1pPr>
            <a:lvl2pPr marL="0" indent="108000">
              <a:spcAft>
                <a:spcPts val="600"/>
              </a:spcAft>
              <a:buClr>
                <a:schemeClr val="tx2"/>
              </a:buClr>
              <a:buFont typeface="Symbol" panose="05050102010706020507" pitchFamily="18" charset="2"/>
              <a:buChar char=""/>
              <a:defRPr b="1"/>
            </a:lvl2pPr>
            <a:lvl3pPr>
              <a:spcAft>
                <a:spcPts val="450"/>
              </a:spcAft>
              <a:defRPr sz="1200" b="0"/>
            </a:lvl3pPr>
            <a:lvl4pPr>
              <a:defRPr sz="1050" b="1"/>
            </a:lvl4pPr>
            <a:lvl5pPr>
              <a:defRPr sz="900"/>
            </a:lvl5pPr>
          </a:lstStyle>
          <a:p>
            <a:pPr lvl="0"/>
            <a:r>
              <a:rPr lang="fr-FR" smtClean="0"/>
              <a:t>Modifiez les styles du texte du masque</a:t>
            </a:r>
          </a:p>
        </p:txBody>
      </p:sp>
      <p:sp>
        <p:nvSpPr>
          <p:cNvPr id="4" name="Espace réservé du numéro de diapositive 3">
            <a:extLst>
              <a:ext uri="{FF2B5EF4-FFF2-40B4-BE49-F238E27FC236}">
                <a16:creationId xmlns:a16="http://schemas.microsoft.com/office/drawing/2014/main" id="{934E310A-4CEE-7246-82CD-435F6B104E3E}"/>
              </a:ext>
            </a:extLst>
          </p:cNvPr>
          <p:cNvSpPr>
            <a:spLocks noGrp="1"/>
          </p:cNvSpPr>
          <p:nvPr>
            <p:ph type="sldNum" sz="quarter" idx="15"/>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D70E81EC-A4CC-46F3-8A94-BB7AD42F7DA0}"/>
              </a:ext>
            </a:extLst>
          </p:cNvPr>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2547554113"/>
      </p:ext>
    </p:extLst>
  </p:cSld>
  <p:clrMapOvr>
    <a:masterClrMapping/>
  </p:clrMapOvr>
  <p:extLst mod="1">
    <p:ext uri="{DCECCB84-F9BA-43D5-87BE-67443E8EF086}">
      <p15:sldGuideLst xmlns:p15="http://schemas.microsoft.com/office/powerpoint/2012/main">
        <p15:guide id="1"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Texte">
    <p:spTree>
      <p:nvGrpSpPr>
        <p:cNvPr id="1" name=""/>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7BC41F0E-EC30-4D2A-AA16-7B987E32A160}"/>
              </a:ext>
            </a:extLst>
          </p:cNvPr>
          <p:cNvSpPr>
            <a:spLocks noGrp="1"/>
          </p:cNvSpPr>
          <p:nvPr>
            <p:ph type="body" sz="quarter" idx="13"/>
          </p:nvPr>
        </p:nvSpPr>
        <p:spPr>
          <a:xfrm>
            <a:off x="954845" y="1565798"/>
            <a:ext cx="7816174" cy="2824995"/>
          </a:xfrm>
        </p:spPr>
        <p:txBody>
          <a:bodyPr/>
          <a:lstStyle>
            <a:lvl1pPr marL="0" indent="0">
              <a:buNone/>
              <a:defRPr sz="1650" b="0">
                <a:solidFill>
                  <a:schemeClr val="tx2"/>
                </a:solidFill>
              </a:defRPr>
            </a:lvl1pPr>
            <a:lvl2pPr marL="0" indent="108000">
              <a:spcAft>
                <a:spcPts val="600"/>
              </a:spcAft>
              <a:buClr>
                <a:schemeClr val="tx2"/>
              </a:buClr>
              <a:buFont typeface="Symbol" panose="05050102010706020507" pitchFamily="18" charset="2"/>
              <a:buChar char=""/>
              <a:defRPr b="1"/>
            </a:lvl2pPr>
            <a:lvl3pPr>
              <a:spcAft>
                <a:spcPts val="450"/>
              </a:spcAft>
              <a:defRPr sz="1200" b="0"/>
            </a:lvl3pPr>
            <a:lvl4pPr>
              <a:defRPr sz="1050" b="1"/>
            </a:lvl4pPr>
            <a:lvl5pPr>
              <a:defRPr sz="900"/>
            </a:lvl5pPr>
          </a:lstStyle>
          <a:p>
            <a:pPr lvl="0"/>
            <a:r>
              <a:rPr lang="fr-FR" smtClean="0"/>
              <a:t>Modifiez les styles du texte du masque</a:t>
            </a:r>
          </a:p>
        </p:txBody>
      </p:sp>
      <p:sp>
        <p:nvSpPr>
          <p:cNvPr id="4" name="Espace réservé du numéro de diapositive 3">
            <a:extLst>
              <a:ext uri="{FF2B5EF4-FFF2-40B4-BE49-F238E27FC236}">
                <a16:creationId xmlns:a16="http://schemas.microsoft.com/office/drawing/2014/main" id="{934E310A-4CEE-7246-82CD-435F6B104E3E}"/>
              </a:ext>
            </a:extLst>
          </p:cNvPr>
          <p:cNvSpPr>
            <a:spLocks noGrp="1"/>
          </p:cNvSpPr>
          <p:nvPr>
            <p:ph type="sldNum" sz="quarter" idx="15"/>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D70E81EC-A4CC-46F3-8A94-BB7AD42F7DA0}"/>
              </a:ext>
            </a:extLst>
          </p:cNvPr>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4178357339"/>
      </p:ext>
    </p:extLst>
  </p:cSld>
  <p:clrMapOvr>
    <a:masterClrMapping/>
  </p:clrMapOvr>
  <p:extLst mod="1">
    <p:ext uri="{DCECCB84-F9BA-43D5-87BE-67443E8EF086}">
      <p15:sldGuideLst xmlns:p15="http://schemas.microsoft.com/office/powerpoint/2012/main">
        <p15:guide id="1"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Texte">
    <p:spTree>
      <p:nvGrpSpPr>
        <p:cNvPr id="1" name=""/>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7BC41F0E-EC30-4D2A-AA16-7B987E32A160}"/>
              </a:ext>
            </a:extLst>
          </p:cNvPr>
          <p:cNvSpPr>
            <a:spLocks noGrp="1"/>
          </p:cNvSpPr>
          <p:nvPr>
            <p:ph type="body" sz="quarter" idx="13"/>
          </p:nvPr>
        </p:nvSpPr>
        <p:spPr>
          <a:xfrm>
            <a:off x="954845" y="1565798"/>
            <a:ext cx="7816174" cy="2824995"/>
          </a:xfrm>
        </p:spPr>
        <p:txBody>
          <a:bodyPr/>
          <a:lstStyle>
            <a:lvl1pPr marL="0" indent="0">
              <a:buNone/>
              <a:defRPr sz="1650" b="0">
                <a:solidFill>
                  <a:schemeClr val="tx2"/>
                </a:solidFill>
              </a:defRPr>
            </a:lvl1pPr>
            <a:lvl2pPr marL="0" indent="108000">
              <a:spcAft>
                <a:spcPts val="600"/>
              </a:spcAft>
              <a:buClr>
                <a:schemeClr val="tx2"/>
              </a:buClr>
              <a:buFont typeface="Symbol" panose="05050102010706020507" pitchFamily="18" charset="2"/>
              <a:buChar char=""/>
              <a:defRPr b="1"/>
            </a:lvl2pPr>
            <a:lvl3pPr>
              <a:spcAft>
                <a:spcPts val="450"/>
              </a:spcAft>
              <a:defRPr sz="1200" b="0"/>
            </a:lvl3pPr>
            <a:lvl4pPr>
              <a:defRPr sz="1050" b="1"/>
            </a:lvl4pPr>
            <a:lvl5pPr>
              <a:defRPr sz="900"/>
            </a:lvl5pPr>
          </a:lstStyle>
          <a:p>
            <a:pPr lvl="0"/>
            <a:r>
              <a:rPr lang="fr-FR" smtClean="0"/>
              <a:t>Modifiez les styles du texte du masque</a:t>
            </a:r>
          </a:p>
        </p:txBody>
      </p:sp>
      <p:sp>
        <p:nvSpPr>
          <p:cNvPr id="4" name="Espace réservé du numéro de diapositive 3">
            <a:extLst>
              <a:ext uri="{FF2B5EF4-FFF2-40B4-BE49-F238E27FC236}">
                <a16:creationId xmlns:a16="http://schemas.microsoft.com/office/drawing/2014/main" id="{934E310A-4CEE-7246-82CD-435F6B104E3E}"/>
              </a:ext>
            </a:extLst>
          </p:cNvPr>
          <p:cNvSpPr>
            <a:spLocks noGrp="1"/>
          </p:cNvSpPr>
          <p:nvPr>
            <p:ph type="sldNum" sz="quarter" idx="15"/>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D70E81EC-A4CC-46F3-8A94-BB7AD42F7DA0}"/>
              </a:ext>
            </a:extLst>
          </p:cNvPr>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120745925"/>
      </p:ext>
    </p:extLst>
  </p:cSld>
  <p:clrMapOvr>
    <a:masterClrMapping/>
  </p:clrMapOvr>
  <p:extLst mod="1">
    <p:ext uri="{DCECCB84-F9BA-43D5-87BE-67443E8EF086}">
      <p15:sldGuideLst xmlns:p15="http://schemas.microsoft.com/office/powerpoint/2012/main">
        <p15:guide id="1" orient="horz" pos="216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Texte">
    <p:spTree>
      <p:nvGrpSpPr>
        <p:cNvPr id="1" name=""/>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7BC41F0E-EC30-4D2A-AA16-7B987E32A160}"/>
              </a:ext>
            </a:extLst>
          </p:cNvPr>
          <p:cNvSpPr>
            <a:spLocks noGrp="1"/>
          </p:cNvSpPr>
          <p:nvPr>
            <p:ph type="body" sz="quarter" idx="13"/>
          </p:nvPr>
        </p:nvSpPr>
        <p:spPr>
          <a:xfrm>
            <a:off x="954845" y="1565798"/>
            <a:ext cx="7816174" cy="2824995"/>
          </a:xfrm>
        </p:spPr>
        <p:txBody>
          <a:bodyPr/>
          <a:lstStyle>
            <a:lvl1pPr marL="0" indent="0">
              <a:buNone/>
              <a:defRPr sz="1650" b="0">
                <a:solidFill>
                  <a:schemeClr val="tx2"/>
                </a:solidFill>
              </a:defRPr>
            </a:lvl1pPr>
            <a:lvl2pPr marL="0" indent="108000">
              <a:spcAft>
                <a:spcPts val="600"/>
              </a:spcAft>
              <a:buClr>
                <a:schemeClr val="tx2"/>
              </a:buClr>
              <a:buFont typeface="Symbol" panose="05050102010706020507" pitchFamily="18" charset="2"/>
              <a:buChar char=""/>
              <a:defRPr b="1"/>
            </a:lvl2pPr>
            <a:lvl3pPr>
              <a:spcAft>
                <a:spcPts val="450"/>
              </a:spcAft>
              <a:defRPr sz="1200" b="0"/>
            </a:lvl3pPr>
            <a:lvl4pPr>
              <a:defRPr sz="1050" b="1"/>
            </a:lvl4pPr>
            <a:lvl5pPr>
              <a:defRPr sz="900"/>
            </a:lvl5pPr>
          </a:lstStyle>
          <a:p>
            <a:pPr lvl="0"/>
            <a:r>
              <a:rPr lang="fr-FR" smtClean="0"/>
              <a:t>Modifiez les styles du texte du masque</a:t>
            </a:r>
          </a:p>
        </p:txBody>
      </p:sp>
      <p:sp>
        <p:nvSpPr>
          <p:cNvPr id="4" name="Espace réservé du numéro de diapositive 3">
            <a:extLst>
              <a:ext uri="{FF2B5EF4-FFF2-40B4-BE49-F238E27FC236}">
                <a16:creationId xmlns:a16="http://schemas.microsoft.com/office/drawing/2014/main" id="{934E310A-4CEE-7246-82CD-435F6B104E3E}"/>
              </a:ext>
            </a:extLst>
          </p:cNvPr>
          <p:cNvSpPr>
            <a:spLocks noGrp="1"/>
          </p:cNvSpPr>
          <p:nvPr>
            <p:ph type="sldNum" sz="quarter" idx="15"/>
          </p:nvPr>
        </p:nvSpPr>
        <p:spPr/>
        <p:txBody>
          <a:bodyPr/>
          <a:lstStyle/>
          <a:p>
            <a:fld id="{975A587B-5814-4D9B-9598-FE9CB954CB01}" type="slidenum">
              <a:rPr lang="fr-FR" smtClean="0"/>
              <a:pPr/>
              <a:t>‹N°›</a:t>
            </a:fld>
            <a:endParaRPr lang="fr-FR" dirty="0"/>
          </a:p>
        </p:txBody>
      </p:sp>
      <p:sp>
        <p:nvSpPr>
          <p:cNvPr id="2" name="Titre 1">
            <a:extLst>
              <a:ext uri="{FF2B5EF4-FFF2-40B4-BE49-F238E27FC236}">
                <a16:creationId xmlns:a16="http://schemas.microsoft.com/office/drawing/2014/main" id="{D70E81EC-A4CC-46F3-8A94-BB7AD42F7DA0}"/>
              </a:ext>
            </a:extLst>
          </p:cNvPr>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3178506854"/>
      </p:ext>
    </p:extLst>
  </p:cSld>
  <p:clrMapOvr>
    <a:masterClrMapping/>
  </p:clrMapOvr>
  <p:extLst mod="1">
    <p:ext uri="{DCECCB84-F9BA-43D5-87BE-67443E8EF086}">
      <p15:sldGuideLst xmlns:p15="http://schemas.microsoft.com/office/powerpoint/2012/main">
        <p15:guide id="1"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8" name="Espace réservé du texte 7"/>
          <p:cNvSpPr>
            <a:spLocks noGrp="1"/>
          </p:cNvSpPr>
          <p:nvPr>
            <p:ph type="body" sz="quarter" idx="13" hasCustomPrompt="1"/>
          </p:nvPr>
        </p:nvSpPr>
        <p:spPr bwMode="gray">
          <a:xfrm>
            <a:off x="323528" y="1563638"/>
            <a:ext cx="2520000" cy="2880320"/>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3312000"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6263999"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dirty="0"/>
              <a:t>Titre de la partie</a:t>
            </a:r>
          </a:p>
          <a:p>
            <a:pPr lvl="1"/>
            <a:r>
              <a:rPr lang="fr-FR" dirty="0"/>
              <a:t>Deuxième niveau</a:t>
            </a:r>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22 MARS 2022</a:t>
            </a:r>
            <a:endParaRPr lang="fr-FR" cap="all" dirty="0"/>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323850" y="682801"/>
            <a:ext cx="8424863" cy="539991"/>
          </a:xfrm>
        </p:spPr>
        <p:txBody>
          <a:bodyPr/>
          <a:lstStyle/>
          <a:p>
            <a:r>
              <a:rPr lang="fr-FR" dirty="0"/>
              <a:t>Sommaire</a:t>
            </a:r>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endParaRPr lang="fr-FR" dirty="0"/>
          </a:p>
        </p:txBody>
      </p:sp>
    </p:spTree>
    <p:extLst>
      <p:ext uri="{BB962C8B-B14F-4D97-AF65-F5344CB8AC3E}">
        <p14:creationId xmlns:p14="http://schemas.microsoft.com/office/powerpoint/2010/main" val="2888137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lonnes de texte">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22 MARS 2022</a:t>
            </a:r>
            <a:endParaRPr lang="fr-FR" cap="all" dirty="0"/>
          </a:p>
        </p:txBody>
      </p:sp>
      <p:sp>
        <p:nvSpPr>
          <p:cNvPr id="26" name="Espace réservé du pied de page 4">
            <a:extLst>
              <a:ext uri="{FF2B5EF4-FFF2-40B4-BE49-F238E27FC236}">
                <a16:creationId xmlns:a16="http://schemas.microsoft.com/office/drawing/2014/main" id="{745ED2D7-3CC1-3B41-AA37-64BDE1CE2471}"/>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endParaRPr lang="fr-FR" dirty="0"/>
          </a:p>
        </p:txBody>
      </p:sp>
      <p:sp>
        <p:nvSpPr>
          <p:cNvPr id="11" name="Espace réservé du texte 7">
            <a:extLst>
              <a:ext uri="{FF2B5EF4-FFF2-40B4-BE49-F238E27FC236}">
                <a16:creationId xmlns:a16="http://schemas.microsoft.com/office/drawing/2014/main" id="{D4959A1A-C7DE-6748-A32B-7732F0ACFCF1}"/>
              </a:ext>
            </a:extLst>
          </p:cNvPr>
          <p:cNvSpPr>
            <a:spLocks noGrp="1"/>
          </p:cNvSpPr>
          <p:nvPr>
            <p:ph type="body" sz="quarter" idx="16" hasCustomPrompt="1"/>
          </p:nvPr>
        </p:nvSpPr>
        <p:spPr bwMode="gray">
          <a:xfrm>
            <a:off x="323851" y="1248679"/>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dirty="0"/>
              <a:t>Sous-titre</a:t>
            </a:r>
          </a:p>
          <a:p>
            <a:pPr lvl="0"/>
            <a:endParaRPr lang="fr-FR"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323850" y="682801"/>
            <a:ext cx="8424863" cy="539991"/>
          </a:xfrm>
        </p:spPr>
        <p:txBody>
          <a:bodyPr/>
          <a:lstStyle/>
          <a:p>
            <a:r>
              <a:rPr lang="fr-FR" dirty="0"/>
              <a:t>Titre</a:t>
            </a:r>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323528" y="1707654"/>
            <a:ext cx="2556471"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hasCustomPrompt="1"/>
          </p:nvPr>
        </p:nvSpPr>
        <p:spPr bwMode="gray">
          <a:xfrm>
            <a:off x="3275856" y="1707654"/>
            <a:ext cx="2520000"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691346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12" name="Espace réservé du texte 11"/>
          <p:cNvSpPr>
            <a:spLocks noGrp="1"/>
          </p:cNvSpPr>
          <p:nvPr>
            <p:ph type="body" sz="quarter" idx="14" hasCustomPrompt="1"/>
          </p:nvPr>
        </p:nvSpPr>
        <p:spPr bwMode="gray">
          <a:xfrm>
            <a:off x="323528" y="1707654"/>
            <a:ext cx="2520000"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22 MARS 2022</a:t>
            </a:r>
            <a:endParaRPr lang="fr-FR" cap="all" dirty="0"/>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48679"/>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682801"/>
            <a:ext cx="8424863" cy="539991"/>
          </a:xfrm>
        </p:spPr>
        <p:txBody>
          <a:bodyPr/>
          <a:lstStyle/>
          <a:p>
            <a:r>
              <a:rPr lang="fr-FR" dirty="0"/>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endParaRPr lang="fr-FR" dirty="0"/>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3131840" y="1707654"/>
            <a:ext cx="5616624" cy="2880320"/>
          </a:xfrm>
        </p:spPr>
        <p:txBody>
          <a:bodyPr/>
          <a:lstStyle/>
          <a:p>
            <a:r>
              <a:rPr lang="fr-FR"/>
              <a:t>Cliquez sur l'icône pour ajouter une image</a:t>
            </a:r>
          </a:p>
        </p:txBody>
      </p:sp>
    </p:spTree>
    <p:extLst>
      <p:ext uri="{BB962C8B-B14F-4D97-AF65-F5344CB8AC3E}">
        <p14:creationId xmlns:p14="http://schemas.microsoft.com/office/powerpoint/2010/main" val="2077185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bwMode="gray"/>
        <p:txBody>
          <a:bodyPr/>
          <a:lstStyle/>
          <a:p>
            <a:fld id="{733122C9-A0B9-462F-8757-0847AD287B63}" type="slidenum">
              <a:rPr lang="fr-FR" smtClean="0"/>
              <a:pPr/>
              <a:t>‹N°›</a:t>
            </a:fld>
            <a:endParaRPr lang="fr-FR" dirty="0"/>
          </a:p>
        </p:txBody>
      </p:sp>
      <p:sp>
        <p:nvSpPr>
          <p:cNvPr id="12" name="Espace réservé du texte 11"/>
          <p:cNvSpPr>
            <a:spLocks noGrp="1"/>
          </p:cNvSpPr>
          <p:nvPr>
            <p:ph type="body" sz="quarter" idx="14"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7" name="Espace réservé de la date 3">
            <a:extLst>
              <a:ext uri="{FF2B5EF4-FFF2-40B4-BE49-F238E27FC236}">
                <a16:creationId xmlns:a16="http://schemas.microsoft.com/office/drawing/2014/main" id="{CEFA8BB7-D3E4-254A-BB0E-3D1C8C64E19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22 MARS 2022</a:t>
            </a:r>
            <a:endParaRPr lang="fr-FR" cap="all" dirty="0"/>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48679"/>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682801"/>
            <a:ext cx="8424863" cy="539991"/>
          </a:xfrm>
        </p:spPr>
        <p:txBody>
          <a:bodyPr/>
          <a:lstStyle/>
          <a:p>
            <a:r>
              <a:rPr lang="fr-FR" dirty="0"/>
              <a:t>Titre</a:t>
            </a:r>
          </a:p>
        </p:txBody>
      </p:sp>
      <p:sp>
        <p:nvSpPr>
          <p:cNvPr id="20" name="Espace réservé du pied de page 4">
            <a:extLst>
              <a:ext uri="{FF2B5EF4-FFF2-40B4-BE49-F238E27FC236}">
                <a16:creationId xmlns:a16="http://schemas.microsoft.com/office/drawing/2014/main" id="{D46074BB-6BF7-8249-9377-D0271B2AECBB}"/>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endParaRPr lang="fr-FR" dirty="0"/>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323528" y="1707654"/>
            <a:ext cx="5761038" cy="2879725"/>
          </a:xfrm>
        </p:spPr>
        <p:txBody>
          <a:bodyPr/>
          <a:lstStyle/>
          <a:p>
            <a:r>
              <a:rPr lang="fr-FR"/>
              <a:t>Cliquez sur l'icône pour ajouter un graphique</a:t>
            </a:r>
          </a:p>
        </p:txBody>
      </p:sp>
    </p:spTree>
    <p:extLst>
      <p:ext uri="{BB962C8B-B14F-4D97-AF65-F5344CB8AC3E}">
        <p14:creationId xmlns:p14="http://schemas.microsoft.com/office/powerpoint/2010/main" val="2044116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829DF172-12F0-D244-8F51-E16DC05073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252000" y="252000"/>
            <a:ext cx="1440000" cy="1440000"/>
          </a:xfrm>
          <a:prstGeom prst="rect">
            <a:avLst/>
          </a:prstGeom>
        </p:spPr>
      </p:pic>
      <p:sp>
        <p:nvSpPr>
          <p:cNvPr id="11" name="Espace réservé du texte 10"/>
          <p:cNvSpPr>
            <a:spLocks noGrp="1"/>
          </p:cNvSpPr>
          <p:nvPr>
            <p:ph type="body" sz="quarter" idx="13" hasCustomPrompt="1"/>
          </p:nvPr>
        </p:nvSpPr>
        <p:spPr bwMode="gray">
          <a:xfrm>
            <a:off x="323850" y="2139702"/>
            <a:ext cx="8424000" cy="2293224"/>
          </a:xfrm>
        </p:spPr>
        <p:txBody>
          <a:bodyPr/>
          <a:lstStyle>
            <a:lvl1pPr>
              <a:lnSpc>
                <a:spcPct val="90000"/>
              </a:lnSpc>
              <a:spcAft>
                <a:spcPts val="0"/>
              </a:spcAft>
              <a:defRPr sz="3250" b="1" cap="all" baseline="0"/>
            </a:lvl1pPr>
            <a:lvl2pPr marL="92075" indent="0">
              <a:spcBef>
                <a:spcPts val="500"/>
              </a:spcBef>
              <a:spcAft>
                <a:spcPts val="0"/>
              </a:spcAft>
              <a:buNone/>
              <a:tabLst/>
              <a:defRPr sz="1850"/>
            </a:lvl2pPr>
          </a:lstStyle>
          <a:p>
            <a:pPr lvl="0"/>
            <a:r>
              <a:rPr lang="fr-FR" dirty="0"/>
              <a:t>Titre</a:t>
            </a:r>
          </a:p>
          <a:p>
            <a:pPr lvl="1"/>
            <a:r>
              <a:rPr lang="fr-FR" dirty="0"/>
              <a:t>Sous-titre</a:t>
            </a:r>
          </a:p>
        </p:txBody>
      </p:sp>
      <p:cxnSp>
        <p:nvCxnSpPr>
          <p:cNvPr id="12" name="Connecteur droit 11"/>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Espace réservé de la date 3">
            <a:extLst>
              <a:ext uri="{FF2B5EF4-FFF2-40B4-BE49-F238E27FC236}">
                <a16:creationId xmlns:a16="http://schemas.microsoft.com/office/drawing/2014/main" id="{C192E6B1-2CEB-FB47-B10B-D25D43DF8D96}"/>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r>
              <a:rPr lang="fr-FR" cap="all"/>
              <a:t>22 MARS 2022</a:t>
            </a:r>
            <a:endParaRPr lang="fr-FR" cap="all" dirty="0"/>
          </a:p>
        </p:txBody>
      </p:sp>
      <p:sp>
        <p:nvSpPr>
          <p:cNvPr id="14" name="Espace réservé du numéro de diapositive 5">
            <a:extLst>
              <a:ext uri="{FF2B5EF4-FFF2-40B4-BE49-F238E27FC236}">
                <a16:creationId xmlns:a16="http://schemas.microsoft.com/office/drawing/2014/main" id="{0593ECE3-ACEF-7441-BABB-08F519CCE72F}"/>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pPr/>
              <a:t>‹N°›</a:t>
            </a:fld>
            <a:endParaRPr lang="fr-FR" dirty="0"/>
          </a:p>
        </p:txBody>
      </p:sp>
      <p:sp>
        <p:nvSpPr>
          <p:cNvPr id="16" name="Espace réservé du pied de page 4">
            <a:extLst>
              <a:ext uri="{FF2B5EF4-FFF2-40B4-BE49-F238E27FC236}">
                <a16:creationId xmlns:a16="http://schemas.microsoft.com/office/drawing/2014/main" id="{4D728EC0-9FC5-AB4E-B907-86A468EF1E2A}"/>
              </a:ext>
            </a:extLst>
          </p:cNvPr>
          <p:cNvSpPr>
            <a:spLocks noGrp="1"/>
          </p:cNvSpPr>
          <p:nvPr>
            <p:ph type="ftr" sz="quarter" idx="3"/>
          </p:nvPr>
        </p:nvSpPr>
        <p:spPr bwMode="gray">
          <a:xfrm>
            <a:off x="4067944" y="195486"/>
            <a:ext cx="4680769" cy="360000"/>
          </a:xfrm>
          <a:prstGeom prst="rect">
            <a:avLst/>
          </a:prstGeom>
        </p:spPr>
        <p:txBody>
          <a:bodyPr vert="horz" lIns="0" tIns="0" rIns="0" bIns="0" rtlCol="0" anchor="ctr" anchorCtr="0">
            <a:noAutofit/>
          </a:bodyPr>
          <a:lstStyle>
            <a:lvl1pPr algn="r">
              <a:defRPr sz="750" b="1">
                <a:solidFill>
                  <a:schemeClr val="tx1"/>
                </a:solidFill>
              </a:defRPr>
            </a:lvl1pPr>
          </a:lstStyle>
          <a:p>
            <a:endParaRPr lang="fr-FR" dirty="0"/>
          </a:p>
        </p:txBody>
      </p:sp>
      <p:pic>
        <p:nvPicPr>
          <p:cNvPr id="15" name="Image 14">
            <a:extLst>
              <a:ext uri="{FF2B5EF4-FFF2-40B4-BE49-F238E27FC236}">
                <a16:creationId xmlns:a16="http://schemas.microsoft.com/office/drawing/2014/main" id="{0B5534E2-19C3-C848-AD92-C2BA62CED42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2057385" y="347482"/>
            <a:ext cx="2010556" cy="1154711"/>
          </a:xfrm>
          <a:prstGeom prst="rect">
            <a:avLst/>
          </a:prstGeom>
        </p:spPr>
      </p:pic>
    </p:spTree>
    <p:extLst>
      <p:ext uri="{BB962C8B-B14F-4D97-AF65-F5344CB8AC3E}">
        <p14:creationId xmlns:p14="http://schemas.microsoft.com/office/powerpoint/2010/main" val="278581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itre">
    <p:spTree>
      <p:nvGrpSpPr>
        <p:cNvPr id="1" name=""/>
        <p:cNvGrpSpPr/>
        <p:nvPr/>
      </p:nvGrpSpPr>
      <p:grpSpPr>
        <a:xfrm>
          <a:off x="0" y="0"/>
          <a:ext cx="0" cy="0"/>
          <a:chOff x="0" y="0"/>
          <a:chExt cx="0" cy="0"/>
        </a:xfrm>
      </p:grpSpPr>
      <p:sp>
        <p:nvSpPr>
          <p:cNvPr id="8" name="Espace réservé pour une image  7"/>
          <p:cNvSpPr>
            <a:spLocks noGrp="1"/>
          </p:cNvSpPr>
          <p:nvPr>
            <p:ph type="pic" sz="quarter" idx="13" hasCustomPrompt="1"/>
          </p:nvPr>
        </p:nvSpPr>
        <p:spPr bwMode="gray">
          <a:xfrm rot="10800000">
            <a:off x="0" y="738000"/>
            <a:ext cx="9144000" cy="4443958"/>
          </a:xfrm>
          <a:prstGeom prst="round1Rect">
            <a:avLst/>
          </a:prstGeom>
          <a:solidFill>
            <a:schemeClr val="tx2"/>
          </a:solidFill>
        </p:spPr>
        <p:txBody>
          <a:bodyPr tIns="1080000" anchor="ctr" anchorCtr="0"/>
          <a:lstStyle>
            <a:lvl1pPr algn="ctr">
              <a:defRPr cap="all" baseline="0">
                <a:solidFill>
                  <a:schemeClr val="bg1"/>
                </a:solidFill>
              </a:defRPr>
            </a:lvl1pPr>
          </a:lstStyle>
          <a:p>
            <a:r>
              <a:rPr lang="fr-FR" dirty="0"/>
              <a:t>Sélectionner l’icône pour insérer une image, </a:t>
            </a:r>
            <a:br>
              <a:rPr lang="fr-FR" dirty="0"/>
            </a:br>
            <a:r>
              <a:rPr lang="fr-FR" dirty="0"/>
              <a:t>puis disposer l’image en arrière plan </a:t>
            </a:r>
            <a:br>
              <a:rPr lang="fr-FR" dirty="0"/>
            </a:br>
            <a:r>
              <a:rPr lang="fr-FR" dirty="0"/>
              <a:t>(Sélectionner l’image avec le bouton droit de la souris / </a:t>
            </a:r>
            <a:br>
              <a:rPr lang="fr-FR" dirty="0"/>
            </a:br>
            <a:r>
              <a:rPr lang="fr-FR" dirty="0"/>
              <a:t>Mettre à l’arrière plan)</a:t>
            </a:r>
          </a:p>
        </p:txBody>
      </p:sp>
      <p:sp>
        <p:nvSpPr>
          <p:cNvPr id="7" name="Espace réservé de la date 3">
            <a:extLst>
              <a:ext uri="{FF2B5EF4-FFF2-40B4-BE49-F238E27FC236}">
                <a16:creationId xmlns:a16="http://schemas.microsoft.com/office/drawing/2014/main" id="{02A90153-98CB-E943-A611-AD9242F15601}"/>
              </a:ext>
            </a:extLst>
          </p:cNvPr>
          <p:cNvSpPr>
            <a:spLocks noGrp="1"/>
          </p:cNvSpPr>
          <p:nvPr>
            <p:ph type="dt" sz="half" idx="2"/>
          </p:nvPr>
        </p:nvSpPr>
        <p:spPr bwMode="gray">
          <a:xfrm>
            <a:off x="364285" y="4797631"/>
            <a:ext cx="1170000" cy="345869"/>
          </a:xfrm>
          <a:prstGeom prst="rect">
            <a:avLst/>
          </a:prstGeom>
        </p:spPr>
        <p:txBody>
          <a:bodyPr vert="horz" lIns="0" tIns="0" rIns="0" bIns="0" rtlCol="0" anchor="ctr" anchorCtr="0">
            <a:noAutofit/>
          </a:bodyPr>
          <a:lstStyle>
            <a:lvl1pPr algn="l">
              <a:defRPr sz="750" b="1">
                <a:solidFill>
                  <a:schemeClr val="bg1"/>
                </a:solidFill>
              </a:defRPr>
            </a:lvl1pPr>
          </a:lstStyle>
          <a:p>
            <a:r>
              <a:rPr lang="fr-FR" cap="all"/>
              <a:t>22 MARS 2022</a:t>
            </a:r>
            <a:endParaRPr lang="fr-FR" cap="all" dirty="0"/>
          </a:p>
        </p:txBody>
      </p:sp>
      <p:sp>
        <p:nvSpPr>
          <p:cNvPr id="2" name="Titre 1"/>
          <p:cNvSpPr>
            <a:spLocks noGrp="1"/>
          </p:cNvSpPr>
          <p:nvPr>
            <p:ph type="title" hasCustomPrompt="1"/>
          </p:nvPr>
        </p:nvSpPr>
        <p:spPr bwMode="gray">
          <a:xfrm>
            <a:off x="359999"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396000" indent="-396000">
              <a:buFont typeface="+mj-lt"/>
              <a:buAutoNum type="arabicPeriod"/>
              <a:defRPr sz="3250">
                <a:solidFill>
                  <a:schemeClr val="bg1"/>
                </a:solidFill>
              </a:defRPr>
            </a:lvl1pPr>
          </a:lstStyle>
          <a:p>
            <a:r>
              <a:rPr lang="fr-FR" dirty="0"/>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bg1"/>
                </a:solidFill>
              </a:defRPr>
            </a:lvl1pPr>
          </a:lstStyle>
          <a:p>
            <a:fld id="{733122C9-A0B9-462F-8757-0847AD287B63}" type="slidenum">
              <a:rPr lang="fr-FR" smtClean="0"/>
              <a:pPr/>
              <a:t>‹N°›</a:t>
            </a:fld>
            <a:endParaRPr lang="fr-FR" dirty="0"/>
          </a:p>
        </p:txBody>
      </p:sp>
      <p:sp>
        <p:nvSpPr>
          <p:cNvPr id="11" name="Espace réservé du pied de page 4">
            <a:extLst>
              <a:ext uri="{FF2B5EF4-FFF2-40B4-BE49-F238E27FC236}">
                <a16:creationId xmlns:a16="http://schemas.microsoft.com/office/drawing/2014/main" id="{DCBACC69-485F-9F49-A64D-9385F9776EB4}"/>
              </a:ext>
            </a:extLst>
          </p:cNvPr>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endParaRPr lang="fr-FR" dirty="0"/>
          </a:p>
        </p:txBody>
      </p:sp>
    </p:spTree>
    <p:extLst>
      <p:ext uri="{BB962C8B-B14F-4D97-AF65-F5344CB8AC3E}">
        <p14:creationId xmlns:p14="http://schemas.microsoft.com/office/powerpoint/2010/main" val="1076546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dirty="0"/>
              <a:t>Titre</a:t>
            </a:r>
          </a:p>
        </p:txBody>
      </p:sp>
      <p:pic>
        <p:nvPicPr>
          <p:cNvPr id="10" name="Image 9">
            <a:extLst>
              <a:ext uri="{FF2B5EF4-FFF2-40B4-BE49-F238E27FC236}">
                <a16:creationId xmlns:a16="http://schemas.microsoft.com/office/drawing/2014/main" id="{753DF2B5-DDEC-9F4F-AC71-1D361A99EA7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6228184" y="537849"/>
            <a:ext cx="2195813" cy="1261109"/>
          </a:xfrm>
          <a:prstGeom prst="rect">
            <a:avLst/>
          </a:prstGeom>
        </p:spPr>
      </p:pic>
      <p:pic>
        <p:nvPicPr>
          <p:cNvPr id="11" name="Image 10">
            <a:extLst>
              <a:ext uri="{FF2B5EF4-FFF2-40B4-BE49-F238E27FC236}">
                <a16:creationId xmlns:a16="http://schemas.microsoft.com/office/drawing/2014/main" id="{AA456506-B875-0447-AE4C-DB900904651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540000" y="360000"/>
            <a:ext cx="2700000" cy="2700000"/>
          </a:xfrm>
          <a:prstGeom prst="rect">
            <a:avLst/>
          </a:prstGeom>
        </p:spPr>
      </p:pic>
    </p:spTree>
    <p:extLst>
      <p:ext uri="{BB962C8B-B14F-4D97-AF65-F5344CB8AC3E}">
        <p14:creationId xmlns:p14="http://schemas.microsoft.com/office/powerpoint/2010/main" val="2127407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4ème de 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a:t>22 MARS 2022</a:t>
            </a:r>
            <a:endParaRPr lang="fr-FR" dirty="0"/>
          </a:p>
        </p:txBody>
      </p:sp>
      <p:sp>
        <p:nvSpPr>
          <p:cNvPr id="5" name="Espace réservé du pied de page 4"/>
          <p:cNvSpPr>
            <a:spLocks noGrp="1"/>
          </p:cNvSpPr>
          <p:nvPr>
            <p:ph type="ftr" sz="quarter" idx="11"/>
          </p:nvPr>
        </p:nvSpPr>
        <p:spPr bwMode="gray">
          <a:xfrm>
            <a:off x="720000" y="4371949"/>
            <a:ext cx="3240000" cy="447947"/>
          </a:xfrm>
        </p:spPr>
        <p:txBody>
          <a:bodyPr anchor="ctr" anchorCtr="0"/>
          <a:lstStyle>
            <a:lvl1pPr algn="l">
              <a:defRPr sz="1150"/>
            </a:lvl1pPr>
          </a:lstStyle>
          <a:p>
            <a:endParaRPr lang="fr-FR" dirty="0"/>
          </a:p>
        </p:txBody>
      </p:sp>
      <p:sp>
        <p:nvSpPr>
          <p:cNvPr id="6" name="Espace réservé du numéro de diapositive 5"/>
          <p:cNvSpPr>
            <a:spLocks noGrp="1"/>
          </p:cNvSpPr>
          <p:nvPr>
            <p:ph type="sldNum" sz="quarter" idx="12"/>
          </p:nvPr>
        </p:nvSpPr>
        <p:spPr bwMode="gray">
          <a:xfrm>
            <a:off x="0" y="4963500"/>
            <a:ext cx="180000" cy="180000"/>
          </a:xfrm>
          <a:ln>
            <a:solidFill>
              <a:schemeClr val="tx1">
                <a:alpha val="0"/>
              </a:schemeClr>
            </a:solidFill>
          </a:ln>
        </p:spPr>
        <p:txBody>
          <a:bodyPr/>
          <a:lstStyle>
            <a:lvl1pPr>
              <a:defRPr sz="100">
                <a:solidFill>
                  <a:schemeClr val="tx1">
                    <a:alpha val="0"/>
                  </a:schemeClr>
                </a:solidFill>
              </a:defRPr>
            </a:lvl1pPr>
          </a:lstStyle>
          <a:p>
            <a:fld id="{10C140CD-8AED-46FF-A9A2-77308F3F39AE}" type="slidenum">
              <a:rPr lang="fr-FR" smtClean="0"/>
              <a:pPr/>
              <a:t>‹N°›</a:t>
            </a:fld>
            <a:endParaRPr lang="fr-FR" dirty="0"/>
          </a:p>
        </p:txBody>
      </p:sp>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dirty="0"/>
              <a:t>Titre</a:t>
            </a:r>
          </a:p>
        </p:txBody>
      </p:sp>
      <p:pic>
        <p:nvPicPr>
          <p:cNvPr id="10" name="Image 9">
            <a:extLst>
              <a:ext uri="{FF2B5EF4-FFF2-40B4-BE49-F238E27FC236}">
                <a16:creationId xmlns:a16="http://schemas.microsoft.com/office/drawing/2014/main" id="{753DF2B5-DDEC-9F4F-AC71-1D361A99EA7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6228184" y="537849"/>
            <a:ext cx="2195813" cy="1261109"/>
          </a:xfrm>
          <a:prstGeom prst="rect">
            <a:avLst/>
          </a:prstGeom>
        </p:spPr>
      </p:pic>
      <p:pic>
        <p:nvPicPr>
          <p:cNvPr id="11" name="Image 10">
            <a:extLst>
              <a:ext uri="{FF2B5EF4-FFF2-40B4-BE49-F238E27FC236}">
                <a16:creationId xmlns:a16="http://schemas.microsoft.com/office/drawing/2014/main" id="{AA456506-B875-0447-AE4C-DB900904651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540000" y="360000"/>
            <a:ext cx="2700000" cy="2700000"/>
          </a:xfrm>
          <a:prstGeom prst="rect">
            <a:avLst/>
          </a:prstGeom>
        </p:spPr>
      </p:pic>
    </p:spTree>
    <p:extLst>
      <p:ext uri="{BB962C8B-B14F-4D97-AF65-F5344CB8AC3E}">
        <p14:creationId xmlns:p14="http://schemas.microsoft.com/office/powerpoint/2010/main" val="38688319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323850" y="1707654"/>
            <a:ext cx="8424863" cy="2952325"/>
          </a:xfrm>
          <a:prstGeom prst="rect">
            <a:avLst/>
          </a:prstGeom>
        </p:spPr>
        <p:txBody>
          <a:bodyPr vert="horz" lIns="0" tIns="0" rIns="0" bIns="0" rtlCol="0" anchor="t" anchorCtr="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sp>
        <p:nvSpPr>
          <p:cNvPr id="5" name="Espace réservé du pied de page 4"/>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lvl1pPr algn="r">
              <a:defRPr sz="750" b="1">
                <a:solidFill>
                  <a:schemeClr val="tx1"/>
                </a:solidFill>
              </a:defRPr>
            </a:lvl1pPr>
          </a:lstStyle>
          <a:p>
            <a:endParaRPr lang="fr-FR" dirty="0"/>
          </a:p>
        </p:txBody>
      </p:sp>
      <p:sp>
        <p:nvSpPr>
          <p:cNvPr id="6" name="Espace réservé du numéro de diapositive 5"/>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tx1"/>
                </a:solidFill>
              </a:defRPr>
            </a:lvl1pPr>
          </a:lstStyle>
          <a:p>
            <a:fld id="{733122C9-A0B9-462F-8757-0847AD287B63}" type="slidenum">
              <a:rPr lang="fr-FR" smtClean="0"/>
              <a:pPr/>
              <a:t>‹N°›</a:t>
            </a:fld>
            <a:endParaRPr lang="fr-FR" dirty="0"/>
          </a:p>
        </p:txBody>
      </p:sp>
      <p:cxnSp>
        <p:nvCxnSpPr>
          <p:cNvPr id="10" name="Connecteur droit 9"/>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323850" y="682801"/>
            <a:ext cx="8424863" cy="539991"/>
          </a:xfrm>
          <a:prstGeom prst="rect">
            <a:avLst/>
          </a:prstGeom>
        </p:spPr>
        <p:txBody>
          <a:bodyPr vert="horz" lIns="91440" tIns="45720" rIns="91440" bIns="45720" rtlCol="0" anchor="ctr">
            <a:normAutofit/>
          </a:bodyPr>
          <a:lstStyle/>
          <a:p>
            <a:r>
              <a:rPr lang="fr-FR" dirty="0"/>
              <a:t>Titre </a:t>
            </a: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315703" y="4783500"/>
            <a:ext cx="2057400" cy="274637"/>
          </a:xfrm>
          <a:prstGeom prst="rect">
            <a:avLst/>
          </a:prstGeom>
        </p:spPr>
        <p:txBody>
          <a:bodyPr vert="horz" lIns="91440" tIns="45720" rIns="91440" bIns="45720" rtlCol="0" anchor="ctr"/>
          <a:lstStyle>
            <a:lvl1pPr algn="l">
              <a:defRPr sz="750" b="1">
                <a:solidFill>
                  <a:schemeClr val="tx1"/>
                </a:solidFill>
              </a:defRPr>
            </a:lvl1pPr>
          </a:lstStyle>
          <a:p>
            <a:r>
              <a:rPr lang="fr-FR" cap="all"/>
              <a:t>22 MARS 2022</a:t>
            </a:r>
            <a:endParaRPr lang="fr-FR" cap="all" dirty="0"/>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360000" y="4784400"/>
            <a:ext cx="8424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Image 13">
            <a:extLst>
              <a:ext uri="{FF2B5EF4-FFF2-40B4-BE49-F238E27FC236}">
                <a16:creationId xmlns:a16="http://schemas.microsoft.com/office/drawing/2014/main" id="{5C7551C4-641A-D343-AA7E-79AE4711BFA8}"/>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bwMode="gray">
          <a:xfrm>
            <a:off x="1172877" y="185732"/>
            <a:ext cx="606854" cy="348531"/>
          </a:xfrm>
          <a:prstGeom prst="rect">
            <a:avLst/>
          </a:prstGeom>
        </p:spPr>
      </p:pic>
      <p:pic>
        <p:nvPicPr>
          <p:cNvPr id="15" name="Image 14">
            <a:extLst>
              <a:ext uri="{FF2B5EF4-FFF2-40B4-BE49-F238E27FC236}">
                <a16:creationId xmlns:a16="http://schemas.microsoft.com/office/drawing/2014/main" id="{4921EE98-A0EA-AE49-A902-478042AA6CF9}"/>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bwMode="gray">
          <a:xfrm>
            <a:off x="288000" y="108000"/>
            <a:ext cx="540000" cy="540000"/>
          </a:xfrm>
          <a:prstGeom prst="rect">
            <a:avLst/>
          </a:prstGeom>
        </p:spPr>
      </p:pic>
    </p:spTree>
    <p:extLst>
      <p:ext uri="{BB962C8B-B14F-4D97-AF65-F5344CB8AC3E}">
        <p14:creationId xmlns:p14="http://schemas.microsoft.com/office/powerpoint/2010/main" val="3585928067"/>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 id="2147483826" r:id="rId13"/>
    <p:sldLayoutId id="2147483827" r:id="rId14"/>
    <p:sldLayoutId id="2147483828" r:id="rId15"/>
    <p:sldLayoutId id="2147483830" r:id="rId16"/>
    <p:sldLayoutId id="2147483831" r:id="rId17"/>
    <p:sldLayoutId id="2147483832" r:id="rId18"/>
    <p:sldLayoutId id="2147483833" r:id="rId19"/>
  </p:sldLayoutIdLst>
  <p:hf hdr="0" ftr="0" dt="0"/>
  <p:txStyles>
    <p:titleStyle>
      <a:lvl1pPr marL="14288" indent="0" algn="l" defTabSz="914400" rtl="0" eaLnBrk="1" latinLnBrk="0" hangingPunct="1">
        <a:lnSpc>
          <a:spcPct val="90000"/>
        </a:lnSpc>
        <a:spcBef>
          <a:spcPct val="0"/>
        </a:spcBef>
        <a:buNone/>
        <a:tabLst/>
        <a:defRPr sz="2500" b="1" kern="1200">
          <a:solidFill>
            <a:schemeClr val="tx1"/>
          </a:solidFill>
          <a:latin typeface="+mj-lt"/>
          <a:ea typeface="+mj-ea"/>
          <a:cs typeface="+mj-cs"/>
        </a:defRPr>
      </a:lvl1pPr>
    </p:titleStyle>
    <p:body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n-lt"/>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n-lt"/>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n-lt"/>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n-lt"/>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hyperlink" Target="https://www.legifrance.gouv.fr/jorf/id/JORFTEXT000047317199" TargetMode="External"/><Relationship Id="rId2" Type="http://schemas.openxmlformats.org/officeDocument/2006/relationships/hyperlink" Target="https://www.ameli.fr/sites/default/files/Documents/avenant-19-Orthophoniste-JO.pdf" TargetMode="Externa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chart" Target="../charts/chart1.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chart" Target="../charts/chart2.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hyperlink" Target="https://www.paris.fr/pages/une-campagne-de-vaccination-contre-le-papillomavirus-humain-hpv-dans-les-colleges-24606" TargetMode="External"/><Relationship Id="rId11" Type="http://schemas.openxmlformats.org/officeDocument/2006/relationships/image" Target="../media/image17.png"/><Relationship Id="rId5" Type="http://schemas.openxmlformats.org/officeDocument/2006/relationships/hyperlink" Target="https://www.iledefrance.ars.sante.fr/campagne-de-vaccination-hpv-au-college-documents-et-outils-destination-partenaires#:~:text=Une%20campagne%20francilienne%20de%20vaccination,m%C3%AAme%20de%20leur%20%C3%A9tablissement%20scolaire." TargetMode="External"/><Relationship Id="rId10" Type="http://schemas.openxmlformats.org/officeDocument/2006/relationships/image" Target="../media/image18.png"/><Relationship Id="rId4" Type="http://schemas.openxmlformats.org/officeDocument/2006/relationships/image" Target="../media/image23.png"/><Relationship Id="rId9"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13.svg"/><Relationship Id="rId18" Type="http://schemas.openxmlformats.org/officeDocument/2006/relationships/image" Target="../media/image41.png"/><Relationship Id="rId3" Type="http://schemas.openxmlformats.org/officeDocument/2006/relationships/image" Target="../media/image3.svg"/><Relationship Id="rId21" Type="http://schemas.openxmlformats.org/officeDocument/2006/relationships/image" Target="../media/image43.jpeg"/><Relationship Id="rId7" Type="http://schemas.openxmlformats.org/officeDocument/2006/relationships/image" Target="../media/image7.svg"/><Relationship Id="rId12" Type="http://schemas.openxmlformats.org/officeDocument/2006/relationships/image" Target="../media/image38.png"/><Relationship Id="rId17" Type="http://schemas.openxmlformats.org/officeDocument/2006/relationships/image" Target="../media/image17.svg"/><Relationship Id="rId2" Type="http://schemas.openxmlformats.org/officeDocument/2006/relationships/image" Target="../media/image33.png"/><Relationship Id="rId16" Type="http://schemas.openxmlformats.org/officeDocument/2006/relationships/image" Target="../media/image40.png"/><Relationship Id="rId20" Type="http://schemas.openxmlformats.org/officeDocument/2006/relationships/image" Target="../media/image42.jpeg"/><Relationship Id="rId1" Type="http://schemas.openxmlformats.org/officeDocument/2006/relationships/slideLayout" Target="../slideLayouts/slideLayout11.xml"/><Relationship Id="rId6" Type="http://schemas.openxmlformats.org/officeDocument/2006/relationships/image" Target="../media/image35.png"/><Relationship Id="rId11" Type="http://schemas.openxmlformats.org/officeDocument/2006/relationships/image" Target="../media/image11.svg"/><Relationship Id="rId5" Type="http://schemas.openxmlformats.org/officeDocument/2006/relationships/image" Target="../media/image5.svg"/><Relationship Id="rId15" Type="http://schemas.openxmlformats.org/officeDocument/2006/relationships/image" Target="../media/image15.svg"/><Relationship Id="rId23" Type="http://schemas.openxmlformats.org/officeDocument/2006/relationships/image" Target="../media/image45.png"/><Relationship Id="rId10" Type="http://schemas.openxmlformats.org/officeDocument/2006/relationships/image" Target="../media/image37.png"/><Relationship Id="rId19" Type="http://schemas.openxmlformats.org/officeDocument/2006/relationships/image" Target="../media/image19.svg"/><Relationship Id="rId4" Type="http://schemas.openxmlformats.org/officeDocument/2006/relationships/image" Target="../media/image34.png"/><Relationship Id="rId9" Type="http://schemas.openxmlformats.org/officeDocument/2006/relationships/image" Target="../media/image9.svg"/><Relationship Id="rId14" Type="http://schemas.openxmlformats.org/officeDocument/2006/relationships/image" Target="../media/image39.png"/><Relationship Id="rId22" Type="http://schemas.openxmlformats.org/officeDocument/2006/relationships/image" Target="../media/image44.png"/></Relationships>
</file>

<file path=ppt/slides/_rels/slide44.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25.svg"/><Relationship Id="rId7" Type="http://schemas.openxmlformats.org/officeDocument/2006/relationships/image" Target="../media/image29.svg"/><Relationship Id="rId2" Type="http://schemas.openxmlformats.org/officeDocument/2006/relationships/image" Target="../media/image46.png"/><Relationship Id="rId1" Type="http://schemas.openxmlformats.org/officeDocument/2006/relationships/slideLayout" Target="../slideLayouts/slideLayout11.xml"/><Relationship Id="rId6" Type="http://schemas.openxmlformats.org/officeDocument/2006/relationships/image" Target="../media/image48.png"/><Relationship Id="rId5" Type="http://schemas.openxmlformats.org/officeDocument/2006/relationships/image" Target="../media/image27.svg"/><Relationship Id="rId4" Type="http://schemas.openxmlformats.org/officeDocument/2006/relationships/image" Target="../media/image4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11.xml"/><Relationship Id="rId5" Type="http://schemas.openxmlformats.org/officeDocument/2006/relationships/image" Target="../media/image52.png"/><Relationship Id="rId4" Type="http://schemas.openxmlformats.org/officeDocument/2006/relationships/image" Target="../media/image51.png"/></Relationships>
</file>

<file path=ppt/slides/_rels/slide4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56.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www.google.com/imgres?imgurl=https%3A%2F%2Fwww.lepoint.fr%2Fimages%2F2022%2F12%2F02%2F23931781lpw-23931785-article-jo-2024-budget-jpg_9193515_1250x625.jpg&amp;tbnid=1PYZZHteUWbmqM&amp;vet=12ahUKEwjE8P-VoNWDAxV0rycCHdoyCpQQMygOegQIARBu..i&amp;imgrefurl=https%3A%2F%2Fwww.lepoint.fr%2Fsport%2Fjo-2024-l-etat-et-les-collectivites-rajoutent-111-millions-d-euros-au-budget-02-12-2022-2500229_26.php&amp;docid=0ljAHJhWWwrQGM&amp;w=1250&amp;h=625&amp;q=jop%202024&amp;ved=2ahUKEwjE8P-VoNWDAxV0rycCHdoyCpQQMygOegQIARBu"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1.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1.xml"/><Relationship Id="rId5" Type="http://schemas.openxmlformats.org/officeDocument/2006/relationships/image" Target="../media/image65.png"/><Relationship Id="rId4" Type="http://schemas.openxmlformats.org/officeDocument/2006/relationships/image" Target="../media/image64.png"/></Relationships>
</file>

<file path=ppt/slides/_rels/slide53.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66.png"/><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png"/><Relationship Id="rId1" Type="http://schemas.openxmlformats.org/officeDocument/2006/relationships/slideLayout" Target="../slideLayouts/slideLayout11.xml"/><Relationship Id="rId4" Type="http://schemas.openxmlformats.org/officeDocument/2006/relationships/image" Target="../media/image69.png"/></Relationships>
</file>

<file path=ppt/slides/_rels/slide57.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71.png"/><Relationship Id="rId7" Type="http://schemas.openxmlformats.org/officeDocument/2006/relationships/image" Target="../media/image73.png"/><Relationship Id="rId2" Type="http://schemas.openxmlformats.org/officeDocument/2006/relationships/image" Target="../media/image70.png"/><Relationship Id="rId1" Type="http://schemas.openxmlformats.org/officeDocument/2006/relationships/slideLayout" Target="../slideLayouts/slideLayout11.xml"/><Relationship Id="rId6" Type="http://schemas.openxmlformats.org/officeDocument/2006/relationships/image" Target="../media/image56.svg"/><Relationship Id="rId5" Type="http://schemas.openxmlformats.org/officeDocument/2006/relationships/image" Target="../media/image72.png"/><Relationship Id="rId10" Type="http://schemas.openxmlformats.org/officeDocument/2006/relationships/image" Target="../media/image60.svg"/><Relationship Id="rId4" Type="http://schemas.openxmlformats.org/officeDocument/2006/relationships/image" Target="../media/image54.svg"/><Relationship Id="rId9" Type="http://schemas.openxmlformats.org/officeDocument/2006/relationships/image" Target="../media/image74.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hyperlink" Target="https://anticiperlesjeux.gouv.fr/je-minforme/limportant-cest-danticiper" TargetMode="External"/><Relationship Id="rId5" Type="http://schemas.openxmlformats.org/officeDocument/2006/relationships/hyperlink" Target="https://www.paris.fr/pages/perimetres-de-securite-pendant-les-jeux-de-paris-2024-les-reponses-a-vos-questions-25632" TargetMode="External"/><Relationship Id="rId4" Type="http://schemas.openxmlformats.org/officeDocument/2006/relationships/hyperlink" Target="https://www.google.com/imgres?imgurl=https%3A%2F%2Fwww.lepoint.fr%2Fimages%2F2022%2F12%2F02%2F23931781lpw-23931785-article-jo-2024-budget-jpg_9193515_1250x625.jpg&amp;tbnid=1PYZZHteUWbmqM&amp;vet=12ahUKEwjE8P-VoNWDAxV0rycCHdoyCpQQMygOegQIARBu..i&amp;imgrefurl=https%3A%2F%2Fwww.lepoint.fr%2Fsport%2Fjo-2024-l-etat-et-les-collectivites-rajoutent-111-millions-d-euros-au-budget-02-12-2022-2500229_26.php&amp;docid=0ljAHJhWWwrQGM&amp;w=1250&amp;h=625&amp;q=jop%202024&amp;ved=2ahUKEwjE8P-VoNWDAxV0rycCHdoyCpQQMygOegQIARBu"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hyperlink" Target="https://www.google.com/imgres?imgurl=https%3A%2F%2Fwww.lepoint.fr%2Fimages%2F2022%2F12%2F02%2F23931781lpw-23931785-article-jo-2024-budget-jpg_9193515_1250x625.jpg&amp;tbnid=1PYZZHteUWbmqM&amp;vet=12ahUKEwjE8P-VoNWDAxV0rycCHdoyCpQQMygOegQIARBu..i&amp;imgrefurl=https%3A%2F%2Fwww.lepoint.fr%2Fsport%2Fjo-2024-l-etat-et-les-collectivites-rajoutent-111-millions-d-euros-au-budget-02-12-2022-2500229_26.php&amp;docid=0ljAHJhWWwrQGM&amp;w=1250&amp;h=625&amp;q=jop%202024&amp;ved=2ahUKEwjE8P-VoNWDAxV0rycCHdoyCpQQMygOegQIARBu"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endParaRPr lang="fr-FR" dirty="0"/>
          </a:p>
        </p:txBody>
      </p:sp>
      <p:sp>
        <p:nvSpPr>
          <p:cNvPr id="10" name="Espace réservé du pied de page 4"/>
          <p:cNvSpPr txBox="1">
            <a:spLocks/>
          </p:cNvSpPr>
          <p:nvPr/>
        </p:nvSpPr>
        <p:spPr bwMode="gray">
          <a:xfrm>
            <a:off x="611920" y="4587974"/>
            <a:ext cx="3240000" cy="231923"/>
          </a:xfrm>
          <a:prstGeom prst="rect">
            <a:avLst/>
          </a:prstGeom>
        </p:spPr>
        <p:txBody>
          <a:bodyPr anchor="ctr" anchorCtr="0"/>
          <a:lstStyle>
            <a:defPPr>
              <a:defRPr lang="fr-FR"/>
            </a:defPPr>
            <a:lvl1pPr marL="0" algn="l" defTabSz="914400" rtl="0" eaLnBrk="1" latinLnBrk="0" hangingPunct="1">
              <a:defRPr sz="115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dirty="0"/>
          </a:p>
        </p:txBody>
      </p:sp>
      <p:sp>
        <p:nvSpPr>
          <p:cNvPr id="11" name="ZoneTexte 10"/>
          <p:cNvSpPr txBox="1"/>
          <p:nvPr/>
        </p:nvSpPr>
        <p:spPr>
          <a:xfrm>
            <a:off x="1619672" y="915566"/>
            <a:ext cx="6480720" cy="1631216"/>
          </a:xfrm>
          <a:prstGeom prst="rect">
            <a:avLst/>
          </a:prstGeom>
          <a:noFill/>
        </p:spPr>
        <p:txBody>
          <a:bodyPr wrap="square" rtlCol="0">
            <a:spAutoFit/>
          </a:bodyPr>
          <a:lstStyle/>
          <a:p>
            <a:pPr algn="ctr"/>
            <a:endParaRPr lang="fr-FR" altLang="fr-FR" sz="2000" b="1" dirty="0">
              <a:ea typeface="ＭＳ Ｐゴシック" panose="020B0600070205080204" pitchFamily="34" charset="-128"/>
            </a:endParaRPr>
          </a:p>
          <a:p>
            <a:pPr algn="ctr"/>
            <a:r>
              <a:rPr lang="fr-FR" altLang="fr-FR" sz="2000" b="1" dirty="0">
                <a:ea typeface="ＭＳ Ｐゴシック" panose="020B0600070205080204" pitchFamily="34" charset="-128"/>
              </a:rPr>
              <a:t> </a:t>
            </a:r>
            <a:endParaRPr lang="fr-FR" altLang="fr-FR" sz="2000" b="1" dirty="0">
              <a:solidFill>
                <a:srgbClr val="000090"/>
              </a:solidFill>
              <a:ea typeface="ＭＳ Ｐゴシック" panose="020B0600070205080204" pitchFamily="34" charset="-128"/>
            </a:endParaRPr>
          </a:p>
          <a:p>
            <a:pPr algn="ctr"/>
            <a:r>
              <a:rPr lang="fr-FR" altLang="fr-FR" sz="2000" b="1" dirty="0">
                <a:solidFill>
                  <a:srgbClr val="000090"/>
                </a:solidFill>
                <a:ea typeface="ＭＳ Ｐゴシック" panose="020B0600070205080204" pitchFamily="34" charset="-128"/>
              </a:rPr>
              <a:t/>
            </a:r>
            <a:br>
              <a:rPr lang="fr-FR" altLang="fr-FR" sz="2000" b="1" dirty="0">
                <a:solidFill>
                  <a:srgbClr val="000090"/>
                </a:solidFill>
                <a:ea typeface="ＭＳ Ｐゴシック" panose="020B0600070205080204" pitchFamily="34" charset="-128"/>
              </a:rPr>
            </a:br>
            <a:endParaRPr lang="fr-FR" altLang="fr-FR" sz="2000" b="1" dirty="0">
              <a:solidFill>
                <a:srgbClr val="000090"/>
              </a:solidFill>
              <a:ea typeface="ＭＳ Ｐゴシック" panose="020B0600070205080204" pitchFamily="34" charset="-128"/>
            </a:endParaRPr>
          </a:p>
          <a:p>
            <a:pPr algn="r"/>
            <a:endParaRPr lang="fr-FR" sz="2000" b="1" dirty="0"/>
          </a:p>
        </p:txBody>
      </p:sp>
      <p:sp>
        <p:nvSpPr>
          <p:cNvPr id="8" name="ZoneTexte 7"/>
          <p:cNvSpPr txBox="1"/>
          <p:nvPr/>
        </p:nvSpPr>
        <p:spPr>
          <a:xfrm>
            <a:off x="1403648" y="1995686"/>
            <a:ext cx="6336704" cy="1323632"/>
          </a:xfrm>
          <a:prstGeom prst="rect">
            <a:avLst/>
          </a:prstGeom>
          <a:noFill/>
        </p:spPr>
        <p:txBody>
          <a:bodyPr wrap="square" rtlCol="0">
            <a:spAutoFit/>
          </a:bodyPr>
          <a:lstStyle/>
          <a:p>
            <a:pPr algn="just"/>
            <a:endParaRPr lang="fr-FR" sz="2667" dirty="0"/>
          </a:p>
          <a:p>
            <a:pPr algn="ctr"/>
            <a:r>
              <a:rPr lang="fr-FR" sz="2667" b="1" dirty="0"/>
              <a:t>Conseil Territorial de Santé</a:t>
            </a:r>
          </a:p>
          <a:p>
            <a:pPr algn="ctr"/>
            <a:r>
              <a:rPr lang="fr-FR" sz="2667" b="1" dirty="0" smtClean="0"/>
              <a:t>29 février 2024</a:t>
            </a:r>
            <a:endParaRPr lang="fr-FR" sz="2667" b="1" dirty="0"/>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3704105"/>
            <a:ext cx="4319016" cy="1438656"/>
          </a:xfrm>
          <a:prstGeom prst="rect">
            <a:avLst/>
          </a:prstGeom>
        </p:spPr>
      </p:pic>
    </p:spTree>
    <p:extLst>
      <p:ext uri="{BB962C8B-B14F-4D97-AF65-F5344CB8AC3E}">
        <p14:creationId xmlns:p14="http://schemas.microsoft.com/office/powerpoint/2010/main" val="6242969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1475" y="587825"/>
            <a:ext cx="9144000" cy="539750"/>
          </a:xfrm>
        </p:spPr>
        <p:txBody>
          <a:bodyPr>
            <a:normAutofit fontScale="90000"/>
          </a:bodyPr>
          <a:lstStyle/>
          <a:p>
            <a:r>
              <a:rPr lang="fr-FR" sz="2200" dirty="0" smtClean="0"/>
              <a:t>Caractéristiques démographiques (genre, âge moyen et structure d’exercice) des orthophonistes libéraux en 2023</a:t>
            </a:r>
            <a:endParaRPr lang="fr-FR" sz="2200" dirty="0"/>
          </a:p>
        </p:txBody>
      </p:sp>
      <p:sp>
        <p:nvSpPr>
          <p:cNvPr id="6"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10</a:t>
            </a:fld>
            <a:endParaRPr lang="fr-FR" dirty="0"/>
          </a:p>
        </p:txBody>
      </p:sp>
      <p:sp>
        <p:nvSpPr>
          <p:cNvPr id="7" name="ZoneTexte 6"/>
          <p:cNvSpPr txBox="1"/>
          <p:nvPr/>
        </p:nvSpPr>
        <p:spPr>
          <a:xfrm>
            <a:off x="3611347" y="4861864"/>
            <a:ext cx="2304256" cy="200055"/>
          </a:xfrm>
          <a:prstGeom prst="rect">
            <a:avLst/>
          </a:prstGeom>
          <a:noFill/>
        </p:spPr>
        <p:txBody>
          <a:bodyPr wrap="square" rtlCol="0">
            <a:spAutoFit/>
          </a:bodyPr>
          <a:lstStyle/>
          <a:p>
            <a:r>
              <a:rPr lang="fr-FR" sz="700" dirty="0" smtClean="0"/>
              <a:t>Source : ADELI - DREES</a:t>
            </a:r>
            <a:endParaRPr lang="fr-FR" sz="700" dirty="0"/>
          </a:p>
        </p:txBody>
      </p:sp>
      <p:sp>
        <p:nvSpPr>
          <p:cNvPr id="8"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04/03/2024</a:t>
            </a:fld>
            <a:endParaRPr lang="fr-FR" dirty="0"/>
          </a:p>
        </p:txBody>
      </p:sp>
      <p:graphicFrame>
        <p:nvGraphicFramePr>
          <p:cNvPr id="3" name="Tableau 2"/>
          <p:cNvGraphicFramePr>
            <a:graphicFrameLocks noGrp="1"/>
          </p:cNvGraphicFramePr>
          <p:nvPr>
            <p:extLst/>
          </p:nvPr>
        </p:nvGraphicFramePr>
        <p:xfrm>
          <a:off x="467544" y="1203598"/>
          <a:ext cx="8281169" cy="3312368"/>
        </p:xfrm>
        <a:graphic>
          <a:graphicData uri="http://schemas.openxmlformats.org/drawingml/2006/table">
            <a:tbl>
              <a:tblPr/>
              <a:tblGrid>
                <a:gridCol w="1612264">
                  <a:extLst>
                    <a:ext uri="{9D8B030D-6E8A-4147-A177-3AD203B41FA5}">
                      <a16:colId xmlns:a16="http://schemas.microsoft.com/office/drawing/2014/main" val="4224786209"/>
                    </a:ext>
                  </a:extLst>
                </a:gridCol>
                <a:gridCol w="571620">
                  <a:extLst>
                    <a:ext uri="{9D8B030D-6E8A-4147-A177-3AD203B41FA5}">
                      <a16:colId xmlns:a16="http://schemas.microsoft.com/office/drawing/2014/main" val="3483989687"/>
                    </a:ext>
                  </a:extLst>
                </a:gridCol>
                <a:gridCol w="600935">
                  <a:extLst>
                    <a:ext uri="{9D8B030D-6E8A-4147-A177-3AD203B41FA5}">
                      <a16:colId xmlns:a16="http://schemas.microsoft.com/office/drawing/2014/main" val="1563452428"/>
                    </a:ext>
                  </a:extLst>
                </a:gridCol>
                <a:gridCol w="512992">
                  <a:extLst>
                    <a:ext uri="{9D8B030D-6E8A-4147-A177-3AD203B41FA5}">
                      <a16:colId xmlns:a16="http://schemas.microsoft.com/office/drawing/2014/main" val="868173145"/>
                    </a:ext>
                  </a:extLst>
                </a:gridCol>
                <a:gridCol w="908731">
                  <a:extLst>
                    <a:ext uri="{9D8B030D-6E8A-4147-A177-3AD203B41FA5}">
                      <a16:colId xmlns:a16="http://schemas.microsoft.com/office/drawing/2014/main" val="626924935"/>
                    </a:ext>
                  </a:extLst>
                </a:gridCol>
                <a:gridCol w="791474">
                  <a:extLst>
                    <a:ext uri="{9D8B030D-6E8A-4147-A177-3AD203B41FA5}">
                      <a16:colId xmlns:a16="http://schemas.microsoft.com/office/drawing/2014/main" val="1670748153"/>
                    </a:ext>
                  </a:extLst>
                </a:gridCol>
                <a:gridCol w="850102">
                  <a:extLst>
                    <a:ext uri="{9D8B030D-6E8A-4147-A177-3AD203B41FA5}">
                      <a16:colId xmlns:a16="http://schemas.microsoft.com/office/drawing/2014/main" val="1896523844"/>
                    </a:ext>
                  </a:extLst>
                </a:gridCol>
                <a:gridCol w="850102">
                  <a:extLst>
                    <a:ext uri="{9D8B030D-6E8A-4147-A177-3AD203B41FA5}">
                      <a16:colId xmlns:a16="http://schemas.microsoft.com/office/drawing/2014/main" val="891319400"/>
                    </a:ext>
                  </a:extLst>
                </a:gridCol>
                <a:gridCol w="1582949">
                  <a:extLst>
                    <a:ext uri="{9D8B030D-6E8A-4147-A177-3AD203B41FA5}">
                      <a16:colId xmlns:a16="http://schemas.microsoft.com/office/drawing/2014/main" val="1048406804"/>
                    </a:ext>
                  </a:extLst>
                </a:gridCol>
              </a:tblGrid>
              <a:tr h="238359">
                <a:tc>
                  <a:txBody>
                    <a:bodyPr/>
                    <a:lstStyle/>
                    <a:p>
                      <a:pPr algn="l" fontAlgn="b"/>
                      <a:r>
                        <a:rPr lang="fr-FR" sz="1200" b="0" i="0" u="none" strike="noStrike">
                          <a:solidFill>
                            <a:srgbClr val="FFFFFF"/>
                          </a:solidFill>
                          <a:effectLst/>
                          <a:latin typeface="Calibri" panose="020F0502020204030204" pitchFamily="34" charset="0"/>
                        </a:rPr>
                        <a:t>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gridSpan="4">
                  <a:txBody>
                    <a:bodyPr/>
                    <a:lstStyle/>
                    <a:p>
                      <a:pPr algn="ctr" fontAlgn="b"/>
                      <a:r>
                        <a:rPr lang="fr-FR" sz="1200" b="0" i="0" u="none" strike="noStrike">
                          <a:solidFill>
                            <a:srgbClr val="FFFFFF"/>
                          </a:solidFill>
                          <a:effectLst/>
                          <a:latin typeface="Calibri" panose="020F0502020204030204" pitchFamily="34" charset="0"/>
                        </a:rPr>
                        <a:t>Effectifs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algn="l" fontAlgn="b"/>
                      <a:r>
                        <a:rPr lang="fr-FR" sz="1200" b="0" i="0" u="none" strike="noStrike">
                          <a:solidFill>
                            <a:srgbClr val="FFFFFF"/>
                          </a:solidFill>
                          <a:effectLst/>
                          <a:latin typeface="Calibri" panose="020F0502020204030204" pitchFamily="34" charset="0"/>
                        </a:rPr>
                        <a:t>Âge moyen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gridSpan="3">
                  <a:txBody>
                    <a:bodyPr/>
                    <a:lstStyle/>
                    <a:p>
                      <a:pPr algn="ctr" fontAlgn="b"/>
                      <a:r>
                        <a:rPr lang="fr-FR" sz="1200" b="0" i="0" u="none" strike="noStrike">
                          <a:solidFill>
                            <a:srgbClr val="FFFFFF"/>
                          </a:solidFill>
                          <a:effectLst/>
                          <a:latin typeface="Calibri" panose="020F0502020204030204" pitchFamily="34" charset="0"/>
                        </a:rPr>
                        <a:t>Structures d'exercice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062360279"/>
                  </a:ext>
                </a:extLst>
              </a:tr>
              <a:tr h="698638">
                <a:tc>
                  <a:txBody>
                    <a:bodyPr/>
                    <a:lstStyle/>
                    <a:p>
                      <a:pPr algn="l" fontAlgn="ctr"/>
                      <a:r>
                        <a:rPr lang="fr-FR" sz="1200" b="0" i="0" u="none" strike="noStrike">
                          <a:solidFill>
                            <a:srgbClr val="FFFFFF"/>
                          </a:solidFill>
                          <a:effectLst/>
                          <a:latin typeface="Calibri" panose="020F0502020204030204" pitchFamily="34" charset="0"/>
                        </a:rPr>
                        <a:t>Département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ctr"/>
                      <a:r>
                        <a:rPr lang="fr-FR" sz="1200" b="0" i="0" u="none" strike="noStrike">
                          <a:solidFill>
                            <a:srgbClr val="FFFFFF"/>
                          </a:solidFill>
                          <a:effectLst/>
                          <a:latin typeface="Calibri" panose="020F0502020204030204" pitchFamily="34" charset="0"/>
                        </a:rPr>
                        <a:t>Femme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ctr"/>
                      <a:r>
                        <a:rPr lang="fr-FR" sz="1200" b="0" i="0" u="none" strike="noStrike">
                          <a:solidFill>
                            <a:srgbClr val="FFFFFF"/>
                          </a:solidFill>
                          <a:effectLst/>
                          <a:latin typeface="Calibri" panose="020F0502020204030204" pitchFamily="34" charset="0"/>
                        </a:rPr>
                        <a:t>Homme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ctr"/>
                      <a:r>
                        <a:rPr lang="fr-FR" sz="1200" b="0" i="0" u="none" strike="noStrike">
                          <a:solidFill>
                            <a:srgbClr val="FFFFFF"/>
                          </a:solidFill>
                          <a:effectLst/>
                          <a:latin typeface="Calibri" panose="020F0502020204030204" pitchFamily="34" charset="0"/>
                        </a:rPr>
                        <a:t>Total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ctr"/>
                      <a:r>
                        <a:rPr lang="fr-FR" sz="1200" b="0" i="0" u="none" strike="noStrike">
                          <a:solidFill>
                            <a:srgbClr val="FFFFFF"/>
                          </a:solidFill>
                          <a:effectLst/>
                          <a:latin typeface="Calibri" panose="020F0502020204030204" pitchFamily="34" charset="0"/>
                        </a:rPr>
                        <a:t>taux de féminisation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ctr"/>
                      <a:r>
                        <a:rPr lang="fr-FR" sz="1200" b="0" i="0" u="none" strike="noStrike">
                          <a:solidFill>
                            <a:srgbClr val="FFFFFF"/>
                          </a:solidFill>
                          <a:effectLst/>
                          <a:latin typeface="Calibri" panose="020F0502020204030204" pitchFamily="34" charset="0"/>
                        </a:rPr>
                        <a:t>Moyenne d'âge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ctr"/>
                      <a:r>
                        <a:rPr lang="fr-FR" sz="1200" b="0" i="0" u="none" strike="noStrike">
                          <a:solidFill>
                            <a:srgbClr val="FFFFFF"/>
                          </a:solidFill>
                          <a:effectLst/>
                          <a:latin typeface="Calibri" panose="020F0502020204030204" pitchFamily="34" charset="0"/>
                        </a:rPr>
                        <a:t>Cabinet individuel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ctr"/>
                      <a:r>
                        <a:rPr lang="fr-FR" sz="1200" b="0" i="0" u="none" strike="noStrike">
                          <a:solidFill>
                            <a:srgbClr val="FFFFFF"/>
                          </a:solidFill>
                          <a:effectLst/>
                          <a:latin typeface="Calibri" panose="020F0502020204030204" pitchFamily="34" charset="0"/>
                        </a:rPr>
                        <a:t>Cabinet de groupe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ctr"/>
                      <a:r>
                        <a:rPr lang="fr-FR" sz="1200" b="0" i="0" u="none" strike="noStrike" dirty="0">
                          <a:solidFill>
                            <a:srgbClr val="FFFFFF"/>
                          </a:solidFill>
                          <a:effectLst/>
                          <a:latin typeface="Calibri" panose="020F0502020204030204" pitchFamily="34" charset="0"/>
                        </a:rPr>
                        <a:t>Autres secteurs(</a:t>
                      </a:r>
                      <a:r>
                        <a:rPr lang="fr-FR" sz="1200" b="0" i="0" u="none" strike="noStrike" dirty="0" err="1">
                          <a:solidFill>
                            <a:srgbClr val="FFFFFF"/>
                          </a:solidFill>
                          <a:effectLst/>
                          <a:latin typeface="Calibri" panose="020F0502020204030204" pitchFamily="34" charset="0"/>
                        </a:rPr>
                        <a:t>Hôp</a:t>
                      </a:r>
                      <a:r>
                        <a:rPr lang="fr-FR" sz="1200" b="0" i="0" u="none" strike="noStrike" dirty="0">
                          <a:solidFill>
                            <a:srgbClr val="FFFFFF"/>
                          </a:solidFill>
                          <a:effectLst/>
                          <a:latin typeface="Calibri" panose="020F0502020204030204" pitchFamily="34" charset="0"/>
                        </a:rPr>
                        <a:t> Pub, Société, ES handicap...)</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3487648973"/>
                  </a:ext>
                </a:extLst>
              </a:tr>
              <a:tr h="230140">
                <a:tc>
                  <a:txBody>
                    <a:bodyPr/>
                    <a:lstStyle/>
                    <a:p>
                      <a:pPr algn="l" fontAlgn="b"/>
                      <a:r>
                        <a:rPr lang="fr-FR" sz="1200" b="1" i="0" u="none" strike="noStrike">
                          <a:solidFill>
                            <a:srgbClr val="FFFFFF"/>
                          </a:solidFill>
                          <a:effectLst/>
                          <a:latin typeface="Calibri" panose="020F0502020204030204" pitchFamily="34" charset="0"/>
                        </a:rPr>
                        <a:t>France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200" b="1" i="0" u="none" strike="noStrike">
                          <a:solidFill>
                            <a:srgbClr val="FFFFFF"/>
                          </a:solidFill>
                          <a:effectLst/>
                          <a:latin typeface="Calibri" panose="020F0502020204030204" pitchFamily="34" charset="0"/>
                        </a:rPr>
                        <a:t>20 381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200" b="1" i="0" u="none" strike="noStrike">
                          <a:solidFill>
                            <a:srgbClr val="FFFFFF"/>
                          </a:solidFill>
                          <a:effectLst/>
                          <a:latin typeface="Calibri" panose="020F0502020204030204" pitchFamily="34" charset="0"/>
                        </a:rPr>
                        <a:t>558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200" b="1" i="0" u="none" strike="noStrike">
                          <a:solidFill>
                            <a:srgbClr val="FFFFFF"/>
                          </a:solidFill>
                          <a:effectLst/>
                          <a:latin typeface="Calibri" panose="020F0502020204030204" pitchFamily="34" charset="0"/>
                        </a:rPr>
                        <a:t>20 939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200" b="1" i="0" u="none" strike="noStrike">
                          <a:solidFill>
                            <a:srgbClr val="FFFFFF"/>
                          </a:solidFill>
                          <a:effectLst/>
                          <a:latin typeface="Calibri" panose="020F0502020204030204" pitchFamily="34" charset="0"/>
                        </a:rPr>
                        <a:t>97%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200" b="1" i="0" u="none" strike="noStrike">
                          <a:solidFill>
                            <a:srgbClr val="FFFFFF"/>
                          </a:solidFill>
                          <a:effectLst/>
                          <a:latin typeface="Calibri" panose="020F0502020204030204" pitchFamily="34" charset="0"/>
                        </a:rPr>
                        <a:t>40,1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200" b="1" i="0" u="none" strike="noStrike">
                          <a:solidFill>
                            <a:srgbClr val="FFFFFF"/>
                          </a:solidFill>
                          <a:effectLst/>
                          <a:latin typeface="Calibri" panose="020F0502020204030204" pitchFamily="34" charset="0"/>
                        </a:rPr>
                        <a:t>14 506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200" b="1" i="0" u="none" strike="noStrike">
                          <a:solidFill>
                            <a:srgbClr val="FFFFFF"/>
                          </a:solidFill>
                          <a:effectLst/>
                          <a:latin typeface="Calibri" panose="020F0502020204030204" pitchFamily="34" charset="0"/>
                        </a:rPr>
                        <a:t>6 141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200" b="1" i="0" u="none" strike="noStrike">
                          <a:solidFill>
                            <a:srgbClr val="FFFFFF"/>
                          </a:solidFill>
                          <a:effectLst/>
                          <a:latin typeface="Calibri" panose="020F0502020204030204" pitchFamily="34" charset="0"/>
                        </a:rPr>
                        <a:t>292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1879554098"/>
                  </a:ext>
                </a:extLst>
              </a:tr>
              <a:tr h="238359">
                <a:tc>
                  <a:txBody>
                    <a:bodyPr/>
                    <a:lstStyle/>
                    <a:p>
                      <a:pPr algn="l" fontAlgn="b"/>
                      <a:r>
                        <a:rPr lang="fr-FR" sz="1200" b="1" i="0" u="none" strike="noStrike">
                          <a:solidFill>
                            <a:srgbClr val="FFFFFF"/>
                          </a:solidFill>
                          <a:effectLst/>
                          <a:latin typeface="Calibri" panose="020F0502020204030204" pitchFamily="34" charset="0"/>
                        </a:rPr>
                        <a:t>Île-de-France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200" b="1" i="0" u="none" strike="noStrike">
                          <a:solidFill>
                            <a:srgbClr val="FFFFFF"/>
                          </a:solidFill>
                          <a:effectLst/>
                          <a:latin typeface="Calibri" panose="020F0502020204030204" pitchFamily="34" charset="0"/>
                        </a:rPr>
                        <a:t>2 762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200" b="1" i="0" u="none" strike="noStrike">
                          <a:solidFill>
                            <a:srgbClr val="FFFFFF"/>
                          </a:solidFill>
                          <a:effectLst/>
                          <a:latin typeface="Calibri" panose="020F0502020204030204" pitchFamily="34" charset="0"/>
                        </a:rPr>
                        <a:t>59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200" b="1" i="0" u="none" strike="noStrike">
                          <a:solidFill>
                            <a:srgbClr val="FFFFFF"/>
                          </a:solidFill>
                          <a:effectLst/>
                          <a:latin typeface="Calibri" panose="020F0502020204030204" pitchFamily="34" charset="0"/>
                        </a:rPr>
                        <a:t>2 821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200" b="1" i="0" u="none" strike="noStrike">
                          <a:solidFill>
                            <a:srgbClr val="FFFFFF"/>
                          </a:solidFill>
                          <a:effectLst/>
                          <a:latin typeface="Calibri" panose="020F0502020204030204" pitchFamily="34" charset="0"/>
                        </a:rPr>
                        <a:t>98%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200" b="1" i="0" u="none" strike="noStrike">
                          <a:solidFill>
                            <a:srgbClr val="FFFFFF"/>
                          </a:solidFill>
                          <a:effectLst/>
                          <a:latin typeface="Calibri" panose="020F0502020204030204" pitchFamily="34" charset="0"/>
                        </a:rPr>
                        <a:t>42,0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200" b="1" i="0" u="none" strike="noStrike">
                          <a:solidFill>
                            <a:srgbClr val="FFFFFF"/>
                          </a:solidFill>
                          <a:effectLst/>
                          <a:latin typeface="Calibri" panose="020F0502020204030204" pitchFamily="34" charset="0"/>
                        </a:rPr>
                        <a:t>2 324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200" b="1" i="0" u="none" strike="noStrike">
                          <a:solidFill>
                            <a:srgbClr val="FFFFFF"/>
                          </a:solidFill>
                          <a:effectLst/>
                          <a:latin typeface="Calibri" panose="020F0502020204030204" pitchFamily="34" charset="0"/>
                        </a:rPr>
                        <a:t>476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200" b="1" i="0" u="none" strike="noStrike">
                          <a:solidFill>
                            <a:srgbClr val="FFFFFF"/>
                          </a:solidFill>
                          <a:effectLst/>
                          <a:latin typeface="Calibri" panose="020F0502020204030204" pitchFamily="34" charset="0"/>
                        </a:rPr>
                        <a:t>21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873885179"/>
                  </a:ext>
                </a:extLst>
              </a:tr>
              <a:tr h="238359">
                <a:tc>
                  <a:txBody>
                    <a:bodyPr/>
                    <a:lstStyle/>
                    <a:p>
                      <a:pPr algn="l" fontAlgn="b"/>
                      <a:r>
                        <a:rPr lang="fr-FR" sz="1200" b="0" i="0" u="none" strike="noStrike">
                          <a:solidFill>
                            <a:srgbClr val="000000"/>
                          </a:solidFill>
                          <a:effectLst/>
                          <a:latin typeface="Calibri" panose="020F0502020204030204" pitchFamily="34" charset="0"/>
                        </a:rPr>
                        <a:t>75 - Paris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742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18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760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98%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40,6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637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114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3521019"/>
                  </a:ext>
                </a:extLst>
              </a:tr>
              <a:tr h="238359">
                <a:tc>
                  <a:txBody>
                    <a:bodyPr/>
                    <a:lstStyle/>
                    <a:p>
                      <a:pPr algn="l" fontAlgn="b"/>
                      <a:r>
                        <a:rPr lang="fr-FR" sz="1200" b="0" i="0" u="none" strike="noStrike">
                          <a:solidFill>
                            <a:srgbClr val="000000"/>
                          </a:solidFill>
                          <a:effectLst/>
                          <a:latin typeface="Calibri" panose="020F0502020204030204" pitchFamily="34" charset="0"/>
                        </a:rPr>
                        <a:t>77 - Seine-et-Marne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226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232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97%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41,3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201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30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4234100"/>
                  </a:ext>
                </a:extLst>
              </a:tr>
              <a:tr h="238359">
                <a:tc>
                  <a:txBody>
                    <a:bodyPr/>
                    <a:lstStyle/>
                    <a:p>
                      <a:pPr algn="l" fontAlgn="b"/>
                      <a:r>
                        <a:rPr lang="fr-FR" sz="1200" b="0" i="0" u="none" strike="noStrike">
                          <a:solidFill>
                            <a:srgbClr val="000000"/>
                          </a:solidFill>
                          <a:effectLst/>
                          <a:latin typeface="Calibri" panose="020F0502020204030204" pitchFamily="34" charset="0"/>
                        </a:rPr>
                        <a:t>78 - Yvelines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393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401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98%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43,4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359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5345910"/>
                  </a:ext>
                </a:extLst>
              </a:tr>
              <a:tr h="238359">
                <a:tc>
                  <a:txBody>
                    <a:bodyPr/>
                    <a:lstStyle/>
                    <a:p>
                      <a:pPr algn="l" fontAlgn="b"/>
                      <a:r>
                        <a:rPr lang="fr-FR" sz="1200" b="0" i="0" u="none" strike="noStrike">
                          <a:solidFill>
                            <a:srgbClr val="000000"/>
                          </a:solidFill>
                          <a:effectLst/>
                          <a:latin typeface="Calibri" panose="020F0502020204030204" pitchFamily="34" charset="0"/>
                        </a:rPr>
                        <a:t>91 - Essonne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243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246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99%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44,4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203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6341000"/>
                  </a:ext>
                </a:extLst>
              </a:tr>
              <a:tr h="238359">
                <a:tc>
                  <a:txBody>
                    <a:bodyPr/>
                    <a:lstStyle/>
                    <a:p>
                      <a:pPr algn="l" fontAlgn="b"/>
                      <a:r>
                        <a:rPr lang="fr-FR" sz="1200" b="0" i="0" u="none" strike="noStrike" dirty="0" smtClean="0">
                          <a:solidFill>
                            <a:srgbClr val="000000"/>
                          </a:solidFill>
                          <a:effectLst/>
                          <a:latin typeface="Calibri" panose="020F0502020204030204" pitchFamily="34" charset="0"/>
                        </a:rPr>
                        <a:t>92 </a:t>
                      </a:r>
                      <a:r>
                        <a:rPr lang="fr-FR" sz="1200" b="0" i="0" u="none" strike="noStrike" dirty="0">
                          <a:solidFill>
                            <a:srgbClr val="000000"/>
                          </a:solidFill>
                          <a:effectLst/>
                          <a:latin typeface="Calibri" panose="020F0502020204030204" pitchFamily="34" charset="0"/>
                        </a:rPr>
                        <a:t>- Hauts-de-Seine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446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449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99%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41,3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388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61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3617212"/>
                  </a:ext>
                </a:extLst>
              </a:tr>
              <a:tr h="238359">
                <a:tc>
                  <a:txBody>
                    <a:bodyPr/>
                    <a:lstStyle/>
                    <a:p>
                      <a:pPr algn="l" fontAlgn="b"/>
                      <a:r>
                        <a:rPr lang="fr-FR" sz="1200" b="0" i="0" u="none" strike="noStrike" dirty="0" smtClean="0">
                          <a:solidFill>
                            <a:srgbClr val="000000"/>
                          </a:solidFill>
                          <a:effectLst/>
                          <a:latin typeface="Calibri" panose="020F0502020204030204" pitchFamily="34" charset="0"/>
                        </a:rPr>
                        <a:t>93 </a:t>
                      </a:r>
                      <a:r>
                        <a:rPr lang="fr-FR" sz="1200" b="0" i="0" u="none" strike="noStrike" dirty="0">
                          <a:solidFill>
                            <a:srgbClr val="000000"/>
                          </a:solidFill>
                          <a:effectLst/>
                          <a:latin typeface="Calibri" panose="020F0502020204030204" pitchFamily="34" charset="0"/>
                        </a:rPr>
                        <a:t>- Seine-Saint-Denis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170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175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97%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43,5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150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25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46458004"/>
                  </a:ext>
                </a:extLst>
              </a:tr>
              <a:tr h="238359">
                <a:tc>
                  <a:txBody>
                    <a:bodyPr/>
                    <a:lstStyle/>
                    <a:p>
                      <a:pPr algn="l" fontAlgn="b"/>
                      <a:r>
                        <a:rPr lang="fr-FR" sz="1200" b="0" i="0" u="none" strike="noStrike" dirty="0" smtClean="0">
                          <a:solidFill>
                            <a:srgbClr val="000000"/>
                          </a:solidFill>
                          <a:effectLst/>
                          <a:latin typeface="Calibri" panose="020F0502020204030204" pitchFamily="34" charset="0"/>
                        </a:rPr>
                        <a:t>94 </a:t>
                      </a:r>
                      <a:r>
                        <a:rPr lang="fr-FR" sz="1200" b="0" i="0" u="none" strike="noStrike" dirty="0">
                          <a:solidFill>
                            <a:srgbClr val="000000"/>
                          </a:solidFill>
                          <a:effectLst/>
                          <a:latin typeface="Calibri" panose="020F0502020204030204" pitchFamily="34" charset="0"/>
                        </a:rPr>
                        <a:t>- Val-de-Marne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322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331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97%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41,9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279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0933528"/>
                  </a:ext>
                </a:extLst>
              </a:tr>
              <a:tr h="238359">
                <a:tc>
                  <a:txBody>
                    <a:bodyPr/>
                    <a:lstStyle/>
                    <a:p>
                      <a:pPr algn="l" fontAlgn="b"/>
                      <a:r>
                        <a:rPr lang="fr-FR" sz="1200" b="0" i="0" u="none" strike="noStrike" dirty="0" smtClean="0">
                          <a:solidFill>
                            <a:srgbClr val="000000"/>
                          </a:solidFill>
                          <a:effectLst/>
                          <a:latin typeface="Calibri" panose="020F0502020204030204" pitchFamily="34" charset="0"/>
                        </a:rPr>
                        <a:t>95 </a:t>
                      </a:r>
                      <a:r>
                        <a:rPr lang="fr-FR" sz="1200" b="0" i="0" u="none" strike="noStrike" dirty="0">
                          <a:solidFill>
                            <a:srgbClr val="000000"/>
                          </a:solidFill>
                          <a:effectLst/>
                          <a:latin typeface="Calibri" panose="020F0502020204030204" pitchFamily="34" charset="0"/>
                        </a:rPr>
                        <a:t>- Val-d’Oise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220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227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97%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41,9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107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117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dirty="0">
                          <a:solidFill>
                            <a:srgbClr val="000000"/>
                          </a:solidFill>
                          <a:effectLst/>
                          <a:latin typeface="Calibri" panose="020F0502020204030204" pitchFamily="34" charset="0"/>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8642355"/>
                  </a:ext>
                </a:extLst>
              </a:tr>
            </a:tbl>
          </a:graphicData>
        </a:graphic>
      </p:graphicFrame>
    </p:spTree>
    <p:extLst>
      <p:ext uri="{BB962C8B-B14F-4D97-AF65-F5344CB8AC3E}">
        <p14:creationId xmlns:p14="http://schemas.microsoft.com/office/powerpoint/2010/main" val="16535159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2137" y="699542"/>
            <a:ext cx="8280920" cy="3744416"/>
          </a:xfrm>
          <a:prstGeom prst="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itre 1"/>
          <p:cNvSpPr>
            <a:spLocks noGrp="1"/>
          </p:cNvSpPr>
          <p:nvPr>
            <p:ph type="title"/>
          </p:nvPr>
        </p:nvSpPr>
        <p:spPr>
          <a:xfrm>
            <a:off x="611560" y="1779662"/>
            <a:ext cx="7943920" cy="971798"/>
          </a:xfrm>
        </p:spPr>
        <p:txBody>
          <a:bodyPr>
            <a:normAutofit fontScale="90000"/>
          </a:bodyPr>
          <a:lstStyle/>
          <a:p>
            <a:pPr lvl="0"/>
            <a:r>
              <a:rPr lang="fr-FR" sz="3600" dirty="0" smtClean="0">
                <a:solidFill>
                  <a:schemeClr val="bg1"/>
                </a:solidFill>
              </a:rPr>
              <a:t>2. La </a:t>
            </a:r>
            <a:r>
              <a:rPr lang="fr-FR" sz="3600" dirty="0">
                <a:solidFill>
                  <a:schemeClr val="bg1"/>
                </a:solidFill>
              </a:rPr>
              <a:t>méthodologie du zonage </a:t>
            </a:r>
            <a:r>
              <a:rPr lang="fr-FR" sz="3600" dirty="0" smtClean="0">
                <a:solidFill>
                  <a:schemeClr val="bg1"/>
                </a:solidFill>
              </a:rPr>
              <a:t>2023 – cadre réglementaire</a:t>
            </a:r>
            <a:endParaRPr lang="fr-FR" sz="3600" dirty="0">
              <a:solidFill>
                <a:schemeClr val="bg1"/>
              </a:solidFill>
            </a:endParaRPr>
          </a:p>
        </p:txBody>
      </p:sp>
      <p:sp>
        <p:nvSpPr>
          <p:cNvPr id="7"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04/03/2024</a:t>
            </a:fld>
            <a:endParaRPr lang="fr-FR" dirty="0"/>
          </a:p>
        </p:txBody>
      </p:sp>
      <p:sp>
        <p:nvSpPr>
          <p:cNvPr id="6"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11</a:t>
            </a:fld>
            <a:endParaRPr lang="fr-FR" dirty="0"/>
          </a:p>
        </p:txBody>
      </p:sp>
    </p:spTree>
    <p:extLst>
      <p:ext uri="{BB962C8B-B14F-4D97-AF65-F5344CB8AC3E}">
        <p14:creationId xmlns:p14="http://schemas.microsoft.com/office/powerpoint/2010/main" val="24186719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p:cNvSpPr>
            <a:spLocks noGrp="1"/>
          </p:cNvSpPr>
          <p:nvPr>
            <p:ph type="title"/>
          </p:nvPr>
        </p:nvSpPr>
        <p:spPr>
          <a:xfrm>
            <a:off x="179512" y="699542"/>
            <a:ext cx="8784976" cy="446112"/>
          </a:xfrm>
        </p:spPr>
        <p:txBody>
          <a:bodyPr/>
          <a:lstStyle/>
          <a:p>
            <a:r>
              <a:rPr lang="fr-FR" altLang="fr-FR" dirty="0" smtClean="0"/>
              <a:t>Cadre réglementaire</a:t>
            </a:r>
          </a:p>
        </p:txBody>
      </p:sp>
      <p:sp>
        <p:nvSpPr>
          <p:cNvPr id="5"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12</a:t>
            </a:fld>
            <a:endParaRPr lang="fr-FR" dirty="0"/>
          </a:p>
        </p:txBody>
      </p:sp>
      <p:sp>
        <p:nvSpPr>
          <p:cNvPr id="6"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04/03/2024</a:t>
            </a:fld>
            <a:endParaRPr lang="fr-FR" dirty="0"/>
          </a:p>
        </p:txBody>
      </p:sp>
      <p:sp>
        <p:nvSpPr>
          <p:cNvPr id="2" name="ZoneTexte 1"/>
          <p:cNvSpPr txBox="1"/>
          <p:nvPr/>
        </p:nvSpPr>
        <p:spPr>
          <a:xfrm>
            <a:off x="3995936" y="4857720"/>
            <a:ext cx="2304256" cy="200055"/>
          </a:xfrm>
          <a:prstGeom prst="rect">
            <a:avLst/>
          </a:prstGeom>
          <a:noFill/>
        </p:spPr>
        <p:txBody>
          <a:bodyPr wrap="square" rtlCol="0">
            <a:spAutoFit/>
          </a:bodyPr>
          <a:lstStyle/>
          <a:p>
            <a:r>
              <a:rPr lang="fr-FR" sz="700" dirty="0" smtClean="0"/>
              <a:t>Source : DGOS</a:t>
            </a:r>
            <a:endParaRPr lang="fr-FR" sz="700" dirty="0"/>
          </a:p>
        </p:txBody>
      </p:sp>
      <p:sp>
        <p:nvSpPr>
          <p:cNvPr id="3" name="Rectangle 2"/>
          <p:cNvSpPr/>
          <p:nvPr/>
        </p:nvSpPr>
        <p:spPr>
          <a:xfrm>
            <a:off x="107504" y="1286144"/>
            <a:ext cx="8928992" cy="2354491"/>
          </a:xfrm>
          <a:prstGeom prst="rect">
            <a:avLst/>
          </a:prstGeom>
        </p:spPr>
        <p:txBody>
          <a:bodyPr wrap="square">
            <a:spAutoFit/>
          </a:bodyPr>
          <a:lstStyle/>
          <a:p>
            <a:pPr algn="just" eaLnBrk="1" hangingPunct="1">
              <a:spcBef>
                <a:spcPct val="50000"/>
              </a:spcBef>
            </a:pPr>
            <a:r>
              <a:rPr lang="fr-FR" altLang="fr-FR" sz="1400" dirty="0" smtClean="0"/>
              <a:t>Un arrêté ministériel fixe la méthodologie permettant la délimitation des zones par transposition des négociations conventionnelles entre l’Assurance Maladie et les syndicats concernés : </a:t>
            </a:r>
          </a:p>
          <a:p>
            <a:pPr algn="just" eaLnBrk="1" hangingPunct="1">
              <a:spcBef>
                <a:spcPct val="50000"/>
              </a:spcBef>
            </a:pPr>
            <a:r>
              <a:rPr lang="fr-FR" altLang="fr-FR" sz="1400" b="1" dirty="0"/>
              <a:t>	</a:t>
            </a:r>
            <a:r>
              <a:rPr lang="fr-FR" altLang="fr-FR" sz="1400" b="1" dirty="0" smtClean="0"/>
              <a:t>- Avenant n°19 à la convention nationale des orthophonistes</a:t>
            </a:r>
            <a:r>
              <a:rPr lang="fr-FR" altLang="fr-FR" sz="1400" dirty="0"/>
              <a:t> : </a:t>
            </a:r>
            <a:r>
              <a:rPr lang="fr-FR" altLang="fr-FR" sz="1400" dirty="0">
                <a:hlinkClick r:id="rId2"/>
              </a:rPr>
              <a:t>https://</a:t>
            </a:r>
            <a:r>
              <a:rPr lang="fr-FR" altLang="fr-FR" sz="1400" dirty="0" smtClean="0">
                <a:hlinkClick r:id="rId2"/>
              </a:rPr>
              <a:t>www.ameli.fr/sites/default/files/Documents/avenant-19-Orthophoniste-JO.pdf</a:t>
            </a:r>
            <a:endParaRPr lang="fr-FR" altLang="fr-FR" sz="1400" dirty="0" smtClean="0"/>
          </a:p>
          <a:p>
            <a:pPr algn="just" eaLnBrk="1" hangingPunct="1">
              <a:spcBef>
                <a:spcPct val="50000"/>
              </a:spcBef>
            </a:pPr>
            <a:endParaRPr lang="fr-FR" altLang="fr-FR" sz="1400" dirty="0" smtClean="0"/>
          </a:p>
          <a:p>
            <a:pPr algn="just" eaLnBrk="1" hangingPunct="1">
              <a:spcBef>
                <a:spcPct val="50000"/>
              </a:spcBef>
            </a:pPr>
            <a:r>
              <a:rPr lang="fr-FR" altLang="fr-FR" sz="1400" dirty="0"/>
              <a:t>	- Arrêté du 1er mars 2023 modifiant l'arrêté du 31 mai 2018 relatif à la méthodologie applicable à la </a:t>
            </a:r>
            <a:endParaRPr lang="fr-FR" altLang="fr-FR" sz="1400" dirty="0" smtClean="0"/>
          </a:p>
          <a:p>
            <a:pPr algn="just" eaLnBrk="1" hangingPunct="1">
              <a:spcBef>
                <a:spcPct val="50000"/>
              </a:spcBef>
            </a:pPr>
            <a:r>
              <a:rPr lang="fr-FR" altLang="fr-FR" sz="1400" dirty="0"/>
              <a:t> </a:t>
            </a:r>
            <a:r>
              <a:rPr lang="fr-FR" altLang="fr-FR" sz="1400" dirty="0" smtClean="0"/>
              <a:t>                       profession d'orthophoniste </a:t>
            </a:r>
            <a:r>
              <a:rPr lang="fr-FR" altLang="fr-FR" sz="1400" dirty="0"/>
              <a:t>: </a:t>
            </a:r>
            <a:r>
              <a:rPr lang="fr-FR" altLang="fr-FR" sz="1400" dirty="0">
                <a:hlinkClick r:id="rId3"/>
              </a:rPr>
              <a:t>https://</a:t>
            </a:r>
            <a:r>
              <a:rPr lang="fr-FR" altLang="fr-FR" sz="1400" dirty="0" smtClean="0">
                <a:hlinkClick r:id="rId3"/>
              </a:rPr>
              <a:t>www.legifrance.gouv.fr/jorf/id/JORFTEXT000047317199</a:t>
            </a:r>
            <a:endParaRPr lang="fr-FR" altLang="fr-FR" sz="1400" dirty="0" smtClean="0"/>
          </a:p>
          <a:p>
            <a:pPr algn="just" eaLnBrk="1" hangingPunct="1">
              <a:spcBef>
                <a:spcPct val="50000"/>
              </a:spcBef>
            </a:pPr>
            <a:endParaRPr lang="fr-FR" altLang="fr-FR" sz="1400" dirty="0" smtClean="0"/>
          </a:p>
        </p:txBody>
      </p:sp>
    </p:spTree>
    <p:extLst>
      <p:ext uri="{BB962C8B-B14F-4D97-AF65-F5344CB8AC3E}">
        <p14:creationId xmlns:p14="http://schemas.microsoft.com/office/powerpoint/2010/main" val="8593585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p:cNvSpPr>
            <a:spLocks noGrp="1"/>
          </p:cNvSpPr>
          <p:nvPr>
            <p:ph type="title"/>
          </p:nvPr>
        </p:nvSpPr>
        <p:spPr>
          <a:xfrm>
            <a:off x="179512" y="699542"/>
            <a:ext cx="8784976" cy="446112"/>
          </a:xfrm>
        </p:spPr>
        <p:txBody>
          <a:bodyPr/>
          <a:lstStyle/>
          <a:p>
            <a:r>
              <a:rPr lang="fr-FR" altLang="fr-FR" dirty="0" smtClean="0"/>
              <a:t>Méthodologie</a:t>
            </a:r>
            <a:endParaRPr lang="fr-FR" altLang="fr-FR" strike="sngStrike" dirty="0" smtClean="0"/>
          </a:p>
        </p:txBody>
      </p:sp>
      <p:sp>
        <p:nvSpPr>
          <p:cNvPr id="5"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13</a:t>
            </a:fld>
            <a:endParaRPr lang="fr-FR" dirty="0"/>
          </a:p>
        </p:txBody>
      </p:sp>
      <p:sp>
        <p:nvSpPr>
          <p:cNvPr id="6"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04/03/2024</a:t>
            </a:fld>
            <a:endParaRPr lang="fr-FR" dirty="0"/>
          </a:p>
        </p:txBody>
      </p:sp>
      <p:sp>
        <p:nvSpPr>
          <p:cNvPr id="2" name="ZoneTexte 1"/>
          <p:cNvSpPr txBox="1"/>
          <p:nvPr/>
        </p:nvSpPr>
        <p:spPr>
          <a:xfrm>
            <a:off x="3995936" y="4857720"/>
            <a:ext cx="2304256" cy="200055"/>
          </a:xfrm>
          <a:prstGeom prst="rect">
            <a:avLst/>
          </a:prstGeom>
          <a:noFill/>
        </p:spPr>
        <p:txBody>
          <a:bodyPr wrap="square" rtlCol="0">
            <a:spAutoFit/>
          </a:bodyPr>
          <a:lstStyle/>
          <a:p>
            <a:r>
              <a:rPr lang="fr-FR" sz="700" dirty="0" smtClean="0"/>
              <a:t>Source : DGOS</a:t>
            </a:r>
            <a:endParaRPr lang="fr-FR" sz="700" dirty="0"/>
          </a:p>
        </p:txBody>
      </p:sp>
      <p:sp>
        <p:nvSpPr>
          <p:cNvPr id="3" name="Rectangle 2"/>
          <p:cNvSpPr/>
          <p:nvPr/>
        </p:nvSpPr>
        <p:spPr>
          <a:xfrm>
            <a:off x="107504" y="1286144"/>
            <a:ext cx="8928992" cy="3216265"/>
          </a:xfrm>
          <a:prstGeom prst="rect">
            <a:avLst/>
          </a:prstGeom>
        </p:spPr>
        <p:txBody>
          <a:bodyPr wrap="square">
            <a:spAutoFit/>
          </a:bodyPr>
          <a:lstStyle/>
          <a:p>
            <a:pPr algn="just" eaLnBrk="1" hangingPunct="1">
              <a:spcBef>
                <a:spcPct val="50000"/>
              </a:spcBef>
            </a:pPr>
            <a:r>
              <a:rPr lang="fr-FR" altLang="fr-FR" sz="1400" dirty="0" smtClean="0"/>
              <a:t>-   </a:t>
            </a:r>
            <a:r>
              <a:rPr lang="fr-FR" altLang="fr-FR" sz="1400" b="1" dirty="0" smtClean="0"/>
              <a:t>La maille </a:t>
            </a:r>
            <a:r>
              <a:rPr lang="fr-FR" altLang="fr-FR" sz="1400" dirty="0" smtClean="0"/>
              <a:t>: Le </a:t>
            </a:r>
            <a:r>
              <a:rPr lang="fr-FR" altLang="fr-FR" sz="1400" dirty="0"/>
              <a:t>découpage des zones est défini à l’échelle du bassin de vie ou le </a:t>
            </a:r>
            <a:r>
              <a:rPr lang="fr-FR" altLang="fr-FR" sz="1400" dirty="0" smtClean="0"/>
              <a:t>canton-ou-ville (pour l’année 2022) </a:t>
            </a:r>
            <a:r>
              <a:rPr lang="fr-FR" altLang="fr-FR" sz="1400" dirty="0"/>
              <a:t>quand le bassin de vie compte plus de </a:t>
            </a:r>
            <a:r>
              <a:rPr lang="fr-FR" altLang="fr-FR" sz="1400" dirty="0" smtClean="0"/>
              <a:t>30 000 </a:t>
            </a:r>
            <a:r>
              <a:rPr lang="fr-FR" altLang="fr-FR" sz="1400" dirty="0"/>
              <a:t>habitants. </a:t>
            </a:r>
          </a:p>
          <a:p>
            <a:pPr marL="285750" indent="-285750" algn="just" eaLnBrk="1" hangingPunct="1">
              <a:spcBef>
                <a:spcPct val="50000"/>
              </a:spcBef>
              <a:buFontTx/>
              <a:buChar char="-"/>
            </a:pPr>
            <a:endParaRPr lang="fr-FR" altLang="fr-FR" sz="1400" dirty="0" smtClean="0"/>
          </a:p>
          <a:p>
            <a:pPr marL="285750" indent="-285750" algn="just" eaLnBrk="1" hangingPunct="1">
              <a:spcBef>
                <a:spcPct val="50000"/>
              </a:spcBef>
              <a:buFontTx/>
              <a:buChar char="-"/>
            </a:pPr>
            <a:r>
              <a:rPr lang="fr-FR" altLang="fr-FR" sz="1400" b="1" dirty="0" smtClean="0"/>
              <a:t>L’indicateur</a:t>
            </a:r>
            <a:r>
              <a:rPr lang="fr-FR" altLang="fr-FR" sz="1400" dirty="0" smtClean="0"/>
              <a:t>: densité pondérée et standardisée (l’âge des professionnels et le niveau d’activité sont pris en compte)</a:t>
            </a:r>
          </a:p>
          <a:p>
            <a:pPr marL="285750" indent="-285750" algn="just" eaLnBrk="1" hangingPunct="1">
              <a:spcBef>
                <a:spcPct val="50000"/>
              </a:spcBef>
              <a:buFontTx/>
              <a:buChar char="-"/>
            </a:pPr>
            <a:r>
              <a:rPr lang="fr-FR" altLang="fr-FR" sz="1400" b="1" dirty="0" smtClean="0"/>
              <a:t>Le </a:t>
            </a:r>
            <a:r>
              <a:rPr lang="fr-FR" altLang="fr-FR" sz="1400" b="1" dirty="0"/>
              <a:t>nombre d’orthophonistes </a:t>
            </a:r>
            <a:r>
              <a:rPr lang="fr-FR" altLang="fr-FR" sz="1400" dirty="0"/>
              <a:t>est exprimé en équivalent temps plein (ETP) ; la population résidente est standardisée par âge. </a:t>
            </a:r>
            <a:endParaRPr lang="fr-FR" altLang="fr-FR" sz="1400" dirty="0" smtClean="0"/>
          </a:p>
          <a:p>
            <a:pPr marL="285750" indent="-285750" algn="just" eaLnBrk="1" hangingPunct="1">
              <a:spcBef>
                <a:spcPct val="50000"/>
              </a:spcBef>
              <a:buFontTx/>
              <a:buChar char="-"/>
            </a:pPr>
            <a:endParaRPr lang="fr-FR" altLang="fr-FR" sz="1400" dirty="0"/>
          </a:p>
          <a:p>
            <a:pPr marL="285750" indent="-285750" algn="just" eaLnBrk="1" hangingPunct="1">
              <a:spcBef>
                <a:spcPct val="50000"/>
              </a:spcBef>
              <a:buFontTx/>
              <a:buChar char="-"/>
            </a:pPr>
            <a:r>
              <a:rPr lang="fr-FR" altLang="fr-FR" sz="1400" b="1" u="sng" dirty="0" smtClean="0"/>
              <a:t>Dans la nouvelle convention nationale</a:t>
            </a:r>
            <a:r>
              <a:rPr lang="fr-FR" altLang="fr-FR" sz="1400" dirty="0" smtClean="0"/>
              <a:t>, suite aux négociations avec les représentants syndicaux, </a:t>
            </a:r>
            <a:r>
              <a:rPr lang="fr-FR" altLang="fr-FR" sz="1400" b="1" dirty="0" smtClean="0"/>
              <a:t>l’ARS ne dispose plus de marge de manœuvre régionale</a:t>
            </a:r>
            <a:r>
              <a:rPr lang="fr-FR" altLang="fr-FR" sz="1400" dirty="0" smtClean="0"/>
              <a:t>, les zones bénéficiant d’incitation ayant été augmentées au niveau national (17,5% contre 12,8% dans la précédente méthodologie) et au niveau régional (25,4 % en IDF)</a:t>
            </a:r>
            <a:endParaRPr lang="fr-FR" altLang="fr-FR" sz="1400" dirty="0"/>
          </a:p>
        </p:txBody>
      </p:sp>
    </p:spTree>
    <p:extLst>
      <p:ext uri="{BB962C8B-B14F-4D97-AF65-F5344CB8AC3E}">
        <p14:creationId xmlns:p14="http://schemas.microsoft.com/office/powerpoint/2010/main" val="32019497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p:cNvSpPr>
            <a:spLocks noGrp="1"/>
          </p:cNvSpPr>
          <p:nvPr>
            <p:ph type="title"/>
          </p:nvPr>
        </p:nvSpPr>
        <p:spPr>
          <a:xfrm>
            <a:off x="179512" y="699542"/>
            <a:ext cx="8784976" cy="446112"/>
          </a:xfrm>
        </p:spPr>
        <p:txBody>
          <a:bodyPr/>
          <a:lstStyle/>
          <a:p>
            <a:r>
              <a:rPr lang="fr-FR" altLang="fr-FR" dirty="0" smtClean="0"/>
              <a:t>Les différentes zones</a:t>
            </a:r>
            <a:endParaRPr lang="fr-FR" altLang="fr-FR" dirty="0" smtClean="0">
              <a:solidFill>
                <a:srgbClr val="FF0000"/>
              </a:solidFill>
            </a:endParaRPr>
          </a:p>
        </p:txBody>
      </p:sp>
      <p:sp>
        <p:nvSpPr>
          <p:cNvPr id="5"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14</a:t>
            </a:fld>
            <a:endParaRPr lang="fr-FR" dirty="0"/>
          </a:p>
        </p:txBody>
      </p:sp>
      <p:sp>
        <p:nvSpPr>
          <p:cNvPr id="6"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04/03/2024</a:t>
            </a:fld>
            <a:endParaRPr lang="fr-FR" dirty="0"/>
          </a:p>
        </p:txBody>
      </p:sp>
      <p:sp>
        <p:nvSpPr>
          <p:cNvPr id="2" name="ZoneTexte 1"/>
          <p:cNvSpPr txBox="1"/>
          <p:nvPr/>
        </p:nvSpPr>
        <p:spPr>
          <a:xfrm>
            <a:off x="3563888" y="4863291"/>
            <a:ext cx="2304256" cy="200055"/>
          </a:xfrm>
          <a:prstGeom prst="rect">
            <a:avLst/>
          </a:prstGeom>
          <a:noFill/>
        </p:spPr>
        <p:txBody>
          <a:bodyPr wrap="square" rtlCol="0">
            <a:spAutoFit/>
          </a:bodyPr>
          <a:lstStyle/>
          <a:p>
            <a:r>
              <a:rPr lang="fr-FR" sz="700" dirty="0" smtClean="0"/>
              <a:t>Source : DGOS</a:t>
            </a:r>
            <a:endParaRPr lang="fr-FR" sz="700" dirty="0"/>
          </a:p>
        </p:txBody>
      </p:sp>
      <p:sp>
        <p:nvSpPr>
          <p:cNvPr id="3" name="Rectangle 2"/>
          <p:cNvSpPr/>
          <p:nvPr/>
        </p:nvSpPr>
        <p:spPr>
          <a:xfrm>
            <a:off x="251520" y="1286144"/>
            <a:ext cx="8712968" cy="3539430"/>
          </a:xfrm>
          <a:prstGeom prst="rect">
            <a:avLst/>
          </a:prstGeom>
        </p:spPr>
        <p:txBody>
          <a:bodyPr wrap="square">
            <a:spAutoFit/>
          </a:bodyPr>
          <a:lstStyle/>
          <a:p>
            <a:pPr eaLnBrk="1" hangingPunct="1">
              <a:spcBef>
                <a:spcPct val="50000"/>
              </a:spcBef>
            </a:pPr>
            <a:r>
              <a:rPr lang="fr-FR" altLang="fr-FR" sz="1400" b="1" dirty="0" smtClean="0"/>
              <a:t>4 zones </a:t>
            </a:r>
            <a:r>
              <a:rPr lang="fr-FR" altLang="fr-FR" sz="1400" b="1" dirty="0"/>
              <a:t>:</a:t>
            </a:r>
          </a:p>
          <a:p>
            <a:pPr algn="just" eaLnBrk="1" hangingPunct="1">
              <a:spcBef>
                <a:spcPct val="50000"/>
              </a:spcBef>
              <a:buFontTx/>
              <a:buChar char="-"/>
            </a:pPr>
            <a:r>
              <a:rPr lang="fr-FR" altLang="fr-FR" sz="1400" dirty="0"/>
              <a:t> </a:t>
            </a:r>
            <a:r>
              <a:rPr lang="fr-FR" altLang="fr-FR" sz="1400" b="1" dirty="0" smtClean="0"/>
              <a:t>Les </a:t>
            </a:r>
            <a:r>
              <a:rPr lang="fr-FR" sz="1400" b="1" dirty="0"/>
              <a:t>zones </a:t>
            </a:r>
            <a:r>
              <a:rPr lang="fr-FR" sz="1400" b="1" dirty="0" smtClean="0"/>
              <a:t>sous-denses </a:t>
            </a:r>
            <a:r>
              <a:rPr lang="fr-FR" sz="1400" dirty="0" smtClean="0"/>
              <a:t>:</a:t>
            </a:r>
            <a:r>
              <a:rPr lang="fr-FR" altLang="fr-FR" sz="1400" dirty="0" smtClean="0"/>
              <a:t> </a:t>
            </a:r>
            <a:r>
              <a:rPr lang="fr-FR" altLang="fr-FR" sz="1400" dirty="0"/>
              <a:t>zones caractérisées par une </a:t>
            </a:r>
            <a:r>
              <a:rPr lang="fr-FR" altLang="fr-FR" sz="1400" b="1" dirty="0"/>
              <a:t>offre de soins insuffisante ou par des difficultés dans l’accès aux soins </a:t>
            </a:r>
            <a:r>
              <a:rPr lang="fr-FR" altLang="fr-FR" sz="1400" dirty="0"/>
              <a:t>en orthophonie sont les zones sous-denses et sont éligibles aux aides conventionnelles. Elles peuvent faire l’objet de mesures d’accompagnement complémentaires notamment par les agences régionales de </a:t>
            </a:r>
            <a:r>
              <a:rPr lang="fr-FR" altLang="fr-FR" sz="1400" dirty="0" smtClean="0"/>
              <a:t>santé (</a:t>
            </a:r>
            <a:r>
              <a:rPr lang="fr-FR" sz="1400" dirty="0"/>
              <a:t>17,5% de la population </a:t>
            </a:r>
            <a:r>
              <a:rPr lang="fr-FR" sz="1400" dirty="0" smtClean="0"/>
              <a:t>nationale vs </a:t>
            </a:r>
            <a:r>
              <a:rPr lang="fr-FR" altLang="fr-FR" sz="1400" dirty="0" smtClean="0"/>
              <a:t>25,4 </a:t>
            </a:r>
            <a:r>
              <a:rPr lang="fr-FR" altLang="fr-FR" sz="1400" dirty="0"/>
              <a:t>% en </a:t>
            </a:r>
            <a:r>
              <a:rPr lang="fr-FR" altLang="fr-FR" sz="1400" dirty="0" smtClean="0"/>
              <a:t>IDF)</a:t>
            </a:r>
          </a:p>
          <a:p>
            <a:pPr algn="just" eaLnBrk="1" hangingPunct="1">
              <a:spcBef>
                <a:spcPct val="50000"/>
              </a:spcBef>
              <a:buFontTx/>
              <a:buChar char="-"/>
            </a:pPr>
            <a:endParaRPr lang="fr-FR" altLang="fr-FR" sz="1400" dirty="0"/>
          </a:p>
          <a:p>
            <a:pPr algn="just" eaLnBrk="1" hangingPunct="1">
              <a:spcBef>
                <a:spcPct val="50000"/>
              </a:spcBef>
              <a:buFontTx/>
              <a:buChar char="-"/>
            </a:pPr>
            <a:r>
              <a:rPr lang="fr-FR" altLang="fr-FR" sz="1400" dirty="0"/>
              <a:t> </a:t>
            </a:r>
            <a:r>
              <a:rPr lang="fr-FR" altLang="fr-FR" sz="1400" b="1" dirty="0"/>
              <a:t>les zones très dotées </a:t>
            </a:r>
            <a:r>
              <a:rPr lang="fr-FR" altLang="fr-FR" sz="1400" b="1" u="sng" dirty="0"/>
              <a:t>et</a:t>
            </a:r>
            <a:r>
              <a:rPr lang="fr-FR" altLang="fr-FR" sz="1400" b="1" dirty="0"/>
              <a:t> sur-dotées </a:t>
            </a:r>
            <a:r>
              <a:rPr lang="fr-FR" altLang="fr-FR" sz="1400" dirty="0" smtClean="0"/>
              <a:t>: Les </a:t>
            </a:r>
            <a:r>
              <a:rPr lang="fr-FR" altLang="fr-FR" sz="1400" dirty="0"/>
              <a:t>zones dans lesquelles le niveau de </a:t>
            </a:r>
            <a:r>
              <a:rPr lang="fr-FR" altLang="fr-FR" sz="1400" b="1" dirty="0"/>
              <a:t>l’offre de soins en orthophonistes est particulièrement </a:t>
            </a:r>
            <a:r>
              <a:rPr lang="fr-FR" altLang="fr-FR" sz="1400" b="1" dirty="0" smtClean="0"/>
              <a:t>élevé</a:t>
            </a:r>
            <a:r>
              <a:rPr lang="fr-FR" altLang="fr-FR" sz="1400" dirty="0" smtClean="0"/>
              <a:t> sont </a:t>
            </a:r>
            <a:r>
              <a:rPr lang="fr-FR" altLang="fr-FR" sz="1400" dirty="0"/>
              <a:t>déterminées selon la méthodologie définie dans la convention nationale des orthophonistes</a:t>
            </a:r>
            <a:r>
              <a:rPr lang="fr-FR" altLang="fr-FR" sz="1400" dirty="0" smtClean="0"/>
              <a:t>.</a:t>
            </a:r>
          </a:p>
          <a:p>
            <a:pPr algn="just" eaLnBrk="1" hangingPunct="1">
              <a:spcBef>
                <a:spcPct val="50000"/>
              </a:spcBef>
              <a:buFontTx/>
              <a:buChar char="-"/>
            </a:pPr>
            <a:endParaRPr lang="fr-FR" altLang="fr-FR" sz="1400" dirty="0"/>
          </a:p>
          <a:p>
            <a:pPr algn="just" eaLnBrk="1" hangingPunct="1">
              <a:spcBef>
                <a:spcPct val="50000"/>
              </a:spcBef>
              <a:buFontTx/>
              <a:buChar char="-"/>
            </a:pPr>
            <a:r>
              <a:rPr lang="fr-FR" altLang="fr-FR" sz="1400" dirty="0"/>
              <a:t> </a:t>
            </a:r>
            <a:r>
              <a:rPr lang="fr-FR" altLang="fr-FR" sz="1400" b="1" dirty="0" smtClean="0"/>
              <a:t>Les </a:t>
            </a:r>
            <a:r>
              <a:rPr lang="fr-FR" altLang="fr-FR" sz="1400" b="1" dirty="0"/>
              <a:t>zones intermédiaires </a:t>
            </a:r>
            <a:r>
              <a:rPr lang="fr-FR" altLang="fr-FR" sz="1400" dirty="0" smtClean="0"/>
              <a:t>: autres zones qui peuvent </a:t>
            </a:r>
            <a:r>
              <a:rPr lang="fr-FR" altLang="fr-FR" sz="1400" dirty="0"/>
              <a:t>faire l’objet de mesures d’accompagnement notamment par les agences régionales de </a:t>
            </a:r>
            <a:r>
              <a:rPr lang="fr-FR" altLang="fr-FR" sz="1400" dirty="0" smtClean="0"/>
              <a:t>santé (</a:t>
            </a:r>
            <a:r>
              <a:rPr lang="fr-FR" sz="1400" dirty="0"/>
              <a:t>60,3% de la population nationale vs </a:t>
            </a:r>
            <a:r>
              <a:rPr lang="fr-FR" altLang="fr-FR" sz="1400" dirty="0" smtClean="0"/>
              <a:t>64,6 </a:t>
            </a:r>
            <a:r>
              <a:rPr lang="fr-FR" altLang="fr-FR" sz="1400" dirty="0"/>
              <a:t>% en IDF</a:t>
            </a:r>
            <a:r>
              <a:rPr lang="fr-FR" sz="1400" dirty="0" smtClean="0"/>
              <a:t>)</a:t>
            </a:r>
            <a:r>
              <a:rPr lang="fr-FR" altLang="fr-FR" sz="1400" dirty="0" smtClean="0"/>
              <a:t>.</a:t>
            </a:r>
            <a:endParaRPr lang="fr-FR" altLang="fr-FR" sz="1400" dirty="0" smtClean="0">
              <a:solidFill>
                <a:srgbClr val="FF0000"/>
              </a:solidFill>
            </a:endParaRPr>
          </a:p>
          <a:p>
            <a:pPr algn="just" eaLnBrk="1" hangingPunct="1">
              <a:spcBef>
                <a:spcPct val="50000"/>
              </a:spcBef>
              <a:buFontTx/>
              <a:buChar char="-"/>
            </a:pPr>
            <a:endParaRPr lang="fr-FR" altLang="fr-FR" sz="1400" dirty="0"/>
          </a:p>
        </p:txBody>
      </p:sp>
    </p:spTree>
    <p:extLst>
      <p:ext uri="{BB962C8B-B14F-4D97-AF65-F5344CB8AC3E}">
        <p14:creationId xmlns:p14="http://schemas.microsoft.com/office/powerpoint/2010/main" val="24961160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p:cNvSpPr>
            <a:spLocks noGrp="1"/>
          </p:cNvSpPr>
          <p:nvPr>
            <p:ph type="title"/>
          </p:nvPr>
        </p:nvSpPr>
        <p:spPr>
          <a:xfrm>
            <a:off x="214264" y="411510"/>
            <a:ext cx="8784976" cy="446112"/>
          </a:xfrm>
        </p:spPr>
        <p:txBody>
          <a:bodyPr/>
          <a:lstStyle/>
          <a:p>
            <a:r>
              <a:rPr lang="fr-FR" altLang="fr-FR" sz="2000" dirty="0" smtClean="0"/>
              <a:t>Proportions et évolution des zones (Données 2019 vs 2023)</a:t>
            </a:r>
            <a:endParaRPr lang="fr-FR" altLang="fr-FR" sz="2000" dirty="0" smtClean="0">
              <a:solidFill>
                <a:srgbClr val="FF0000"/>
              </a:solidFill>
            </a:endParaRPr>
          </a:p>
        </p:txBody>
      </p:sp>
      <p:sp>
        <p:nvSpPr>
          <p:cNvPr id="5"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15</a:t>
            </a:fld>
            <a:endParaRPr lang="fr-FR" dirty="0"/>
          </a:p>
        </p:txBody>
      </p:sp>
      <p:sp>
        <p:nvSpPr>
          <p:cNvPr id="6"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04/03/2024</a:t>
            </a:fld>
            <a:endParaRPr lang="fr-FR" dirty="0"/>
          </a:p>
        </p:txBody>
      </p:sp>
      <p:sp>
        <p:nvSpPr>
          <p:cNvPr id="2" name="ZoneTexte 1"/>
          <p:cNvSpPr txBox="1"/>
          <p:nvPr/>
        </p:nvSpPr>
        <p:spPr>
          <a:xfrm>
            <a:off x="3563888" y="4863291"/>
            <a:ext cx="2304256" cy="200055"/>
          </a:xfrm>
          <a:prstGeom prst="rect">
            <a:avLst/>
          </a:prstGeom>
          <a:noFill/>
        </p:spPr>
        <p:txBody>
          <a:bodyPr wrap="square" rtlCol="0">
            <a:spAutoFit/>
          </a:bodyPr>
          <a:lstStyle/>
          <a:p>
            <a:r>
              <a:rPr lang="fr-FR" sz="700" dirty="0" smtClean="0"/>
              <a:t>Source : DGOS</a:t>
            </a:r>
            <a:endParaRPr lang="fr-FR" sz="700" dirty="0"/>
          </a:p>
        </p:txBody>
      </p:sp>
      <p:graphicFrame>
        <p:nvGraphicFramePr>
          <p:cNvPr id="7" name="Tableau 6"/>
          <p:cNvGraphicFramePr>
            <a:graphicFrameLocks noGrp="1"/>
          </p:cNvGraphicFramePr>
          <p:nvPr>
            <p:extLst/>
          </p:nvPr>
        </p:nvGraphicFramePr>
        <p:xfrm>
          <a:off x="191960" y="831324"/>
          <a:ext cx="8568952" cy="1318260"/>
        </p:xfrm>
        <a:graphic>
          <a:graphicData uri="http://schemas.openxmlformats.org/drawingml/2006/table">
            <a:tbl>
              <a:tblPr/>
              <a:tblGrid>
                <a:gridCol w="2199112">
                  <a:extLst>
                    <a:ext uri="{9D8B030D-6E8A-4147-A177-3AD203B41FA5}">
                      <a16:colId xmlns:a16="http://schemas.microsoft.com/office/drawing/2014/main" val="705417176"/>
                    </a:ext>
                  </a:extLst>
                </a:gridCol>
                <a:gridCol w="1977352">
                  <a:extLst>
                    <a:ext uri="{9D8B030D-6E8A-4147-A177-3AD203B41FA5}">
                      <a16:colId xmlns:a16="http://schemas.microsoft.com/office/drawing/2014/main" val="3934587724"/>
                    </a:ext>
                  </a:extLst>
                </a:gridCol>
                <a:gridCol w="2232248">
                  <a:extLst>
                    <a:ext uri="{9D8B030D-6E8A-4147-A177-3AD203B41FA5}">
                      <a16:colId xmlns:a16="http://schemas.microsoft.com/office/drawing/2014/main" val="825178103"/>
                    </a:ext>
                  </a:extLst>
                </a:gridCol>
                <a:gridCol w="2160240">
                  <a:extLst>
                    <a:ext uri="{9D8B030D-6E8A-4147-A177-3AD203B41FA5}">
                      <a16:colId xmlns:a16="http://schemas.microsoft.com/office/drawing/2014/main" val="133969667"/>
                    </a:ext>
                  </a:extLst>
                </a:gridCol>
              </a:tblGrid>
              <a:tr h="324383">
                <a:tc>
                  <a:txBody>
                    <a:bodyPr/>
                    <a:lstStyle/>
                    <a:p>
                      <a:pPr algn="l" fontAlgn="b"/>
                      <a:r>
                        <a:rPr lang="fr-FR" sz="1200" b="1" i="0" u="none" strike="noStrike" dirty="0">
                          <a:solidFill>
                            <a:schemeClr val="bg1"/>
                          </a:solidFill>
                          <a:effectLst/>
                          <a:latin typeface="Calibri" panose="020F0502020204030204" pitchFamily="34" charset="0"/>
                        </a:rPr>
                        <a:t>Classement du BVCV selon</a:t>
                      </a:r>
                      <a:br>
                        <a:rPr lang="fr-FR" sz="1200" b="1" i="0" u="none" strike="noStrike" dirty="0">
                          <a:solidFill>
                            <a:schemeClr val="bg1"/>
                          </a:solidFill>
                          <a:effectLst/>
                          <a:latin typeface="Calibri" panose="020F0502020204030204" pitchFamily="34" charset="0"/>
                        </a:rPr>
                      </a:br>
                      <a:r>
                        <a:rPr lang="fr-FR" sz="1200" b="1" i="0" u="none" strike="noStrike" dirty="0">
                          <a:solidFill>
                            <a:schemeClr val="bg1"/>
                          </a:solidFill>
                          <a:effectLst/>
                          <a:latin typeface="Calibri" panose="020F0502020204030204" pitchFamily="34" charset="0"/>
                        </a:rPr>
                        <a:t>le cadre national </a:t>
                      </a:r>
                      <a:r>
                        <a:rPr lang="fr-FR" sz="1200" b="1" i="0" u="none" strike="noStrike" dirty="0" smtClean="0">
                          <a:solidFill>
                            <a:schemeClr val="bg1"/>
                          </a:solidFill>
                          <a:effectLst/>
                          <a:latin typeface="Calibri" panose="020F0502020204030204" pitchFamily="34" charset="0"/>
                        </a:rPr>
                        <a:t>2019</a:t>
                      </a:r>
                      <a:endParaRPr lang="fr-FR" sz="1200" b="1" i="0" u="none" strike="noStrike" dirty="0">
                        <a:solidFill>
                          <a:schemeClr val="bg1"/>
                        </a:solidFill>
                        <a:effectLst/>
                        <a:latin typeface="Calibri" panose="020F050202020403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fr-FR" sz="1200" b="1" i="0" u="none" strike="noStrike" dirty="0">
                          <a:solidFill>
                            <a:schemeClr val="bg1"/>
                          </a:solidFill>
                          <a:effectLst/>
                          <a:latin typeface="Calibri" panose="020F0502020204030204" pitchFamily="34" charset="0"/>
                        </a:rPr>
                        <a:t>Nombre de Bassin de vie/Canton-ville (BVCV)</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fr-FR" sz="1200" b="1" i="0" u="none" strike="noStrike" dirty="0">
                          <a:solidFill>
                            <a:schemeClr val="bg1"/>
                          </a:solidFill>
                          <a:effectLst/>
                          <a:latin typeface="Calibri" panose="020F0502020204030204" pitchFamily="34" charset="0"/>
                        </a:rPr>
                        <a:t>Part de population régionale couverte par la zone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fr-FR" sz="1200" b="1" i="0" u="none" strike="noStrike" dirty="0">
                          <a:solidFill>
                            <a:schemeClr val="bg1"/>
                          </a:solidFill>
                          <a:effectLst/>
                          <a:latin typeface="Calibri" panose="020F0502020204030204" pitchFamily="34" charset="0"/>
                        </a:rPr>
                        <a:t> Max de l'indicateur de densité pondérée et standardisée 2019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extLst>
                  <a:ext uri="{0D108BD9-81ED-4DB2-BD59-A6C34878D82A}">
                    <a16:rowId xmlns:a16="http://schemas.microsoft.com/office/drawing/2014/main" val="2582876392"/>
                  </a:ext>
                </a:extLst>
              </a:tr>
              <a:tr h="150246">
                <a:tc>
                  <a:txBody>
                    <a:bodyPr/>
                    <a:lstStyle/>
                    <a:p>
                      <a:pPr algn="l" fontAlgn="b"/>
                      <a:r>
                        <a:rPr lang="fr-FR" sz="1200" b="0" i="0" u="none" strike="noStrike">
                          <a:solidFill>
                            <a:srgbClr val="000000"/>
                          </a:solidFill>
                          <a:effectLst/>
                          <a:latin typeface="Calibri" panose="020F0502020204030204" pitchFamily="34" charset="0"/>
                        </a:rPr>
                        <a:t>Sous dense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dirty="0">
                          <a:solidFill>
                            <a:srgbClr val="FF0000"/>
                          </a:solidFill>
                          <a:effectLst/>
                          <a:latin typeface="Calibri" panose="020F0502020204030204" pitchFamily="34" charset="0"/>
                        </a:rPr>
                        <a:t>18,7%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dirty="0">
                          <a:solidFill>
                            <a:srgbClr val="000000"/>
                          </a:solidFill>
                          <a:effectLst/>
                          <a:latin typeface="Calibri" panose="020F0502020204030204" pitchFamily="34" charset="0"/>
                        </a:rPr>
                        <a:t>13,30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3573539"/>
                  </a:ext>
                </a:extLst>
              </a:tr>
              <a:tr h="150246">
                <a:tc>
                  <a:txBody>
                    <a:bodyPr/>
                    <a:lstStyle/>
                    <a:p>
                      <a:pPr algn="l" fontAlgn="b"/>
                      <a:r>
                        <a:rPr lang="fr-FR" sz="1200" b="0" i="0" u="none" strike="noStrike">
                          <a:solidFill>
                            <a:srgbClr val="000000"/>
                          </a:solidFill>
                          <a:effectLst/>
                          <a:latin typeface="Calibri" panose="020F0502020204030204" pitchFamily="34" charset="0"/>
                        </a:rPr>
                        <a:t>Intermédiaire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154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70,7%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dirty="0">
                          <a:solidFill>
                            <a:srgbClr val="000000"/>
                          </a:solidFill>
                          <a:effectLst/>
                          <a:latin typeface="Calibri" panose="020F0502020204030204" pitchFamily="34" charset="0"/>
                        </a:rPr>
                        <a:t>41,71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7242011"/>
                  </a:ext>
                </a:extLst>
              </a:tr>
              <a:tr h="150246">
                <a:tc>
                  <a:txBody>
                    <a:bodyPr/>
                    <a:lstStyle/>
                    <a:p>
                      <a:pPr algn="l" fontAlgn="b"/>
                      <a:r>
                        <a:rPr lang="fr-FR" sz="1200" b="0" i="0" u="none" strike="noStrike">
                          <a:solidFill>
                            <a:srgbClr val="000000"/>
                          </a:solidFill>
                          <a:effectLst/>
                          <a:latin typeface="Calibri" panose="020F0502020204030204" pitchFamily="34" charset="0"/>
                        </a:rPr>
                        <a:t>Très dotée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6,5%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dirty="0">
                          <a:solidFill>
                            <a:srgbClr val="000000"/>
                          </a:solidFill>
                          <a:effectLst/>
                          <a:latin typeface="Calibri" panose="020F0502020204030204" pitchFamily="34" charset="0"/>
                        </a:rPr>
                        <a:t>52,16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2109979"/>
                  </a:ext>
                </a:extLst>
              </a:tr>
              <a:tr h="126753">
                <a:tc>
                  <a:txBody>
                    <a:bodyPr/>
                    <a:lstStyle/>
                    <a:p>
                      <a:pPr algn="l" fontAlgn="b"/>
                      <a:r>
                        <a:rPr lang="fr-FR" sz="1200" b="0" i="0" u="none" strike="noStrike">
                          <a:solidFill>
                            <a:srgbClr val="000000"/>
                          </a:solidFill>
                          <a:effectLst/>
                          <a:latin typeface="Calibri" panose="020F0502020204030204" pitchFamily="34" charset="0"/>
                        </a:rPr>
                        <a:t>Surdotées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200" b="0" i="0" u="none" strike="noStrike" dirty="0">
                          <a:solidFill>
                            <a:srgbClr val="000000"/>
                          </a:solidFill>
                          <a:effectLst/>
                          <a:latin typeface="Calibri" panose="020F0502020204030204" pitchFamily="34" charset="0"/>
                        </a:rPr>
                        <a:t>99,83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5938303"/>
                  </a:ext>
                </a:extLst>
              </a:tr>
              <a:tr h="155427">
                <a:tc>
                  <a:txBody>
                    <a:bodyPr/>
                    <a:lstStyle/>
                    <a:p>
                      <a:pPr algn="l" fontAlgn="b"/>
                      <a:r>
                        <a:rPr lang="fr-FR" sz="1200" b="0" i="0" u="none" strike="noStrike" dirty="0" smtClean="0">
                          <a:solidFill>
                            <a:srgbClr val="000000"/>
                          </a:solidFill>
                          <a:effectLst/>
                          <a:latin typeface="Calibri" panose="020F0502020204030204" pitchFamily="34" charset="0"/>
                        </a:rPr>
                        <a:t>Ile-de-France</a:t>
                      </a:r>
                      <a:endParaRPr lang="fr-FR" sz="1200" b="0" i="0" u="none" strike="noStrike" dirty="0">
                        <a:solidFill>
                          <a:srgbClr val="000000"/>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b"/>
                      <a:r>
                        <a:rPr lang="fr-FR" sz="1200" b="0" i="0" u="none" strike="noStrike" dirty="0">
                          <a:solidFill>
                            <a:srgbClr val="000000"/>
                          </a:solidFill>
                          <a:effectLst/>
                          <a:latin typeface="Calibri" panose="020F0502020204030204" pitchFamily="34" charset="0"/>
                        </a:rPr>
                        <a:t>222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b"/>
                      <a:r>
                        <a:rPr lang="fr-FR" sz="1200" b="0" i="0" u="none" strike="noStrike" dirty="0">
                          <a:solidFill>
                            <a:srgbClr val="000000"/>
                          </a:solidFill>
                          <a:effectLst/>
                          <a:latin typeface="Calibri" panose="020F0502020204030204" pitchFamily="34" charset="0"/>
                        </a:rPr>
                        <a:t>100,0%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b"/>
                      <a:endParaRPr lang="fr-FR" sz="1200" b="0" i="0" u="none" strike="noStrike" dirty="0">
                        <a:solidFill>
                          <a:srgbClr val="000000"/>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909334964"/>
                  </a:ext>
                </a:extLst>
              </a:tr>
            </a:tbl>
          </a:graphicData>
        </a:graphic>
      </p:graphicFrame>
      <p:graphicFrame>
        <p:nvGraphicFramePr>
          <p:cNvPr id="8" name="Tableau 7"/>
          <p:cNvGraphicFramePr>
            <a:graphicFrameLocks noGrp="1"/>
          </p:cNvGraphicFramePr>
          <p:nvPr>
            <p:extLst/>
          </p:nvPr>
        </p:nvGraphicFramePr>
        <p:xfrm>
          <a:off x="175376" y="2427734"/>
          <a:ext cx="8568952" cy="1318260"/>
        </p:xfrm>
        <a:graphic>
          <a:graphicData uri="http://schemas.openxmlformats.org/drawingml/2006/table">
            <a:tbl>
              <a:tblPr/>
              <a:tblGrid>
                <a:gridCol w="2199112">
                  <a:extLst>
                    <a:ext uri="{9D8B030D-6E8A-4147-A177-3AD203B41FA5}">
                      <a16:colId xmlns:a16="http://schemas.microsoft.com/office/drawing/2014/main" val="705417176"/>
                    </a:ext>
                  </a:extLst>
                </a:gridCol>
                <a:gridCol w="1977352">
                  <a:extLst>
                    <a:ext uri="{9D8B030D-6E8A-4147-A177-3AD203B41FA5}">
                      <a16:colId xmlns:a16="http://schemas.microsoft.com/office/drawing/2014/main" val="3934587724"/>
                    </a:ext>
                  </a:extLst>
                </a:gridCol>
                <a:gridCol w="2232248">
                  <a:extLst>
                    <a:ext uri="{9D8B030D-6E8A-4147-A177-3AD203B41FA5}">
                      <a16:colId xmlns:a16="http://schemas.microsoft.com/office/drawing/2014/main" val="825178103"/>
                    </a:ext>
                  </a:extLst>
                </a:gridCol>
                <a:gridCol w="2160240">
                  <a:extLst>
                    <a:ext uri="{9D8B030D-6E8A-4147-A177-3AD203B41FA5}">
                      <a16:colId xmlns:a16="http://schemas.microsoft.com/office/drawing/2014/main" val="133969667"/>
                    </a:ext>
                  </a:extLst>
                </a:gridCol>
              </a:tblGrid>
              <a:tr h="324383">
                <a:tc>
                  <a:txBody>
                    <a:bodyPr/>
                    <a:lstStyle/>
                    <a:p>
                      <a:pPr algn="l" fontAlgn="b"/>
                      <a:r>
                        <a:rPr lang="fr-FR" sz="1200" b="1" i="0" u="none" strike="noStrike" dirty="0">
                          <a:solidFill>
                            <a:schemeClr val="bg1"/>
                          </a:solidFill>
                          <a:effectLst/>
                          <a:latin typeface="Calibri" panose="020F0502020204030204" pitchFamily="34" charset="0"/>
                        </a:rPr>
                        <a:t>Classement du BVCV selon</a:t>
                      </a:r>
                      <a:br>
                        <a:rPr lang="fr-FR" sz="1200" b="1" i="0" u="none" strike="noStrike" dirty="0">
                          <a:solidFill>
                            <a:schemeClr val="bg1"/>
                          </a:solidFill>
                          <a:effectLst/>
                          <a:latin typeface="Calibri" panose="020F0502020204030204" pitchFamily="34" charset="0"/>
                        </a:rPr>
                      </a:br>
                      <a:r>
                        <a:rPr lang="fr-FR" sz="1200" b="1" i="0" u="none" strike="noStrike" dirty="0">
                          <a:solidFill>
                            <a:schemeClr val="bg1"/>
                          </a:solidFill>
                          <a:effectLst/>
                          <a:latin typeface="Calibri" panose="020F0502020204030204" pitchFamily="34" charset="0"/>
                        </a:rPr>
                        <a:t>le cadre national </a:t>
                      </a:r>
                      <a:r>
                        <a:rPr lang="fr-FR" sz="1200" b="1" i="0" u="none" strike="noStrike" dirty="0" smtClean="0">
                          <a:solidFill>
                            <a:schemeClr val="bg1"/>
                          </a:solidFill>
                          <a:effectLst/>
                          <a:latin typeface="Calibri" panose="020F0502020204030204" pitchFamily="34" charset="0"/>
                        </a:rPr>
                        <a:t>2023</a:t>
                      </a:r>
                      <a:endParaRPr lang="fr-FR" sz="1200" b="1" i="0" u="none" strike="noStrike" dirty="0">
                        <a:solidFill>
                          <a:schemeClr val="bg1"/>
                        </a:solidFill>
                        <a:effectLst/>
                        <a:latin typeface="Calibri" panose="020F050202020403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fr-FR" sz="1200" b="1" i="0" u="none" strike="noStrike" dirty="0">
                          <a:solidFill>
                            <a:schemeClr val="bg1"/>
                          </a:solidFill>
                          <a:effectLst/>
                          <a:latin typeface="Calibri" panose="020F0502020204030204" pitchFamily="34" charset="0"/>
                        </a:rPr>
                        <a:t>Nombre de Bassin de vie/Canton-ville (BVCV)</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fr-FR" sz="1200" b="1" i="0" u="none" strike="noStrike" dirty="0">
                          <a:solidFill>
                            <a:schemeClr val="bg1"/>
                          </a:solidFill>
                          <a:effectLst/>
                          <a:latin typeface="Calibri" panose="020F0502020204030204" pitchFamily="34" charset="0"/>
                        </a:rPr>
                        <a:t>Part de population régionale couverte par la zone</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fr-FR" sz="1200" b="1" i="0" u="none" strike="noStrike" dirty="0">
                          <a:solidFill>
                            <a:schemeClr val="bg1"/>
                          </a:solidFill>
                          <a:effectLst/>
                          <a:latin typeface="Calibri" panose="020F0502020204030204" pitchFamily="34" charset="0"/>
                        </a:rPr>
                        <a:t> Max de l'indicateur de densité pondérée et standardisée </a:t>
                      </a:r>
                      <a:r>
                        <a:rPr lang="fr-FR" sz="1200" b="1" i="0" u="none" strike="noStrike" dirty="0" smtClean="0">
                          <a:solidFill>
                            <a:schemeClr val="bg1"/>
                          </a:solidFill>
                          <a:effectLst/>
                          <a:latin typeface="Calibri" panose="020F0502020204030204" pitchFamily="34" charset="0"/>
                        </a:rPr>
                        <a:t>2023  </a:t>
                      </a:r>
                      <a:endParaRPr lang="fr-FR" sz="1200" b="1" i="0" u="none" strike="noStrike" dirty="0">
                        <a:solidFill>
                          <a:schemeClr val="bg1"/>
                        </a:solidFill>
                        <a:effectLst/>
                        <a:latin typeface="Calibri" panose="020F050202020403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extLst>
                  <a:ext uri="{0D108BD9-81ED-4DB2-BD59-A6C34878D82A}">
                    <a16:rowId xmlns:a16="http://schemas.microsoft.com/office/drawing/2014/main" val="2582876392"/>
                  </a:ext>
                </a:extLst>
              </a:tr>
              <a:tr h="150246">
                <a:tc>
                  <a:txBody>
                    <a:bodyPr/>
                    <a:lstStyle/>
                    <a:p>
                      <a:pPr algn="l" fontAlgn="b"/>
                      <a:r>
                        <a:rPr lang="fr-FR" sz="1200" b="0" i="0" u="none" strike="noStrike" dirty="0">
                          <a:solidFill>
                            <a:srgbClr val="000000"/>
                          </a:solidFill>
                          <a:effectLst/>
                          <a:latin typeface="Calibri" panose="020F0502020204030204" pitchFamily="34" charset="0"/>
                        </a:rPr>
                        <a:t>Sous dense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dirty="0">
                          <a:solidFill>
                            <a:srgbClr val="000000"/>
                          </a:solidFill>
                          <a:effectLst/>
                          <a:latin typeface="Calibri" panose="020F0502020204030204" pitchFamily="34" charset="0"/>
                        </a:rPr>
                        <a:t>65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dirty="0">
                          <a:solidFill>
                            <a:srgbClr val="FF0000"/>
                          </a:solidFill>
                          <a:effectLst/>
                          <a:latin typeface="Calibri" panose="020F0502020204030204" pitchFamily="34" charset="0"/>
                        </a:rPr>
                        <a:t>25,4%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dirty="0">
                          <a:solidFill>
                            <a:srgbClr val="000000"/>
                          </a:solidFill>
                          <a:effectLst/>
                          <a:latin typeface="Calibri" panose="020F0502020204030204" pitchFamily="34" charset="0"/>
                        </a:rPr>
                        <a:t>12,6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3573539"/>
                  </a:ext>
                </a:extLst>
              </a:tr>
              <a:tr h="150246">
                <a:tc>
                  <a:txBody>
                    <a:bodyPr/>
                    <a:lstStyle/>
                    <a:p>
                      <a:pPr algn="l" fontAlgn="b"/>
                      <a:r>
                        <a:rPr lang="fr-FR" sz="1200" b="0" i="0" u="none" strike="noStrike">
                          <a:solidFill>
                            <a:srgbClr val="000000"/>
                          </a:solidFill>
                          <a:effectLst/>
                          <a:latin typeface="Calibri" panose="020F0502020204030204" pitchFamily="34" charset="0"/>
                        </a:rPr>
                        <a:t>Intermédiaire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139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dirty="0">
                          <a:solidFill>
                            <a:srgbClr val="000000"/>
                          </a:solidFill>
                          <a:effectLst/>
                          <a:latin typeface="Calibri" panose="020F0502020204030204" pitchFamily="34" charset="0"/>
                        </a:rPr>
                        <a:t>64,6%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44,2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7242011"/>
                  </a:ext>
                </a:extLst>
              </a:tr>
              <a:tr h="150246">
                <a:tc>
                  <a:txBody>
                    <a:bodyPr/>
                    <a:lstStyle/>
                    <a:p>
                      <a:pPr algn="l" fontAlgn="b"/>
                      <a:r>
                        <a:rPr lang="fr-FR" sz="1200" b="0" i="0" u="none" strike="noStrike">
                          <a:solidFill>
                            <a:srgbClr val="000000"/>
                          </a:solidFill>
                          <a:effectLst/>
                          <a:latin typeface="Calibri" panose="020F0502020204030204" pitchFamily="34" charset="0"/>
                        </a:rPr>
                        <a:t>Très dotée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7,6%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53,9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2109979"/>
                  </a:ext>
                </a:extLst>
              </a:tr>
              <a:tr h="126753">
                <a:tc>
                  <a:txBody>
                    <a:bodyPr/>
                    <a:lstStyle/>
                    <a:p>
                      <a:pPr algn="l" fontAlgn="b"/>
                      <a:r>
                        <a:rPr lang="fr-FR" sz="1200" b="0" i="0" u="none" strike="noStrike">
                          <a:solidFill>
                            <a:srgbClr val="000000"/>
                          </a:solidFill>
                          <a:effectLst/>
                          <a:latin typeface="Calibri" panose="020F0502020204030204" pitchFamily="34" charset="0"/>
                        </a:rPr>
                        <a:t>Surdotées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2,4%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fr-FR" sz="1200" b="0" i="0" u="none" strike="noStrike">
                          <a:solidFill>
                            <a:srgbClr val="000000"/>
                          </a:solidFill>
                          <a:effectLst/>
                          <a:latin typeface="Calibri" panose="020F0502020204030204" pitchFamily="34" charset="0"/>
                        </a:rPr>
                        <a:t>102,0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5938303"/>
                  </a:ext>
                </a:extLst>
              </a:tr>
              <a:tr h="155427">
                <a:tc>
                  <a:txBody>
                    <a:bodyPr/>
                    <a:lstStyle/>
                    <a:p>
                      <a:pPr algn="l" fontAlgn="b"/>
                      <a:r>
                        <a:rPr lang="fr-FR" sz="1200" b="0" i="0" u="none" strike="noStrike" dirty="0" smtClean="0">
                          <a:solidFill>
                            <a:srgbClr val="000000"/>
                          </a:solidFill>
                          <a:effectLst/>
                          <a:latin typeface="Calibri" panose="020F0502020204030204" pitchFamily="34" charset="0"/>
                        </a:rPr>
                        <a:t>Ile-de-France</a:t>
                      </a:r>
                      <a:endParaRPr lang="fr-FR" sz="1200" b="0" i="0" u="none" strike="noStrike" dirty="0">
                        <a:solidFill>
                          <a:srgbClr val="000000"/>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b"/>
                      <a:r>
                        <a:rPr lang="fr-FR" sz="1200" b="0" i="0" u="none" strike="noStrike" dirty="0">
                          <a:solidFill>
                            <a:srgbClr val="000000"/>
                          </a:solidFill>
                          <a:effectLst/>
                          <a:latin typeface="Calibri" panose="020F0502020204030204" pitchFamily="34" charset="0"/>
                        </a:rPr>
                        <a:t>220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b"/>
                      <a:r>
                        <a:rPr lang="fr-FR" sz="1200" b="0" i="0" u="none" strike="noStrike" dirty="0">
                          <a:solidFill>
                            <a:srgbClr val="000000"/>
                          </a:solidFill>
                          <a:effectLst/>
                          <a:latin typeface="Calibri" panose="020F0502020204030204" pitchFamily="34" charset="0"/>
                        </a:rPr>
                        <a:t>100,0%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b"/>
                      <a:endParaRPr lang="fr-FR" sz="1200" b="0" i="0" u="none" strike="noStrike" dirty="0">
                        <a:solidFill>
                          <a:srgbClr val="000000"/>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2909334964"/>
                  </a:ext>
                </a:extLst>
              </a:tr>
            </a:tbl>
          </a:graphicData>
        </a:graphic>
      </p:graphicFrame>
      <p:sp>
        <p:nvSpPr>
          <p:cNvPr id="3" name="ZoneTexte 2"/>
          <p:cNvSpPr txBox="1"/>
          <p:nvPr/>
        </p:nvSpPr>
        <p:spPr>
          <a:xfrm>
            <a:off x="218600" y="3941400"/>
            <a:ext cx="8525728" cy="738664"/>
          </a:xfrm>
          <a:prstGeom prst="rect">
            <a:avLst/>
          </a:prstGeom>
          <a:noFill/>
        </p:spPr>
        <p:txBody>
          <a:bodyPr wrap="square" rtlCol="0">
            <a:spAutoFit/>
          </a:bodyPr>
          <a:lstStyle/>
          <a:p>
            <a:r>
              <a:rPr lang="fr-FR" sz="1400" dirty="0" smtClean="0"/>
              <a:t>Dans le nouveau zonage, les BVCV classés en « zone sous dense » ont une densité pondérée et standardisée au moins égale à 12,6. </a:t>
            </a:r>
          </a:p>
          <a:p>
            <a:r>
              <a:rPr lang="fr-FR" sz="1400" dirty="0" smtClean="0"/>
              <a:t>Ceux classés en « zone intermédiaire » ont une densité supérieure à 12,6 et inférieure ou égale 44,2.</a:t>
            </a:r>
            <a:endParaRPr lang="fr-FR" sz="1400" dirty="0"/>
          </a:p>
        </p:txBody>
      </p:sp>
    </p:spTree>
    <p:extLst>
      <p:ext uri="{BB962C8B-B14F-4D97-AF65-F5344CB8AC3E}">
        <p14:creationId xmlns:p14="http://schemas.microsoft.com/office/powerpoint/2010/main" val="22108121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2137" y="699542"/>
            <a:ext cx="8280920" cy="3744416"/>
          </a:xfrm>
          <a:prstGeom prst="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itre 1"/>
          <p:cNvSpPr txBox="1">
            <a:spLocks/>
          </p:cNvSpPr>
          <p:nvPr/>
        </p:nvSpPr>
        <p:spPr bwMode="auto">
          <a:xfrm>
            <a:off x="238194" y="2211710"/>
            <a:ext cx="842486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14288" algn="l" rtl="0" eaLnBrk="0" fontAlgn="base" hangingPunct="0">
              <a:lnSpc>
                <a:spcPct val="90000"/>
              </a:lnSpc>
              <a:spcBef>
                <a:spcPct val="0"/>
              </a:spcBef>
              <a:spcAft>
                <a:spcPct val="0"/>
              </a:spcAft>
              <a:defRPr sz="2500" b="1" kern="1200">
                <a:solidFill>
                  <a:schemeClr val="tx1"/>
                </a:solidFill>
                <a:latin typeface="+mj-lt"/>
                <a:ea typeface="+mj-ea"/>
                <a:cs typeface="+mj-cs"/>
              </a:defRPr>
            </a:lvl1pPr>
            <a:lvl2pPr marL="14288" algn="l" rtl="0" eaLnBrk="0" fontAlgn="base" hangingPunct="0">
              <a:lnSpc>
                <a:spcPct val="90000"/>
              </a:lnSpc>
              <a:spcBef>
                <a:spcPct val="0"/>
              </a:spcBef>
              <a:spcAft>
                <a:spcPct val="0"/>
              </a:spcAft>
              <a:defRPr sz="2500" b="1">
                <a:solidFill>
                  <a:schemeClr val="tx1"/>
                </a:solidFill>
                <a:latin typeface="Arial" pitchFamily="34" charset="0"/>
              </a:defRPr>
            </a:lvl2pPr>
            <a:lvl3pPr marL="14288" algn="l" rtl="0" eaLnBrk="0" fontAlgn="base" hangingPunct="0">
              <a:lnSpc>
                <a:spcPct val="90000"/>
              </a:lnSpc>
              <a:spcBef>
                <a:spcPct val="0"/>
              </a:spcBef>
              <a:spcAft>
                <a:spcPct val="0"/>
              </a:spcAft>
              <a:defRPr sz="2500" b="1">
                <a:solidFill>
                  <a:schemeClr val="tx1"/>
                </a:solidFill>
                <a:latin typeface="Arial" pitchFamily="34" charset="0"/>
              </a:defRPr>
            </a:lvl3pPr>
            <a:lvl4pPr marL="14288" algn="l" rtl="0" eaLnBrk="0" fontAlgn="base" hangingPunct="0">
              <a:lnSpc>
                <a:spcPct val="90000"/>
              </a:lnSpc>
              <a:spcBef>
                <a:spcPct val="0"/>
              </a:spcBef>
              <a:spcAft>
                <a:spcPct val="0"/>
              </a:spcAft>
              <a:defRPr sz="2500" b="1">
                <a:solidFill>
                  <a:schemeClr val="tx1"/>
                </a:solidFill>
                <a:latin typeface="Arial" pitchFamily="34" charset="0"/>
              </a:defRPr>
            </a:lvl4pPr>
            <a:lvl5pPr marL="14288" algn="l" rtl="0" eaLnBrk="0" fontAlgn="base" hangingPunct="0">
              <a:lnSpc>
                <a:spcPct val="90000"/>
              </a:lnSpc>
              <a:spcBef>
                <a:spcPct val="0"/>
              </a:spcBef>
              <a:spcAft>
                <a:spcPct val="0"/>
              </a:spcAft>
              <a:defRPr sz="2500" b="1">
                <a:solidFill>
                  <a:schemeClr val="tx1"/>
                </a:solidFill>
                <a:latin typeface="Arial" pitchFamily="34" charset="0"/>
              </a:defRPr>
            </a:lvl5pPr>
            <a:lvl6pPr marL="471488" algn="l" rtl="0" fontAlgn="base">
              <a:lnSpc>
                <a:spcPct val="90000"/>
              </a:lnSpc>
              <a:spcBef>
                <a:spcPct val="0"/>
              </a:spcBef>
              <a:spcAft>
                <a:spcPct val="0"/>
              </a:spcAft>
              <a:defRPr sz="2500" b="1">
                <a:solidFill>
                  <a:schemeClr val="tx1"/>
                </a:solidFill>
                <a:latin typeface="Arial" pitchFamily="34" charset="0"/>
              </a:defRPr>
            </a:lvl6pPr>
            <a:lvl7pPr marL="928688" algn="l" rtl="0" fontAlgn="base">
              <a:lnSpc>
                <a:spcPct val="90000"/>
              </a:lnSpc>
              <a:spcBef>
                <a:spcPct val="0"/>
              </a:spcBef>
              <a:spcAft>
                <a:spcPct val="0"/>
              </a:spcAft>
              <a:defRPr sz="2500" b="1">
                <a:solidFill>
                  <a:schemeClr val="tx1"/>
                </a:solidFill>
                <a:latin typeface="Arial" pitchFamily="34" charset="0"/>
              </a:defRPr>
            </a:lvl7pPr>
            <a:lvl8pPr marL="1385888" algn="l" rtl="0" fontAlgn="base">
              <a:lnSpc>
                <a:spcPct val="90000"/>
              </a:lnSpc>
              <a:spcBef>
                <a:spcPct val="0"/>
              </a:spcBef>
              <a:spcAft>
                <a:spcPct val="0"/>
              </a:spcAft>
              <a:defRPr sz="2500" b="1">
                <a:solidFill>
                  <a:schemeClr val="tx1"/>
                </a:solidFill>
                <a:latin typeface="Arial" pitchFamily="34" charset="0"/>
              </a:defRPr>
            </a:lvl8pPr>
            <a:lvl9pPr marL="1843088" algn="l" rtl="0" fontAlgn="base">
              <a:lnSpc>
                <a:spcPct val="90000"/>
              </a:lnSpc>
              <a:spcBef>
                <a:spcPct val="0"/>
              </a:spcBef>
              <a:spcAft>
                <a:spcPct val="0"/>
              </a:spcAft>
              <a:defRPr sz="2500" b="1">
                <a:solidFill>
                  <a:schemeClr val="tx1"/>
                </a:solidFill>
                <a:latin typeface="Arial" pitchFamily="34" charset="0"/>
              </a:defRPr>
            </a:lvl9pPr>
          </a:lstStyle>
          <a:p>
            <a:pPr marL="92075" algn="ctr"/>
            <a:r>
              <a:rPr lang="fr-FR" sz="3200" dirty="0" smtClean="0">
                <a:solidFill>
                  <a:schemeClr val="bg1"/>
                </a:solidFill>
              </a:rPr>
              <a:t>3. </a:t>
            </a:r>
            <a:r>
              <a:rPr lang="fr-FR" sz="3200" dirty="0">
                <a:solidFill>
                  <a:schemeClr val="bg1"/>
                </a:solidFill>
              </a:rPr>
              <a:t>Zonage 2023 (zonage 2019 vs zonage 2023)</a:t>
            </a:r>
          </a:p>
        </p:txBody>
      </p:sp>
      <p:sp>
        <p:nvSpPr>
          <p:cNvPr id="4"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04/03/2024</a:t>
            </a:fld>
            <a:endParaRPr lang="fr-FR" dirty="0"/>
          </a:p>
        </p:txBody>
      </p:sp>
      <p:sp>
        <p:nvSpPr>
          <p:cNvPr id="7"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16</a:t>
            </a:fld>
            <a:endParaRPr lang="fr-FR" dirty="0"/>
          </a:p>
        </p:txBody>
      </p:sp>
    </p:spTree>
    <p:extLst>
      <p:ext uri="{BB962C8B-B14F-4D97-AF65-F5344CB8AC3E}">
        <p14:creationId xmlns:p14="http://schemas.microsoft.com/office/powerpoint/2010/main" val="30227141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7814" y="455966"/>
            <a:ext cx="8934341" cy="539750"/>
          </a:xfrm>
        </p:spPr>
        <p:txBody>
          <a:bodyPr/>
          <a:lstStyle/>
          <a:p>
            <a:r>
              <a:rPr lang="fr-FR" sz="1800" dirty="0" smtClean="0"/>
              <a:t>Cartographies des zonages 2019 et 2023</a:t>
            </a:r>
            <a:endParaRPr lang="fr-FR" sz="1800" dirty="0"/>
          </a:p>
        </p:txBody>
      </p:sp>
      <p:sp>
        <p:nvSpPr>
          <p:cNvPr id="5" name="ZoneTexte 4"/>
          <p:cNvSpPr txBox="1"/>
          <p:nvPr/>
        </p:nvSpPr>
        <p:spPr>
          <a:xfrm>
            <a:off x="4355976" y="4820428"/>
            <a:ext cx="2016224" cy="200055"/>
          </a:xfrm>
          <a:prstGeom prst="rect">
            <a:avLst/>
          </a:prstGeom>
          <a:noFill/>
        </p:spPr>
        <p:txBody>
          <a:bodyPr wrap="square" rtlCol="0">
            <a:spAutoFit/>
          </a:bodyPr>
          <a:lstStyle/>
          <a:p>
            <a:r>
              <a:rPr lang="fr-FR" sz="700" dirty="0" smtClean="0"/>
              <a:t>Source : DGOS</a:t>
            </a:r>
            <a:endParaRPr lang="fr-FR" sz="700" dirty="0"/>
          </a:p>
        </p:txBody>
      </p:sp>
      <p:sp>
        <p:nvSpPr>
          <p:cNvPr id="6"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04/03/2024</a:t>
            </a:fld>
            <a:endParaRPr lang="fr-FR" dirty="0"/>
          </a:p>
        </p:txBody>
      </p:sp>
      <p:sp>
        <p:nvSpPr>
          <p:cNvPr id="7"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17</a:t>
            </a:fld>
            <a:endParaRPr lang="fr-FR" dirty="0"/>
          </a:p>
        </p:txBody>
      </p:sp>
      <p:sp>
        <p:nvSpPr>
          <p:cNvPr id="8" name="ZoneTexte 7"/>
          <p:cNvSpPr txBox="1"/>
          <p:nvPr/>
        </p:nvSpPr>
        <p:spPr>
          <a:xfrm>
            <a:off x="2094331" y="1028734"/>
            <a:ext cx="1253533" cy="307777"/>
          </a:xfrm>
          <a:prstGeom prst="rect">
            <a:avLst/>
          </a:prstGeom>
          <a:noFill/>
        </p:spPr>
        <p:txBody>
          <a:bodyPr wrap="square" rtlCol="0">
            <a:spAutoFit/>
          </a:bodyPr>
          <a:lstStyle/>
          <a:p>
            <a:r>
              <a:rPr lang="fr-FR" sz="1400" dirty="0" smtClean="0">
                <a:solidFill>
                  <a:srgbClr val="002060"/>
                </a:solidFill>
              </a:rPr>
              <a:t>Zonage 2019</a:t>
            </a:r>
            <a:endParaRPr lang="fr-FR" sz="1400" dirty="0">
              <a:solidFill>
                <a:srgbClr val="002060"/>
              </a:solidFill>
            </a:endParaRPr>
          </a:p>
        </p:txBody>
      </p:sp>
      <p:sp>
        <p:nvSpPr>
          <p:cNvPr id="10" name="ZoneTexte 9"/>
          <p:cNvSpPr txBox="1"/>
          <p:nvPr/>
        </p:nvSpPr>
        <p:spPr>
          <a:xfrm>
            <a:off x="6228184" y="1013237"/>
            <a:ext cx="1368152" cy="307777"/>
          </a:xfrm>
          <a:prstGeom prst="rect">
            <a:avLst/>
          </a:prstGeom>
          <a:noFill/>
        </p:spPr>
        <p:txBody>
          <a:bodyPr wrap="square" rtlCol="0">
            <a:spAutoFit/>
          </a:bodyPr>
          <a:lstStyle/>
          <a:p>
            <a:r>
              <a:rPr lang="fr-FR" sz="1400" dirty="0">
                <a:solidFill>
                  <a:srgbClr val="002060"/>
                </a:solidFill>
              </a:rPr>
              <a:t>Zonage </a:t>
            </a:r>
            <a:r>
              <a:rPr lang="fr-FR" sz="1400" dirty="0" smtClean="0">
                <a:solidFill>
                  <a:srgbClr val="002060"/>
                </a:solidFill>
              </a:rPr>
              <a:t>2023</a:t>
            </a:r>
            <a:endParaRPr lang="fr-FR" sz="1400" dirty="0">
              <a:solidFill>
                <a:srgbClr val="002060"/>
              </a:solidFill>
            </a:endParaRPr>
          </a:p>
        </p:txBody>
      </p:sp>
      <p:pic>
        <p:nvPicPr>
          <p:cNvPr id="9" name="Imag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479" y="1343230"/>
            <a:ext cx="4283666" cy="3164001"/>
          </a:xfrm>
          <a:prstGeom prst="rect">
            <a:avLst/>
          </a:prstGeom>
        </p:spPr>
      </p:pic>
      <p:pic>
        <p:nvPicPr>
          <p:cNvPr id="11" name="Imag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5145" y="1352009"/>
            <a:ext cx="4330321" cy="3191799"/>
          </a:xfrm>
          <a:prstGeom prst="rect">
            <a:avLst/>
          </a:prstGeom>
        </p:spPr>
      </p:pic>
    </p:spTree>
    <p:extLst>
      <p:ext uri="{BB962C8B-B14F-4D97-AF65-F5344CB8AC3E}">
        <p14:creationId xmlns:p14="http://schemas.microsoft.com/office/powerpoint/2010/main" val="19018388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2137" y="699542"/>
            <a:ext cx="8280920" cy="3744416"/>
          </a:xfrm>
          <a:prstGeom prst="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Titre 1"/>
          <p:cNvSpPr txBox="1">
            <a:spLocks/>
          </p:cNvSpPr>
          <p:nvPr/>
        </p:nvSpPr>
        <p:spPr bwMode="auto">
          <a:xfrm>
            <a:off x="238194" y="2211710"/>
            <a:ext cx="842486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14288" algn="l" rtl="0" eaLnBrk="0" fontAlgn="base" hangingPunct="0">
              <a:lnSpc>
                <a:spcPct val="90000"/>
              </a:lnSpc>
              <a:spcBef>
                <a:spcPct val="0"/>
              </a:spcBef>
              <a:spcAft>
                <a:spcPct val="0"/>
              </a:spcAft>
              <a:defRPr sz="2500" b="1" kern="1200">
                <a:solidFill>
                  <a:schemeClr val="tx1"/>
                </a:solidFill>
                <a:latin typeface="+mj-lt"/>
                <a:ea typeface="+mj-ea"/>
                <a:cs typeface="+mj-cs"/>
              </a:defRPr>
            </a:lvl1pPr>
            <a:lvl2pPr marL="14288" algn="l" rtl="0" eaLnBrk="0" fontAlgn="base" hangingPunct="0">
              <a:lnSpc>
                <a:spcPct val="90000"/>
              </a:lnSpc>
              <a:spcBef>
                <a:spcPct val="0"/>
              </a:spcBef>
              <a:spcAft>
                <a:spcPct val="0"/>
              </a:spcAft>
              <a:defRPr sz="2500" b="1">
                <a:solidFill>
                  <a:schemeClr val="tx1"/>
                </a:solidFill>
                <a:latin typeface="Arial" pitchFamily="34" charset="0"/>
              </a:defRPr>
            </a:lvl2pPr>
            <a:lvl3pPr marL="14288" algn="l" rtl="0" eaLnBrk="0" fontAlgn="base" hangingPunct="0">
              <a:lnSpc>
                <a:spcPct val="90000"/>
              </a:lnSpc>
              <a:spcBef>
                <a:spcPct val="0"/>
              </a:spcBef>
              <a:spcAft>
                <a:spcPct val="0"/>
              </a:spcAft>
              <a:defRPr sz="2500" b="1">
                <a:solidFill>
                  <a:schemeClr val="tx1"/>
                </a:solidFill>
                <a:latin typeface="Arial" pitchFamily="34" charset="0"/>
              </a:defRPr>
            </a:lvl3pPr>
            <a:lvl4pPr marL="14288" algn="l" rtl="0" eaLnBrk="0" fontAlgn="base" hangingPunct="0">
              <a:lnSpc>
                <a:spcPct val="90000"/>
              </a:lnSpc>
              <a:spcBef>
                <a:spcPct val="0"/>
              </a:spcBef>
              <a:spcAft>
                <a:spcPct val="0"/>
              </a:spcAft>
              <a:defRPr sz="2500" b="1">
                <a:solidFill>
                  <a:schemeClr val="tx1"/>
                </a:solidFill>
                <a:latin typeface="Arial" pitchFamily="34" charset="0"/>
              </a:defRPr>
            </a:lvl4pPr>
            <a:lvl5pPr marL="14288" algn="l" rtl="0" eaLnBrk="0" fontAlgn="base" hangingPunct="0">
              <a:lnSpc>
                <a:spcPct val="90000"/>
              </a:lnSpc>
              <a:spcBef>
                <a:spcPct val="0"/>
              </a:spcBef>
              <a:spcAft>
                <a:spcPct val="0"/>
              </a:spcAft>
              <a:defRPr sz="2500" b="1">
                <a:solidFill>
                  <a:schemeClr val="tx1"/>
                </a:solidFill>
                <a:latin typeface="Arial" pitchFamily="34" charset="0"/>
              </a:defRPr>
            </a:lvl5pPr>
            <a:lvl6pPr marL="471488" algn="l" rtl="0" fontAlgn="base">
              <a:lnSpc>
                <a:spcPct val="90000"/>
              </a:lnSpc>
              <a:spcBef>
                <a:spcPct val="0"/>
              </a:spcBef>
              <a:spcAft>
                <a:spcPct val="0"/>
              </a:spcAft>
              <a:defRPr sz="2500" b="1">
                <a:solidFill>
                  <a:schemeClr val="tx1"/>
                </a:solidFill>
                <a:latin typeface="Arial" pitchFamily="34" charset="0"/>
              </a:defRPr>
            </a:lvl6pPr>
            <a:lvl7pPr marL="928688" algn="l" rtl="0" fontAlgn="base">
              <a:lnSpc>
                <a:spcPct val="90000"/>
              </a:lnSpc>
              <a:spcBef>
                <a:spcPct val="0"/>
              </a:spcBef>
              <a:spcAft>
                <a:spcPct val="0"/>
              </a:spcAft>
              <a:defRPr sz="2500" b="1">
                <a:solidFill>
                  <a:schemeClr val="tx1"/>
                </a:solidFill>
                <a:latin typeface="Arial" pitchFamily="34" charset="0"/>
              </a:defRPr>
            </a:lvl7pPr>
            <a:lvl8pPr marL="1385888" algn="l" rtl="0" fontAlgn="base">
              <a:lnSpc>
                <a:spcPct val="90000"/>
              </a:lnSpc>
              <a:spcBef>
                <a:spcPct val="0"/>
              </a:spcBef>
              <a:spcAft>
                <a:spcPct val="0"/>
              </a:spcAft>
              <a:defRPr sz="2500" b="1">
                <a:solidFill>
                  <a:schemeClr val="tx1"/>
                </a:solidFill>
                <a:latin typeface="Arial" pitchFamily="34" charset="0"/>
              </a:defRPr>
            </a:lvl8pPr>
            <a:lvl9pPr marL="1843088" algn="l" rtl="0" fontAlgn="base">
              <a:lnSpc>
                <a:spcPct val="90000"/>
              </a:lnSpc>
              <a:spcBef>
                <a:spcPct val="0"/>
              </a:spcBef>
              <a:spcAft>
                <a:spcPct val="0"/>
              </a:spcAft>
              <a:defRPr sz="2500" b="1">
                <a:solidFill>
                  <a:schemeClr val="tx1"/>
                </a:solidFill>
                <a:latin typeface="Arial" pitchFamily="34" charset="0"/>
              </a:defRPr>
            </a:lvl9pPr>
          </a:lstStyle>
          <a:p>
            <a:pPr marL="92075" algn="ctr"/>
            <a:r>
              <a:rPr lang="fr-FR" sz="3200" dirty="0" smtClean="0">
                <a:solidFill>
                  <a:schemeClr val="bg1"/>
                </a:solidFill>
              </a:rPr>
              <a:t> 4. Nouveau zonage orthophoniste par département</a:t>
            </a:r>
            <a:endParaRPr lang="fr-FR" sz="3200" dirty="0">
              <a:solidFill>
                <a:schemeClr val="bg1"/>
              </a:solidFill>
            </a:endParaRPr>
          </a:p>
        </p:txBody>
      </p:sp>
    </p:spTree>
    <p:extLst>
      <p:ext uri="{BB962C8B-B14F-4D97-AF65-F5344CB8AC3E}">
        <p14:creationId xmlns:p14="http://schemas.microsoft.com/office/powerpoint/2010/main" val="34677956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5697" y="123478"/>
            <a:ext cx="6912768" cy="539750"/>
          </a:xfrm>
        </p:spPr>
        <p:txBody>
          <a:bodyPr/>
          <a:lstStyle/>
          <a:p>
            <a:r>
              <a:rPr lang="fr-FR" dirty="0" smtClean="0"/>
              <a:t>Paris</a:t>
            </a:r>
            <a:endParaRPr lang="fr-FR"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584" y="970765"/>
            <a:ext cx="3384376" cy="2392886"/>
          </a:xfrm>
          <a:prstGeom prst="rect">
            <a:avLst/>
          </a:prstGeom>
        </p:spPr>
      </p:pic>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6056" y="970765"/>
            <a:ext cx="3346071" cy="2365803"/>
          </a:xfrm>
          <a:prstGeom prst="rect">
            <a:avLst/>
          </a:prstGeom>
        </p:spPr>
      </p:pic>
      <p:graphicFrame>
        <p:nvGraphicFramePr>
          <p:cNvPr id="7" name="Tableau 6"/>
          <p:cNvGraphicFramePr>
            <a:graphicFrameLocks noGrp="1"/>
          </p:cNvGraphicFramePr>
          <p:nvPr>
            <p:extLst/>
          </p:nvPr>
        </p:nvGraphicFramePr>
        <p:xfrm>
          <a:off x="5292081" y="3507854"/>
          <a:ext cx="2997200" cy="1104900"/>
        </p:xfrm>
        <a:graphic>
          <a:graphicData uri="http://schemas.openxmlformats.org/drawingml/2006/table">
            <a:tbl>
              <a:tblPr/>
              <a:tblGrid>
                <a:gridCol w="1498600">
                  <a:extLst>
                    <a:ext uri="{9D8B030D-6E8A-4147-A177-3AD203B41FA5}">
                      <a16:colId xmlns:a16="http://schemas.microsoft.com/office/drawing/2014/main" val="2317040898"/>
                    </a:ext>
                  </a:extLst>
                </a:gridCol>
                <a:gridCol w="1498600">
                  <a:extLst>
                    <a:ext uri="{9D8B030D-6E8A-4147-A177-3AD203B41FA5}">
                      <a16:colId xmlns:a16="http://schemas.microsoft.com/office/drawing/2014/main" val="1594878825"/>
                    </a:ext>
                  </a:extLst>
                </a:gridCol>
              </a:tblGrid>
              <a:tr h="184150">
                <a:tc>
                  <a:txBody>
                    <a:bodyPr/>
                    <a:lstStyle/>
                    <a:p>
                      <a:pPr algn="l" fontAlgn="b"/>
                      <a:r>
                        <a:rPr lang="fr-FR" sz="1100" b="1" i="0" u="none" strike="noStrike" dirty="0" smtClean="0">
                          <a:solidFill>
                            <a:srgbClr val="FFFFFF"/>
                          </a:solidFill>
                          <a:effectLst/>
                          <a:latin typeface="Calibri" panose="020F0502020204030204" pitchFamily="34" charset="0"/>
                        </a:rPr>
                        <a:t>Classement  2023</a:t>
                      </a:r>
                      <a:endParaRPr lang="fr-FR" sz="1100" b="1" i="0" u="none" strike="noStrike" dirty="0">
                        <a:solidFill>
                          <a:srgbClr val="FFFFFF"/>
                        </a:solidFill>
                        <a:effectLst/>
                        <a:latin typeface="Calibri" panose="020F050202020403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100" b="1" i="0" u="none" strike="noStrike">
                          <a:solidFill>
                            <a:srgbClr val="FFFFFF"/>
                          </a:solidFill>
                          <a:effectLst/>
                          <a:latin typeface="Calibri" panose="020F0502020204030204" pitchFamily="34" charset="0"/>
                        </a:rPr>
                        <a:t>Paris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3949978161"/>
                  </a:ext>
                </a:extLst>
              </a:tr>
              <a:tr h="184150">
                <a:tc>
                  <a:txBody>
                    <a:bodyPr/>
                    <a:lstStyle/>
                    <a:p>
                      <a:pPr algn="l" fontAlgn="b"/>
                      <a:r>
                        <a:rPr lang="fr-FR" sz="1100" b="0" i="0" u="none" strike="noStrike">
                          <a:solidFill>
                            <a:srgbClr val="000000"/>
                          </a:solidFill>
                          <a:effectLst/>
                          <a:latin typeface="Calibri" panose="020F0502020204030204" pitchFamily="34" charset="0"/>
                        </a:rPr>
                        <a:t>1. Zone sous-dense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8326592"/>
                  </a:ext>
                </a:extLst>
              </a:tr>
              <a:tr h="184150">
                <a:tc>
                  <a:txBody>
                    <a:bodyPr/>
                    <a:lstStyle/>
                    <a:p>
                      <a:pPr algn="l" fontAlgn="b"/>
                      <a:r>
                        <a:rPr lang="fr-FR" sz="1100" b="0" i="0" u="none" strike="noStrike">
                          <a:solidFill>
                            <a:srgbClr val="000000"/>
                          </a:solidFill>
                          <a:effectLst/>
                          <a:latin typeface="Calibri" panose="020F0502020204030204" pitchFamily="34" charset="0"/>
                        </a:rPr>
                        <a:t>2. Zone intermédiaire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7000064"/>
                  </a:ext>
                </a:extLst>
              </a:tr>
              <a:tr h="184150">
                <a:tc>
                  <a:txBody>
                    <a:bodyPr/>
                    <a:lstStyle/>
                    <a:p>
                      <a:pPr algn="l" fontAlgn="b"/>
                      <a:r>
                        <a:rPr lang="fr-FR" sz="1100" b="0" i="0" u="none" strike="noStrike">
                          <a:solidFill>
                            <a:srgbClr val="000000"/>
                          </a:solidFill>
                          <a:effectLst/>
                          <a:latin typeface="Calibri" panose="020F0502020204030204" pitchFamily="34" charset="0"/>
                        </a:rPr>
                        <a:t>3. Zone très dotée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0825694"/>
                  </a:ext>
                </a:extLst>
              </a:tr>
              <a:tr h="184150">
                <a:tc>
                  <a:txBody>
                    <a:bodyPr/>
                    <a:lstStyle/>
                    <a:p>
                      <a:pPr algn="l" fontAlgn="b"/>
                      <a:r>
                        <a:rPr lang="fr-FR" sz="1100" b="0" i="0" u="none" strike="noStrike">
                          <a:solidFill>
                            <a:srgbClr val="000000"/>
                          </a:solidFill>
                          <a:effectLst/>
                          <a:latin typeface="Calibri" panose="020F0502020204030204" pitchFamily="34" charset="0"/>
                        </a:rPr>
                        <a:t>4. Zone sur-dotée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6445525"/>
                  </a:ext>
                </a:extLst>
              </a:tr>
              <a:tr h="184150">
                <a:tc>
                  <a:txBody>
                    <a:bodyPr/>
                    <a:lstStyle/>
                    <a:p>
                      <a:pPr algn="l" fontAlgn="b"/>
                      <a:r>
                        <a:rPr lang="fr-FR" sz="1100" b="1" i="0" u="none" strike="noStrike">
                          <a:solidFill>
                            <a:srgbClr val="FFFFFF"/>
                          </a:solidFill>
                          <a:effectLst/>
                          <a:latin typeface="Calibri" panose="020F0502020204030204" pitchFamily="34" charset="0"/>
                        </a:rPr>
                        <a:t>Total général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100" b="1" i="0" u="none" strike="noStrike" dirty="0">
                          <a:solidFill>
                            <a:srgbClr val="FFFFFF"/>
                          </a:solidFill>
                          <a:effectLst/>
                          <a:latin typeface="Calibri" panose="020F0502020204030204" pitchFamily="34" charset="0"/>
                        </a:rPr>
                        <a:t>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595204183"/>
                  </a:ext>
                </a:extLst>
              </a:tr>
            </a:tbl>
          </a:graphicData>
        </a:graphic>
      </p:graphicFrame>
      <p:graphicFrame>
        <p:nvGraphicFramePr>
          <p:cNvPr id="8" name="Tableau 7"/>
          <p:cNvGraphicFramePr>
            <a:graphicFrameLocks noGrp="1"/>
          </p:cNvGraphicFramePr>
          <p:nvPr>
            <p:extLst/>
          </p:nvPr>
        </p:nvGraphicFramePr>
        <p:xfrm>
          <a:off x="925922" y="3507854"/>
          <a:ext cx="3187700" cy="1094740"/>
        </p:xfrm>
        <a:graphic>
          <a:graphicData uri="http://schemas.openxmlformats.org/drawingml/2006/table">
            <a:tbl>
              <a:tblPr/>
              <a:tblGrid>
                <a:gridCol w="1498600">
                  <a:extLst>
                    <a:ext uri="{9D8B030D-6E8A-4147-A177-3AD203B41FA5}">
                      <a16:colId xmlns:a16="http://schemas.microsoft.com/office/drawing/2014/main" val="2486752978"/>
                    </a:ext>
                  </a:extLst>
                </a:gridCol>
                <a:gridCol w="1689100">
                  <a:extLst>
                    <a:ext uri="{9D8B030D-6E8A-4147-A177-3AD203B41FA5}">
                      <a16:colId xmlns:a16="http://schemas.microsoft.com/office/drawing/2014/main" val="2576975742"/>
                    </a:ext>
                  </a:extLst>
                </a:gridCol>
              </a:tblGrid>
              <a:tr h="76200">
                <a:tc>
                  <a:txBody>
                    <a:bodyPr/>
                    <a:lstStyle/>
                    <a:p>
                      <a:pPr algn="l" fontAlgn="b"/>
                      <a:r>
                        <a:rPr lang="fr-FR" sz="1100" b="1" i="0" u="none" strike="noStrike">
                          <a:solidFill>
                            <a:srgbClr val="FFFFFF"/>
                          </a:solidFill>
                          <a:effectLst/>
                          <a:latin typeface="Calibri" panose="020F0502020204030204" pitchFamily="34" charset="0"/>
                        </a:rPr>
                        <a:t>Classement 2019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100" b="1" i="0" u="none" strike="noStrike">
                          <a:solidFill>
                            <a:srgbClr val="FFFFFF"/>
                          </a:solidFill>
                          <a:effectLst/>
                          <a:latin typeface="Calibri" panose="020F0502020204030204" pitchFamily="34" charset="0"/>
                        </a:rPr>
                        <a:t>Paris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2782253449"/>
                  </a:ext>
                </a:extLst>
              </a:tr>
              <a:tr h="184150">
                <a:tc>
                  <a:txBody>
                    <a:bodyPr/>
                    <a:lstStyle/>
                    <a:p>
                      <a:pPr algn="l" fontAlgn="b"/>
                      <a:r>
                        <a:rPr lang="fr-FR" sz="1100" b="0" i="0" u="none" strike="noStrike">
                          <a:solidFill>
                            <a:srgbClr val="000000"/>
                          </a:solidFill>
                          <a:effectLst/>
                          <a:latin typeface="Calibri" panose="020F0502020204030204" pitchFamily="34" charset="0"/>
                        </a:rPr>
                        <a:t>1. Très et 2.sous dotée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3687243"/>
                  </a:ext>
                </a:extLst>
              </a:tr>
              <a:tr h="184150">
                <a:tc>
                  <a:txBody>
                    <a:bodyPr/>
                    <a:lstStyle/>
                    <a:p>
                      <a:pPr algn="l" fontAlgn="b"/>
                      <a:r>
                        <a:rPr lang="fr-FR" sz="1100" b="0" i="0" u="none" strike="noStrike">
                          <a:solidFill>
                            <a:srgbClr val="000000"/>
                          </a:solidFill>
                          <a:effectLst/>
                          <a:latin typeface="Calibri" panose="020F0502020204030204" pitchFamily="34" charset="0"/>
                        </a:rPr>
                        <a:t>3. Intermédiaire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11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0814199"/>
                  </a:ext>
                </a:extLst>
              </a:tr>
              <a:tr h="184150">
                <a:tc>
                  <a:txBody>
                    <a:bodyPr/>
                    <a:lstStyle/>
                    <a:p>
                      <a:pPr algn="l" fontAlgn="b"/>
                      <a:r>
                        <a:rPr lang="fr-FR" sz="1100" b="0" i="0" u="none" strike="noStrike">
                          <a:solidFill>
                            <a:srgbClr val="000000"/>
                          </a:solidFill>
                          <a:effectLst/>
                          <a:latin typeface="Calibri" panose="020F0502020204030204" pitchFamily="34" charset="0"/>
                        </a:rPr>
                        <a:t>4. Très dotée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7259327"/>
                  </a:ext>
                </a:extLst>
              </a:tr>
              <a:tr h="184150">
                <a:tc>
                  <a:txBody>
                    <a:bodyPr/>
                    <a:lstStyle/>
                    <a:p>
                      <a:pPr algn="l" fontAlgn="b"/>
                      <a:r>
                        <a:rPr lang="fr-FR" sz="1100" b="0" i="0" u="none" strike="noStrike">
                          <a:solidFill>
                            <a:srgbClr val="000000"/>
                          </a:solidFill>
                          <a:effectLst/>
                          <a:latin typeface="Calibri" panose="020F0502020204030204" pitchFamily="34" charset="0"/>
                        </a:rPr>
                        <a:t>5. Sur dotée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1100" b="0" i="0" u="none" strike="noStrike">
                          <a:solidFill>
                            <a:srgbClr val="000000"/>
                          </a:solidFill>
                          <a:effectLst/>
                          <a:latin typeface="Calibri" panose="020F0502020204030204" pitchFamily="34" charset="0"/>
                        </a:rPr>
                        <a:t>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5500402"/>
                  </a:ext>
                </a:extLst>
              </a:tr>
              <a:tr h="184150">
                <a:tc>
                  <a:txBody>
                    <a:bodyPr/>
                    <a:lstStyle/>
                    <a:p>
                      <a:pPr algn="l" fontAlgn="b"/>
                      <a:r>
                        <a:rPr lang="fr-FR" sz="1100" b="1" i="0" u="none" strike="noStrike">
                          <a:solidFill>
                            <a:srgbClr val="FFFFFF"/>
                          </a:solidFill>
                          <a:effectLst/>
                          <a:latin typeface="Calibri" panose="020F0502020204030204" pitchFamily="34" charset="0"/>
                        </a:rPr>
                        <a:t>Total général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1100" b="1" i="0" u="none" strike="noStrike" dirty="0">
                          <a:solidFill>
                            <a:srgbClr val="FFFFFF"/>
                          </a:solidFill>
                          <a:effectLst/>
                          <a:latin typeface="Calibri" panose="020F0502020204030204" pitchFamily="34" charset="0"/>
                        </a:rPr>
                        <a:t>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2311056996"/>
                  </a:ext>
                </a:extLst>
              </a:tr>
            </a:tbl>
          </a:graphicData>
        </a:graphic>
      </p:graphicFrame>
    </p:spTree>
    <p:extLst>
      <p:ext uri="{BB962C8B-B14F-4D97-AF65-F5344CB8AC3E}">
        <p14:creationId xmlns:p14="http://schemas.microsoft.com/office/powerpoint/2010/main" val="26028092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251520" y="484188"/>
            <a:ext cx="8173343" cy="4044950"/>
          </a:xfrm>
        </p:spPr>
        <p:txBody>
          <a:bodyPr>
            <a:normAutofit/>
          </a:bodyPr>
          <a:lstStyle/>
          <a:p>
            <a:r>
              <a:rPr lang="fr-FR" dirty="0"/>
              <a:t>1. Introduction du Président et actualités du département Parisien </a:t>
            </a:r>
          </a:p>
        </p:txBody>
      </p:sp>
      <p:sp>
        <p:nvSpPr>
          <p:cNvPr id="3" name="Espace réservé du numéro de diapositive 2"/>
          <p:cNvSpPr>
            <a:spLocks noGrp="1"/>
          </p:cNvSpPr>
          <p:nvPr>
            <p:ph type="sldNum" sz="quarter" idx="4"/>
          </p:nvPr>
        </p:nvSpPr>
        <p:spPr/>
        <p:txBody>
          <a:bodyPr/>
          <a:lstStyle/>
          <a:p>
            <a:fld id="{733122C9-A0B9-462F-8757-0847AD287B63}" type="slidenum">
              <a:rPr lang="fr-FR" smtClean="0"/>
              <a:pPr/>
              <a:t>2</a:t>
            </a:fld>
            <a:endParaRPr lang="fr-FR" dirty="0"/>
          </a:p>
        </p:txBody>
      </p:sp>
    </p:spTree>
    <p:extLst>
      <p:ext uri="{BB962C8B-B14F-4D97-AF65-F5344CB8AC3E}">
        <p14:creationId xmlns:p14="http://schemas.microsoft.com/office/powerpoint/2010/main" val="1606770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5697" y="123478"/>
            <a:ext cx="6912768" cy="539750"/>
          </a:xfrm>
        </p:spPr>
        <p:txBody>
          <a:bodyPr/>
          <a:lstStyle/>
          <a:p>
            <a:r>
              <a:rPr lang="fr-FR" dirty="0" smtClean="0"/>
              <a:t>Paris</a:t>
            </a:r>
            <a:endParaRPr lang="fr-FR" dirty="0"/>
          </a:p>
        </p:txBody>
      </p:sp>
      <p:pic>
        <p:nvPicPr>
          <p:cNvPr id="3" name="Image 2"/>
          <p:cNvPicPr>
            <a:picLocks noChangeAspect="1"/>
          </p:cNvPicPr>
          <p:nvPr/>
        </p:nvPicPr>
        <p:blipFill>
          <a:blip r:embed="rId2"/>
          <a:stretch>
            <a:fillRect/>
          </a:stretch>
        </p:blipFill>
        <p:spPr>
          <a:xfrm>
            <a:off x="323528" y="555526"/>
            <a:ext cx="7588640" cy="4457929"/>
          </a:xfrm>
          <a:prstGeom prst="rect">
            <a:avLst/>
          </a:prstGeom>
        </p:spPr>
      </p:pic>
    </p:spTree>
    <p:extLst>
      <p:ext uri="{BB962C8B-B14F-4D97-AF65-F5344CB8AC3E}">
        <p14:creationId xmlns:p14="http://schemas.microsoft.com/office/powerpoint/2010/main" val="2896085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2137" y="699542"/>
            <a:ext cx="8280920" cy="3744416"/>
          </a:xfrm>
          <a:prstGeom prst="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Titre 1"/>
          <p:cNvSpPr txBox="1">
            <a:spLocks/>
          </p:cNvSpPr>
          <p:nvPr/>
        </p:nvSpPr>
        <p:spPr bwMode="auto">
          <a:xfrm>
            <a:off x="238194" y="1707654"/>
            <a:ext cx="8424863" cy="140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14288" algn="l" rtl="0" eaLnBrk="0" fontAlgn="base" hangingPunct="0">
              <a:lnSpc>
                <a:spcPct val="90000"/>
              </a:lnSpc>
              <a:spcBef>
                <a:spcPct val="0"/>
              </a:spcBef>
              <a:spcAft>
                <a:spcPct val="0"/>
              </a:spcAft>
              <a:defRPr sz="2500" b="1" kern="1200">
                <a:solidFill>
                  <a:schemeClr val="tx1"/>
                </a:solidFill>
                <a:latin typeface="+mj-lt"/>
                <a:ea typeface="+mj-ea"/>
                <a:cs typeface="+mj-cs"/>
              </a:defRPr>
            </a:lvl1pPr>
            <a:lvl2pPr marL="14288" algn="l" rtl="0" eaLnBrk="0" fontAlgn="base" hangingPunct="0">
              <a:lnSpc>
                <a:spcPct val="90000"/>
              </a:lnSpc>
              <a:spcBef>
                <a:spcPct val="0"/>
              </a:spcBef>
              <a:spcAft>
                <a:spcPct val="0"/>
              </a:spcAft>
              <a:defRPr sz="2500" b="1">
                <a:solidFill>
                  <a:schemeClr val="tx1"/>
                </a:solidFill>
                <a:latin typeface="Arial" pitchFamily="34" charset="0"/>
              </a:defRPr>
            </a:lvl2pPr>
            <a:lvl3pPr marL="14288" algn="l" rtl="0" eaLnBrk="0" fontAlgn="base" hangingPunct="0">
              <a:lnSpc>
                <a:spcPct val="90000"/>
              </a:lnSpc>
              <a:spcBef>
                <a:spcPct val="0"/>
              </a:spcBef>
              <a:spcAft>
                <a:spcPct val="0"/>
              </a:spcAft>
              <a:defRPr sz="2500" b="1">
                <a:solidFill>
                  <a:schemeClr val="tx1"/>
                </a:solidFill>
                <a:latin typeface="Arial" pitchFamily="34" charset="0"/>
              </a:defRPr>
            </a:lvl3pPr>
            <a:lvl4pPr marL="14288" algn="l" rtl="0" eaLnBrk="0" fontAlgn="base" hangingPunct="0">
              <a:lnSpc>
                <a:spcPct val="90000"/>
              </a:lnSpc>
              <a:spcBef>
                <a:spcPct val="0"/>
              </a:spcBef>
              <a:spcAft>
                <a:spcPct val="0"/>
              </a:spcAft>
              <a:defRPr sz="2500" b="1">
                <a:solidFill>
                  <a:schemeClr val="tx1"/>
                </a:solidFill>
                <a:latin typeface="Arial" pitchFamily="34" charset="0"/>
              </a:defRPr>
            </a:lvl4pPr>
            <a:lvl5pPr marL="14288" algn="l" rtl="0" eaLnBrk="0" fontAlgn="base" hangingPunct="0">
              <a:lnSpc>
                <a:spcPct val="90000"/>
              </a:lnSpc>
              <a:spcBef>
                <a:spcPct val="0"/>
              </a:spcBef>
              <a:spcAft>
                <a:spcPct val="0"/>
              </a:spcAft>
              <a:defRPr sz="2500" b="1">
                <a:solidFill>
                  <a:schemeClr val="tx1"/>
                </a:solidFill>
                <a:latin typeface="Arial" pitchFamily="34" charset="0"/>
              </a:defRPr>
            </a:lvl5pPr>
            <a:lvl6pPr marL="471488" algn="l" rtl="0" fontAlgn="base">
              <a:lnSpc>
                <a:spcPct val="90000"/>
              </a:lnSpc>
              <a:spcBef>
                <a:spcPct val="0"/>
              </a:spcBef>
              <a:spcAft>
                <a:spcPct val="0"/>
              </a:spcAft>
              <a:defRPr sz="2500" b="1">
                <a:solidFill>
                  <a:schemeClr val="tx1"/>
                </a:solidFill>
                <a:latin typeface="Arial" pitchFamily="34" charset="0"/>
              </a:defRPr>
            </a:lvl6pPr>
            <a:lvl7pPr marL="928688" algn="l" rtl="0" fontAlgn="base">
              <a:lnSpc>
                <a:spcPct val="90000"/>
              </a:lnSpc>
              <a:spcBef>
                <a:spcPct val="0"/>
              </a:spcBef>
              <a:spcAft>
                <a:spcPct val="0"/>
              </a:spcAft>
              <a:defRPr sz="2500" b="1">
                <a:solidFill>
                  <a:schemeClr val="tx1"/>
                </a:solidFill>
                <a:latin typeface="Arial" pitchFamily="34" charset="0"/>
              </a:defRPr>
            </a:lvl7pPr>
            <a:lvl8pPr marL="1385888" algn="l" rtl="0" fontAlgn="base">
              <a:lnSpc>
                <a:spcPct val="90000"/>
              </a:lnSpc>
              <a:spcBef>
                <a:spcPct val="0"/>
              </a:spcBef>
              <a:spcAft>
                <a:spcPct val="0"/>
              </a:spcAft>
              <a:defRPr sz="2500" b="1">
                <a:solidFill>
                  <a:schemeClr val="tx1"/>
                </a:solidFill>
                <a:latin typeface="Arial" pitchFamily="34" charset="0"/>
              </a:defRPr>
            </a:lvl8pPr>
            <a:lvl9pPr marL="1843088" algn="l" rtl="0" fontAlgn="base">
              <a:lnSpc>
                <a:spcPct val="90000"/>
              </a:lnSpc>
              <a:spcBef>
                <a:spcPct val="0"/>
              </a:spcBef>
              <a:spcAft>
                <a:spcPct val="0"/>
              </a:spcAft>
              <a:defRPr sz="2500" b="1">
                <a:solidFill>
                  <a:schemeClr val="tx1"/>
                </a:solidFill>
                <a:latin typeface="Arial" pitchFamily="34" charset="0"/>
              </a:defRPr>
            </a:lvl9pPr>
          </a:lstStyle>
          <a:p>
            <a:pPr marL="92075" algn="ctr"/>
            <a:r>
              <a:rPr lang="fr-FR" sz="3200" dirty="0" smtClean="0">
                <a:solidFill>
                  <a:schemeClr val="bg1"/>
                </a:solidFill>
              </a:rPr>
              <a:t> 5. </a:t>
            </a:r>
            <a:r>
              <a:rPr lang="fr-FR" sz="3200" dirty="0">
                <a:solidFill>
                  <a:schemeClr val="bg1"/>
                </a:solidFill>
              </a:rPr>
              <a:t>Dispositifs d’incitation à l’installation et au maintien dans les zones sous-denses</a:t>
            </a:r>
          </a:p>
        </p:txBody>
      </p:sp>
    </p:spTree>
    <p:extLst>
      <p:ext uri="{BB962C8B-B14F-4D97-AF65-F5344CB8AC3E}">
        <p14:creationId xmlns:p14="http://schemas.microsoft.com/office/powerpoint/2010/main" val="18514075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Arrêté de </a:t>
            </a:r>
            <a:r>
              <a:rPr lang="fr-FR" smtClean="0"/>
              <a:t>modulation régionale</a:t>
            </a:r>
            <a:endParaRPr lang="fr-FR"/>
          </a:p>
        </p:txBody>
      </p:sp>
      <p:sp>
        <p:nvSpPr>
          <p:cNvPr id="4" name="Espace réservé du texte 3"/>
          <p:cNvSpPr>
            <a:spLocks noGrp="1"/>
          </p:cNvSpPr>
          <p:nvPr>
            <p:ph type="body" sz="quarter" idx="14"/>
          </p:nvPr>
        </p:nvSpPr>
        <p:spPr>
          <a:xfrm>
            <a:off x="323850" y="1222375"/>
            <a:ext cx="8424334" cy="2880320"/>
          </a:xfrm>
        </p:spPr>
        <p:txBody>
          <a:bodyPr/>
          <a:lstStyle/>
          <a:p>
            <a:r>
              <a:rPr lang="fr-FR" dirty="0"/>
              <a:t>L’Agence Régionale de Santé peut décider de majorer les aides forfaitaires à l’installation, à la première installation, au maintien, ainsi que les aides pour l’accueil de stagiaires pour les orthophonistes adhérant aux contrats incitatifs orthophonistes exerçant dans des zones identifiées par l’Agence Régionale de Santé comme particulièrement déficitaires en offre de soins en orthophonie parmi les zones </a:t>
            </a:r>
            <a:r>
              <a:rPr lang="fr-FR" dirty="0" smtClean="0"/>
              <a:t>sous-denses. </a:t>
            </a:r>
          </a:p>
          <a:p>
            <a:r>
              <a:rPr lang="fr-FR" dirty="0"/>
              <a:t>Cette modulation bénéficie au maximum à 20% des zones « sous-denses ».</a:t>
            </a:r>
          </a:p>
          <a:p>
            <a:r>
              <a:rPr lang="fr-FR" dirty="0"/>
              <a:t>Cette majoration ne peut excéder 20% du montant des aides définies dans les différents </a:t>
            </a:r>
            <a:r>
              <a:rPr lang="fr-FR" dirty="0" smtClean="0"/>
              <a:t>contrats</a:t>
            </a:r>
          </a:p>
          <a:p>
            <a:endParaRPr lang="fr-FR" dirty="0"/>
          </a:p>
          <a:p>
            <a:pPr marL="377825" indent="-285750">
              <a:buFont typeface="Wingdings" panose="05000000000000000000" pitchFamily="2" charset="2"/>
              <a:buChar char="Ø"/>
            </a:pPr>
            <a:r>
              <a:rPr lang="fr-FR" dirty="0" smtClean="0"/>
              <a:t>L’ARS Ile de France a fait le choix de retenir le nombre maximum de zones sous-denses, soit 20% des zones sous-denses de la région</a:t>
            </a:r>
          </a:p>
          <a:p>
            <a:pPr marL="377825" indent="-285750">
              <a:buFont typeface="Wingdings" panose="05000000000000000000" pitchFamily="2" charset="2"/>
              <a:buChar char="Ø"/>
            </a:pPr>
            <a:r>
              <a:rPr lang="fr-FR" dirty="0" smtClean="0"/>
              <a:t>Les contrats types régionaux seront publiés en même temps que le zonage</a:t>
            </a:r>
            <a:endParaRPr lang="fr-FR" dirty="0"/>
          </a:p>
        </p:txBody>
      </p:sp>
      <p:sp>
        <p:nvSpPr>
          <p:cNvPr id="5" name="Espace réservé du numéro de diapositive 4"/>
          <p:cNvSpPr>
            <a:spLocks noGrp="1"/>
          </p:cNvSpPr>
          <p:nvPr>
            <p:ph type="sldNum" sz="quarter" idx="4294967295"/>
          </p:nvPr>
        </p:nvSpPr>
        <p:spPr/>
        <p:txBody>
          <a:bodyPr/>
          <a:lstStyle/>
          <a:p>
            <a:pPr>
              <a:defRPr/>
            </a:pPr>
            <a:fld id="{E5D15EC8-69EF-464E-8142-2975C5EE29D5}" type="slidenum">
              <a:rPr lang="fr-FR" altLang="fr-FR" smtClean="0"/>
              <a:pPr>
                <a:defRPr/>
              </a:pPr>
              <a:t>22</a:t>
            </a:fld>
            <a:endParaRPr lang="fr-FR" altLang="fr-FR"/>
          </a:p>
        </p:txBody>
      </p:sp>
    </p:spTree>
    <p:extLst>
      <p:ext uri="{BB962C8B-B14F-4D97-AF65-F5344CB8AC3E}">
        <p14:creationId xmlns:p14="http://schemas.microsoft.com/office/powerpoint/2010/main" val="28274642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35697" y="123478"/>
            <a:ext cx="7128792" cy="539750"/>
          </a:xfrm>
        </p:spPr>
        <p:txBody>
          <a:bodyPr/>
          <a:lstStyle/>
          <a:p>
            <a:r>
              <a:rPr lang="fr-FR" dirty="0"/>
              <a:t>Liste des </a:t>
            </a:r>
            <a:r>
              <a:rPr lang="fr-FR" dirty="0" smtClean="0"/>
              <a:t>20 % (</a:t>
            </a:r>
            <a:r>
              <a:rPr lang="fr-FR" dirty="0"/>
              <a:t>n=13</a:t>
            </a:r>
            <a:r>
              <a:rPr lang="fr-FR" dirty="0" smtClean="0"/>
              <a:t>) </a:t>
            </a:r>
            <a:r>
              <a:rPr lang="fr-FR" dirty="0"/>
              <a:t>des zones sous denses</a:t>
            </a:r>
          </a:p>
        </p:txBody>
      </p:sp>
      <p:graphicFrame>
        <p:nvGraphicFramePr>
          <p:cNvPr id="3" name="Tableau 2"/>
          <p:cNvGraphicFramePr>
            <a:graphicFrameLocks noGrp="1"/>
          </p:cNvGraphicFramePr>
          <p:nvPr>
            <p:extLst/>
          </p:nvPr>
        </p:nvGraphicFramePr>
        <p:xfrm>
          <a:off x="467544" y="843558"/>
          <a:ext cx="7992888" cy="3311931"/>
        </p:xfrm>
        <a:graphic>
          <a:graphicData uri="http://schemas.openxmlformats.org/drawingml/2006/table">
            <a:tbl>
              <a:tblPr/>
              <a:tblGrid>
                <a:gridCol w="1488504">
                  <a:extLst>
                    <a:ext uri="{9D8B030D-6E8A-4147-A177-3AD203B41FA5}">
                      <a16:colId xmlns:a16="http://schemas.microsoft.com/office/drawing/2014/main" val="4261475855"/>
                    </a:ext>
                  </a:extLst>
                </a:gridCol>
                <a:gridCol w="888099">
                  <a:extLst>
                    <a:ext uri="{9D8B030D-6E8A-4147-A177-3AD203B41FA5}">
                      <a16:colId xmlns:a16="http://schemas.microsoft.com/office/drawing/2014/main" val="2428623242"/>
                    </a:ext>
                  </a:extLst>
                </a:gridCol>
                <a:gridCol w="2739346">
                  <a:extLst>
                    <a:ext uri="{9D8B030D-6E8A-4147-A177-3AD203B41FA5}">
                      <a16:colId xmlns:a16="http://schemas.microsoft.com/office/drawing/2014/main" val="907992464"/>
                    </a:ext>
                  </a:extLst>
                </a:gridCol>
                <a:gridCol w="1375927">
                  <a:extLst>
                    <a:ext uri="{9D8B030D-6E8A-4147-A177-3AD203B41FA5}">
                      <a16:colId xmlns:a16="http://schemas.microsoft.com/office/drawing/2014/main" val="3769317588"/>
                    </a:ext>
                  </a:extLst>
                </a:gridCol>
                <a:gridCol w="1501012">
                  <a:extLst>
                    <a:ext uri="{9D8B030D-6E8A-4147-A177-3AD203B41FA5}">
                      <a16:colId xmlns:a16="http://schemas.microsoft.com/office/drawing/2014/main" val="2568130680"/>
                    </a:ext>
                  </a:extLst>
                </a:gridCol>
              </a:tblGrid>
              <a:tr h="864096">
                <a:tc>
                  <a:txBody>
                    <a:bodyPr/>
                    <a:lstStyle/>
                    <a:p>
                      <a:pPr algn="ctr" fontAlgn="ctr"/>
                      <a:r>
                        <a:rPr lang="fr-FR" sz="1200" b="0" i="0" u="none" strike="noStrike">
                          <a:solidFill>
                            <a:srgbClr val="000000"/>
                          </a:solidFill>
                          <a:effectLst/>
                          <a:latin typeface="Calibri" panose="020F0502020204030204" pitchFamily="34" charset="0"/>
                        </a:rPr>
                        <a:t>Libellé du département d'attribution du BVCV (zonage)</a:t>
                      </a:r>
                    </a:p>
                  </a:txBody>
                  <a:tcPr marL="5415" marR="5415" marT="541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fontAlgn="ctr"/>
                      <a:r>
                        <a:rPr lang="fr-FR" sz="1200" b="0" i="0" u="none" strike="noStrike">
                          <a:solidFill>
                            <a:srgbClr val="000000"/>
                          </a:solidFill>
                          <a:effectLst/>
                          <a:latin typeface="Calibri" panose="020F0502020204030204" pitchFamily="34" charset="0"/>
                        </a:rPr>
                        <a:t>Code INSEE du BVCV</a:t>
                      </a:r>
                    </a:p>
                  </a:txBody>
                  <a:tcPr marL="5415" marR="5415" marT="5415"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ctr"/>
                      <a:r>
                        <a:rPr lang="fr-FR" sz="1200" b="0" i="0" u="none" strike="noStrike" dirty="0">
                          <a:solidFill>
                            <a:srgbClr val="000000"/>
                          </a:solidFill>
                          <a:effectLst/>
                          <a:latin typeface="Calibri" panose="020F0502020204030204" pitchFamily="34" charset="0"/>
                        </a:rPr>
                        <a:t>Libellé du BVCV</a:t>
                      </a:r>
                    </a:p>
                  </a:txBody>
                  <a:tcPr marL="5415" marR="5415" marT="5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algn="ctr" fontAlgn="ctr"/>
                      <a:r>
                        <a:rPr lang="fr-FR" sz="1200" b="0" i="0" u="none" strike="noStrike" dirty="0">
                          <a:solidFill>
                            <a:srgbClr val="000000"/>
                          </a:solidFill>
                          <a:effectLst/>
                          <a:latin typeface="Calibri" panose="020F0502020204030204" pitchFamily="34" charset="0"/>
                        </a:rPr>
                        <a:t>Densité du BVCV APRÈS ajout d'1 ETP pour les BVCV sans orthophoniste</a:t>
                      </a:r>
                    </a:p>
                  </a:txBody>
                  <a:tcPr marL="5415" marR="5415" marT="5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6DCE4"/>
                    </a:solidFill>
                  </a:tcPr>
                </a:tc>
                <a:tc>
                  <a:txBody>
                    <a:bodyPr/>
                    <a:lstStyle/>
                    <a:p>
                      <a:pPr algn="ctr" fontAlgn="ctr"/>
                      <a:r>
                        <a:rPr lang="fr-FR" sz="1200" b="0" i="0" u="none" strike="noStrike">
                          <a:solidFill>
                            <a:srgbClr val="000000"/>
                          </a:solidFill>
                          <a:effectLst/>
                          <a:latin typeface="Calibri" panose="020F0502020204030204" pitchFamily="34" charset="0"/>
                        </a:rPr>
                        <a:t>Zonage 2023</a:t>
                      </a:r>
                    </a:p>
                  </a:txBody>
                  <a:tcPr marL="5415" marR="5415" marT="54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4B084"/>
                    </a:solidFill>
                  </a:tcPr>
                </a:tc>
                <a:extLst>
                  <a:ext uri="{0D108BD9-81ED-4DB2-BD59-A6C34878D82A}">
                    <a16:rowId xmlns:a16="http://schemas.microsoft.com/office/drawing/2014/main" val="4121308790"/>
                  </a:ext>
                </a:extLst>
              </a:tr>
              <a:tr h="183918">
                <a:tc>
                  <a:txBody>
                    <a:bodyPr/>
                    <a:lstStyle/>
                    <a:p>
                      <a:pPr algn="l" fontAlgn="b"/>
                      <a:r>
                        <a:rPr lang="fr-FR" sz="1200" b="0" i="0" u="none" strike="noStrike">
                          <a:solidFill>
                            <a:srgbClr val="000000"/>
                          </a:solidFill>
                          <a:effectLst/>
                          <a:latin typeface="Calibri" panose="020F0502020204030204" pitchFamily="34" charset="0"/>
                        </a:rPr>
                        <a:t>Seine-Saint-Denis</a:t>
                      </a:r>
                    </a:p>
                  </a:txBody>
                  <a:tcPr marL="5415" marR="5415" marT="541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9304</a:t>
                      </a:r>
                    </a:p>
                  </a:txBody>
                  <a:tcPr marL="5415" marR="5415" marT="541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Blanc-Mesnil</a:t>
                      </a:r>
                    </a:p>
                  </a:txBody>
                  <a:tcPr marL="5415" marR="5415" marT="541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fr-FR" sz="1200" b="0" i="0" u="none" strike="noStrike">
                          <a:solidFill>
                            <a:srgbClr val="000000"/>
                          </a:solidFill>
                          <a:effectLst/>
                          <a:latin typeface="Calibri" panose="020F0502020204030204" pitchFamily="34" charset="0"/>
                        </a:rPr>
                        <a:t>1,750</a:t>
                      </a:r>
                    </a:p>
                  </a:txBody>
                  <a:tcPr marL="5415" marR="5415" marT="541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1. Zone sous-dense</a:t>
                      </a:r>
                    </a:p>
                  </a:txBody>
                  <a:tcPr marL="5415" marR="5415" marT="5415"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77812992"/>
                  </a:ext>
                </a:extLst>
              </a:tr>
              <a:tr h="183918">
                <a:tc>
                  <a:txBody>
                    <a:bodyPr/>
                    <a:lstStyle/>
                    <a:p>
                      <a:pPr algn="l" fontAlgn="b"/>
                      <a:r>
                        <a:rPr lang="fr-FR" sz="1200" b="0" i="0" u="none" strike="noStrike">
                          <a:solidFill>
                            <a:srgbClr val="000000"/>
                          </a:solidFill>
                          <a:effectLst/>
                          <a:latin typeface="Calibri" panose="020F0502020204030204" pitchFamily="34" charset="0"/>
                        </a:rPr>
                        <a:t>Seine-et-Marne</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77470</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Tournan-en-Brie</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2,129</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1. Zone sous-dense</a:t>
                      </a:r>
                    </a:p>
                  </a:txBody>
                  <a:tcPr marL="5415" marR="5415" marT="5415" marB="0" anchor="b">
                    <a:lnL>
                      <a:noFill/>
                    </a:lnL>
                    <a:lnR>
                      <a:noFill/>
                    </a:lnR>
                    <a:lnT>
                      <a:noFill/>
                    </a:lnT>
                    <a:lnB>
                      <a:noFill/>
                    </a:lnB>
                  </a:tcPr>
                </a:tc>
                <a:extLst>
                  <a:ext uri="{0D108BD9-81ED-4DB2-BD59-A6C34878D82A}">
                    <a16:rowId xmlns:a16="http://schemas.microsoft.com/office/drawing/2014/main" val="1752704255"/>
                  </a:ext>
                </a:extLst>
              </a:tr>
              <a:tr h="183918">
                <a:tc>
                  <a:txBody>
                    <a:bodyPr/>
                    <a:lstStyle/>
                    <a:p>
                      <a:pPr algn="l" fontAlgn="b"/>
                      <a:r>
                        <a:rPr lang="fr-FR" sz="1200" b="0" i="0" u="none" strike="noStrike">
                          <a:solidFill>
                            <a:srgbClr val="000000"/>
                          </a:solidFill>
                          <a:effectLst/>
                          <a:latin typeface="Calibri" panose="020F0502020204030204" pitchFamily="34" charset="0"/>
                        </a:rPr>
                        <a:t>Seine-et-Marne</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7712</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Mitry-Mory</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2,262</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1. Zone sous-dense</a:t>
                      </a:r>
                    </a:p>
                  </a:txBody>
                  <a:tcPr marL="5415" marR="5415" marT="5415" marB="0" anchor="b">
                    <a:lnL>
                      <a:noFill/>
                    </a:lnL>
                    <a:lnR>
                      <a:noFill/>
                    </a:lnR>
                    <a:lnT>
                      <a:noFill/>
                    </a:lnT>
                    <a:lnB>
                      <a:noFill/>
                    </a:lnB>
                  </a:tcPr>
                </a:tc>
                <a:extLst>
                  <a:ext uri="{0D108BD9-81ED-4DB2-BD59-A6C34878D82A}">
                    <a16:rowId xmlns:a16="http://schemas.microsoft.com/office/drawing/2014/main" val="2157747772"/>
                  </a:ext>
                </a:extLst>
              </a:tr>
              <a:tr h="183918">
                <a:tc>
                  <a:txBody>
                    <a:bodyPr/>
                    <a:lstStyle/>
                    <a:p>
                      <a:pPr algn="l" fontAlgn="b"/>
                      <a:r>
                        <a:rPr lang="fr-FR" sz="1200" b="0" i="0" u="none" strike="noStrike">
                          <a:solidFill>
                            <a:srgbClr val="000000"/>
                          </a:solidFill>
                          <a:effectLst/>
                          <a:latin typeface="Calibri" panose="020F0502020204030204" pitchFamily="34" charset="0"/>
                        </a:rPr>
                        <a:t>Essonne</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9102</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Athis-Mons</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2,682</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1. Zone sous-dense</a:t>
                      </a:r>
                    </a:p>
                  </a:txBody>
                  <a:tcPr marL="5415" marR="5415" marT="5415" marB="0" anchor="b">
                    <a:lnL>
                      <a:noFill/>
                    </a:lnL>
                    <a:lnR>
                      <a:noFill/>
                    </a:lnR>
                    <a:lnT>
                      <a:noFill/>
                    </a:lnT>
                    <a:lnB>
                      <a:noFill/>
                    </a:lnB>
                  </a:tcPr>
                </a:tc>
                <a:extLst>
                  <a:ext uri="{0D108BD9-81ED-4DB2-BD59-A6C34878D82A}">
                    <a16:rowId xmlns:a16="http://schemas.microsoft.com/office/drawing/2014/main" val="2300138126"/>
                  </a:ext>
                </a:extLst>
              </a:tr>
              <a:tr h="183918">
                <a:tc>
                  <a:txBody>
                    <a:bodyPr/>
                    <a:lstStyle/>
                    <a:p>
                      <a:pPr algn="l" fontAlgn="b"/>
                      <a:r>
                        <a:rPr lang="fr-FR" sz="1200" b="0" i="0" u="none" strike="noStrike">
                          <a:solidFill>
                            <a:srgbClr val="000000"/>
                          </a:solidFill>
                          <a:effectLst/>
                          <a:latin typeface="Calibri" panose="020F0502020204030204" pitchFamily="34" charset="0"/>
                        </a:rPr>
                        <a:t>Val-d'Oise</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9512</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Goussainville</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2,848</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1. Zone sous-dense</a:t>
                      </a:r>
                    </a:p>
                  </a:txBody>
                  <a:tcPr marL="5415" marR="5415" marT="5415" marB="0" anchor="b">
                    <a:lnL>
                      <a:noFill/>
                    </a:lnL>
                    <a:lnR>
                      <a:noFill/>
                    </a:lnR>
                    <a:lnT>
                      <a:noFill/>
                    </a:lnT>
                    <a:lnB>
                      <a:noFill/>
                    </a:lnB>
                  </a:tcPr>
                </a:tc>
                <a:extLst>
                  <a:ext uri="{0D108BD9-81ED-4DB2-BD59-A6C34878D82A}">
                    <a16:rowId xmlns:a16="http://schemas.microsoft.com/office/drawing/2014/main" val="182398139"/>
                  </a:ext>
                </a:extLst>
              </a:tr>
              <a:tr h="183918">
                <a:tc>
                  <a:txBody>
                    <a:bodyPr/>
                    <a:lstStyle/>
                    <a:p>
                      <a:pPr algn="l" fontAlgn="b"/>
                      <a:r>
                        <a:rPr lang="fr-FR" sz="1200" b="0" i="0" u="none" strike="noStrike">
                          <a:solidFill>
                            <a:srgbClr val="000000"/>
                          </a:solidFill>
                          <a:effectLst/>
                          <a:latin typeface="Calibri" panose="020F0502020204030204" pitchFamily="34" charset="0"/>
                        </a:rPr>
                        <a:t>Val-de-Marne</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9497</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Villeneuve-Saint-Georges</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2,848</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1. Zone sous-dense</a:t>
                      </a:r>
                    </a:p>
                  </a:txBody>
                  <a:tcPr marL="5415" marR="5415" marT="5415" marB="0" anchor="b">
                    <a:lnL>
                      <a:noFill/>
                    </a:lnL>
                    <a:lnR>
                      <a:noFill/>
                    </a:lnR>
                    <a:lnT>
                      <a:noFill/>
                    </a:lnT>
                    <a:lnB>
                      <a:noFill/>
                    </a:lnB>
                  </a:tcPr>
                </a:tc>
                <a:extLst>
                  <a:ext uri="{0D108BD9-81ED-4DB2-BD59-A6C34878D82A}">
                    <a16:rowId xmlns:a16="http://schemas.microsoft.com/office/drawing/2014/main" val="997576706"/>
                  </a:ext>
                </a:extLst>
              </a:tr>
              <a:tr h="183918">
                <a:tc>
                  <a:txBody>
                    <a:bodyPr/>
                    <a:lstStyle/>
                    <a:p>
                      <a:pPr algn="l" fontAlgn="b"/>
                      <a:r>
                        <a:rPr lang="fr-FR" sz="1200" b="0" i="0" u="none" strike="noStrike">
                          <a:solidFill>
                            <a:srgbClr val="000000"/>
                          </a:solidFill>
                          <a:effectLst/>
                          <a:latin typeface="Calibri" panose="020F0502020204030204" pitchFamily="34" charset="0"/>
                        </a:rPr>
                        <a:t>Seine-et-Marne</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77183</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La Ferté-sous-Jouarre</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2,934</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1. Zone sous-dense</a:t>
                      </a:r>
                    </a:p>
                  </a:txBody>
                  <a:tcPr marL="5415" marR="5415" marT="5415" marB="0" anchor="b">
                    <a:lnL>
                      <a:noFill/>
                    </a:lnL>
                    <a:lnR>
                      <a:noFill/>
                    </a:lnR>
                    <a:lnT>
                      <a:noFill/>
                    </a:lnT>
                    <a:lnB>
                      <a:noFill/>
                    </a:lnB>
                  </a:tcPr>
                </a:tc>
                <a:extLst>
                  <a:ext uri="{0D108BD9-81ED-4DB2-BD59-A6C34878D82A}">
                    <a16:rowId xmlns:a16="http://schemas.microsoft.com/office/drawing/2014/main" val="3544576847"/>
                  </a:ext>
                </a:extLst>
              </a:tr>
              <a:tr h="183918">
                <a:tc>
                  <a:txBody>
                    <a:bodyPr/>
                    <a:lstStyle/>
                    <a:p>
                      <a:pPr algn="l" fontAlgn="b"/>
                      <a:r>
                        <a:rPr lang="fr-FR" sz="1200" b="0" i="0" u="none" strike="noStrike">
                          <a:solidFill>
                            <a:srgbClr val="000000"/>
                          </a:solidFill>
                          <a:effectLst/>
                          <a:latin typeface="Calibri" panose="020F0502020204030204" pitchFamily="34" charset="0"/>
                        </a:rPr>
                        <a:t>Seine-Saint-Denis</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9319</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Sevran</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2,982</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1. Zone sous-dense</a:t>
                      </a:r>
                    </a:p>
                  </a:txBody>
                  <a:tcPr marL="5415" marR="5415" marT="5415" marB="0" anchor="b">
                    <a:lnL>
                      <a:noFill/>
                    </a:lnL>
                    <a:lnR>
                      <a:noFill/>
                    </a:lnR>
                    <a:lnT>
                      <a:noFill/>
                    </a:lnT>
                    <a:lnB>
                      <a:noFill/>
                    </a:lnB>
                  </a:tcPr>
                </a:tc>
                <a:extLst>
                  <a:ext uri="{0D108BD9-81ED-4DB2-BD59-A6C34878D82A}">
                    <a16:rowId xmlns:a16="http://schemas.microsoft.com/office/drawing/2014/main" val="2169689927"/>
                  </a:ext>
                </a:extLst>
              </a:tr>
              <a:tr h="183918">
                <a:tc>
                  <a:txBody>
                    <a:bodyPr/>
                    <a:lstStyle/>
                    <a:p>
                      <a:pPr algn="l" fontAlgn="b"/>
                      <a:r>
                        <a:rPr lang="fr-FR" sz="1200" b="0" i="0" u="none" strike="noStrike">
                          <a:solidFill>
                            <a:srgbClr val="000000"/>
                          </a:solidFill>
                          <a:effectLst/>
                          <a:latin typeface="Calibri" panose="020F0502020204030204" pitchFamily="34" charset="0"/>
                        </a:rPr>
                        <a:t>Seine-Saint-Denis</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9317</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Saint-Denis-2</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3,203</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1. Zone sous-dense</a:t>
                      </a:r>
                    </a:p>
                  </a:txBody>
                  <a:tcPr marL="5415" marR="5415" marT="5415" marB="0" anchor="b">
                    <a:lnL>
                      <a:noFill/>
                    </a:lnL>
                    <a:lnR>
                      <a:noFill/>
                    </a:lnR>
                    <a:lnT>
                      <a:noFill/>
                    </a:lnT>
                    <a:lnB>
                      <a:noFill/>
                    </a:lnB>
                  </a:tcPr>
                </a:tc>
                <a:extLst>
                  <a:ext uri="{0D108BD9-81ED-4DB2-BD59-A6C34878D82A}">
                    <a16:rowId xmlns:a16="http://schemas.microsoft.com/office/drawing/2014/main" val="709228563"/>
                  </a:ext>
                </a:extLst>
              </a:tr>
              <a:tr h="183918">
                <a:tc>
                  <a:txBody>
                    <a:bodyPr/>
                    <a:lstStyle/>
                    <a:p>
                      <a:pPr algn="l" fontAlgn="b"/>
                      <a:r>
                        <a:rPr lang="fr-FR" sz="1200" b="0" i="0" u="none" strike="noStrike" dirty="0">
                          <a:solidFill>
                            <a:srgbClr val="000000"/>
                          </a:solidFill>
                          <a:effectLst/>
                          <a:latin typeface="Calibri" panose="020F0502020204030204" pitchFamily="34" charset="0"/>
                        </a:rPr>
                        <a:t>Seine-et-Marne</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77327</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Nangis</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3,593</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1. Zone sous-dense</a:t>
                      </a:r>
                    </a:p>
                  </a:txBody>
                  <a:tcPr marL="5415" marR="5415" marT="5415" marB="0" anchor="b">
                    <a:lnL>
                      <a:noFill/>
                    </a:lnL>
                    <a:lnR>
                      <a:noFill/>
                    </a:lnR>
                    <a:lnT>
                      <a:noFill/>
                    </a:lnT>
                    <a:lnB>
                      <a:noFill/>
                    </a:lnB>
                  </a:tcPr>
                </a:tc>
                <a:extLst>
                  <a:ext uri="{0D108BD9-81ED-4DB2-BD59-A6C34878D82A}">
                    <a16:rowId xmlns:a16="http://schemas.microsoft.com/office/drawing/2014/main" val="811921514"/>
                  </a:ext>
                </a:extLst>
              </a:tr>
              <a:tr h="183918">
                <a:tc>
                  <a:txBody>
                    <a:bodyPr/>
                    <a:lstStyle/>
                    <a:p>
                      <a:pPr algn="l" fontAlgn="b"/>
                      <a:r>
                        <a:rPr lang="fr-FR" sz="1200" b="0" i="0" u="none" strike="noStrike">
                          <a:solidFill>
                            <a:srgbClr val="000000"/>
                          </a:solidFill>
                          <a:effectLst/>
                          <a:latin typeface="Calibri" panose="020F0502020204030204" pitchFamily="34" charset="0"/>
                        </a:rPr>
                        <a:t>Seine-Saint-Denis</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9395</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Bobigny</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3,867</a:t>
                      </a:r>
                    </a:p>
                  </a:txBody>
                  <a:tcPr marL="5415" marR="5415" marT="5415" marB="0" anchor="b">
                    <a:lnL>
                      <a:noFill/>
                    </a:lnL>
                    <a:lnR>
                      <a:noFill/>
                    </a:lnR>
                    <a:lnT>
                      <a:noFill/>
                    </a:lnT>
                    <a:lnB>
                      <a:noFill/>
                    </a:lnB>
                  </a:tcPr>
                </a:tc>
                <a:tc>
                  <a:txBody>
                    <a:bodyPr/>
                    <a:lstStyle/>
                    <a:p>
                      <a:pPr algn="ctr" fontAlgn="b"/>
                      <a:r>
                        <a:rPr lang="fr-FR" sz="1200" b="0" i="0" u="none" strike="noStrike">
                          <a:solidFill>
                            <a:srgbClr val="000000"/>
                          </a:solidFill>
                          <a:effectLst/>
                          <a:latin typeface="Calibri" panose="020F0502020204030204" pitchFamily="34" charset="0"/>
                        </a:rPr>
                        <a:t>1. Zone sous-dense</a:t>
                      </a:r>
                    </a:p>
                  </a:txBody>
                  <a:tcPr marL="5415" marR="5415" marT="5415" marB="0" anchor="b">
                    <a:lnL>
                      <a:noFill/>
                    </a:lnL>
                    <a:lnR>
                      <a:noFill/>
                    </a:lnR>
                    <a:lnT>
                      <a:noFill/>
                    </a:lnT>
                    <a:lnB>
                      <a:noFill/>
                    </a:lnB>
                  </a:tcPr>
                </a:tc>
                <a:extLst>
                  <a:ext uri="{0D108BD9-81ED-4DB2-BD59-A6C34878D82A}">
                    <a16:rowId xmlns:a16="http://schemas.microsoft.com/office/drawing/2014/main" val="101061307"/>
                  </a:ext>
                </a:extLst>
              </a:tr>
              <a:tr h="183918">
                <a:tc>
                  <a:txBody>
                    <a:bodyPr/>
                    <a:lstStyle/>
                    <a:p>
                      <a:pPr algn="l" fontAlgn="b"/>
                      <a:r>
                        <a:rPr lang="fr-FR" sz="1200" b="0" i="0" u="none" strike="noStrike">
                          <a:solidFill>
                            <a:srgbClr val="000000"/>
                          </a:solidFill>
                          <a:effectLst/>
                          <a:latin typeface="Calibri" panose="020F0502020204030204" pitchFamily="34" charset="0"/>
                        </a:rPr>
                        <a:t>Val-d'Oise</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9511</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Garges-lès-Gonesse</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4,173</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1. Zone sous-dense</a:t>
                      </a:r>
                    </a:p>
                  </a:txBody>
                  <a:tcPr marL="5415" marR="5415" marT="5415" marB="0" anchor="b">
                    <a:lnL>
                      <a:noFill/>
                    </a:lnL>
                    <a:lnR>
                      <a:noFill/>
                    </a:lnR>
                    <a:lnT>
                      <a:noFill/>
                    </a:lnT>
                    <a:lnB>
                      <a:noFill/>
                    </a:lnB>
                  </a:tcPr>
                </a:tc>
                <a:extLst>
                  <a:ext uri="{0D108BD9-81ED-4DB2-BD59-A6C34878D82A}">
                    <a16:rowId xmlns:a16="http://schemas.microsoft.com/office/drawing/2014/main" val="473040500"/>
                  </a:ext>
                </a:extLst>
              </a:tr>
              <a:tr h="183918">
                <a:tc>
                  <a:txBody>
                    <a:bodyPr/>
                    <a:lstStyle/>
                    <a:p>
                      <a:pPr algn="l" fontAlgn="b"/>
                      <a:r>
                        <a:rPr lang="fr-FR" sz="1200" b="0" i="0" u="none" strike="noStrike">
                          <a:solidFill>
                            <a:srgbClr val="000000"/>
                          </a:solidFill>
                          <a:effectLst/>
                          <a:latin typeface="Calibri" panose="020F0502020204030204" pitchFamily="34" charset="0"/>
                        </a:rPr>
                        <a:t>Val-de-Marne</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9421</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Villeneuve-Saint-Georges</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4,189</a:t>
                      </a:r>
                    </a:p>
                  </a:txBody>
                  <a:tcPr marL="5415" marR="5415" marT="5415" marB="0" anchor="b">
                    <a:lnL>
                      <a:noFill/>
                    </a:lnL>
                    <a:lnR>
                      <a:noFill/>
                    </a:lnR>
                    <a:lnT>
                      <a:noFill/>
                    </a:lnT>
                    <a:lnB>
                      <a:noFill/>
                    </a:lnB>
                  </a:tcPr>
                </a:tc>
                <a:tc>
                  <a:txBody>
                    <a:bodyPr/>
                    <a:lstStyle/>
                    <a:p>
                      <a:pPr algn="ctr" fontAlgn="b"/>
                      <a:r>
                        <a:rPr lang="fr-FR" sz="1200" b="0" i="0" u="none" strike="noStrike" dirty="0">
                          <a:solidFill>
                            <a:srgbClr val="000000"/>
                          </a:solidFill>
                          <a:effectLst/>
                          <a:latin typeface="Calibri" panose="020F0502020204030204" pitchFamily="34" charset="0"/>
                        </a:rPr>
                        <a:t>1. Zone sous-dense</a:t>
                      </a:r>
                    </a:p>
                  </a:txBody>
                  <a:tcPr marL="5415" marR="5415" marT="5415" marB="0" anchor="b">
                    <a:lnL>
                      <a:noFill/>
                    </a:lnL>
                    <a:lnR>
                      <a:noFill/>
                    </a:lnR>
                    <a:lnT>
                      <a:noFill/>
                    </a:lnT>
                    <a:lnB>
                      <a:noFill/>
                    </a:lnB>
                  </a:tcPr>
                </a:tc>
                <a:extLst>
                  <a:ext uri="{0D108BD9-81ED-4DB2-BD59-A6C34878D82A}">
                    <a16:rowId xmlns:a16="http://schemas.microsoft.com/office/drawing/2014/main" val="2377237414"/>
                  </a:ext>
                </a:extLst>
              </a:tr>
            </a:tbl>
          </a:graphicData>
        </a:graphic>
      </p:graphicFrame>
    </p:spTree>
    <p:extLst>
      <p:ext uri="{BB962C8B-B14F-4D97-AF65-F5344CB8AC3E}">
        <p14:creationId xmlns:p14="http://schemas.microsoft.com/office/powerpoint/2010/main" val="7640428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71192" y="267494"/>
            <a:ext cx="7272808" cy="539991"/>
          </a:xfrm>
        </p:spPr>
        <p:txBody>
          <a:bodyPr>
            <a:normAutofit fontScale="90000"/>
          </a:bodyPr>
          <a:lstStyle/>
          <a:p>
            <a:r>
              <a:rPr lang="fr-FR" sz="2000" dirty="0"/>
              <a:t>L</a:t>
            </a:r>
            <a:r>
              <a:rPr lang="fr-FR" sz="2000" dirty="0" smtClean="0"/>
              <a:t>ancement </a:t>
            </a:r>
            <a:r>
              <a:rPr lang="fr-FR" sz="2000" dirty="0"/>
              <a:t>début février 2024, des travaux parisiens </a:t>
            </a:r>
            <a:r>
              <a:rPr lang="fr-FR" sz="2000" dirty="0" smtClean="0"/>
              <a:t>pour un </a:t>
            </a:r>
            <a:r>
              <a:rPr lang="fr-FR" sz="2000" dirty="0"/>
              <a:t>schéma territorial des urgences psychiatriques.</a:t>
            </a:r>
            <a:r>
              <a:rPr lang="fr-FR" dirty="0"/>
              <a:t/>
            </a:r>
            <a:br>
              <a:rPr lang="fr-FR" dirty="0"/>
            </a:br>
            <a:endParaRPr lang="fr-FR" dirty="0"/>
          </a:p>
        </p:txBody>
      </p:sp>
      <p:sp>
        <p:nvSpPr>
          <p:cNvPr id="3" name="Espace réservé du contenu 2"/>
          <p:cNvSpPr>
            <a:spLocks noGrp="1"/>
          </p:cNvSpPr>
          <p:nvPr>
            <p:ph idx="1"/>
          </p:nvPr>
        </p:nvSpPr>
        <p:spPr>
          <a:xfrm>
            <a:off x="323528" y="627534"/>
            <a:ext cx="8568952" cy="4104456"/>
          </a:xfrm>
        </p:spPr>
        <p:txBody>
          <a:bodyPr/>
          <a:lstStyle/>
          <a:p>
            <a:r>
              <a:rPr lang="fr-FR" dirty="0"/>
              <a:t> </a:t>
            </a:r>
            <a:endParaRPr lang="fr-FR" dirty="0" smtClean="0"/>
          </a:p>
          <a:p>
            <a:pPr marL="377825" indent="-285750">
              <a:buFont typeface="Arial" panose="020B0604020202020204" pitchFamily="34" charset="0"/>
              <a:buChar char="•"/>
            </a:pPr>
            <a:r>
              <a:rPr lang="fr-FR" dirty="0" smtClean="0"/>
              <a:t>Cette </a:t>
            </a:r>
            <a:r>
              <a:rPr lang="fr-FR" dirty="0"/>
              <a:t>démarche initiée par l’ensemble des départements franciliens, s’inscrit dans les objectifs du Projet régional de santé </a:t>
            </a:r>
            <a:r>
              <a:rPr lang="fr-FR" dirty="0" smtClean="0"/>
              <a:t>n°3 et du </a:t>
            </a:r>
            <a:r>
              <a:rPr lang="fr-FR" dirty="0"/>
              <a:t>contrat territorial de santé mentale parisiens (CTSM 75) signé le 24 janvier dernier, visant à mieux structurer la réponse aux situations de crise et d’urgences psychiatriques</a:t>
            </a:r>
            <a:r>
              <a:rPr lang="fr-FR" dirty="0" smtClean="0"/>
              <a:t>. </a:t>
            </a:r>
            <a:endParaRPr lang="fr-FR" dirty="0"/>
          </a:p>
          <a:p>
            <a:r>
              <a:rPr lang="fr-FR" dirty="0"/>
              <a:t> </a:t>
            </a:r>
          </a:p>
          <a:p>
            <a:pPr marL="377825" indent="-285750">
              <a:buFont typeface="Arial" panose="020B0604020202020204" pitchFamily="34" charset="0"/>
              <a:buChar char="•"/>
            </a:pPr>
            <a:r>
              <a:rPr lang="fr-FR" dirty="0" smtClean="0"/>
              <a:t>Première </a:t>
            </a:r>
            <a:r>
              <a:rPr lang="fr-FR" dirty="0"/>
              <a:t>étape d’un plan </a:t>
            </a:r>
            <a:r>
              <a:rPr lang="fr-FR" dirty="0" smtClean="0"/>
              <a:t>global, avant des travaux visant à:</a:t>
            </a:r>
          </a:p>
          <a:p>
            <a:pPr marL="377825" indent="-285750">
              <a:buFont typeface="Courier New" panose="02070309020205020404" pitchFamily="49" charset="0"/>
              <a:buChar char="o"/>
            </a:pPr>
            <a:r>
              <a:rPr lang="fr-FR" dirty="0" smtClean="0"/>
              <a:t> renforcer </a:t>
            </a:r>
            <a:r>
              <a:rPr lang="fr-FR" dirty="0"/>
              <a:t>l’amont par la prévention, l’accueil et la prise en charge de la crise </a:t>
            </a:r>
          </a:p>
          <a:p>
            <a:pPr marL="377825" indent="-285750">
              <a:buFont typeface="Courier New" panose="02070309020205020404" pitchFamily="49" charset="0"/>
              <a:buChar char="o"/>
            </a:pPr>
            <a:r>
              <a:rPr lang="fr-FR" dirty="0" smtClean="0"/>
              <a:t>fluidifier </a:t>
            </a:r>
            <a:r>
              <a:rPr lang="fr-FR" dirty="0"/>
              <a:t>l’aval par le renforcement de l’offre sanitaire et médico-sociale ainsi qu’une meilleure coordination entre les acteurs</a:t>
            </a:r>
            <a:r>
              <a:rPr lang="fr-FR" dirty="0" smtClean="0"/>
              <a:t>.</a:t>
            </a:r>
          </a:p>
          <a:p>
            <a:endParaRPr lang="fr-FR" sz="1000" dirty="0"/>
          </a:p>
          <a:p>
            <a:pPr marL="377825" indent="-285750">
              <a:buFont typeface="Arial" panose="020B0604020202020204" pitchFamily="34" charset="0"/>
              <a:buChar char="•"/>
            </a:pPr>
            <a:r>
              <a:rPr lang="fr-FR" dirty="0" smtClean="0"/>
              <a:t>Objectif: rédaction </a:t>
            </a:r>
            <a:r>
              <a:rPr lang="fr-FR" dirty="0"/>
              <a:t>d’un schéma formalisant les modalités d’orientation et d’accueil des urgences psychiatriques adultes et infanto-juvéniles à </a:t>
            </a:r>
            <a:r>
              <a:rPr lang="fr-FR" dirty="0" smtClean="0"/>
              <a:t>Paris</a:t>
            </a:r>
            <a:r>
              <a:rPr lang="fr-FR" dirty="0"/>
              <a:t> </a:t>
            </a:r>
            <a:r>
              <a:rPr lang="fr-FR" dirty="0" smtClean="0"/>
              <a:t>pour la fin du S1 2024</a:t>
            </a:r>
            <a:endParaRPr lang="fr-FR" dirty="0"/>
          </a:p>
          <a:p>
            <a:pPr marL="377825" indent="-285750">
              <a:buFont typeface="Wingdings" panose="05000000000000000000" pitchFamily="2" charset="2"/>
              <a:buChar char="Ø"/>
            </a:pPr>
            <a:r>
              <a:rPr lang="fr-FR" dirty="0" smtClean="0"/>
              <a:t>Lancement de consultations avec notamment les SAU </a:t>
            </a:r>
            <a:r>
              <a:rPr lang="fr-FR" dirty="0"/>
              <a:t>parisiens, des établissements de secteurs de psychiatrie, le SAMU - SAS PSY, la Brigade de sapeurs-pompiers de Paris, le </a:t>
            </a:r>
            <a:r>
              <a:rPr lang="fr-FR" dirty="0" smtClean="0"/>
              <a:t>Centre Psychiatrique d’Orientation et d’Accueil, </a:t>
            </a:r>
            <a:r>
              <a:rPr lang="fr-FR" dirty="0"/>
              <a:t>la Cellule régionale d’appui à la recherche de lit et au besoin la Préfecture de Police et les </a:t>
            </a:r>
            <a:r>
              <a:rPr lang="fr-FR" dirty="0" smtClean="0"/>
              <a:t>transporteurs sanitaires.</a:t>
            </a:r>
            <a:endParaRPr lang="fr-FR" dirty="0"/>
          </a:p>
          <a:p>
            <a:pPr marL="377825" indent="-285750">
              <a:buFont typeface="Wingdings" panose="05000000000000000000" pitchFamily="2" charset="2"/>
              <a:buChar char="Ø"/>
            </a:pPr>
            <a:r>
              <a:rPr lang="fr-FR" dirty="0" smtClean="0"/>
              <a:t>Une restitution sera faite associant </a:t>
            </a:r>
            <a:r>
              <a:rPr lang="fr-FR" dirty="0"/>
              <a:t>les représentants des usagers et </a:t>
            </a:r>
            <a:r>
              <a:rPr lang="fr-FR" dirty="0" smtClean="0"/>
              <a:t>les </a:t>
            </a:r>
            <a:r>
              <a:rPr lang="fr-FR" dirty="0"/>
              <a:t>familles. </a:t>
            </a:r>
          </a:p>
          <a:p>
            <a:r>
              <a:rPr lang="fr-FR" dirty="0"/>
              <a:t> </a:t>
            </a:r>
          </a:p>
        </p:txBody>
      </p:sp>
    </p:spTree>
    <p:extLst>
      <p:ext uri="{BB962C8B-B14F-4D97-AF65-F5344CB8AC3E}">
        <p14:creationId xmlns:p14="http://schemas.microsoft.com/office/powerpoint/2010/main" val="31720664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251520" y="484188"/>
            <a:ext cx="8173343" cy="4044950"/>
          </a:xfrm>
        </p:spPr>
        <p:txBody>
          <a:bodyPr>
            <a:normAutofit/>
          </a:bodyPr>
          <a:lstStyle/>
          <a:p>
            <a:r>
              <a:rPr lang="fr-FR" dirty="0"/>
              <a:t>2. </a:t>
            </a:r>
            <a:r>
              <a:rPr lang="fr-FR" dirty="0" smtClean="0"/>
              <a:t>Prévention</a:t>
            </a:r>
            <a:endParaRPr lang="fr-FR" dirty="0"/>
          </a:p>
        </p:txBody>
      </p:sp>
      <p:sp>
        <p:nvSpPr>
          <p:cNvPr id="3" name="Espace réservé du numéro de diapositive 2"/>
          <p:cNvSpPr>
            <a:spLocks noGrp="1"/>
          </p:cNvSpPr>
          <p:nvPr>
            <p:ph type="sldNum" sz="quarter" idx="4"/>
          </p:nvPr>
        </p:nvSpPr>
        <p:spPr/>
        <p:txBody>
          <a:bodyPr/>
          <a:lstStyle/>
          <a:p>
            <a:fld id="{733122C9-A0B9-462F-8757-0847AD287B63}" type="slidenum">
              <a:rPr lang="fr-FR" smtClean="0"/>
              <a:pPr/>
              <a:t>25</a:t>
            </a:fld>
            <a:endParaRPr lang="fr-FR" dirty="0"/>
          </a:p>
        </p:txBody>
      </p:sp>
    </p:spTree>
    <p:extLst>
      <p:ext uri="{BB962C8B-B14F-4D97-AF65-F5344CB8AC3E}">
        <p14:creationId xmlns:p14="http://schemas.microsoft.com/office/powerpoint/2010/main" val="3905994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pour une image  1"/>
          <p:cNvSpPr>
            <a:spLocks noGrp="1"/>
          </p:cNvSpPr>
          <p:nvPr>
            <p:ph type="pic" sz="quarter" idx="13"/>
          </p:nvPr>
        </p:nvSpPr>
        <p:spPr/>
      </p:sp>
      <p:sp>
        <p:nvSpPr>
          <p:cNvPr id="4" name="Titre 3"/>
          <p:cNvSpPr>
            <a:spLocks noGrp="1"/>
          </p:cNvSpPr>
          <p:nvPr>
            <p:ph type="title"/>
          </p:nvPr>
        </p:nvSpPr>
        <p:spPr/>
        <p:txBody>
          <a:bodyPr/>
          <a:lstStyle/>
          <a:p>
            <a:pPr marL="0" indent="0">
              <a:buNone/>
            </a:pPr>
            <a:r>
              <a:rPr lang="fr-FR" dirty="0" smtClean="0"/>
              <a:t>RETEX sur la campagne HPV</a:t>
            </a:r>
            <a:endParaRPr lang="fr-FR" dirty="0"/>
          </a:p>
        </p:txBody>
      </p:sp>
      <p:sp>
        <p:nvSpPr>
          <p:cNvPr id="3" name="Espace réservé du numéro de diapositive 2"/>
          <p:cNvSpPr>
            <a:spLocks noGrp="1"/>
          </p:cNvSpPr>
          <p:nvPr>
            <p:ph type="sldNum" sz="quarter" idx="4294967295"/>
          </p:nvPr>
        </p:nvSpPr>
        <p:spPr>
          <a:xfrm>
            <a:off x="7794625" y="4783138"/>
            <a:ext cx="1349375" cy="360362"/>
          </a:xfrm>
        </p:spPr>
        <p:txBody>
          <a:bodyPr/>
          <a:lstStyle/>
          <a:p>
            <a:fld id="{733122C9-A0B9-462F-8757-0847AD287B63}" type="slidenum">
              <a:rPr lang="fr-FR" smtClean="0"/>
              <a:pPr/>
              <a:t>26</a:t>
            </a:fld>
            <a:endParaRPr lang="fr-FR" dirty="0"/>
          </a:p>
        </p:txBody>
      </p:sp>
    </p:spTree>
    <p:extLst>
      <p:ext uri="{BB962C8B-B14F-4D97-AF65-F5344CB8AC3E}">
        <p14:creationId xmlns:p14="http://schemas.microsoft.com/office/powerpoint/2010/main" val="11574408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3F5A36-87F8-437F-BA12-EC629D69E5DD}"/>
              </a:ext>
            </a:extLst>
          </p:cNvPr>
          <p:cNvSpPr>
            <a:spLocks noGrp="1"/>
          </p:cNvSpPr>
          <p:nvPr>
            <p:ph type="ctrTitle"/>
          </p:nvPr>
        </p:nvSpPr>
        <p:spPr/>
        <p:txBody>
          <a:bodyPr/>
          <a:lstStyle/>
          <a:p>
            <a:r>
              <a:rPr lang="fr-FR" dirty="0" smtClean="0"/>
              <a:t>Campagne HPV en milieu scolaire</a:t>
            </a:r>
            <a:br>
              <a:rPr lang="fr-FR" dirty="0" smtClean="0"/>
            </a:br>
            <a:r>
              <a:rPr lang="fr-FR" dirty="0" smtClean="0"/>
              <a:t>2023-2024</a:t>
            </a:r>
            <a:endParaRPr lang="fr-FR" dirty="0"/>
          </a:p>
        </p:txBody>
      </p:sp>
      <p:sp>
        <p:nvSpPr>
          <p:cNvPr id="5" name="Rectangle 4"/>
          <p:cNvSpPr/>
          <p:nvPr/>
        </p:nvSpPr>
        <p:spPr>
          <a:xfrm>
            <a:off x="447498" y="4675239"/>
            <a:ext cx="1570488" cy="353961"/>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350" dirty="0">
                <a:solidFill>
                  <a:schemeClr val="tx1"/>
                </a:solidFill>
              </a:rPr>
              <a:t>29 février 2024</a:t>
            </a:r>
          </a:p>
        </p:txBody>
      </p:sp>
      <p:pic>
        <p:nvPicPr>
          <p:cNvPr id="6" name="Image 5"/>
          <p:cNvPicPr>
            <a:picLocks noChangeAspect="1"/>
          </p:cNvPicPr>
          <p:nvPr/>
        </p:nvPicPr>
        <p:blipFill>
          <a:blip r:embed="rId2"/>
          <a:stretch>
            <a:fillRect/>
          </a:stretch>
        </p:blipFill>
        <p:spPr>
          <a:xfrm>
            <a:off x="1872404" y="150612"/>
            <a:ext cx="5250189" cy="1798789"/>
          </a:xfrm>
          <a:prstGeom prst="rect">
            <a:avLst/>
          </a:prstGeom>
        </p:spPr>
      </p:pic>
    </p:spTree>
    <p:extLst>
      <p:ext uri="{BB962C8B-B14F-4D97-AF65-F5344CB8AC3E}">
        <p14:creationId xmlns:p14="http://schemas.microsoft.com/office/powerpoint/2010/main" val="35525672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294967295"/>
          </p:nvPr>
        </p:nvSpPr>
        <p:spPr>
          <a:xfrm>
            <a:off x="8289672" y="4778573"/>
            <a:ext cx="405000" cy="189000"/>
          </a:xfrm>
        </p:spPr>
        <p:txBody>
          <a:bodyPr/>
          <a:lstStyle/>
          <a:p>
            <a:fld id="{733122C9-A0B9-462F-8757-0847AD287B63}" type="slidenum">
              <a:rPr lang="fr-FR" smtClean="0"/>
              <a:pPr/>
              <a:t>28</a:t>
            </a:fld>
            <a:endParaRPr lang="fr-FR" dirty="0"/>
          </a:p>
        </p:txBody>
      </p:sp>
      <p:sp>
        <p:nvSpPr>
          <p:cNvPr id="3" name="Espace réservé du texte 4">
            <a:extLst>
              <a:ext uri="{FF2B5EF4-FFF2-40B4-BE49-F238E27FC236}">
                <a16:creationId xmlns:a16="http://schemas.microsoft.com/office/drawing/2014/main" id="{BA87EF96-4A6E-449A-86E2-35755484AC8B}"/>
              </a:ext>
            </a:extLst>
          </p:cNvPr>
          <p:cNvSpPr>
            <a:spLocks noGrp="1"/>
          </p:cNvSpPr>
          <p:nvPr>
            <p:ph type="body" sz="quarter" idx="13"/>
          </p:nvPr>
        </p:nvSpPr>
        <p:spPr>
          <a:xfrm>
            <a:off x="251519" y="892969"/>
            <a:ext cx="8842473" cy="3636168"/>
          </a:xfrm>
        </p:spPr>
        <p:txBody>
          <a:bodyPr/>
          <a:lstStyle/>
          <a:p>
            <a:pPr marL="214313" indent="-214313">
              <a:spcBef>
                <a:spcPts val="0"/>
              </a:spcBef>
              <a:buFont typeface="Arial" panose="020B0604020202020204" pitchFamily="34" charset="0"/>
              <a:buChar char="•"/>
            </a:pPr>
            <a:r>
              <a:rPr lang="fr-FR" sz="1350" b="0" dirty="0">
                <a:solidFill>
                  <a:srgbClr val="071F32"/>
                </a:solidFill>
              </a:rPr>
              <a:t>2 961 </a:t>
            </a:r>
            <a:r>
              <a:rPr lang="fr-FR" sz="1350" b="0" dirty="0">
                <a:solidFill>
                  <a:schemeClr val="tx1"/>
                </a:solidFill>
              </a:rPr>
              <a:t>enfants vaccinés </a:t>
            </a:r>
          </a:p>
          <a:p>
            <a:pPr marL="214313" indent="-214313">
              <a:spcBef>
                <a:spcPts val="0"/>
              </a:spcBef>
              <a:buFont typeface="Arial" panose="020B0604020202020204" pitchFamily="34" charset="0"/>
              <a:buChar char="•"/>
            </a:pPr>
            <a:r>
              <a:rPr lang="fr-FR" sz="1350" b="0" dirty="0">
                <a:solidFill>
                  <a:schemeClr val="tx1"/>
                </a:solidFill>
              </a:rPr>
              <a:t>Adhésion de 14%</a:t>
            </a:r>
          </a:p>
          <a:p>
            <a:pPr marL="214313" indent="-214313">
              <a:spcBef>
                <a:spcPts val="0"/>
              </a:spcBef>
              <a:spcAft>
                <a:spcPts val="0"/>
              </a:spcAft>
              <a:buFont typeface="Arial" panose="020B0604020202020204" pitchFamily="34" charset="0"/>
              <a:buChar char="•"/>
            </a:pPr>
            <a:r>
              <a:rPr lang="fr-FR" sz="1350" b="0" dirty="0">
                <a:solidFill>
                  <a:schemeClr val="tx1"/>
                </a:solidFill>
              </a:rPr>
              <a:t>Adhésion moyenne de 18% pour les collèges publics et privés volontaires </a:t>
            </a:r>
          </a:p>
          <a:p>
            <a:pPr marL="0" indent="0">
              <a:spcBef>
                <a:spcPts val="0"/>
              </a:spcBef>
              <a:spcAft>
                <a:spcPts val="0"/>
              </a:spcAft>
            </a:pPr>
            <a:r>
              <a:rPr lang="fr-FR" sz="1350" b="0" dirty="0">
                <a:solidFill>
                  <a:schemeClr val="tx1"/>
                </a:solidFill>
              </a:rPr>
              <a:t>    (objectif cible instruction interministérielle de 30%)</a:t>
            </a:r>
          </a:p>
          <a:p>
            <a:pPr marL="0" indent="0">
              <a:spcBef>
                <a:spcPts val="0"/>
              </a:spcBef>
              <a:spcAft>
                <a:spcPts val="0"/>
              </a:spcAft>
            </a:pPr>
            <a:endParaRPr lang="fr-FR" sz="1350" b="0" dirty="0">
              <a:solidFill>
                <a:schemeClr val="tx1"/>
              </a:solidFill>
            </a:endParaRPr>
          </a:p>
          <a:p>
            <a:pPr marL="214313" indent="-214313">
              <a:spcBef>
                <a:spcPts val="0"/>
              </a:spcBef>
              <a:buFont typeface="Arial" panose="020B0604020202020204" pitchFamily="34" charset="0"/>
              <a:buChar char="•"/>
            </a:pPr>
            <a:r>
              <a:rPr lang="fr-FR" sz="1350" b="0" dirty="0">
                <a:solidFill>
                  <a:schemeClr val="tx1"/>
                </a:solidFill>
              </a:rPr>
              <a:t>Qui est vacciné ? </a:t>
            </a:r>
          </a:p>
          <a:p>
            <a:pPr marL="538304" lvl="1" indent="-214313">
              <a:buFont typeface="Courier New" panose="02070309020205020404" pitchFamily="49" charset="0"/>
              <a:buChar char="o"/>
            </a:pPr>
            <a:r>
              <a:rPr lang="fr-FR" sz="1350" dirty="0">
                <a:solidFill>
                  <a:srgbClr val="071F32"/>
                </a:solidFill>
              </a:rPr>
              <a:t>54% sont des garçons ; </a:t>
            </a:r>
          </a:p>
          <a:p>
            <a:pPr marL="538304" lvl="1" indent="-214313">
              <a:buFont typeface="Courier New" panose="02070309020205020404" pitchFamily="49" charset="0"/>
              <a:buChar char="o"/>
            </a:pPr>
            <a:r>
              <a:rPr lang="fr-FR" sz="1350" dirty="0">
                <a:solidFill>
                  <a:srgbClr val="071F32"/>
                </a:solidFill>
              </a:rPr>
              <a:t>14% des vaccinés sont scolarisés dans le privé (dont l’adhésion est de 25% en moyenne) ; </a:t>
            </a:r>
          </a:p>
          <a:p>
            <a:pPr marL="538304" lvl="1" indent="-214313">
              <a:buFont typeface="Courier New" panose="02070309020205020404" pitchFamily="49" charset="0"/>
              <a:buChar char="o"/>
            </a:pPr>
            <a:r>
              <a:rPr lang="fr-FR" sz="1350" dirty="0">
                <a:solidFill>
                  <a:srgbClr val="071F32"/>
                </a:solidFill>
              </a:rPr>
              <a:t>11% des famille déclarent bénéficier de la C2S ou de l’AME (7% de la pop. à Paris ont la C2S) ;</a:t>
            </a:r>
          </a:p>
          <a:p>
            <a:pPr marL="538304" lvl="1" indent="-214313">
              <a:buFont typeface="Courier New" panose="02070309020205020404" pitchFamily="49" charset="0"/>
              <a:buChar char="o"/>
            </a:pPr>
            <a:r>
              <a:rPr lang="fr-FR" sz="1350" dirty="0">
                <a:solidFill>
                  <a:srgbClr val="071F32"/>
                </a:solidFill>
              </a:rPr>
              <a:t>7% des familles résident hors du département mais toutes dans la région Ile-de-France .</a:t>
            </a:r>
            <a:endParaRPr lang="fr-FR" sz="1350" dirty="0">
              <a:solidFill>
                <a:srgbClr val="071F32"/>
              </a:solidFill>
              <a:sym typeface="Symbol" panose="05050102010706020507" pitchFamily="18" charset="2"/>
            </a:endParaRPr>
          </a:p>
          <a:p>
            <a:pPr indent="0"/>
            <a:r>
              <a:rPr lang="fr-FR" sz="1350" dirty="0">
                <a:solidFill>
                  <a:srgbClr val="071F32"/>
                </a:solidFill>
                <a:sym typeface="Symbol" panose="05050102010706020507" pitchFamily="18" charset="2"/>
              </a:rPr>
              <a:t> </a:t>
            </a:r>
            <a:r>
              <a:rPr lang="fr-FR" sz="1350" dirty="0">
                <a:solidFill>
                  <a:srgbClr val="071F32"/>
                </a:solidFill>
              </a:rPr>
              <a:t>Ouvrir la vaccination des premières doses au printemps 2024</a:t>
            </a:r>
          </a:p>
        </p:txBody>
      </p:sp>
      <p:sp>
        <p:nvSpPr>
          <p:cNvPr id="4" name="Titre 5">
            <a:extLst>
              <a:ext uri="{FF2B5EF4-FFF2-40B4-BE49-F238E27FC236}">
                <a16:creationId xmlns:a16="http://schemas.microsoft.com/office/drawing/2014/main" id="{DBCBAE0E-7B9E-4A30-A1B3-90841ED8FC29}"/>
              </a:ext>
            </a:extLst>
          </p:cNvPr>
          <p:cNvSpPr>
            <a:spLocks noGrp="1"/>
          </p:cNvSpPr>
          <p:nvPr>
            <p:ph type="title"/>
          </p:nvPr>
        </p:nvSpPr>
        <p:spPr>
          <a:xfrm>
            <a:off x="1907704" y="173246"/>
            <a:ext cx="8100000" cy="351000"/>
          </a:xfrm>
        </p:spPr>
        <p:txBody>
          <a:bodyPr/>
          <a:lstStyle/>
          <a:p>
            <a:r>
              <a:rPr lang="fr-FR" sz="1500" dirty="0">
                <a:solidFill>
                  <a:srgbClr val="25DCCC"/>
                </a:solidFill>
                <a:latin typeface="+mn-lt"/>
                <a:ea typeface="+mn-ea"/>
                <a:cs typeface="+mn-cs"/>
              </a:rPr>
              <a:t>Bilan quantitatif 2023</a:t>
            </a:r>
          </a:p>
        </p:txBody>
      </p:sp>
      <p:graphicFrame>
        <p:nvGraphicFramePr>
          <p:cNvPr id="9" name="Graphique 8"/>
          <p:cNvGraphicFramePr/>
          <p:nvPr>
            <p:extLst/>
          </p:nvPr>
        </p:nvGraphicFramePr>
        <p:xfrm>
          <a:off x="5626744" y="173246"/>
          <a:ext cx="3120886" cy="2579370"/>
        </p:xfrm>
        <a:graphic>
          <a:graphicData uri="http://schemas.openxmlformats.org/drawingml/2006/chart">
            <c:chart xmlns:c="http://schemas.openxmlformats.org/drawingml/2006/chart" xmlns:r="http://schemas.openxmlformats.org/officeDocument/2006/relationships" r:id="rId2"/>
          </a:graphicData>
        </a:graphic>
      </p:graphicFrame>
      <p:sp>
        <p:nvSpPr>
          <p:cNvPr id="8" name="Espace réservé du pied de page 2">
            <a:extLst>
              <a:ext uri="{FF2B5EF4-FFF2-40B4-BE49-F238E27FC236}">
                <a16:creationId xmlns:a16="http://schemas.microsoft.com/office/drawing/2014/main" id="{3BE5F20F-7C0F-472F-8E4F-BBF9FBD5AB1A}"/>
              </a:ext>
            </a:extLst>
          </p:cNvPr>
          <p:cNvSpPr>
            <a:spLocks noGrp="1"/>
          </p:cNvSpPr>
          <p:nvPr>
            <p:ph type="ftr" sz="quarter" idx="4294967295"/>
          </p:nvPr>
        </p:nvSpPr>
        <p:spPr>
          <a:xfrm>
            <a:off x="3963600" y="4778573"/>
            <a:ext cx="4590000" cy="189000"/>
          </a:xfrm>
          <a:prstGeom prst="rect">
            <a:avLst/>
          </a:prstGeom>
        </p:spPr>
        <p:txBody>
          <a:bodyPr/>
          <a:lstStyle/>
          <a:p>
            <a:pPr defTabSz="685800">
              <a:lnSpc>
                <a:spcPct val="115000"/>
              </a:lnSpc>
              <a:defRPr/>
            </a:pPr>
            <a:r>
              <a:rPr lang="fr-FR" dirty="0" smtClean="0">
                <a:solidFill>
                  <a:srgbClr val="071F32"/>
                </a:solidFill>
                <a:latin typeface="Montserrat"/>
              </a:rPr>
              <a:t>CTS</a:t>
            </a:r>
            <a:r>
              <a:rPr lang="fr-FR" b="0" dirty="0">
                <a:solidFill>
                  <a:srgbClr val="071F32"/>
                </a:solidFill>
                <a:latin typeface="Montserrat"/>
              </a:rPr>
              <a:t> | Février 2024 |</a:t>
            </a:r>
          </a:p>
        </p:txBody>
      </p:sp>
      <p:pic>
        <p:nvPicPr>
          <p:cNvPr id="7" name="Image 6"/>
          <p:cNvPicPr>
            <a:picLocks noChangeAspect="1"/>
          </p:cNvPicPr>
          <p:nvPr/>
        </p:nvPicPr>
        <p:blipFill rotWithShape="1">
          <a:blip r:embed="rId3"/>
          <a:srcRect r="66101" b="6951"/>
          <a:stretch/>
        </p:blipFill>
        <p:spPr>
          <a:xfrm>
            <a:off x="1595997" y="4640571"/>
            <a:ext cx="521115" cy="490923"/>
          </a:xfrm>
          <a:prstGeom prst="rect">
            <a:avLst/>
          </a:prstGeom>
        </p:spPr>
      </p:pic>
      <p:pic>
        <p:nvPicPr>
          <p:cNvPr id="5" name="Image 4"/>
          <p:cNvPicPr>
            <a:picLocks noChangeAspect="1"/>
          </p:cNvPicPr>
          <p:nvPr/>
        </p:nvPicPr>
        <p:blipFill>
          <a:blip r:embed="rId4"/>
          <a:stretch>
            <a:fillRect/>
          </a:stretch>
        </p:blipFill>
        <p:spPr>
          <a:xfrm>
            <a:off x="2152464" y="4665511"/>
            <a:ext cx="717866" cy="480101"/>
          </a:xfrm>
          <a:prstGeom prst="rect">
            <a:avLst/>
          </a:prstGeom>
        </p:spPr>
      </p:pic>
    </p:spTree>
    <p:extLst>
      <p:ext uri="{BB962C8B-B14F-4D97-AF65-F5344CB8AC3E}">
        <p14:creationId xmlns:p14="http://schemas.microsoft.com/office/powerpoint/2010/main" val="1509531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294967295"/>
          </p:nvPr>
        </p:nvSpPr>
        <p:spPr>
          <a:xfrm>
            <a:off x="8289672" y="4778573"/>
            <a:ext cx="405000" cy="189000"/>
          </a:xfrm>
        </p:spPr>
        <p:txBody>
          <a:bodyPr/>
          <a:lstStyle/>
          <a:p>
            <a:fld id="{733122C9-A0B9-462F-8757-0847AD287B63}" type="slidenum">
              <a:rPr lang="fr-FR" smtClean="0"/>
              <a:pPr/>
              <a:t>29</a:t>
            </a:fld>
            <a:endParaRPr lang="fr-FR" dirty="0"/>
          </a:p>
        </p:txBody>
      </p:sp>
      <p:sp>
        <p:nvSpPr>
          <p:cNvPr id="3" name="Espace réservé du texte 4">
            <a:extLst>
              <a:ext uri="{FF2B5EF4-FFF2-40B4-BE49-F238E27FC236}">
                <a16:creationId xmlns:a16="http://schemas.microsoft.com/office/drawing/2014/main" id="{BA87EF96-4A6E-449A-86E2-35755484AC8B}"/>
              </a:ext>
            </a:extLst>
          </p:cNvPr>
          <p:cNvSpPr>
            <a:spLocks noGrp="1"/>
          </p:cNvSpPr>
          <p:nvPr>
            <p:ph type="body" sz="quarter" idx="13"/>
          </p:nvPr>
        </p:nvSpPr>
        <p:spPr>
          <a:xfrm>
            <a:off x="179512" y="756406"/>
            <a:ext cx="9072665" cy="3908462"/>
          </a:xfrm>
        </p:spPr>
        <p:txBody>
          <a:bodyPr/>
          <a:lstStyle/>
          <a:p>
            <a:pPr marL="223838" indent="-214313">
              <a:lnSpc>
                <a:spcPct val="150000"/>
              </a:lnSpc>
              <a:buFont typeface="Arial" panose="020B0604020202020204" pitchFamily="34" charset="0"/>
              <a:buChar char="•"/>
            </a:pPr>
            <a:r>
              <a:rPr lang="fr-FR" sz="1350" b="0" dirty="0">
                <a:solidFill>
                  <a:srgbClr val="071F32"/>
                </a:solidFill>
              </a:rPr>
              <a:t>Vaccination dans 72% des collèges (5 338 enfants non touchés)</a:t>
            </a:r>
          </a:p>
          <a:p>
            <a:pPr marL="538304" lvl="1" indent="-214313">
              <a:buFont typeface="Courier New" panose="02070309020205020404" pitchFamily="49" charset="0"/>
              <a:buChar char="o"/>
            </a:pPr>
            <a:r>
              <a:rPr lang="fr-FR" sz="1350" dirty="0">
                <a:solidFill>
                  <a:srgbClr val="071F32"/>
                </a:solidFill>
              </a:rPr>
              <a:t>Publics : 3 établissements avec – de 10 autorisations (dont 1 REP)</a:t>
            </a:r>
          </a:p>
          <a:p>
            <a:pPr marL="538304" lvl="1" indent="-214313">
              <a:buFont typeface="Courier New" panose="02070309020205020404" pitchFamily="49" charset="0"/>
              <a:buChar char="o"/>
            </a:pPr>
            <a:r>
              <a:rPr lang="fr-FR" sz="1350" dirty="0">
                <a:solidFill>
                  <a:srgbClr val="071F32"/>
                </a:solidFill>
              </a:rPr>
              <a:t>Privés : 71% ne participent pas</a:t>
            </a:r>
          </a:p>
          <a:p>
            <a:pPr marL="214313" indent="-214313">
              <a:spcBef>
                <a:spcPts val="0"/>
              </a:spcBef>
              <a:buFont typeface="Arial" panose="020B0604020202020204" pitchFamily="34" charset="0"/>
              <a:buChar char="•"/>
            </a:pPr>
            <a:r>
              <a:rPr lang="fr-FR" sz="1350" b="0" dirty="0">
                <a:solidFill>
                  <a:schemeClr val="tx1"/>
                </a:solidFill>
              </a:rPr>
              <a:t>Participation variable en fonction des arrondissements</a:t>
            </a:r>
          </a:p>
          <a:p>
            <a:pPr marL="214313" indent="-214313">
              <a:spcBef>
                <a:spcPts val="0"/>
              </a:spcBef>
              <a:buFont typeface="Arial" panose="020B0604020202020204" pitchFamily="34" charset="0"/>
              <a:buChar char="•"/>
            </a:pPr>
            <a:r>
              <a:rPr lang="fr-FR" sz="1350" b="0" dirty="0">
                <a:solidFill>
                  <a:schemeClr val="tx1"/>
                </a:solidFill>
              </a:rPr>
              <a:t>Corrélation entre IPS et l’adhésion </a:t>
            </a:r>
          </a:p>
          <a:p>
            <a:pPr marL="214313" indent="-214313">
              <a:spcBef>
                <a:spcPts val="0"/>
              </a:spcBef>
              <a:buFont typeface="Arial" panose="020B0604020202020204" pitchFamily="34" charset="0"/>
              <a:buChar char="•"/>
            </a:pPr>
            <a:r>
              <a:rPr lang="fr-FR" sz="1350" b="0" dirty="0">
                <a:solidFill>
                  <a:schemeClr val="tx1"/>
                </a:solidFill>
              </a:rPr>
              <a:t>Corrélation entre le type d’établissement (REP /REP + / Privés…) et l’adhésion</a:t>
            </a:r>
          </a:p>
          <a:p>
            <a:pPr marL="214313" indent="-214313">
              <a:spcBef>
                <a:spcPts val="0"/>
              </a:spcBef>
              <a:buFont typeface="Arial" panose="020B0604020202020204" pitchFamily="34" charset="0"/>
              <a:buChar char="•"/>
            </a:pPr>
            <a:r>
              <a:rPr lang="fr-FR" sz="1350" b="0" dirty="0">
                <a:solidFill>
                  <a:schemeClr val="tx1"/>
                </a:solidFill>
              </a:rPr>
              <a:t>Absence de lien entre la taille de l’établissement </a:t>
            </a:r>
            <a:r>
              <a:rPr lang="fr-FR" sz="1350" b="0" dirty="0">
                <a:solidFill>
                  <a:srgbClr val="071F32"/>
                </a:solidFill>
              </a:rPr>
              <a:t>et l’adhésion finale</a:t>
            </a:r>
          </a:p>
          <a:p>
            <a:pPr marL="223838" indent="-214313">
              <a:buFont typeface="Symbol" panose="05050102010706020507" pitchFamily="18" charset="2"/>
              <a:buChar char="®"/>
            </a:pPr>
            <a:endParaRPr lang="fr-FR" sz="1350" dirty="0">
              <a:solidFill>
                <a:srgbClr val="071F32"/>
              </a:solidFill>
            </a:endParaRPr>
          </a:p>
          <a:p>
            <a:pPr marL="223838" indent="-214313">
              <a:buFont typeface="Symbol" panose="05050102010706020507" pitchFamily="18" charset="2"/>
              <a:buChar char="®"/>
            </a:pPr>
            <a:r>
              <a:rPr lang="fr-FR" sz="1350" dirty="0">
                <a:solidFill>
                  <a:srgbClr val="071F32"/>
                </a:solidFill>
              </a:rPr>
              <a:t>Axer les efforts (communication, sensibilisation, suivi, évaluation ) sur les collèges prioritaires (~30)</a:t>
            </a:r>
          </a:p>
          <a:p>
            <a:pPr marL="223838" indent="-214313">
              <a:buFont typeface="Symbol" panose="05050102010706020507" pitchFamily="18" charset="2"/>
              <a:buChar char="®"/>
            </a:pPr>
            <a:r>
              <a:rPr lang="fr-FR" sz="1350" dirty="0">
                <a:solidFill>
                  <a:srgbClr val="071F32"/>
                </a:solidFill>
              </a:rPr>
              <a:t>Sensibiliser : construire des actions en proximité avec les partenaires</a:t>
            </a:r>
          </a:p>
          <a:p>
            <a:pPr marL="223838" indent="-214313">
              <a:lnSpc>
                <a:spcPct val="150000"/>
              </a:lnSpc>
              <a:buFont typeface="Arial" panose="020B0604020202020204" pitchFamily="34" charset="0"/>
              <a:buChar char="•"/>
            </a:pPr>
            <a:endParaRPr lang="fr-FR" sz="1350" b="0" dirty="0">
              <a:solidFill>
                <a:srgbClr val="071F32"/>
              </a:solidFill>
            </a:endParaRPr>
          </a:p>
        </p:txBody>
      </p:sp>
      <p:sp>
        <p:nvSpPr>
          <p:cNvPr id="4" name="Titre 5">
            <a:extLst>
              <a:ext uri="{FF2B5EF4-FFF2-40B4-BE49-F238E27FC236}">
                <a16:creationId xmlns:a16="http://schemas.microsoft.com/office/drawing/2014/main" id="{DBCBAE0E-7B9E-4A30-A1B3-90841ED8FC29}"/>
              </a:ext>
            </a:extLst>
          </p:cNvPr>
          <p:cNvSpPr>
            <a:spLocks noGrp="1"/>
          </p:cNvSpPr>
          <p:nvPr>
            <p:ph type="title"/>
          </p:nvPr>
        </p:nvSpPr>
        <p:spPr>
          <a:xfrm>
            <a:off x="1856554" y="173054"/>
            <a:ext cx="8100000" cy="351000"/>
          </a:xfrm>
        </p:spPr>
        <p:txBody>
          <a:bodyPr/>
          <a:lstStyle/>
          <a:p>
            <a:r>
              <a:rPr lang="fr-FR" sz="1500" dirty="0">
                <a:solidFill>
                  <a:srgbClr val="25DCCC"/>
                </a:solidFill>
                <a:latin typeface="+mn-lt"/>
                <a:ea typeface="+mn-ea"/>
                <a:cs typeface="+mn-cs"/>
              </a:rPr>
              <a:t>L’adhésion : marqueur social</a:t>
            </a:r>
          </a:p>
        </p:txBody>
      </p:sp>
      <p:graphicFrame>
        <p:nvGraphicFramePr>
          <p:cNvPr id="8" name="Graphique 7"/>
          <p:cNvGraphicFramePr>
            <a:graphicFrameLocks/>
          </p:cNvGraphicFramePr>
          <p:nvPr>
            <p:extLst/>
          </p:nvPr>
        </p:nvGraphicFramePr>
        <p:xfrm>
          <a:off x="6436519" y="1"/>
          <a:ext cx="3057524" cy="3741284"/>
        </p:xfrm>
        <a:graphic>
          <a:graphicData uri="http://schemas.openxmlformats.org/drawingml/2006/chart">
            <c:chart xmlns:c="http://schemas.openxmlformats.org/drawingml/2006/chart" xmlns:r="http://schemas.openxmlformats.org/officeDocument/2006/relationships" r:id="rId2"/>
          </a:graphicData>
        </a:graphic>
      </p:graphicFrame>
      <p:pic>
        <p:nvPicPr>
          <p:cNvPr id="7" name="Image 6"/>
          <p:cNvPicPr>
            <a:picLocks noChangeAspect="1"/>
          </p:cNvPicPr>
          <p:nvPr/>
        </p:nvPicPr>
        <p:blipFill rotWithShape="1">
          <a:blip r:embed="rId3"/>
          <a:srcRect l="70934" b="43521"/>
          <a:stretch/>
        </p:blipFill>
        <p:spPr>
          <a:xfrm>
            <a:off x="2298754" y="4626859"/>
            <a:ext cx="719294" cy="478858"/>
          </a:xfrm>
          <a:prstGeom prst="rect">
            <a:avLst/>
          </a:prstGeom>
        </p:spPr>
      </p:pic>
      <p:pic>
        <p:nvPicPr>
          <p:cNvPr id="9" name="Image 8"/>
          <p:cNvPicPr>
            <a:picLocks noChangeAspect="1"/>
          </p:cNvPicPr>
          <p:nvPr/>
        </p:nvPicPr>
        <p:blipFill rotWithShape="1">
          <a:blip r:embed="rId4"/>
          <a:srcRect r="66101" b="6951"/>
          <a:stretch/>
        </p:blipFill>
        <p:spPr>
          <a:xfrm>
            <a:off x="1595997" y="4654426"/>
            <a:ext cx="521115" cy="490923"/>
          </a:xfrm>
          <a:prstGeom prst="rect">
            <a:avLst/>
          </a:prstGeom>
        </p:spPr>
      </p:pic>
      <p:sp>
        <p:nvSpPr>
          <p:cNvPr id="11" name="Espace réservé du pied de page 2">
            <a:extLst>
              <a:ext uri="{FF2B5EF4-FFF2-40B4-BE49-F238E27FC236}">
                <a16:creationId xmlns:a16="http://schemas.microsoft.com/office/drawing/2014/main" id="{3BE5F20F-7C0F-472F-8E4F-BBF9FBD5AB1A}"/>
              </a:ext>
            </a:extLst>
          </p:cNvPr>
          <p:cNvSpPr>
            <a:spLocks noGrp="1"/>
          </p:cNvSpPr>
          <p:nvPr>
            <p:ph type="ftr" sz="quarter" idx="4294967295"/>
          </p:nvPr>
        </p:nvSpPr>
        <p:spPr>
          <a:xfrm>
            <a:off x="3963600" y="4778573"/>
            <a:ext cx="4590000" cy="189000"/>
          </a:xfrm>
          <a:prstGeom prst="rect">
            <a:avLst/>
          </a:prstGeom>
        </p:spPr>
        <p:txBody>
          <a:bodyPr/>
          <a:lstStyle/>
          <a:p>
            <a:pPr defTabSz="685800">
              <a:lnSpc>
                <a:spcPct val="115000"/>
              </a:lnSpc>
              <a:defRPr/>
            </a:pPr>
            <a:r>
              <a:rPr lang="fr-FR" dirty="0" smtClean="0">
                <a:solidFill>
                  <a:srgbClr val="071F32"/>
                </a:solidFill>
                <a:latin typeface="Montserrat"/>
              </a:rPr>
              <a:t>CTS</a:t>
            </a:r>
            <a:r>
              <a:rPr lang="fr-FR" b="0" dirty="0">
                <a:solidFill>
                  <a:srgbClr val="071F32"/>
                </a:solidFill>
                <a:latin typeface="Montserrat"/>
              </a:rPr>
              <a:t> | Février 2024 |</a:t>
            </a:r>
          </a:p>
        </p:txBody>
      </p:sp>
    </p:spTree>
    <p:extLst>
      <p:ext uri="{BB962C8B-B14F-4D97-AF65-F5344CB8AC3E}">
        <p14:creationId xmlns:p14="http://schemas.microsoft.com/office/powerpoint/2010/main" val="11573977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defTabSz="914378"/>
            <a:fld id="{733122C9-A0B9-462F-8757-0847AD287B63}" type="slidenum">
              <a:rPr lang="fr-FR">
                <a:solidFill>
                  <a:srgbClr val="000000"/>
                </a:solidFill>
                <a:latin typeface="Arial"/>
              </a:rPr>
              <a:pPr defTabSz="914378"/>
              <a:t>3</a:t>
            </a:fld>
            <a:endParaRPr lang="fr-FR" dirty="0">
              <a:solidFill>
                <a:srgbClr val="000000"/>
              </a:solidFill>
              <a:latin typeface="Arial"/>
            </a:endParaRPr>
          </a:p>
        </p:txBody>
      </p:sp>
      <p:sp>
        <p:nvSpPr>
          <p:cNvPr id="5" name="Titre 4">
            <a:extLst>
              <a:ext uri="{FF2B5EF4-FFF2-40B4-BE49-F238E27FC236}">
                <a16:creationId xmlns:a16="http://schemas.microsoft.com/office/drawing/2014/main" id="{7FECE53A-9267-D842-B87E-F184AF518E9F}"/>
              </a:ext>
            </a:extLst>
          </p:cNvPr>
          <p:cNvSpPr>
            <a:spLocks noGrp="1"/>
          </p:cNvSpPr>
          <p:nvPr>
            <p:ph type="title"/>
          </p:nvPr>
        </p:nvSpPr>
        <p:spPr>
          <a:xfrm>
            <a:off x="323851" y="682802"/>
            <a:ext cx="8424863" cy="539991"/>
          </a:xfrm>
        </p:spPr>
        <p:txBody>
          <a:bodyPr/>
          <a:lstStyle/>
          <a:p>
            <a:r>
              <a:rPr lang="da-DK" dirty="0">
                <a:latin typeface="Marianne" panose="02000000000000000000" pitchFamily="2" charset="0"/>
              </a:rPr>
              <a:t>T</a:t>
            </a:r>
            <a:r>
              <a:rPr lang="da-DK" dirty="0" smtClean="0">
                <a:latin typeface="Marianne" panose="02000000000000000000" pitchFamily="2" charset="0"/>
              </a:rPr>
              <a:t>ensions hivernales sur l’offre de soins</a:t>
            </a:r>
            <a:endParaRPr lang="fr-FR" dirty="0">
              <a:latin typeface="Marianne" panose="02000000000000000000" pitchFamily="2" charset="0"/>
            </a:endParaRPr>
          </a:p>
        </p:txBody>
      </p:sp>
      <p:sp>
        <p:nvSpPr>
          <p:cNvPr id="9" name="Espace réservé du texte 8">
            <a:extLst>
              <a:ext uri="{FF2B5EF4-FFF2-40B4-BE49-F238E27FC236}">
                <a16:creationId xmlns:a16="http://schemas.microsoft.com/office/drawing/2014/main" id="{27883A4E-11C3-A343-86BD-29780D88B23F}"/>
              </a:ext>
            </a:extLst>
          </p:cNvPr>
          <p:cNvSpPr>
            <a:spLocks noGrp="1"/>
          </p:cNvSpPr>
          <p:nvPr>
            <p:ph type="body" sz="quarter" idx="14"/>
          </p:nvPr>
        </p:nvSpPr>
        <p:spPr>
          <a:xfrm>
            <a:off x="323851" y="1350108"/>
            <a:ext cx="8424863" cy="3316677"/>
          </a:xfrm>
        </p:spPr>
        <p:txBody>
          <a:bodyPr/>
          <a:lstStyle/>
          <a:p>
            <a:r>
              <a:rPr lang="fr-FR" sz="1200" dirty="0">
                <a:latin typeface="Marianne" panose="02000000000000000000" pitchFamily="2" charset="0"/>
              </a:rPr>
              <a:t>Des </a:t>
            </a:r>
            <a:r>
              <a:rPr lang="fr-FR" sz="1200" b="1" dirty="0">
                <a:latin typeface="Marianne" panose="02000000000000000000" pitchFamily="2" charset="0"/>
              </a:rPr>
              <a:t>épidémies moins fortes qu’à l’hiver 2022 </a:t>
            </a:r>
            <a:r>
              <a:rPr lang="fr-FR" sz="1200" dirty="0">
                <a:latin typeface="Marianne" panose="02000000000000000000" pitchFamily="2" charset="0"/>
              </a:rPr>
              <a:t>: </a:t>
            </a:r>
          </a:p>
          <a:p>
            <a:pPr marL="306386" indent="-214313">
              <a:buFontTx/>
              <a:buChar char="-"/>
            </a:pPr>
            <a:r>
              <a:rPr lang="fr-FR" sz="1200" dirty="0">
                <a:latin typeface="Marianne" panose="02000000000000000000" pitchFamily="2" charset="0"/>
              </a:rPr>
              <a:t>pas de triple épidémie Covid-grippe-bronchiolite simultanée ;</a:t>
            </a:r>
          </a:p>
          <a:p>
            <a:pPr marL="306386" indent="-214313">
              <a:buFontTx/>
              <a:buChar char="-"/>
            </a:pPr>
            <a:r>
              <a:rPr lang="fr-FR" sz="1200" dirty="0">
                <a:latin typeface="Marianne" panose="02000000000000000000" pitchFamily="2" charset="0"/>
              </a:rPr>
              <a:t>Un effet </a:t>
            </a:r>
            <a:r>
              <a:rPr lang="fr-FR" sz="1200" dirty="0" err="1">
                <a:latin typeface="Marianne" panose="02000000000000000000" pitchFamily="2" charset="0"/>
              </a:rPr>
              <a:t>Beyfortus</a:t>
            </a:r>
            <a:r>
              <a:rPr lang="fr-FR" sz="1200" dirty="0">
                <a:latin typeface="Marianne" panose="02000000000000000000" pitchFamily="2" charset="0"/>
              </a:rPr>
              <a:t> sur la bronchiolite ? </a:t>
            </a:r>
            <a:r>
              <a:rPr lang="fr-FR" sz="1200" dirty="0">
                <a:latin typeface="Marianne" panose="02000000000000000000" pitchFamily="2" charset="0"/>
                <a:sym typeface="Wingdings" panose="05000000000000000000" pitchFamily="2" charset="2"/>
              </a:rPr>
              <a:t> </a:t>
            </a:r>
            <a:r>
              <a:rPr lang="fr-FR" sz="1200" u="sng" dirty="0">
                <a:latin typeface="Marianne" panose="02000000000000000000" pitchFamily="2" charset="0"/>
                <a:sym typeface="Wingdings" panose="05000000000000000000" pitchFamily="2" charset="2"/>
              </a:rPr>
              <a:t>grand succès</a:t>
            </a:r>
            <a:r>
              <a:rPr lang="fr-FR" sz="1200" dirty="0">
                <a:latin typeface="Marianne" panose="02000000000000000000" pitchFamily="2" charset="0"/>
                <a:sym typeface="Wingdings" panose="05000000000000000000" pitchFamily="2" charset="2"/>
              </a:rPr>
              <a:t> de l’administration du traitement à l’hôpital ;</a:t>
            </a:r>
            <a:endParaRPr lang="fr-FR" sz="1200" dirty="0">
              <a:latin typeface="Marianne" panose="02000000000000000000" pitchFamily="2" charset="0"/>
            </a:endParaRPr>
          </a:p>
          <a:p>
            <a:pPr marL="306386" indent="-214313">
              <a:buFontTx/>
              <a:buChar char="-"/>
            </a:pPr>
            <a:r>
              <a:rPr lang="fr-FR" sz="1200" dirty="0">
                <a:latin typeface="Marianne" panose="02000000000000000000" pitchFamily="2" charset="0"/>
              </a:rPr>
              <a:t>La grippe reste à un niveau élevé, comme chaque année </a:t>
            </a:r>
            <a:r>
              <a:rPr lang="fr-FR" sz="1200" dirty="0">
                <a:latin typeface="Marianne" panose="02000000000000000000" pitchFamily="2" charset="0"/>
                <a:sym typeface="Wingdings" panose="05000000000000000000" pitchFamily="2" charset="2"/>
              </a:rPr>
              <a:t> campagne de vaccination insuffisante.</a:t>
            </a:r>
          </a:p>
          <a:p>
            <a:endParaRPr lang="fr-FR" sz="1200" dirty="0">
              <a:latin typeface="Marianne" panose="02000000000000000000" pitchFamily="2" charset="0"/>
              <a:sym typeface="Wingdings" panose="05000000000000000000" pitchFamily="2" charset="2"/>
            </a:endParaRPr>
          </a:p>
          <a:p>
            <a:pPr marL="306386" indent="-214313">
              <a:buFont typeface="Symbol" panose="05050102010706020507" pitchFamily="18" charset="2"/>
              <a:buChar char="®"/>
            </a:pPr>
            <a:r>
              <a:rPr lang="fr-FR" sz="1200" b="1" dirty="0">
                <a:latin typeface="Marianne" panose="02000000000000000000" pitchFamily="2" charset="0"/>
                <a:sym typeface="Wingdings" panose="05000000000000000000" pitchFamily="2" charset="2"/>
              </a:rPr>
              <a:t>Conséquences :</a:t>
            </a:r>
            <a:endParaRPr lang="fr-FR" sz="1200" dirty="0">
              <a:latin typeface="Marianne" panose="02000000000000000000" pitchFamily="2" charset="0"/>
              <a:sym typeface="Wingdings" panose="05000000000000000000" pitchFamily="2" charset="2"/>
            </a:endParaRPr>
          </a:p>
          <a:p>
            <a:pPr marL="306386" indent="-214313">
              <a:buFontTx/>
              <a:buChar char="-"/>
            </a:pPr>
            <a:r>
              <a:rPr lang="fr-FR" sz="1200" dirty="0">
                <a:latin typeface="Marianne" panose="02000000000000000000" pitchFamily="2" charset="0"/>
              </a:rPr>
              <a:t>Tensions moins vives sur les services d’urgences </a:t>
            </a:r>
            <a:r>
              <a:rPr lang="fr-FR" sz="1200" dirty="0">
                <a:latin typeface="Marianne" panose="02000000000000000000" pitchFamily="2" charset="0"/>
                <a:sym typeface="Wingdings" panose="05000000000000000000" pitchFamily="2" charset="2"/>
              </a:rPr>
              <a:t> effet de bord sur le SAS</a:t>
            </a:r>
            <a:r>
              <a:rPr lang="fr-FR" sz="1200">
                <a:latin typeface="Marianne" panose="02000000000000000000" pitchFamily="2" charset="0"/>
                <a:sym typeface="Wingdings" panose="05000000000000000000" pitchFamily="2" charset="2"/>
              </a:rPr>
              <a:t>, </a:t>
            </a:r>
            <a:r>
              <a:rPr lang="fr-FR" sz="1200" smtClean="0">
                <a:latin typeface="Marianne" panose="02000000000000000000" pitchFamily="2" charset="0"/>
                <a:sym typeface="Wingdings" panose="05000000000000000000" pitchFamily="2" charset="2"/>
              </a:rPr>
              <a:t>très </a:t>
            </a:r>
            <a:r>
              <a:rPr lang="fr-FR" sz="1200" dirty="0">
                <a:latin typeface="Marianne" panose="02000000000000000000" pitchFamily="2" charset="0"/>
                <a:sym typeface="Wingdings" panose="05000000000000000000" pitchFamily="2" charset="2"/>
              </a:rPr>
              <a:t>sollicité en décembre/janvier (+60% de l’activité du SAMU) ;</a:t>
            </a:r>
          </a:p>
          <a:p>
            <a:pPr marL="306386" indent="-214313">
              <a:buFontTx/>
              <a:buChar char="-"/>
            </a:pPr>
            <a:r>
              <a:rPr lang="fr-FR" sz="1200" dirty="0">
                <a:latin typeface="Marianne" panose="02000000000000000000" pitchFamily="2" charset="0"/>
                <a:sym typeface="Wingdings" panose="05000000000000000000" pitchFamily="2" charset="2"/>
              </a:rPr>
              <a:t>Moins de difficultés dans les services de réanimation pédiatrique.</a:t>
            </a:r>
          </a:p>
          <a:p>
            <a:endParaRPr lang="fr-FR" sz="1200" dirty="0">
              <a:latin typeface="Marianne" panose="02000000000000000000" pitchFamily="2" charset="0"/>
              <a:sym typeface="Wingdings" panose="05000000000000000000" pitchFamily="2" charset="2"/>
            </a:endParaRPr>
          </a:p>
          <a:p>
            <a:r>
              <a:rPr lang="fr-FR" sz="1200" u="sng" dirty="0">
                <a:latin typeface="Marianne" panose="02000000000000000000" pitchFamily="2" charset="0"/>
                <a:sym typeface="Wingdings" panose="05000000000000000000" pitchFamily="2" charset="2"/>
              </a:rPr>
              <a:t>Tensions qui perdurent</a:t>
            </a:r>
            <a:r>
              <a:rPr lang="fr-FR" sz="1200" dirty="0">
                <a:latin typeface="Marianne" panose="02000000000000000000" pitchFamily="2" charset="0"/>
                <a:sym typeface="Wingdings" panose="05000000000000000000" pitchFamily="2" charset="2"/>
              </a:rPr>
              <a:t> :</a:t>
            </a:r>
          </a:p>
          <a:p>
            <a:pPr marL="306386" indent="-214313">
              <a:buFontTx/>
              <a:buChar char="-"/>
            </a:pPr>
            <a:r>
              <a:rPr lang="fr-FR" sz="1200" dirty="0">
                <a:latin typeface="Marianne" panose="02000000000000000000" pitchFamily="2" charset="0"/>
                <a:sym typeface="Wingdings" panose="05000000000000000000" pitchFamily="2" charset="2"/>
              </a:rPr>
              <a:t>La psychiatrie aux urgences : difficultés rencontrées par les secteurs pour assurer l’aval des urgences ;</a:t>
            </a:r>
          </a:p>
          <a:p>
            <a:pPr marL="306386" indent="-214313">
              <a:buFontTx/>
              <a:buChar char="-"/>
            </a:pPr>
            <a:r>
              <a:rPr lang="fr-FR" sz="1200" dirty="0">
                <a:latin typeface="Marianne" panose="02000000000000000000" pitchFamily="2" charset="0"/>
                <a:sym typeface="Wingdings" panose="05000000000000000000" pitchFamily="2" charset="2"/>
              </a:rPr>
              <a:t>Capacité du SAS à trouver des effecteurs du domicile (SOS Médecins, UMP) pour favoriser le maintien à domicile.</a:t>
            </a:r>
          </a:p>
          <a:p>
            <a:pPr marL="306386" indent="-214313">
              <a:buFontTx/>
              <a:buChar char="-"/>
            </a:pPr>
            <a:endParaRPr lang="fr-FR" sz="1200" dirty="0">
              <a:latin typeface="Marianne" panose="02000000000000000000" pitchFamily="2" charset="0"/>
            </a:endParaRPr>
          </a:p>
        </p:txBody>
      </p:sp>
      <p:sp>
        <p:nvSpPr>
          <p:cNvPr id="8" name="Espace réservé du pied de page 7"/>
          <p:cNvSpPr>
            <a:spLocks noGrp="1"/>
          </p:cNvSpPr>
          <p:nvPr>
            <p:ph type="ftr" sz="quarter" idx="3"/>
          </p:nvPr>
        </p:nvSpPr>
        <p:spPr>
          <a:xfrm>
            <a:off x="2868782" y="195486"/>
            <a:ext cx="5879931" cy="360000"/>
          </a:xfrm>
        </p:spPr>
        <p:txBody>
          <a:bodyPr/>
          <a:lstStyle/>
          <a:p>
            <a:pPr defTabSz="914378"/>
            <a:r>
              <a:rPr lang="fr-FR" dirty="0">
                <a:solidFill>
                  <a:srgbClr val="000000"/>
                </a:solidFill>
                <a:latin typeface="Marianne" panose="02000000000000000000" pitchFamily="2" charset="0"/>
              </a:rPr>
              <a:t>Délégation départementale de Paris – Département ville-hôpital</a:t>
            </a:r>
          </a:p>
        </p:txBody>
      </p:sp>
    </p:spTree>
    <p:extLst>
      <p:ext uri="{BB962C8B-B14F-4D97-AF65-F5344CB8AC3E}">
        <p14:creationId xmlns:p14="http://schemas.microsoft.com/office/powerpoint/2010/main" val="20066998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975A587B-5814-4D9B-9598-FE9CB954CB01}" type="slidenum">
              <a:rPr lang="fr-FR" smtClean="0"/>
              <a:t>30</a:t>
            </a:fld>
            <a:endParaRPr lang="fr-FR" dirty="0"/>
          </a:p>
        </p:txBody>
      </p:sp>
      <p:sp>
        <p:nvSpPr>
          <p:cNvPr id="6" name="Titre 5"/>
          <p:cNvSpPr>
            <a:spLocks noGrp="1"/>
          </p:cNvSpPr>
          <p:nvPr>
            <p:ph type="title"/>
          </p:nvPr>
        </p:nvSpPr>
        <p:spPr>
          <a:xfrm>
            <a:off x="2051720" y="203855"/>
            <a:ext cx="8100000" cy="351000"/>
          </a:xfrm>
        </p:spPr>
        <p:txBody>
          <a:bodyPr>
            <a:normAutofit fontScale="90000"/>
          </a:bodyPr>
          <a:lstStyle/>
          <a:p>
            <a:r>
              <a:rPr lang="fr-FR" dirty="0" smtClean="0">
                <a:solidFill>
                  <a:schemeClr val="accent6">
                    <a:lumMod val="60000"/>
                    <a:lumOff val="40000"/>
                  </a:schemeClr>
                </a:solidFill>
              </a:rPr>
              <a:t>Vaccination HPV en ville en 2023 </a:t>
            </a:r>
            <a:endParaRPr lang="fr-FR" dirty="0">
              <a:solidFill>
                <a:schemeClr val="accent6">
                  <a:lumMod val="60000"/>
                  <a:lumOff val="40000"/>
                </a:schemeClr>
              </a:solidFill>
            </a:endParaRPr>
          </a:p>
        </p:txBody>
      </p:sp>
      <p:pic>
        <p:nvPicPr>
          <p:cNvPr id="7" name="Image 6"/>
          <p:cNvPicPr>
            <a:picLocks noChangeAspect="1"/>
          </p:cNvPicPr>
          <p:nvPr/>
        </p:nvPicPr>
        <p:blipFill>
          <a:blip r:embed="rId2"/>
          <a:stretch>
            <a:fillRect/>
          </a:stretch>
        </p:blipFill>
        <p:spPr>
          <a:xfrm>
            <a:off x="1129145" y="1085848"/>
            <a:ext cx="6323465" cy="3161732"/>
          </a:xfrm>
          <a:prstGeom prst="rect">
            <a:avLst/>
          </a:prstGeom>
        </p:spPr>
      </p:pic>
      <p:pic>
        <p:nvPicPr>
          <p:cNvPr id="8" name="Image 7"/>
          <p:cNvPicPr>
            <a:picLocks noChangeAspect="1"/>
          </p:cNvPicPr>
          <p:nvPr/>
        </p:nvPicPr>
        <p:blipFill>
          <a:blip r:embed="rId3"/>
          <a:stretch>
            <a:fillRect/>
          </a:stretch>
        </p:blipFill>
        <p:spPr>
          <a:xfrm>
            <a:off x="1484938" y="4628588"/>
            <a:ext cx="1422015" cy="516681"/>
          </a:xfrm>
          <a:prstGeom prst="rect">
            <a:avLst/>
          </a:prstGeom>
        </p:spPr>
      </p:pic>
      <p:sp>
        <p:nvSpPr>
          <p:cNvPr id="9" name="Espace réservé du pied de page 2">
            <a:extLst>
              <a:ext uri="{FF2B5EF4-FFF2-40B4-BE49-F238E27FC236}">
                <a16:creationId xmlns:a16="http://schemas.microsoft.com/office/drawing/2014/main" id="{3BE5F20F-7C0F-472F-8E4F-BBF9FBD5AB1A}"/>
              </a:ext>
            </a:extLst>
          </p:cNvPr>
          <p:cNvSpPr>
            <a:spLocks noGrp="1"/>
          </p:cNvSpPr>
          <p:nvPr>
            <p:ph type="ftr" sz="quarter" idx="4294967295"/>
          </p:nvPr>
        </p:nvSpPr>
        <p:spPr>
          <a:xfrm>
            <a:off x="3963600" y="4778573"/>
            <a:ext cx="4590000" cy="189000"/>
          </a:xfrm>
          <a:prstGeom prst="rect">
            <a:avLst/>
          </a:prstGeom>
        </p:spPr>
        <p:txBody>
          <a:bodyPr/>
          <a:lstStyle/>
          <a:p>
            <a:pPr defTabSz="685800">
              <a:lnSpc>
                <a:spcPct val="115000"/>
              </a:lnSpc>
              <a:defRPr/>
            </a:pPr>
            <a:r>
              <a:rPr lang="fr-FR" dirty="0" smtClean="0">
                <a:solidFill>
                  <a:srgbClr val="071F32"/>
                </a:solidFill>
                <a:latin typeface="Montserrat"/>
              </a:rPr>
              <a:t>CTS</a:t>
            </a:r>
            <a:r>
              <a:rPr lang="fr-FR" b="0" dirty="0">
                <a:solidFill>
                  <a:srgbClr val="071F32"/>
                </a:solidFill>
                <a:latin typeface="Montserrat"/>
              </a:rPr>
              <a:t> | Février 2024 |</a:t>
            </a:r>
          </a:p>
        </p:txBody>
      </p:sp>
    </p:spTree>
    <p:extLst>
      <p:ext uri="{BB962C8B-B14F-4D97-AF65-F5344CB8AC3E}">
        <p14:creationId xmlns:p14="http://schemas.microsoft.com/office/powerpoint/2010/main" val="38229207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p:cNvPicPr>
            <a:picLocks noChangeAspect="1"/>
          </p:cNvPicPr>
          <p:nvPr/>
        </p:nvPicPr>
        <p:blipFill>
          <a:blip r:embed="rId3"/>
          <a:stretch>
            <a:fillRect/>
          </a:stretch>
        </p:blipFill>
        <p:spPr>
          <a:xfrm>
            <a:off x="7923685" y="2811382"/>
            <a:ext cx="1078892" cy="1688611"/>
          </a:xfrm>
          <a:prstGeom prst="rect">
            <a:avLst/>
          </a:prstGeom>
        </p:spPr>
      </p:pic>
      <p:pic>
        <p:nvPicPr>
          <p:cNvPr id="3" name="Image 2"/>
          <p:cNvPicPr>
            <a:picLocks noChangeAspect="1"/>
          </p:cNvPicPr>
          <p:nvPr/>
        </p:nvPicPr>
        <p:blipFill>
          <a:blip r:embed="rId4"/>
          <a:stretch>
            <a:fillRect/>
          </a:stretch>
        </p:blipFill>
        <p:spPr>
          <a:xfrm>
            <a:off x="7889873" y="1474877"/>
            <a:ext cx="1204599" cy="1735027"/>
          </a:xfrm>
          <a:prstGeom prst="rect">
            <a:avLst/>
          </a:prstGeom>
        </p:spPr>
      </p:pic>
      <p:sp>
        <p:nvSpPr>
          <p:cNvPr id="4" name="Espace réservé du numéro de diapositive 3">
            <a:extLst>
              <a:ext uri="{FF2B5EF4-FFF2-40B4-BE49-F238E27FC236}">
                <a16:creationId xmlns:a16="http://schemas.microsoft.com/office/drawing/2014/main" id="{D1C8C881-352F-45F5-880D-DBDDF560AFCD}"/>
              </a:ext>
            </a:extLst>
          </p:cNvPr>
          <p:cNvSpPr>
            <a:spLocks noGrp="1"/>
          </p:cNvSpPr>
          <p:nvPr>
            <p:ph type="sldNum" sz="quarter" idx="12"/>
          </p:nvPr>
        </p:nvSpPr>
        <p:spPr/>
        <p:txBody>
          <a:bodyPr/>
          <a:lstStyle/>
          <a:p>
            <a:pPr defTabSz="685800">
              <a:lnSpc>
                <a:spcPct val="115000"/>
              </a:lnSpc>
              <a:defRPr/>
            </a:pPr>
            <a:fld id="{975A587B-5814-4D9B-9598-FE9CB954CB01}" type="slidenum">
              <a:rPr lang="fr-FR">
                <a:solidFill>
                  <a:srgbClr val="071F32"/>
                </a:solidFill>
                <a:latin typeface="Montserrat"/>
              </a:rPr>
              <a:pPr defTabSz="685800">
                <a:lnSpc>
                  <a:spcPct val="115000"/>
                </a:lnSpc>
                <a:defRPr/>
              </a:pPr>
              <a:t>31</a:t>
            </a:fld>
            <a:endParaRPr lang="fr-FR" dirty="0">
              <a:solidFill>
                <a:srgbClr val="071F32"/>
              </a:solidFill>
              <a:latin typeface="Montserrat"/>
            </a:endParaRPr>
          </a:p>
        </p:txBody>
      </p:sp>
      <p:sp>
        <p:nvSpPr>
          <p:cNvPr id="6" name="Titre 5">
            <a:extLst>
              <a:ext uri="{FF2B5EF4-FFF2-40B4-BE49-F238E27FC236}">
                <a16:creationId xmlns:a16="http://schemas.microsoft.com/office/drawing/2014/main" id="{DBCBAE0E-7B9E-4A30-A1B3-90841ED8FC29}"/>
              </a:ext>
            </a:extLst>
          </p:cNvPr>
          <p:cNvSpPr>
            <a:spLocks noGrp="1"/>
          </p:cNvSpPr>
          <p:nvPr>
            <p:ph type="title"/>
          </p:nvPr>
        </p:nvSpPr>
        <p:spPr>
          <a:xfrm>
            <a:off x="1856554" y="132278"/>
            <a:ext cx="8100000" cy="351000"/>
          </a:xfrm>
        </p:spPr>
        <p:txBody>
          <a:bodyPr>
            <a:normAutofit fontScale="90000"/>
          </a:bodyPr>
          <a:lstStyle/>
          <a:p>
            <a:r>
              <a:rPr lang="fr-FR" dirty="0" smtClean="0">
                <a:solidFill>
                  <a:srgbClr val="FFCD00"/>
                </a:solidFill>
              </a:rPr>
              <a:t>Communiquer et sensibiliser</a:t>
            </a:r>
            <a:endParaRPr lang="fr-FR" dirty="0">
              <a:solidFill>
                <a:srgbClr val="FFCD00"/>
              </a:solidFill>
            </a:endParaRPr>
          </a:p>
        </p:txBody>
      </p:sp>
      <p:sp>
        <p:nvSpPr>
          <p:cNvPr id="9" name="Espace réservé du texte 4">
            <a:extLst>
              <a:ext uri="{FF2B5EF4-FFF2-40B4-BE49-F238E27FC236}">
                <a16:creationId xmlns:a16="http://schemas.microsoft.com/office/drawing/2014/main" id="{BA87EF96-4A6E-449A-86E2-35755484AC8B}"/>
              </a:ext>
            </a:extLst>
          </p:cNvPr>
          <p:cNvSpPr>
            <a:spLocks noGrp="1"/>
          </p:cNvSpPr>
          <p:nvPr>
            <p:ph type="body" sz="quarter" idx="13"/>
          </p:nvPr>
        </p:nvSpPr>
        <p:spPr>
          <a:xfrm>
            <a:off x="159327" y="672135"/>
            <a:ext cx="7664203" cy="4943537"/>
          </a:xfrm>
        </p:spPr>
        <p:txBody>
          <a:bodyPr numCol="1"/>
          <a:lstStyle/>
          <a:p>
            <a:pPr marL="214313" indent="-214313">
              <a:buFont typeface="Arial" panose="020B0604020202020204" pitchFamily="34" charset="0"/>
              <a:buChar char="•"/>
            </a:pPr>
            <a:r>
              <a:rPr lang="fr-FR" sz="1350" b="1" dirty="0"/>
              <a:t>Communiquer : </a:t>
            </a:r>
          </a:p>
          <a:p>
            <a:pPr marL="214313" indent="-214313">
              <a:buFont typeface="Wingdings" panose="05000000000000000000" pitchFamily="2" charset="2"/>
              <a:buChar char="ü"/>
            </a:pPr>
            <a:r>
              <a:rPr lang="fr-FR" sz="1350" b="1" dirty="0"/>
              <a:t>Promouvoir et diffuser les supports de communication </a:t>
            </a:r>
            <a:r>
              <a:rPr lang="fr-FR" sz="1350" dirty="0"/>
              <a:t>: flyers (FALC, plusieurs langues), affiches, autorisations parentales…., en maximisant les canaux (réseaux sociaux, médecins traitants, pharmacies, associations de quartier, associations de parents d’élèves…) </a:t>
            </a:r>
          </a:p>
          <a:p>
            <a:pPr marL="214313" indent="-214313">
              <a:buFont typeface="Wingdings" panose="05000000000000000000" pitchFamily="2" charset="2"/>
              <a:buChar char="ü"/>
            </a:pPr>
            <a:r>
              <a:rPr lang="fr-FR" sz="1350" dirty="0"/>
              <a:t>Les outils disponibles :</a:t>
            </a:r>
          </a:p>
          <a:p>
            <a:pPr marL="214313" indent="-214313">
              <a:buFont typeface="Wingdings" panose="05000000000000000000" pitchFamily="2" charset="2"/>
              <a:buChar char="Ø"/>
            </a:pPr>
            <a:r>
              <a:rPr lang="fr-FR" sz="1200" dirty="0">
                <a:hlinkClick r:id="rId5"/>
              </a:rPr>
              <a:t>Campagne de Vaccination HPV : documents et outils à destination partenaires | ARS IDF</a:t>
            </a:r>
            <a:endParaRPr lang="fr-FR" sz="1200" dirty="0"/>
          </a:p>
          <a:p>
            <a:pPr marL="214313" indent="-214313">
              <a:buFont typeface="Wingdings" panose="05000000000000000000" pitchFamily="2" charset="2"/>
              <a:buChar char="Ø"/>
            </a:pPr>
            <a:r>
              <a:rPr lang="fr-FR" sz="1200" dirty="0">
                <a:hlinkClick r:id="rId6"/>
              </a:rPr>
              <a:t>Papillomavirus humain (HPV) : campagne de vaccination - Ville de Paris</a:t>
            </a:r>
            <a:endParaRPr lang="fr-FR" sz="1200" dirty="0"/>
          </a:p>
          <a:p>
            <a:endParaRPr lang="fr-FR" sz="1350" dirty="0"/>
          </a:p>
          <a:p>
            <a:pPr marL="214313" indent="-214313">
              <a:buFont typeface="Arial" panose="020B0604020202020204" pitchFamily="34" charset="0"/>
              <a:buChar char="•"/>
            </a:pPr>
            <a:r>
              <a:rPr lang="fr-FR" sz="1350" b="1" dirty="0"/>
              <a:t>Sensibiliser (parents et jeunes) : Cibler les collèges avec un faible taux d’adhésion</a:t>
            </a:r>
          </a:p>
          <a:p>
            <a:pPr marL="214313" indent="-214313">
              <a:buFont typeface="Wingdings" panose="05000000000000000000" pitchFamily="2" charset="2"/>
              <a:buChar char="ü"/>
            </a:pPr>
            <a:r>
              <a:rPr lang="fr-FR" sz="1350" dirty="0"/>
              <a:t>A l’école : En lien avec les collèges, des séances de sensibilisation sont déployées par des associations spécialisées (La Ligue Contre le Cancer ou le CRIPS) </a:t>
            </a:r>
          </a:p>
          <a:p>
            <a:pPr marL="214313" indent="-214313">
              <a:buFont typeface="Wingdings" panose="05000000000000000000" pitchFamily="2" charset="2"/>
              <a:buChar char="ü"/>
            </a:pPr>
            <a:r>
              <a:rPr lang="fr-FR" sz="1350" dirty="0"/>
              <a:t>En dehors de l’école : En lien avec les équipes territoriales de la Ville de Paris, dans les associations, les clubs de prévention, lors des forums et des manifestations locales…</a:t>
            </a:r>
            <a:endParaRPr lang="fr-FR" sz="1350" b="1" dirty="0"/>
          </a:p>
          <a:p>
            <a:endParaRPr lang="fr-FR" sz="1350" dirty="0"/>
          </a:p>
        </p:txBody>
      </p:sp>
      <p:pic>
        <p:nvPicPr>
          <p:cNvPr id="18" name="Image 17"/>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6907721" y="26644"/>
            <a:ext cx="878301" cy="878301"/>
          </a:xfrm>
          <a:prstGeom prst="rect">
            <a:avLst/>
          </a:prstGeom>
        </p:spPr>
      </p:pic>
      <p:pic>
        <p:nvPicPr>
          <p:cNvPr id="19" name="Image 18"/>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6045446" y="26644"/>
            <a:ext cx="878301" cy="878301"/>
          </a:xfrm>
          <a:prstGeom prst="rect">
            <a:avLst/>
          </a:prstGeom>
        </p:spPr>
      </p:pic>
      <p:pic>
        <p:nvPicPr>
          <p:cNvPr id="2" name="Image 1"/>
          <p:cNvPicPr>
            <a:picLocks noChangeAspect="1"/>
          </p:cNvPicPr>
          <p:nvPr/>
        </p:nvPicPr>
        <p:blipFill>
          <a:blip r:embed="rId9"/>
          <a:stretch>
            <a:fillRect/>
          </a:stretch>
        </p:blipFill>
        <p:spPr>
          <a:xfrm>
            <a:off x="7777568" y="217096"/>
            <a:ext cx="1325165" cy="1869922"/>
          </a:xfrm>
          <a:prstGeom prst="rect">
            <a:avLst/>
          </a:prstGeom>
        </p:spPr>
      </p:pic>
      <p:pic>
        <p:nvPicPr>
          <p:cNvPr id="14" name="Image 13"/>
          <p:cNvPicPr>
            <a:picLocks noChangeAspect="1"/>
          </p:cNvPicPr>
          <p:nvPr/>
        </p:nvPicPr>
        <p:blipFill rotWithShape="1">
          <a:blip r:embed="rId10"/>
          <a:srcRect r="66101" b="6951"/>
          <a:stretch/>
        </p:blipFill>
        <p:spPr>
          <a:xfrm>
            <a:off x="1595997" y="4640571"/>
            <a:ext cx="521115" cy="490923"/>
          </a:xfrm>
          <a:prstGeom prst="rect">
            <a:avLst/>
          </a:prstGeom>
        </p:spPr>
      </p:pic>
      <p:pic>
        <p:nvPicPr>
          <p:cNvPr id="15" name="Image 14"/>
          <p:cNvPicPr>
            <a:picLocks noChangeAspect="1"/>
          </p:cNvPicPr>
          <p:nvPr/>
        </p:nvPicPr>
        <p:blipFill rotWithShape="1">
          <a:blip r:embed="rId11"/>
          <a:srcRect l="70934" b="43521"/>
          <a:stretch/>
        </p:blipFill>
        <p:spPr>
          <a:xfrm>
            <a:off x="2298754" y="4640714"/>
            <a:ext cx="719294" cy="478858"/>
          </a:xfrm>
          <a:prstGeom prst="rect">
            <a:avLst/>
          </a:prstGeom>
        </p:spPr>
      </p:pic>
      <p:sp>
        <p:nvSpPr>
          <p:cNvPr id="17" name="Espace réservé du pied de page 2">
            <a:extLst>
              <a:ext uri="{FF2B5EF4-FFF2-40B4-BE49-F238E27FC236}">
                <a16:creationId xmlns:a16="http://schemas.microsoft.com/office/drawing/2014/main" id="{3BE5F20F-7C0F-472F-8E4F-BBF9FBD5AB1A}"/>
              </a:ext>
            </a:extLst>
          </p:cNvPr>
          <p:cNvSpPr>
            <a:spLocks noGrp="1"/>
          </p:cNvSpPr>
          <p:nvPr>
            <p:ph type="ftr" sz="quarter" idx="4294967295"/>
          </p:nvPr>
        </p:nvSpPr>
        <p:spPr>
          <a:xfrm>
            <a:off x="3963600" y="4778573"/>
            <a:ext cx="4590000" cy="189000"/>
          </a:xfrm>
          <a:prstGeom prst="rect">
            <a:avLst/>
          </a:prstGeom>
        </p:spPr>
        <p:txBody>
          <a:bodyPr/>
          <a:lstStyle/>
          <a:p>
            <a:pPr defTabSz="685800">
              <a:lnSpc>
                <a:spcPct val="115000"/>
              </a:lnSpc>
              <a:defRPr/>
            </a:pPr>
            <a:r>
              <a:rPr lang="fr-FR" dirty="0" smtClean="0">
                <a:solidFill>
                  <a:srgbClr val="071F32"/>
                </a:solidFill>
                <a:latin typeface="Montserrat"/>
              </a:rPr>
              <a:t>CTS</a:t>
            </a:r>
            <a:r>
              <a:rPr lang="fr-FR" b="0" dirty="0">
                <a:solidFill>
                  <a:srgbClr val="071F32"/>
                </a:solidFill>
                <a:latin typeface="Montserrat"/>
              </a:rPr>
              <a:t> | Février 2024 |</a:t>
            </a:r>
          </a:p>
        </p:txBody>
      </p:sp>
    </p:spTree>
    <p:extLst>
      <p:ext uri="{BB962C8B-B14F-4D97-AF65-F5344CB8AC3E}">
        <p14:creationId xmlns:p14="http://schemas.microsoft.com/office/powerpoint/2010/main" val="22458520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D1C8C881-352F-45F5-880D-DBDDF560AFCD}"/>
              </a:ext>
            </a:extLst>
          </p:cNvPr>
          <p:cNvSpPr>
            <a:spLocks noGrp="1"/>
          </p:cNvSpPr>
          <p:nvPr>
            <p:ph type="sldNum" sz="quarter" idx="12"/>
          </p:nvPr>
        </p:nvSpPr>
        <p:spPr/>
        <p:txBody>
          <a:bodyPr/>
          <a:lstStyle/>
          <a:p>
            <a:pPr defTabSz="685800">
              <a:lnSpc>
                <a:spcPct val="115000"/>
              </a:lnSpc>
              <a:defRPr/>
            </a:pPr>
            <a:fld id="{975A587B-5814-4D9B-9598-FE9CB954CB01}" type="slidenum">
              <a:rPr lang="fr-FR">
                <a:solidFill>
                  <a:srgbClr val="071F32"/>
                </a:solidFill>
                <a:latin typeface="Montserrat"/>
              </a:rPr>
              <a:pPr defTabSz="685800">
                <a:lnSpc>
                  <a:spcPct val="115000"/>
                </a:lnSpc>
                <a:defRPr/>
              </a:pPr>
              <a:t>32</a:t>
            </a:fld>
            <a:endParaRPr lang="fr-FR">
              <a:solidFill>
                <a:srgbClr val="071F32"/>
              </a:solidFill>
              <a:latin typeface="Montserrat"/>
            </a:endParaRPr>
          </a:p>
        </p:txBody>
      </p:sp>
      <p:sp>
        <p:nvSpPr>
          <p:cNvPr id="3" name="Espace réservé du texte 2"/>
          <p:cNvSpPr>
            <a:spLocks noGrp="1"/>
          </p:cNvSpPr>
          <p:nvPr>
            <p:ph type="body" sz="quarter" idx="13"/>
          </p:nvPr>
        </p:nvSpPr>
        <p:spPr>
          <a:xfrm>
            <a:off x="442743" y="1062541"/>
            <a:ext cx="8100000" cy="2970000"/>
          </a:xfrm>
        </p:spPr>
        <p:txBody>
          <a:bodyPr/>
          <a:lstStyle/>
          <a:p>
            <a:pPr algn="ctr"/>
            <a:r>
              <a:rPr lang="fr-FR" sz="1500" b="1" dirty="0"/>
              <a:t>1/ GRATUITE</a:t>
            </a:r>
          </a:p>
          <a:p>
            <a:pPr algn="ctr"/>
            <a:endParaRPr lang="fr-FR" sz="1500" b="1" dirty="0"/>
          </a:p>
          <a:p>
            <a:pPr algn="ctr"/>
            <a:r>
              <a:rPr lang="fr-FR" sz="1500" b="1" dirty="0"/>
              <a:t>2/ SIMPLICITE</a:t>
            </a:r>
          </a:p>
          <a:p>
            <a:pPr algn="ctr"/>
            <a:endParaRPr lang="fr-FR" sz="1500" b="1" dirty="0"/>
          </a:p>
          <a:p>
            <a:pPr algn="ctr"/>
            <a:r>
              <a:rPr lang="fr-FR" sz="1500" b="1" dirty="0"/>
              <a:t>3/ SECURITE</a:t>
            </a:r>
          </a:p>
          <a:p>
            <a:pPr algn="ctr"/>
            <a:endParaRPr lang="fr-FR" sz="1500" b="1" dirty="0"/>
          </a:p>
          <a:p>
            <a:pPr algn="ctr"/>
            <a:r>
              <a:rPr lang="fr-FR" sz="1500" b="1" dirty="0"/>
              <a:t>4/ CARACTERE FACULTATIF ET RESPECT DU CONSENTEMENT</a:t>
            </a:r>
          </a:p>
          <a:p>
            <a:pPr algn="ctr"/>
            <a:endParaRPr lang="fr-FR" sz="1500" b="1" dirty="0"/>
          </a:p>
          <a:p>
            <a:pPr algn="ctr"/>
            <a:r>
              <a:rPr lang="fr-FR" sz="1500" b="1" dirty="0"/>
              <a:t>5/ PRATICO-PRATIQUE MAIS IMPERATIF : consentement signé + carnet de santé le jour J !!</a:t>
            </a:r>
          </a:p>
        </p:txBody>
      </p:sp>
      <p:sp>
        <p:nvSpPr>
          <p:cNvPr id="6" name="Titre 5">
            <a:extLst>
              <a:ext uri="{FF2B5EF4-FFF2-40B4-BE49-F238E27FC236}">
                <a16:creationId xmlns:a16="http://schemas.microsoft.com/office/drawing/2014/main" id="{DBCBAE0E-7B9E-4A30-A1B3-90841ED8FC29}"/>
              </a:ext>
            </a:extLst>
          </p:cNvPr>
          <p:cNvSpPr>
            <a:spLocks noGrp="1"/>
          </p:cNvSpPr>
          <p:nvPr>
            <p:ph type="title"/>
          </p:nvPr>
        </p:nvSpPr>
        <p:spPr>
          <a:xfrm>
            <a:off x="2102568" y="141009"/>
            <a:ext cx="8100000" cy="351000"/>
          </a:xfrm>
        </p:spPr>
        <p:txBody>
          <a:bodyPr>
            <a:normAutofit fontScale="90000"/>
          </a:bodyPr>
          <a:lstStyle/>
          <a:p>
            <a:r>
              <a:rPr lang="fr-FR" dirty="0" smtClean="0">
                <a:solidFill>
                  <a:srgbClr val="FFCD00"/>
                </a:solidFill>
              </a:rPr>
              <a:t>5 infos clés à retenir et partager en priorité</a:t>
            </a:r>
            <a:endParaRPr lang="fr-FR" dirty="0">
              <a:solidFill>
                <a:srgbClr val="FFCD00"/>
              </a:solidFill>
            </a:endParaRPr>
          </a:p>
        </p:txBody>
      </p:sp>
      <p:pic>
        <p:nvPicPr>
          <p:cNvPr id="7" name="Image 6"/>
          <p:cNvPicPr>
            <a:picLocks noChangeAspect="1"/>
          </p:cNvPicPr>
          <p:nvPr/>
        </p:nvPicPr>
        <p:blipFill rotWithShape="1">
          <a:blip r:embed="rId2"/>
          <a:srcRect r="66101" b="6951"/>
          <a:stretch/>
        </p:blipFill>
        <p:spPr>
          <a:xfrm>
            <a:off x="1595997" y="4640571"/>
            <a:ext cx="521115" cy="490923"/>
          </a:xfrm>
          <a:prstGeom prst="rect">
            <a:avLst/>
          </a:prstGeom>
        </p:spPr>
      </p:pic>
      <p:pic>
        <p:nvPicPr>
          <p:cNvPr id="9" name="Image 8"/>
          <p:cNvPicPr>
            <a:picLocks noChangeAspect="1"/>
          </p:cNvPicPr>
          <p:nvPr/>
        </p:nvPicPr>
        <p:blipFill rotWithShape="1">
          <a:blip r:embed="rId3"/>
          <a:srcRect l="70934" b="43521"/>
          <a:stretch/>
        </p:blipFill>
        <p:spPr>
          <a:xfrm>
            <a:off x="2298754" y="4640714"/>
            <a:ext cx="719294" cy="478858"/>
          </a:xfrm>
          <a:prstGeom prst="rect">
            <a:avLst/>
          </a:prstGeom>
        </p:spPr>
      </p:pic>
      <p:sp>
        <p:nvSpPr>
          <p:cNvPr id="10" name="Espace réservé du pied de page 2">
            <a:extLst>
              <a:ext uri="{FF2B5EF4-FFF2-40B4-BE49-F238E27FC236}">
                <a16:creationId xmlns:a16="http://schemas.microsoft.com/office/drawing/2014/main" id="{3BE5F20F-7C0F-472F-8E4F-BBF9FBD5AB1A}"/>
              </a:ext>
            </a:extLst>
          </p:cNvPr>
          <p:cNvSpPr>
            <a:spLocks noGrp="1"/>
          </p:cNvSpPr>
          <p:nvPr>
            <p:ph type="ftr" sz="quarter" idx="4294967295"/>
          </p:nvPr>
        </p:nvSpPr>
        <p:spPr>
          <a:xfrm>
            <a:off x="3963600" y="4778573"/>
            <a:ext cx="4590000" cy="189000"/>
          </a:xfrm>
          <a:prstGeom prst="rect">
            <a:avLst/>
          </a:prstGeom>
        </p:spPr>
        <p:txBody>
          <a:bodyPr/>
          <a:lstStyle/>
          <a:p>
            <a:pPr defTabSz="685800">
              <a:lnSpc>
                <a:spcPct val="115000"/>
              </a:lnSpc>
              <a:defRPr/>
            </a:pPr>
            <a:r>
              <a:rPr lang="fr-FR" dirty="0" smtClean="0">
                <a:solidFill>
                  <a:srgbClr val="071F32"/>
                </a:solidFill>
                <a:latin typeface="Montserrat"/>
              </a:rPr>
              <a:t>CTS</a:t>
            </a:r>
            <a:r>
              <a:rPr lang="fr-FR" b="0" dirty="0">
                <a:solidFill>
                  <a:srgbClr val="071F32"/>
                </a:solidFill>
                <a:latin typeface="Montserrat"/>
              </a:rPr>
              <a:t> | Février 2024 |</a:t>
            </a:r>
          </a:p>
        </p:txBody>
      </p:sp>
    </p:spTree>
    <p:extLst>
      <p:ext uri="{BB962C8B-B14F-4D97-AF65-F5344CB8AC3E}">
        <p14:creationId xmlns:p14="http://schemas.microsoft.com/office/powerpoint/2010/main" val="16322924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D1C8C881-352F-45F5-880D-DBDDF560AFCD}"/>
              </a:ext>
            </a:extLst>
          </p:cNvPr>
          <p:cNvSpPr>
            <a:spLocks noGrp="1"/>
          </p:cNvSpPr>
          <p:nvPr>
            <p:ph type="sldNum" sz="quarter" idx="12"/>
          </p:nvPr>
        </p:nvSpPr>
        <p:spPr/>
        <p:txBody>
          <a:bodyPr/>
          <a:lstStyle/>
          <a:p>
            <a:pPr defTabSz="685800">
              <a:lnSpc>
                <a:spcPct val="115000"/>
              </a:lnSpc>
              <a:defRPr/>
            </a:pPr>
            <a:fld id="{975A587B-5814-4D9B-9598-FE9CB954CB01}" type="slidenum">
              <a:rPr lang="fr-FR">
                <a:solidFill>
                  <a:srgbClr val="071F32"/>
                </a:solidFill>
                <a:latin typeface="Montserrat"/>
              </a:rPr>
              <a:pPr defTabSz="685800">
                <a:lnSpc>
                  <a:spcPct val="115000"/>
                </a:lnSpc>
                <a:defRPr/>
              </a:pPr>
              <a:t>33</a:t>
            </a:fld>
            <a:endParaRPr lang="fr-FR" dirty="0">
              <a:solidFill>
                <a:srgbClr val="071F32"/>
              </a:solidFill>
              <a:latin typeface="Montserrat"/>
            </a:endParaRPr>
          </a:p>
        </p:txBody>
      </p:sp>
      <p:sp>
        <p:nvSpPr>
          <p:cNvPr id="6" name="Titre 5">
            <a:extLst>
              <a:ext uri="{FF2B5EF4-FFF2-40B4-BE49-F238E27FC236}">
                <a16:creationId xmlns:a16="http://schemas.microsoft.com/office/drawing/2014/main" id="{DBCBAE0E-7B9E-4A30-A1B3-90841ED8FC29}"/>
              </a:ext>
            </a:extLst>
          </p:cNvPr>
          <p:cNvSpPr>
            <a:spLocks noGrp="1"/>
          </p:cNvSpPr>
          <p:nvPr>
            <p:ph type="title"/>
          </p:nvPr>
        </p:nvSpPr>
        <p:spPr>
          <a:xfrm>
            <a:off x="1914518" y="89873"/>
            <a:ext cx="5462448" cy="621536"/>
          </a:xfrm>
        </p:spPr>
        <p:txBody>
          <a:bodyPr>
            <a:normAutofit fontScale="90000"/>
          </a:bodyPr>
          <a:lstStyle/>
          <a:p>
            <a:r>
              <a:rPr lang="fr-FR" dirty="0" smtClean="0">
                <a:solidFill>
                  <a:srgbClr val="FB394A"/>
                </a:solidFill>
              </a:rPr>
              <a:t>Déroulé de la suite de la </a:t>
            </a:r>
            <a:br>
              <a:rPr lang="fr-FR" dirty="0" smtClean="0">
                <a:solidFill>
                  <a:srgbClr val="FB394A"/>
                </a:solidFill>
              </a:rPr>
            </a:br>
            <a:r>
              <a:rPr lang="fr-FR" dirty="0" smtClean="0">
                <a:solidFill>
                  <a:srgbClr val="FB394A"/>
                </a:solidFill>
              </a:rPr>
              <a:t>campagne 2023-2024</a:t>
            </a:r>
            <a:endParaRPr lang="fr-FR" dirty="0">
              <a:solidFill>
                <a:srgbClr val="FB394A"/>
              </a:solidFill>
            </a:endParaRPr>
          </a:p>
        </p:txBody>
      </p:sp>
      <p:sp>
        <p:nvSpPr>
          <p:cNvPr id="7" name="Espace réservé du texte 4">
            <a:extLst>
              <a:ext uri="{FF2B5EF4-FFF2-40B4-BE49-F238E27FC236}">
                <a16:creationId xmlns:a16="http://schemas.microsoft.com/office/drawing/2014/main" id="{BA87EF96-4A6E-449A-86E2-35755484AC8B}"/>
              </a:ext>
            </a:extLst>
          </p:cNvPr>
          <p:cNvSpPr>
            <a:spLocks noGrp="1"/>
          </p:cNvSpPr>
          <p:nvPr>
            <p:ph type="body" sz="quarter" idx="13"/>
          </p:nvPr>
        </p:nvSpPr>
        <p:spPr>
          <a:xfrm>
            <a:off x="73742" y="1421305"/>
            <a:ext cx="9144000" cy="4877700"/>
          </a:xfrm>
        </p:spPr>
        <p:txBody>
          <a:bodyPr numCol="1"/>
          <a:lstStyle/>
          <a:p>
            <a:pPr marL="214313" indent="-214313">
              <a:spcAft>
                <a:spcPts val="800"/>
              </a:spcAft>
              <a:buFont typeface="Arial" panose="020B0604020202020204" pitchFamily="34" charset="0"/>
              <a:buChar char="•"/>
            </a:pPr>
            <a:r>
              <a:rPr lang="fr-FR" sz="1500" dirty="0"/>
              <a:t>Campagne du 25 mars au 15 juin 2024 </a:t>
            </a:r>
          </a:p>
          <a:p>
            <a:pPr marL="214313" indent="-214313">
              <a:spcAft>
                <a:spcPts val="800"/>
              </a:spcAft>
              <a:buFont typeface="Arial" panose="020B0604020202020204" pitchFamily="34" charset="0"/>
              <a:buChar char="•"/>
            </a:pPr>
            <a:r>
              <a:rPr lang="fr-FR" sz="1500" dirty="0"/>
              <a:t>Rythme plus intense qu’en automne : 72 demi-journées de vaccinations (vs 81 en automne)</a:t>
            </a:r>
          </a:p>
          <a:p>
            <a:pPr marL="214313" indent="-214313">
              <a:spcAft>
                <a:spcPts val="800"/>
              </a:spcAft>
              <a:buFont typeface="Arial" panose="020B0604020202020204" pitchFamily="34" charset="0"/>
              <a:buChar char="•"/>
            </a:pPr>
            <a:r>
              <a:rPr lang="fr-FR" sz="1500" dirty="0"/>
              <a:t>Retours positifs des Professionnels de Santé sur l’organisation </a:t>
            </a:r>
            <a:r>
              <a:rPr lang="fr-FR" sz="1500" dirty="0">
                <a:sym typeface="Symbol" panose="05050102010706020507" pitchFamily="18" charset="2"/>
              </a:rPr>
              <a:t> f</a:t>
            </a:r>
            <a:r>
              <a:rPr lang="fr-FR" sz="1500" dirty="0"/>
              <a:t>onctionnement globalement similaire (kit pour le matériel, documents, actualisation des protocoles….)</a:t>
            </a:r>
          </a:p>
          <a:p>
            <a:pPr marL="214313" indent="-214313">
              <a:spcAft>
                <a:spcPts val="800"/>
              </a:spcAft>
              <a:buFont typeface="Arial" panose="020B0604020202020204" pitchFamily="34" charset="0"/>
              <a:buChar char="•"/>
            </a:pPr>
            <a:r>
              <a:rPr lang="fr-FR" sz="1500" dirty="0"/>
              <a:t>Inscription dès </a:t>
            </a:r>
            <a:r>
              <a:rPr lang="fr-FR" sz="1500" b="1" dirty="0"/>
              <a:t>début mars </a:t>
            </a:r>
            <a:r>
              <a:rPr lang="fr-FR" sz="1500" dirty="0"/>
              <a:t>avec de la visibilité sur l’ensemble de la campagne </a:t>
            </a:r>
            <a:endParaRPr lang="fr-FR" sz="1800" dirty="0"/>
          </a:p>
          <a:p>
            <a:endParaRPr lang="fr-FR" sz="1350" dirty="0"/>
          </a:p>
          <a:p>
            <a:pPr marL="214313" indent="-214313">
              <a:buFont typeface="Arial" panose="020B0604020202020204" pitchFamily="34" charset="0"/>
              <a:buChar char="•"/>
            </a:pPr>
            <a:endParaRPr lang="fr-FR" sz="1350" dirty="0"/>
          </a:p>
        </p:txBody>
      </p:sp>
      <p:pic>
        <p:nvPicPr>
          <p:cNvPr id="1026" name="Image 1" descr="image001"/>
          <p:cNvPicPr>
            <a:picLocks noChangeAspect="1" noChangeArrowheads="1"/>
          </p:cNvPicPr>
          <p:nvPr/>
        </p:nvPicPr>
        <p:blipFill>
          <a:blip r:embed="rId2" cstate="hqprint">
            <a:extLst>
              <a:ext uri="{28A0092B-C50C-407E-A947-70E740481C1C}">
                <a14:useLocalDpi xmlns:a14="http://schemas.microsoft.com/office/drawing/2010/main" val="0"/>
              </a:ext>
            </a:extLst>
          </a:blip>
          <a:srcRect/>
          <a:stretch>
            <a:fillRect/>
          </a:stretch>
        </p:blipFill>
        <p:spPr bwMode="auto">
          <a:xfrm>
            <a:off x="6660232" y="35742"/>
            <a:ext cx="2300909" cy="1466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p:cNvPicPr>
            <a:picLocks noChangeAspect="1"/>
          </p:cNvPicPr>
          <p:nvPr/>
        </p:nvPicPr>
        <p:blipFill>
          <a:blip r:embed="rId3"/>
          <a:stretch>
            <a:fillRect/>
          </a:stretch>
        </p:blipFill>
        <p:spPr>
          <a:xfrm>
            <a:off x="1519574" y="4659569"/>
            <a:ext cx="1422015" cy="516681"/>
          </a:xfrm>
          <a:prstGeom prst="rect">
            <a:avLst/>
          </a:prstGeom>
        </p:spPr>
      </p:pic>
      <p:sp>
        <p:nvSpPr>
          <p:cNvPr id="10" name="Espace réservé du pied de page 2">
            <a:extLst>
              <a:ext uri="{FF2B5EF4-FFF2-40B4-BE49-F238E27FC236}">
                <a16:creationId xmlns:a16="http://schemas.microsoft.com/office/drawing/2014/main" id="{3BE5F20F-7C0F-472F-8E4F-BBF9FBD5AB1A}"/>
              </a:ext>
            </a:extLst>
          </p:cNvPr>
          <p:cNvSpPr>
            <a:spLocks noGrp="1"/>
          </p:cNvSpPr>
          <p:nvPr>
            <p:ph type="ftr" sz="quarter" idx="4294967295"/>
          </p:nvPr>
        </p:nvSpPr>
        <p:spPr>
          <a:xfrm>
            <a:off x="3963600" y="4778573"/>
            <a:ext cx="4590000" cy="189000"/>
          </a:xfrm>
          <a:prstGeom prst="rect">
            <a:avLst/>
          </a:prstGeom>
        </p:spPr>
        <p:txBody>
          <a:bodyPr/>
          <a:lstStyle/>
          <a:p>
            <a:pPr defTabSz="685800">
              <a:lnSpc>
                <a:spcPct val="115000"/>
              </a:lnSpc>
              <a:defRPr/>
            </a:pPr>
            <a:r>
              <a:rPr lang="fr-FR" dirty="0" smtClean="0">
                <a:solidFill>
                  <a:srgbClr val="071F32"/>
                </a:solidFill>
                <a:latin typeface="Montserrat"/>
              </a:rPr>
              <a:t>CTS</a:t>
            </a:r>
            <a:r>
              <a:rPr lang="fr-FR" b="0" dirty="0">
                <a:solidFill>
                  <a:srgbClr val="071F32"/>
                </a:solidFill>
                <a:latin typeface="Montserrat"/>
              </a:rPr>
              <a:t> | Février 2024 |</a:t>
            </a:r>
          </a:p>
        </p:txBody>
      </p:sp>
    </p:spTree>
    <p:extLst>
      <p:ext uri="{BB962C8B-B14F-4D97-AF65-F5344CB8AC3E}">
        <p14:creationId xmlns:p14="http://schemas.microsoft.com/office/powerpoint/2010/main" val="35702488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0527A3F-5665-4DB1-831B-72D4F7E0E270}"/>
              </a:ext>
            </a:extLst>
          </p:cNvPr>
          <p:cNvSpPr>
            <a:spLocks noGrp="1"/>
          </p:cNvSpPr>
          <p:nvPr>
            <p:ph type="title"/>
          </p:nvPr>
        </p:nvSpPr>
        <p:spPr/>
        <p:txBody>
          <a:bodyPr/>
          <a:lstStyle/>
          <a:p>
            <a:pPr algn="ctr"/>
            <a:r>
              <a:rPr lang="fr-FR" dirty="0" smtClean="0"/>
              <a:t>Merci !</a:t>
            </a:r>
            <a:endParaRPr lang="fr-FR" dirty="0"/>
          </a:p>
        </p:txBody>
      </p:sp>
    </p:spTree>
    <p:extLst>
      <p:ext uri="{BB962C8B-B14F-4D97-AF65-F5344CB8AC3E}">
        <p14:creationId xmlns:p14="http://schemas.microsoft.com/office/powerpoint/2010/main" val="208924731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pour une image  1"/>
          <p:cNvSpPr>
            <a:spLocks noGrp="1"/>
          </p:cNvSpPr>
          <p:nvPr>
            <p:ph type="pic" sz="quarter" idx="13"/>
          </p:nvPr>
        </p:nvSpPr>
        <p:spPr/>
      </p:sp>
      <p:sp>
        <p:nvSpPr>
          <p:cNvPr id="4" name="Titre 3"/>
          <p:cNvSpPr>
            <a:spLocks noGrp="1"/>
          </p:cNvSpPr>
          <p:nvPr>
            <p:ph type="title"/>
          </p:nvPr>
        </p:nvSpPr>
        <p:spPr/>
        <p:txBody>
          <a:bodyPr/>
          <a:lstStyle/>
          <a:p>
            <a:pPr marL="0" indent="0">
              <a:buNone/>
            </a:pPr>
            <a:r>
              <a:rPr lang="fr-FR" dirty="0" smtClean="0"/>
              <a:t>Dépistage des cancers (Caisse Primaire d’Assurance Maladie de Paris)</a:t>
            </a:r>
            <a:endParaRPr lang="fr-FR" dirty="0"/>
          </a:p>
        </p:txBody>
      </p:sp>
      <p:sp>
        <p:nvSpPr>
          <p:cNvPr id="3" name="Espace réservé du numéro de diapositive 2"/>
          <p:cNvSpPr>
            <a:spLocks noGrp="1"/>
          </p:cNvSpPr>
          <p:nvPr>
            <p:ph type="sldNum" sz="quarter" idx="4294967295"/>
          </p:nvPr>
        </p:nvSpPr>
        <p:spPr>
          <a:xfrm>
            <a:off x="7794625" y="4783138"/>
            <a:ext cx="1349375" cy="360362"/>
          </a:xfrm>
        </p:spPr>
        <p:txBody>
          <a:bodyPr/>
          <a:lstStyle/>
          <a:p>
            <a:fld id="{733122C9-A0B9-462F-8757-0847AD287B63}" type="slidenum">
              <a:rPr lang="fr-FR" smtClean="0"/>
              <a:pPr/>
              <a:t>35</a:t>
            </a:fld>
            <a:endParaRPr lang="fr-FR" dirty="0"/>
          </a:p>
        </p:txBody>
      </p:sp>
    </p:spTree>
    <p:extLst>
      <p:ext uri="{BB962C8B-B14F-4D97-AF65-F5344CB8AC3E}">
        <p14:creationId xmlns:p14="http://schemas.microsoft.com/office/powerpoint/2010/main" val="28326932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5"/>
          </p:nvPr>
        </p:nvSpPr>
        <p:spPr/>
        <p:txBody>
          <a:bodyPr/>
          <a:lstStyle/>
          <a:p>
            <a:fld id="{975A587B-5814-4D9B-9598-FE9CB954CB01}" type="slidenum">
              <a:rPr lang="fr-FR" smtClean="0"/>
              <a:pPr/>
              <a:t>36</a:t>
            </a:fld>
            <a:endParaRPr lang="fr-FR" dirty="0"/>
          </a:p>
        </p:txBody>
      </p:sp>
      <p:sp>
        <p:nvSpPr>
          <p:cNvPr id="4" name="Titre 3"/>
          <p:cNvSpPr>
            <a:spLocks noGrp="1"/>
          </p:cNvSpPr>
          <p:nvPr>
            <p:ph type="title"/>
          </p:nvPr>
        </p:nvSpPr>
        <p:spPr/>
        <p:txBody>
          <a:bodyPr>
            <a:normAutofit fontScale="90000"/>
          </a:bodyPr>
          <a:lstStyle/>
          <a:p>
            <a:r>
              <a:rPr lang="fr-FR" dirty="0" smtClean="0"/>
              <a:t>Un retard parisien structurel et persistant en matière de taux de participation  des assurés éligibles aux 3 DO - 1/3</a:t>
            </a:r>
            <a:endParaRPr lang="fr-FR" dirty="0"/>
          </a:p>
        </p:txBody>
      </p:sp>
      <p:pic>
        <p:nvPicPr>
          <p:cNvPr id="2" name="Image 1"/>
          <p:cNvPicPr>
            <a:picLocks noChangeAspect="1"/>
          </p:cNvPicPr>
          <p:nvPr/>
        </p:nvPicPr>
        <p:blipFill>
          <a:blip r:embed="rId2"/>
          <a:stretch>
            <a:fillRect/>
          </a:stretch>
        </p:blipFill>
        <p:spPr>
          <a:xfrm>
            <a:off x="374024" y="1461392"/>
            <a:ext cx="7488431" cy="3534998"/>
          </a:xfrm>
          <a:prstGeom prst="rect">
            <a:avLst/>
          </a:prstGeom>
        </p:spPr>
      </p:pic>
    </p:spTree>
    <p:extLst>
      <p:ext uri="{BB962C8B-B14F-4D97-AF65-F5344CB8AC3E}">
        <p14:creationId xmlns:p14="http://schemas.microsoft.com/office/powerpoint/2010/main" val="1680156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5"/>
          </p:nvPr>
        </p:nvSpPr>
        <p:spPr/>
        <p:txBody>
          <a:bodyPr/>
          <a:lstStyle/>
          <a:p>
            <a:fld id="{975A587B-5814-4D9B-9598-FE9CB954CB01}" type="slidenum">
              <a:rPr lang="fr-FR" smtClean="0"/>
              <a:pPr/>
              <a:t>37</a:t>
            </a:fld>
            <a:endParaRPr lang="fr-FR" dirty="0"/>
          </a:p>
        </p:txBody>
      </p:sp>
      <p:sp>
        <p:nvSpPr>
          <p:cNvPr id="4" name="Titre 3"/>
          <p:cNvSpPr>
            <a:spLocks noGrp="1"/>
          </p:cNvSpPr>
          <p:nvPr>
            <p:ph type="title"/>
          </p:nvPr>
        </p:nvSpPr>
        <p:spPr/>
        <p:txBody>
          <a:bodyPr>
            <a:normAutofit fontScale="90000"/>
          </a:bodyPr>
          <a:lstStyle/>
          <a:p>
            <a:r>
              <a:rPr lang="fr-FR" dirty="0" smtClean="0"/>
              <a:t>Un retard parisien structurel et persistant en matière de taux de participation  des assurés éligibles aux 3 DO - 2/3</a:t>
            </a:r>
            <a:endParaRPr lang="fr-FR" dirty="0"/>
          </a:p>
        </p:txBody>
      </p:sp>
      <p:pic>
        <p:nvPicPr>
          <p:cNvPr id="5" name="Image 4"/>
          <p:cNvPicPr>
            <a:picLocks noChangeAspect="1"/>
          </p:cNvPicPr>
          <p:nvPr/>
        </p:nvPicPr>
        <p:blipFill>
          <a:blip r:embed="rId2"/>
          <a:stretch>
            <a:fillRect/>
          </a:stretch>
        </p:blipFill>
        <p:spPr>
          <a:xfrm>
            <a:off x="374024" y="1435798"/>
            <a:ext cx="6724778" cy="3376046"/>
          </a:xfrm>
          <a:prstGeom prst="rect">
            <a:avLst/>
          </a:prstGeom>
        </p:spPr>
      </p:pic>
    </p:spTree>
    <p:extLst>
      <p:ext uri="{BB962C8B-B14F-4D97-AF65-F5344CB8AC3E}">
        <p14:creationId xmlns:p14="http://schemas.microsoft.com/office/powerpoint/2010/main" val="31976857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5"/>
          </p:nvPr>
        </p:nvSpPr>
        <p:spPr/>
        <p:txBody>
          <a:bodyPr/>
          <a:lstStyle/>
          <a:p>
            <a:fld id="{975A587B-5814-4D9B-9598-FE9CB954CB01}" type="slidenum">
              <a:rPr lang="fr-FR" smtClean="0"/>
              <a:pPr/>
              <a:t>38</a:t>
            </a:fld>
            <a:endParaRPr lang="fr-FR" dirty="0"/>
          </a:p>
        </p:txBody>
      </p:sp>
      <p:sp>
        <p:nvSpPr>
          <p:cNvPr id="4" name="Titre 3"/>
          <p:cNvSpPr>
            <a:spLocks noGrp="1"/>
          </p:cNvSpPr>
          <p:nvPr>
            <p:ph type="title"/>
          </p:nvPr>
        </p:nvSpPr>
        <p:spPr/>
        <p:txBody>
          <a:bodyPr>
            <a:normAutofit fontScale="90000"/>
          </a:bodyPr>
          <a:lstStyle/>
          <a:p>
            <a:r>
              <a:rPr lang="fr-FR" dirty="0" smtClean="0"/>
              <a:t>Un retard parisien structurel et persistant en matière de taux de participation  des assurés éligibles aux 3 DO - 3/3</a:t>
            </a:r>
            <a:endParaRPr lang="fr-FR" dirty="0"/>
          </a:p>
        </p:txBody>
      </p:sp>
      <p:pic>
        <p:nvPicPr>
          <p:cNvPr id="5" name="Image 4"/>
          <p:cNvPicPr>
            <a:picLocks noChangeAspect="1"/>
          </p:cNvPicPr>
          <p:nvPr/>
        </p:nvPicPr>
        <p:blipFill>
          <a:blip r:embed="rId2"/>
          <a:stretch>
            <a:fillRect/>
          </a:stretch>
        </p:blipFill>
        <p:spPr>
          <a:xfrm>
            <a:off x="374023" y="1367413"/>
            <a:ext cx="7198664" cy="3405479"/>
          </a:xfrm>
          <a:prstGeom prst="rect">
            <a:avLst/>
          </a:prstGeom>
        </p:spPr>
      </p:pic>
    </p:spTree>
    <p:extLst>
      <p:ext uri="{BB962C8B-B14F-4D97-AF65-F5344CB8AC3E}">
        <p14:creationId xmlns:p14="http://schemas.microsoft.com/office/powerpoint/2010/main" val="39847590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3"/>
          </p:nvPr>
        </p:nvSpPr>
        <p:spPr>
          <a:xfrm>
            <a:off x="374023" y="658330"/>
            <a:ext cx="8397001" cy="4049798"/>
          </a:xfrm>
        </p:spPr>
        <p:txBody>
          <a:bodyPr/>
          <a:lstStyle/>
          <a:p>
            <a:pPr marL="257175" indent="-257175">
              <a:buFont typeface="Arial" panose="020B0604020202020204" pitchFamily="34" charset="0"/>
              <a:buChar char="•"/>
            </a:pPr>
            <a:r>
              <a:rPr lang="fr-FR" sz="1350" b="1" dirty="0">
                <a:solidFill>
                  <a:schemeClr val="tx1"/>
                </a:solidFill>
              </a:rPr>
              <a:t>Reprise par l’assurance maladie du dispositif d’envoi des invitations </a:t>
            </a:r>
            <a:r>
              <a:rPr lang="fr-FR" sz="1350" dirty="0">
                <a:solidFill>
                  <a:schemeClr val="tx1"/>
                </a:solidFill>
              </a:rPr>
              <a:t>– Premiers envois réalisés fin janvier</a:t>
            </a:r>
          </a:p>
          <a:p>
            <a:pPr marL="257175" indent="-257175">
              <a:buFont typeface="Arial" panose="020B0604020202020204" pitchFamily="34" charset="0"/>
              <a:buChar char="•"/>
            </a:pPr>
            <a:r>
              <a:rPr lang="fr-FR" sz="1350" b="1" dirty="0">
                <a:solidFill>
                  <a:schemeClr val="tx1"/>
                </a:solidFill>
              </a:rPr>
              <a:t>Mise en place par l’assurance maladie de plateformes d’aller vers</a:t>
            </a:r>
            <a:r>
              <a:rPr lang="fr-FR" sz="1350" dirty="0">
                <a:solidFill>
                  <a:schemeClr val="tx1"/>
                </a:solidFill>
              </a:rPr>
              <a:t>, visant à inciter les assurés ayant reçu leur invitation à « passer à l’acte », et ayant la possibilité d’accompagner les patients, notamment les plus fragiles</a:t>
            </a:r>
            <a:r>
              <a:rPr lang="fr-FR" sz="1350" b="1" dirty="0">
                <a:solidFill>
                  <a:schemeClr val="tx1"/>
                </a:solidFill>
              </a:rPr>
              <a:t>, jusqu’à la prise de rdv. Suppose que les effecteurs (structures de radiologie, sages-femmes, centres de santé) mettent à disposition des plages de rdv</a:t>
            </a:r>
            <a:r>
              <a:rPr lang="fr-FR" sz="1350" dirty="0">
                <a:solidFill>
                  <a:schemeClr val="tx1"/>
                </a:solidFill>
              </a:rPr>
              <a:t>. Premières campagnes d’appel prévues : mars pour les DO colorectal et cancer du sein,  septembre pour le DO col de l’utérus</a:t>
            </a:r>
          </a:p>
          <a:p>
            <a:pPr marL="257175" indent="-257175">
              <a:buFont typeface="Arial" panose="020B0604020202020204" pitchFamily="34" charset="0"/>
              <a:buChar char="•"/>
            </a:pPr>
            <a:r>
              <a:rPr lang="fr-FR" sz="1350" b="1" dirty="0">
                <a:solidFill>
                  <a:schemeClr val="tx1"/>
                </a:solidFill>
              </a:rPr>
              <a:t>Relance de l’envoi aux médecins de la liste de leurs patients en défaut de dépistage</a:t>
            </a:r>
          </a:p>
          <a:p>
            <a:pPr marL="257175" indent="-257175">
              <a:buFont typeface="Arial" panose="020B0604020202020204" pitchFamily="34" charset="0"/>
              <a:buChar char="•"/>
            </a:pPr>
            <a:r>
              <a:rPr lang="fr-FR" sz="1350" b="1" dirty="0">
                <a:solidFill>
                  <a:schemeClr val="tx1"/>
                </a:solidFill>
              </a:rPr>
              <a:t>Accompagnement des pharmacies d’officine, « pivot » du dépistage du cancer colorectal</a:t>
            </a:r>
            <a:r>
              <a:rPr lang="fr-FR" sz="1350" dirty="0">
                <a:solidFill>
                  <a:schemeClr val="tx1"/>
                </a:solidFill>
              </a:rPr>
              <a:t>, afin d’adopter une démarche </a:t>
            </a:r>
            <a:r>
              <a:rPr lang="fr-FR" sz="1350" dirty="0" err="1">
                <a:solidFill>
                  <a:schemeClr val="tx1"/>
                </a:solidFill>
              </a:rPr>
              <a:t>pro-active</a:t>
            </a:r>
            <a:r>
              <a:rPr lang="fr-FR" sz="1350" dirty="0">
                <a:solidFill>
                  <a:schemeClr val="tx1"/>
                </a:solidFill>
              </a:rPr>
              <a:t> – Webinaire </a:t>
            </a:r>
            <a:r>
              <a:rPr lang="fr-FR" sz="1350" dirty="0" err="1">
                <a:solidFill>
                  <a:schemeClr val="tx1"/>
                </a:solidFill>
              </a:rPr>
              <a:t>co</a:t>
            </a:r>
            <a:r>
              <a:rPr lang="fr-FR" sz="1350" dirty="0">
                <a:solidFill>
                  <a:schemeClr val="tx1"/>
                </a:solidFill>
              </a:rPr>
              <a:t>-organisé avec la profession et le CRCDC le 7 février dernier, avec le témoignage de 2 officines, disponible en </a:t>
            </a:r>
            <a:r>
              <a:rPr lang="fr-FR" sz="1350" dirty="0" err="1">
                <a:solidFill>
                  <a:schemeClr val="tx1"/>
                </a:solidFill>
              </a:rPr>
              <a:t>replay</a:t>
            </a:r>
            <a:r>
              <a:rPr lang="fr-FR" sz="1350" dirty="0">
                <a:solidFill>
                  <a:schemeClr val="tx1"/>
                </a:solidFill>
              </a:rPr>
              <a:t> sur la chaîne </a:t>
            </a:r>
            <a:r>
              <a:rPr lang="fr-FR" sz="1350" dirty="0" err="1">
                <a:solidFill>
                  <a:schemeClr val="tx1"/>
                </a:solidFill>
              </a:rPr>
              <a:t>youtube</a:t>
            </a:r>
            <a:r>
              <a:rPr lang="fr-FR" sz="1350" dirty="0">
                <a:solidFill>
                  <a:schemeClr val="tx1"/>
                </a:solidFill>
              </a:rPr>
              <a:t> de l’assurance maladie (envoi du lien en cours à l’ensemble des officines)</a:t>
            </a:r>
          </a:p>
          <a:p>
            <a:pPr marL="257175" indent="-257175">
              <a:buFont typeface="Arial" panose="020B0604020202020204" pitchFamily="34" charset="0"/>
              <a:buChar char="•"/>
            </a:pPr>
            <a:r>
              <a:rPr lang="fr-FR" sz="1350" b="1" dirty="0">
                <a:solidFill>
                  <a:schemeClr val="tx1"/>
                </a:solidFill>
              </a:rPr>
              <a:t>Mobilisation attendue des CPTS, dans le cadre leur mission socle de prévention</a:t>
            </a:r>
          </a:p>
          <a:p>
            <a:pPr marL="257175" indent="-257175">
              <a:buFont typeface="Arial" panose="020B0604020202020204" pitchFamily="34" charset="0"/>
              <a:buChar char="•"/>
            </a:pPr>
            <a:r>
              <a:rPr lang="fr-FR" sz="1350" b="1" dirty="0">
                <a:solidFill>
                  <a:schemeClr val="tx1"/>
                </a:solidFill>
              </a:rPr>
              <a:t>Actions prévues dans la cadre des campagnes mars bleu, juin vert et octobre rose</a:t>
            </a:r>
            <a:endParaRPr lang="fr-FR" sz="1350" dirty="0">
              <a:solidFill>
                <a:schemeClr val="tx1"/>
              </a:solidFill>
            </a:endParaRPr>
          </a:p>
        </p:txBody>
      </p:sp>
      <p:sp>
        <p:nvSpPr>
          <p:cNvPr id="3" name="Espace réservé du numéro de diapositive 2"/>
          <p:cNvSpPr>
            <a:spLocks noGrp="1"/>
          </p:cNvSpPr>
          <p:nvPr>
            <p:ph type="sldNum" sz="quarter" idx="15"/>
          </p:nvPr>
        </p:nvSpPr>
        <p:spPr/>
        <p:txBody>
          <a:bodyPr/>
          <a:lstStyle/>
          <a:p>
            <a:fld id="{975A587B-5814-4D9B-9598-FE9CB954CB01}" type="slidenum">
              <a:rPr lang="fr-FR" smtClean="0"/>
              <a:pPr/>
              <a:t>39</a:t>
            </a:fld>
            <a:endParaRPr lang="fr-FR" dirty="0"/>
          </a:p>
        </p:txBody>
      </p:sp>
      <p:sp>
        <p:nvSpPr>
          <p:cNvPr id="4" name="Titre 3"/>
          <p:cNvSpPr>
            <a:spLocks noGrp="1"/>
          </p:cNvSpPr>
          <p:nvPr>
            <p:ph type="title"/>
          </p:nvPr>
        </p:nvSpPr>
        <p:spPr>
          <a:xfrm>
            <a:off x="374024" y="170211"/>
            <a:ext cx="8397001" cy="467098"/>
          </a:xfrm>
        </p:spPr>
        <p:txBody>
          <a:bodyPr>
            <a:normAutofit/>
          </a:bodyPr>
          <a:lstStyle/>
          <a:p>
            <a:r>
              <a:rPr lang="fr-FR" dirty="0" smtClean="0"/>
              <a:t>Les actions prioritaires pour 2024</a:t>
            </a:r>
            <a:endParaRPr lang="fr-FR" dirty="0"/>
          </a:p>
        </p:txBody>
      </p:sp>
    </p:spTree>
    <p:extLst>
      <p:ext uri="{BB962C8B-B14F-4D97-AF65-F5344CB8AC3E}">
        <p14:creationId xmlns:p14="http://schemas.microsoft.com/office/powerpoint/2010/main" val="199367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pPr defTabSz="914378"/>
            <a:fld id="{733122C9-A0B9-462F-8757-0847AD287B63}" type="slidenum">
              <a:rPr lang="fr-FR">
                <a:solidFill>
                  <a:srgbClr val="000000"/>
                </a:solidFill>
                <a:latin typeface="Arial"/>
              </a:rPr>
              <a:pPr defTabSz="914378"/>
              <a:t>4</a:t>
            </a:fld>
            <a:endParaRPr lang="fr-FR" dirty="0">
              <a:solidFill>
                <a:srgbClr val="000000"/>
              </a:solidFill>
              <a:latin typeface="Arial"/>
            </a:endParaRPr>
          </a:p>
        </p:txBody>
      </p:sp>
      <p:sp>
        <p:nvSpPr>
          <p:cNvPr id="5" name="Titre 4">
            <a:extLst>
              <a:ext uri="{FF2B5EF4-FFF2-40B4-BE49-F238E27FC236}">
                <a16:creationId xmlns:a16="http://schemas.microsoft.com/office/drawing/2014/main" id="{7FECE53A-9267-D842-B87E-F184AF518E9F}"/>
              </a:ext>
            </a:extLst>
          </p:cNvPr>
          <p:cNvSpPr>
            <a:spLocks noGrp="1"/>
          </p:cNvSpPr>
          <p:nvPr>
            <p:ph type="title"/>
          </p:nvPr>
        </p:nvSpPr>
        <p:spPr>
          <a:xfrm>
            <a:off x="323851" y="682802"/>
            <a:ext cx="8424863" cy="539991"/>
          </a:xfrm>
        </p:spPr>
        <p:txBody>
          <a:bodyPr/>
          <a:lstStyle/>
          <a:p>
            <a:r>
              <a:rPr lang="da-DK" dirty="0" smtClean="0">
                <a:latin typeface="Marianne" panose="02000000000000000000" pitchFamily="2" charset="0"/>
              </a:rPr>
              <a:t>Représentations graphiques</a:t>
            </a:r>
            <a:endParaRPr lang="fr-FR" dirty="0">
              <a:latin typeface="Marianne" panose="02000000000000000000" pitchFamily="2" charset="0"/>
            </a:endParaRPr>
          </a:p>
        </p:txBody>
      </p:sp>
      <p:sp>
        <p:nvSpPr>
          <p:cNvPr id="8" name="Espace réservé du pied de page 7"/>
          <p:cNvSpPr>
            <a:spLocks noGrp="1"/>
          </p:cNvSpPr>
          <p:nvPr>
            <p:ph type="ftr" sz="quarter" idx="3"/>
          </p:nvPr>
        </p:nvSpPr>
        <p:spPr>
          <a:xfrm>
            <a:off x="2868782" y="195486"/>
            <a:ext cx="5879931" cy="360000"/>
          </a:xfrm>
        </p:spPr>
        <p:txBody>
          <a:bodyPr/>
          <a:lstStyle/>
          <a:p>
            <a:pPr defTabSz="914378"/>
            <a:r>
              <a:rPr lang="fr-FR" dirty="0">
                <a:solidFill>
                  <a:srgbClr val="000000"/>
                </a:solidFill>
                <a:latin typeface="Marianne" panose="02000000000000000000" pitchFamily="2" charset="0"/>
              </a:rPr>
              <a:t>Délégation départementale de Paris – Département ville-hôpital</a:t>
            </a:r>
          </a:p>
        </p:txBody>
      </p:sp>
      <p:sp>
        <p:nvSpPr>
          <p:cNvPr id="2" name="Espace réservé du texte 1"/>
          <p:cNvSpPr>
            <a:spLocks noGrp="1"/>
          </p:cNvSpPr>
          <p:nvPr>
            <p:ph type="body" sz="quarter" idx="14"/>
          </p:nvPr>
        </p:nvSpPr>
        <p:spPr>
          <a:xfrm>
            <a:off x="323851" y="1350108"/>
            <a:ext cx="4012580" cy="926822"/>
          </a:xfrm>
        </p:spPr>
        <p:txBody>
          <a:bodyPr/>
          <a:lstStyle/>
          <a:p>
            <a:pPr algn="r"/>
            <a:r>
              <a:rPr lang="fr-FR" sz="1200" dirty="0">
                <a:latin typeface="Marianne" panose="02000000000000000000" pitchFamily="2" charset="0"/>
              </a:rPr>
              <a:t>L’activité de la filière « Soins non programmés » du SAMU/SAS de Paris</a:t>
            </a:r>
          </a:p>
          <a:p>
            <a:pPr algn="r"/>
            <a:r>
              <a:rPr lang="fr-FR" sz="3000" b="1" dirty="0">
                <a:latin typeface="Marianne" panose="02000000000000000000" pitchFamily="2" charset="0"/>
                <a:sym typeface="Symbol" panose="05050102010706020507" pitchFamily="18" charset="2"/>
              </a:rPr>
              <a:t></a:t>
            </a:r>
            <a:r>
              <a:rPr lang="fr-FR" sz="1200" dirty="0">
                <a:latin typeface="Marianne" panose="02000000000000000000" pitchFamily="2" charset="0"/>
              </a:rPr>
              <a:t> </a:t>
            </a:r>
          </a:p>
        </p:txBody>
      </p:sp>
      <p:pic>
        <p:nvPicPr>
          <p:cNvPr id="1026" name="Picture 2" descr="489c3bae824d4cb38a2b911259371847@open-xchan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7187" y="1178659"/>
            <a:ext cx="4450589" cy="2082842"/>
          </a:xfrm>
          <a:prstGeom prst="rect">
            <a:avLst/>
          </a:prstGeom>
          <a:ln w="9525">
            <a:solidFill>
              <a:srgbClr val="000000"/>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 name="Image 2"/>
          <p:cNvPicPr>
            <a:picLocks noChangeAspect="1"/>
          </p:cNvPicPr>
          <p:nvPr/>
        </p:nvPicPr>
        <p:blipFill>
          <a:blip r:embed="rId3"/>
          <a:stretch>
            <a:fillRect/>
          </a:stretch>
        </p:blipFill>
        <p:spPr>
          <a:xfrm>
            <a:off x="303913" y="2559327"/>
            <a:ext cx="3944702" cy="2011279"/>
          </a:xfrm>
          <a:prstGeom prst="rect">
            <a:avLst/>
          </a:prstGeom>
          <a:ln>
            <a:solidFill>
              <a:schemeClr val="accent1"/>
            </a:solidFill>
          </a:ln>
          <a:effectLst>
            <a:outerShdw blurRad="292100" dist="139700" dir="2700000" algn="tl" rotWithShape="0">
              <a:srgbClr val="333333">
                <a:alpha val="65000"/>
              </a:srgbClr>
            </a:outerShdw>
          </a:effectLst>
        </p:spPr>
      </p:pic>
      <p:sp>
        <p:nvSpPr>
          <p:cNvPr id="10" name="Espace réservé du texte 1"/>
          <p:cNvSpPr>
            <a:spLocks noGrp="1"/>
          </p:cNvSpPr>
          <p:nvPr>
            <p:ph type="body" sz="quarter" idx="14"/>
          </p:nvPr>
        </p:nvSpPr>
        <p:spPr>
          <a:xfrm>
            <a:off x="4336431" y="3451425"/>
            <a:ext cx="4012580" cy="926822"/>
          </a:xfrm>
        </p:spPr>
        <p:txBody>
          <a:bodyPr/>
          <a:lstStyle/>
          <a:p>
            <a:pPr lvl="0"/>
            <a:r>
              <a:rPr lang="fr-FR" sz="3000" b="1" dirty="0">
                <a:solidFill>
                  <a:srgbClr val="000000"/>
                </a:solidFill>
                <a:latin typeface="Marianne" panose="02000000000000000000" pitchFamily="2" charset="0"/>
                <a:sym typeface="Symbol" panose="05050102010706020507" pitchFamily="18" charset="2"/>
              </a:rPr>
              <a:t></a:t>
            </a:r>
            <a:endParaRPr lang="fr-FR" sz="1200" dirty="0">
              <a:latin typeface="Marianne" panose="02000000000000000000" pitchFamily="2" charset="0"/>
            </a:endParaRPr>
          </a:p>
          <a:p>
            <a:r>
              <a:rPr lang="fr-FR" sz="1200" dirty="0">
                <a:latin typeface="Marianne" panose="02000000000000000000" pitchFamily="2" charset="0"/>
              </a:rPr>
              <a:t>Evolution du nombre de passages aux urgences pour « état grippal » (région)</a:t>
            </a:r>
          </a:p>
        </p:txBody>
      </p:sp>
    </p:spTree>
    <p:extLst>
      <p:ext uri="{BB962C8B-B14F-4D97-AF65-F5344CB8AC3E}">
        <p14:creationId xmlns:p14="http://schemas.microsoft.com/office/powerpoint/2010/main" val="1554098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pour une image  1"/>
          <p:cNvSpPr>
            <a:spLocks noGrp="1"/>
          </p:cNvSpPr>
          <p:nvPr>
            <p:ph type="pic" sz="quarter" idx="13"/>
          </p:nvPr>
        </p:nvSpPr>
        <p:spPr/>
      </p:sp>
      <p:sp>
        <p:nvSpPr>
          <p:cNvPr id="4" name="Titre 3"/>
          <p:cNvSpPr>
            <a:spLocks noGrp="1"/>
          </p:cNvSpPr>
          <p:nvPr>
            <p:ph type="title"/>
          </p:nvPr>
        </p:nvSpPr>
        <p:spPr/>
        <p:txBody>
          <a:bodyPr/>
          <a:lstStyle/>
          <a:p>
            <a:pPr marL="0" indent="0">
              <a:buNone/>
            </a:pPr>
            <a:r>
              <a:rPr lang="fr-FR" dirty="0" smtClean="0"/>
              <a:t>Prévention tertiaire : Paris après cancer</a:t>
            </a:r>
            <a:endParaRPr lang="fr-FR" dirty="0"/>
          </a:p>
        </p:txBody>
      </p:sp>
      <p:sp>
        <p:nvSpPr>
          <p:cNvPr id="3" name="Espace réservé du numéro de diapositive 2"/>
          <p:cNvSpPr>
            <a:spLocks noGrp="1"/>
          </p:cNvSpPr>
          <p:nvPr>
            <p:ph type="sldNum" sz="quarter" idx="4294967295"/>
          </p:nvPr>
        </p:nvSpPr>
        <p:spPr>
          <a:xfrm>
            <a:off x="7794625" y="4783138"/>
            <a:ext cx="1349375" cy="360362"/>
          </a:xfrm>
        </p:spPr>
        <p:txBody>
          <a:bodyPr/>
          <a:lstStyle/>
          <a:p>
            <a:fld id="{733122C9-A0B9-462F-8757-0847AD287B63}" type="slidenum">
              <a:rPr lang="fr-FR" smtClean="0"/>
              <a:pPr/>
              <a:t>40</a:t>
            </a:fld>
            <a:endParaRPr lang="fr-FR" dirty="0"/>
          </a:p>
        </p:txBody>
      </p:sp>
    </p:spTree>
    <p:extLst>
      <p:ext uri="{BB962C8B-B14F-4D97-AF65-F5344CB8AC3E}">
        <p14:creationId xmlns:p14="http://schemas.microsoft.com/office/powerpoint/2010/main" val="40760415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4022954"/>
            <a:ext cx="9144000" cy="1120546"/>
            <a:chOff x="0" y="0"/>
            <a:chExt cx="4816593" cy="590246"/>
          </a:xfrm>
        </p:grpSpPr>
        <p:sp>
          <p:nvSpPr>
            <p:cNvPr id="3" name="Freeform 3"/>
            <p:cNvSpPr/>
            <p:nvPr/>
          </p:nvSpPr>
          <p:spPr>
            <a:xfrm>
              <a:off x="0" y="0"/>
              <a:ext cx="4816592" cy="590246"/>
            </a:xfrm>
            <a:custGeom>
              <a:avLst/>
              <a:gdLst/>
              <a:ahLst/>
              <a:cxnLst/>
              <a:rect l="l" t="t" r="r" b="b"/>
              <a:pathLst>
                <a:path w="4816592" h="590246">
                  <a:moveTo>
                    <a:pt x="0" y="0"/>
                  </a:moveTo>
                  <a:lnTo>
                    <a:pt x="4816592" y="0"/>
                  </a:lnTo>
                  <a:lnTo>
                    <a:pt x="4816592" y="590246"/>
                  </a:lnTo>
                  <a:lnTo>
                    <a:pt x="0" y="590246"/>
                  </a:lnTo>
                  <a:close/>
                </a:path>
              </a:pathLst>
            </a:custGeom>
            <a:gradFill rotWithShape="1">
              <a:gsLst>
                <a:gs pos="0">
                  <a:srgbClr val="E67924">
                    <a:alpha val="90000"/>
                  </a:srgbClr>
                </a:gs>
                <a:gs pos="50000">
                  <a:srgbClr val="A63662">
                    <a:alpha val="90000"/>
                  </a:srgbClr>
                </a:gs>
                <a:gs pos="100000">
                  <a:srgbClr val="0643AB">
                    <a:alpha val="90000"/>
                  </a:srgbClr>
                </a:gs>
              </a:gsLst>
              <a:lin ang="0"/>
            </a:gradFill>
          </p:spPr>
        </p:sp>
        <p:sp>
          <p:nvSpPr>
            <p:cNvPr id="4" name="TextBox 4"/>
            <p:cNvSpPr txBox="1"/>
            <p:nvPr/>
          </p:nvSpPr>
          <p:spPr>
            <a:xfrm>
              <a:off x="0" y="-38100"/>
              <a:ext cx="4816593" cy="628346"/>
            </a:xfrm>
            <a:prstGeom prst="rect">
              <a:avLst/>
            </a:prstGeom>
          </p:spPr>
          <p:txBody>
            <a:bodyPr lIns="25400" tIns="25400" rIns="25400" bIns="25400" rtlCol="0" anchor="ctr"/>
            <a:lstStyle/>
            <a:p>
              <a:pPr algn="ctr">
                <a:lnSpc>
                  <a:spcPts val="1330"/>
                </a:lnSpc>
                <a:spcBef>
                  <a:spcPct val="0"/>
                </a:spcBef>
              </a:pPr>
              <a:endParaRPr sz="900"/>
            </a:p>
          </p:txBody>
        </p:sp>
      </p:grpSp>
      <p:grpSp>
        <p:nvGrpSpPr>
          <p:cNvPr id="5" name="Group 5"/>
          <p:cNvGrpSpPr/>
          <p:nvPr/>
        </p:nvGrpSpPr>
        <p:grpSpPr>
          <a:xfrm>
            <a:off x="-2" y="-164554"/>
            <a:ext cx="9144000" cy="5143500"/>
            <a:chOff x="0" y="0"/>
            <a:chExt cx="4816593" cy="2709333"/>
          </a:xfrm>
        </p:grpSpPr>
        <p:sp>
          <p:nvSpPr>
            <p:cNvPr id="6" name="Freeform 6"/>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gradFill rotWithShape="1">
              <a:gsLst>
                <a:gs pos="0">
                  <a:srgbClr val="E67924">
                    <a:alpha val="15000"/>
                  </a:srgbClr>
                </a:gs>
                <a:gs pos="50000">
                  <a:srgbClr val="A63662">
                    <a:alpha val="15000"/>
                  </a:srgbClr>
                </a:gs>
                <a:gs pos="100000">
                  <a:srgbClr val="0643AB">
                    <a:alpha val="15000"/>
                  </a:srgbClr>
                </a:gs>
              </a:gsLst>
              <a:lin ang="0"/>
            </a:gradFill>
          </p:spPr>
        </p:sp>
        <p:sp>
          <p:nvSpPr>
            <p:cNvPr id="7" name="TextBox 7"/>
            <p:cNvSpPr txBox="1"/>
            <p:nvPr/>
          </p:nvSpPr>
          <p:spPr>
            <a:xfrm>
              <a:off x="0" y="-38100"/>
              <a:ext cx="4816593" cy="2747433"/>
            </a:xfrm>
            <a:prstGeom prst="rect">
              <a:avLst/>
            </a:prstGeom>
          </p:spPr>
          <p:txBody>
            <a:bodyPr lIns="25400" tIns="25400" rIns="25400" bIns="25400" rtlCol="0" anchor="ctr"/>
            <a:lstStyle/>
            <a:p>
              <a:pPr algn="ctr">
                <a:lnSpc>
                  <a:spcPts val="1330"/>
                </a:lnSpc>
                <a:spcBef>
                  <a:spcPct val="0"/>
                </a:spcBef>
              </a:pPr>
              <a:endParaRPr sz="900"/>
            </a:p>
          </p:txBody>
        </p:sp>
      </p:grpSp>
      <p:sp>
        <p:nvSpPr>
          <p:cNvPr id="8" name="TextBox 8"/>
          <p:cNvSpPr txBox="1"/>
          <p:nvPr/>
        </p:nvSpPr>
        <p:spPr>
          <a:xfrm>
            <a:off x="467544" y="1586390"/>
            <a:ext cx="8630756" cy="2436564"/>
          </a:xfrm>
          <a:prstGeom prst="rect">
            <a:avLst/>
          </a:prstGeom>
        </p:spPr>
        <p:txBody>
          <a:bodyPr lIns="0" tIns="0" rIns="0" bIns="0" rtlCol="0" anchor="t">
            <a:spAutoFit/>
          </a:bodyPr>
          <a:lstStyle/>
          <a:p>
            <a:pPr algn="ctr">
              <a:lnSpc>
                <a:spcPts val="9520"/>
              </a:lnSpc>
            </a:pPr>
            <a:r>
              <a:rPr lang="en-US" sz="6800" dirty="0">
                <a:solidFill>
                  <a:srgbClr val="000000"/>
                </a:solidFill>
                <a:latin typeface="Glacial Indifference Bold"/>
              </a:rPr>
              <a:t>PARIS APRÈS CANCER</a:t>
            </a:r>
          </a:p>
        </p:txBody>
      </p:sp>
      <p:sp>
        <p:nvSpPr>
          <p:cNvPr id="9" name="Freeform 9"/>
          <p:cNvSpPr/>
          <p:nvPr/>
        </p:nvSpPr>
        <p:spPr>
          <a:xfrm>
            <a:off x="514350" y="514350"/>
            <a:ext cx="2835005" cy="696395"/>
          </a:xfrm>
          <a:custGeom>
            <a:avLst/>
            <a:gdLst/>
            <a:ahLst/>
            <a:cxnLst/>
            <a:rect l="l" t="t" r="r" b="b"/>
            <a:pathLst>
              <a:path w="5670010" h="1392790">
                <a:moveTo>
                  <a:pt x="0" y="0"/>
                </a:moveTo>
                <a:lnTo>
                  <a:pt x="5670010" y="0"/>
                </a:lnTo>
                <a:lnTo>
                  <a:pt x="5670010" y="1392790"/>
                </a:lnTo>
                <a:lnTo>
                  <a:pt x="0" y="1392790"/>
                </a:lnTo>
                <a:lnTo>
                  <a:pt x="0" y="0"/>
                </a:lnTo>
                <a:close/>
              </a:path>
            </a:pathLst>
          </a:custGeom>
          <a:blipFill>
            <a:blip r:embed="rId2"/>
            <a:stretch>
              <a:fillRect l="-552" t="-3065" b="-2403"/>
            </a:stretch>
          </a:blipFill>
        </p:spPr>
      </p:sp>
    </p:spTree>
    <p:extLst>
      <p:ext uri="{BB962C8B-B14F-4D97-AF65-F5344CB8AC3E}">
        <p14:creationId xmlns:p14="http://schemas.microsoft.com/office/powerpoint/2010/main" val="2872765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9144000" cy="5143500"/>
            <a:chOff x="0" y="0"/>
            <a:chExt cx="4816593" cy="2709333"/>
          </a:xfrm>
        </p:grpSpPr>
        <p:sp>
          <p:nvSpPr>
            <p:cNvPr id="3" name="Freeform 3"/>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gradFill rotWithShape="1">
              <a:gsLst>
                <a:gs pos="0">
                  <a:srgbClr val="E67924">
                    <a:alpha val="20000"/>
                  </a:srgbClr>
                </a:gs>
                <a:gs pos="50000">
                  <a:srgbClr val="A63662">
                    <a:alpha val="20000"/>
                  </a:srgbClr>
                </a:gs>
                <a:gs pos="100000">
                  <a:srgbClr val="0643AB">
                    <a:alpha val="20000"/>
                  </a:srgbClr>
                </a:gs>
              </a:gsLst>
              <a:lin ang="0"/>
            </a:gradFill>
          </p:spPr>
        </p:sp>
        <p:sp>
          <p:nvSpPr>
            <p:cNvPr id="4" name="TextBox 4"/>
            <p:cNvSpPr txBox="1"/>
            <p:nvPr/>
          </p:nvSpPr>
          <p:spPr>
            <a:xfrm>
              <a:off x="0" y="-38100"/>
              <a:ext cx="4816593" cy="2747433"/>
            </a:xfrm>
            <a:prstGeom prst="rect">
              <a:avLst/>
            </a:prstGeom>
          </p:spPr>
          <p:txBody>
            <a:bodyPr lIns="25400" tIns="25400" rIns="25400" bIns="25400" rtlCol="0" anchor="ctr"/>
            <a:lstStyle/>
            <a:p>
              <a:pPr algn="ctr">
                <a:lnSpc>
                  <a:spcPts val="1330"/>
                </a:lnSpc>
                <a:spcBef>
                  <a:spcPct val="0"/>
                </a:spcBef>
              </a:pPr>
              <a:endParaRPr sz="900"/>
            </a:p>
          </p:txBody>
        </p:sp>
      </p:grpSp>
      <p:grpSp>
        <p:nvGrpSpPr>
          <p:cNvPr id="5" name="Group 5"/>
          <p:cNvGrpSpPr/>
          <p:nvPr/>
        </p:nvGrpSpPr>
        <p:grpSpPr>
          <a:xfrm>
            <a:off x="848660" y="1921285"/>
            <a:ext cx="1881106" cy="2191595"/>
            <a:chOff x="0" y="0"/>
            <a:chExt cx="3344683" cy="3795110"/>
          </a:xfrm>
        </p:grpSpPr>
        <p:sp>
          <p:nvSpPr>
            <p:cNvPr id="6" name="Freeform 6"/>
            <p:cNvSpPr/>
            <p:nvPr/>
          </p:nvSpPr>
          <p:spPr>
            <a:xfrm>
              <a:off x="0" y="0"/>
              <a:ext cx="3344683" cy="3795110"/>
            </a:xfrm>
            <a:custGeom>
              <a:avLst/>
              <a:gdLst/>
              <a:ahLst/>
              <a:cxnLst/>
              <a:rect l="l" t="t" r="r" b="b"/>
              <a:pathLst>
                <a:path w="3344683" h="3795110">
                  <a:moveTo>
                    <a:pt x="3220223" y="3795109"/>
                  </a:moveTo>
                  <a:lnTo>
                    <a:pt x="124460" y="3795109"/>
                  </a:lnTo>
                  <a:cubicBezTo>
                    <a:pt x="55880" y="3795109"/>
                    <a:pt x="0" y="3739230"/>
                    <a:pt x="0" y="3670650"/>
                  </a:cubicBezTo>
                  <a:lnTo>
                    <a:pt x="0" y="124460"/>
                  </a:lnTo>
                  <a:cubicBezTo>
                    <a:pt x="0" y="55880"/>
                    <a:pt x="55880" y="0"/>
                    <a:pt x="124460" y="0"/>
                  </a:cubicBezTo>
                  <a:lnTo>
                    <a:pt x="3220224" y="0"/>
                  </a:lnTo>
                  <a:cubicBezTo>
                    <a:pt x="3288804" y="0"/>
                    <a:pt x="3344683" y="55880"/>
                    <a:pt x="3344683" y="124460"/>
                  </a:cubicBezTo>
                  <a:lnTo>
                    <a:pt x="3344683" y="3670650"/>
                  </a:lnTo>
                  <a:cubicBezTo>
                    <a:pt x="3344683" y="3739230"/>
                    <a:pt x="3288804" y="3795110"/>
                    <a:pt x="3220224" y="3795110"/>
                  </a:cubicBezTo>
                  <a:close/>
                </a:path>
              </a:pathLst>
            </a:custGeom>
            <a:solidFill>
              <a:srgbClr val="FFFEFE"/>
            </a:solidFill>
          </p:spPr>
        </p:sp>
      </p:grpSp>
      <p:grpSp>
        <p:nvGrpSpPr>
          <p:cNvPr id="7" name="Group 7"/>
          <p:cNvGrpSpPr/>
          <p:nvPr/>
        </p:nvGrpSpPr>
        <p:grpSpPr>
          <a:xfrm>
            <a:off x="2766212" y="1921285"/>
            <a:ext cx="1803407" cy="2184214"/>
            <a:chOff x="0" y="0"/>
            <a:chExt cx="3336160" cy="4040623"/>
          </a:xfrm>
        </p:grpSpPr>
        <p:sp>
          <p:nvSpPr>
            <p:cNvPr id="8" name="Freeform 8"/>
            <p:cNvSpPr/>
            <p:nvPr/>
          </p:nvSpPr>
          <p:spPr>
            <a:xfrm>
              <a:off x="0" y="0"/>
              <a:ext cx="3336160" cy="4040623"/>
            </a:xfrm>
            <a:custGeom>
              <a:avLst/>
              <a:gdLst/>
              <a:ahLst/>
              <a:cxnLst/>
              <a:rect l="l" t="t" r="r" b="b"/>
              <a:pathLst>
                <a:path w="3336160" h="4040623">
                  <a:moveTo>
                    <a:pt x="3211700" y="4040623"/>
                  </a:moveTo>
                  <a:lnTo>
                    <a:pt x="124460" y="4040623"/>
                  </a:lnTo>
                  <a:cubicBezTo>
                    <a:pt x="55880" y="4040623"/>
                    <a:pt x="0" y="3984743"/>
                    <a:pt x="0" y="3916163"/>
                  </a:cubicBezTo>
                  <a:lnTo>
                    <a:pt x="0" y="124460"/>
                  </a:lnTo>
                  <a:cubicBezTo>
                    <a:pt x="0" y="55880"/>
                    <a:pt x="55880" y="0"/>
                    <a:pt x="124460" y="0"/>
                  </a:cubicBezTo>
                  <a:lnTo>
                    <a:pt x="3211700" y="0"/>
                  </a:lnTo>
                  <a:cubicBezTo>
                    <a:pt x="3280280" y="0"/>
                    <a:pt x="3336160" y="55880"/>
                    <a:pt x="3336160" y="124460"/>
                  </a:cubicBezTo>
                  <a:lnTo>
                    <a:pt x="3336160" y="3916163"/>
                  </a:lnTo>
                  <a:cubicBezTo>
                    <a:pt x="3336160" y="3984743"/>
                    <a:pt x="3280280" y="4040623"/>
                    <a:pt x="3211700" y="4040623"/>
                  </a:cubicBezTo>
                  <a:close/>
                </a:path>
              </a:pathLst>
            </a:custGeom>
            <a:solidFill>
              <a:srgbClr val="FFFEFE"/>
            </a:solidFill>
          </p:spPr>
        </p:sp>
      </p:grpSp>
      <p:grpSp>
        <p:nvGrpSpPr>
          <p:cNvPr id="9" name="Group 9"/>
          <p:cNvGrpSpPr/>
          <p:nvPr/>
        </p:nvGrpSpPr>
        <p:grpSpPr>
          <a:xfrm>
            <a:off x="4683764" y="1921285"/>
            <a:ext cx="1765297" cy="1785756"/>
            <a:chOff x="0" y="0"/>
            <a:chExt cx="3265659" cy="3303506"/>
          </a:xfrm>
        </p:grpSpPr>
        <p:sp>
          <p:nvSpPr>
            <p:cNvPr id="10" name="Freeform 10"/>
            <p:cNvSpPr/>
            <p:nvPr/>
          </p:nvSpPr>
          <p:spPr>
            <a:xfrm>
              <a:off x="0" y="0"/>
              <a:ext cx="3265659" cy="3303506"/>
            </a:xfrm>
            <a:custGeom>
              <a:avLst/>
              <a:gdLst/>
              <a:ahLst/>
              <a:cxnLst/>
              <a:rect l="l" t="t" r="r" b="b"/>
              <a:pathLst>
                <a:path w="3265659" h="3303506">
                  <a:moveTo>
                    <a:pt x="3141199" y="3303506"/>
                  </a:moveTo>
                  <a:lnTo>
                    <a:pt x="124460" y="3303506"/>
                  </a:lnTo>
                  <a:cubicBezTo>
                    <a:pt x="55880" y="3303506"/>
                    <a:pt x="0" y="3247626"/>
                    <a:pt x="0" y="3179046"/>
                  </a:cubicBezTo>
                  <a:lnTo>
                    <a:pt x="0" y="124460"/>
                  </a:lnTo>
                  <a:cubicBezTo>
                    <a:pt x="0" y="55880"/>
                    <a:pt x="55880" y="0"/>
                    <a:pt x="124460" y="0"/>
                  </a:cubicBezTo>
                  <a:lnTo>
                    <a:pt x="3141199" y="0"/>
                  </a:lnTo>
                  <a:cubicBezTo>
                    <a:pt x="3209779" y="0"/>
                    <a:pt x="3265659" y="55880"/>
                    <a:pt x="3265659" y="124460"/>
                  </a:cubicBezTo>
                  <a:lnTo>
                    <a:pt x="3265659" y="3179046"/>
                  </a:lnTo>
                  <a:cubicBezTo>
                    <a:pt x="3265659" y="3247626"/>
                    <a:pt x="3209779" y="3303506"/>
                    <a:pt x="3141199" y="3303506"/>
                  </a:cubicBezTo>
                  <a:close/>
                </a:path>
              </a:pathLst>
            </a:custGeom>
            <a:solidFill>
              <a:srgbClr val="FFFEFE"/>
            </a:solidFill>
          </p:spPr>
        </p:sp>
      </p:grpSp>
      <p:grpSp>
        <p:nvGrpSpPr>
          <p:cNvPr id="11" name="Group 11"/>
          <p:cNvGrpSpPr/>
          <p:nvPr/>
        </p:nvGrpSpPr>
        <p:grpSpPr>
          <a:xfrm>
            <a:off x="6601316" y="1921285"/>
            <a:ext cx="1610873" cy="1362683"/>
            <a:chOff x="0" y="0"/>
            <a:chExt cx="2979987" cy="2520855"/>
          </a:xfrm>
        </p:grpSpPr>
        <p:sp>
          <p:nvSpPr>
            <p:cNvPr id="12" name="Freeform 12"/>
            <p:cNvSpPr/>
            <p:nvPr/>
          </p:nvSpPr>
          <p:spPr>
            <a:xfrm>
              <a:off x="0" y="0"/>
              <a:ext cx="2979987" cy="2520855"/>
            </a:xfrm>
            <a:custGeom>
              <a:avLst/>
              <a:gdLst/>
              <a:ahLst/>
              <a:cxnLst/>
              <a:rect l="l" t="t" r="r" b="b"/>
              <a:pathLst>
                <a:path w="2979987" h="2520855">
                  <a:moveTo>
                    <a:pt x="2855527" y="2520855"/>
                  </a:moveTo>
                  <a:lnTo>
                    <a:pt x="124460" y="2520855"/>
                  </a:lnTo>
                  <a:cubicBezTo>
                    <a:pt x="55880" y="2520855"/>
                    <a:pt x="0" y="2464975"/>
                    <a:pt x="0" y="2396395"/>
                  </a:cubicBezTo>
                  <a:lnTo>
                    <a:pt x="0" y="124460"/>
                  </a:lnTo>
                  <a:cubicBezTo>
                    <a:pt x="0" y="55880"/>
                    <a:pt x="55880" y="0"/>
                    <a:pt x="124460" y="0"/>
                  </a:cubicBezTo>
                  <a:lnTo>
                    <a:pt x="2855527" y="0"/>
                  </a:lnTo>
                  <a:cubicBezTo>
                    <a:pt x="2924107" y="0"/>
                    <a:pt x="2979987" y="55880"/>
                    <a:pt x="2979987" y="124460"/>
                  </a:cubicBezTo>
                  <a:lnTo>
                    <a:pt x="2979987" y="2396395"/>
                  </a:lnTo>
                  <a:cubicBezTo>
                    <a:pt x="2979987" y="2464975"/>
                    <a:pt x="2924107" y="2520855"/>
                    <a:pt x="2855527" y="2520855"/>
                  </a:cubicBezTo>
                  <a:close/>
                </a:path>
              </a:pathLst>
            </a:custGeom>
            <a:solidFill>
              <a:srgbClr val="FFFEFE"/>
            </a:solidFill>
          </p:spPr>
        </p:sp>
      </p:grpSp>
      <p:sp>
        <p:nvSpPr>
          <p:cNvPr id="13" name="TextBox 13"/>
          <p:cNvSpPr txBox="1"/>
          <p:nvPr/>
        </p:nvSpPr>
        <p:spPr>
          <a:xfrm>
            <a:off x="975371" y="1970548"/>
            <a:ext cx="1411719" cy="384721"/>
          </a:xfrm>
          <a:prstGeom prst="rect">
            <a:avLst/>
          </a:prstGeom>
        </p:spPr>
        <p:txBody>
          <a:bodyPr lIns="0" tIns="0" rIns="0" bIns="0" rtlCol="0" anchor="t">
            <a:spAutoFit/>
          </a:bodyPr>
          <a:lstStyle/>
          <a:p>
            <a:pPr>
              <a:lnSpc>
                <a:spcPts val="1479"/>
              </a:lnSpc>
              <a:spcBef>
                <a:spcPct val="0"/>
              </a:spcBef>
            </a:pPr>
            <a:r>
              <a:rPr lang="en-US" sz="1137">
                <a:solidFill>
                  <a:srgbClr val="000000"/>
                </a:solidFill>
                <a:latin typeface="HK Grotesk Bold"/>
              </a:rPr>
              <a:t>Le parcours de soins après cancer  </a:t>
            </a:r>
          </a:p>
        </p:txBody>
      </p:sp>
      <p:sp>
        <p:nvSpPr>
          <p:cNvPr id="14" name="TextBox 14"/>
          <p:cNvSpPr txBox="1"/>
          <p:nvPr/>
        </p:nvSpPr>
        <p:spPr>
          <a:xfrm>
            <a:off x="848660" y="2456245"/>
            <a:ext cx="1693715" cy="1641475"/>
          </a:xfrm>
          <a:prstGeom prst="rect">
            <a:avLst/>
          </a:prstGeom>
        </p:spPr>
        <p:txBody>
          <a:bodyPr lIns="0" tIns="0" rIns="0" bIns="0" rtlCol="0" anchor="t">
            <a:spAutoFit/>
          </a:bodyPr>
          <a:lstStyle/>
          <a:p>
            <a:pPr marL="225615" lvl="1" indent="-112808">
              <a:lnSpc>
                <a:spcPts val="1567"/>
              </a:lnSpc>
              <a:buFont typeface="Arial"/>
              <a:buChar char="•"/>
            </a:pPr>
            <a:r>
              <a:rPr lang="en-US" sz="1045" dirty="0" err="1">
                <a:solidFill>
                  <a:srgbClr val="000000"/>
                </a:solidFill>
                <a:latin typeface="HK Grotesk"/>
              </a:rPr>
              <a:t>Projet</a:t>
            </a:r>
            <a:r>
              <a:rPr lang="en-US" sz="1045" dirty="0">
                <a:solidFill>
                  <a:srgbClr val="000000"/>
                </a:solidFill>
                <a:latin typeface="HK Grotesk"/>
              </a:rPr>
              <a:t> </a:t>
            </a:r>
            <a:r>
              <a:rPr lang="en-US" sz="1045" dirty="0" err="1">
                <a:solidFill>
                  <a:srgbClr val="000000"/>
                </a:solidFill>
                <a:latin typeface="HK Grotesk"/>
              </a:rPr>
              <a:t>financé</a:t>
            </a:r>
            <a:r>
              <a:rPr lang="en-US" sz="1045" dirty="0">
                <a:solidFill>
                  <a:srgbClr val="000000"/>
                </a:solidFill>
                <a:latin typeface="HK Grotesk"/>
              </a:rPr>
              <a:t> par </a:t>
            </a:r>
            <a:r>
              <a:rPr lang="en-US" sz="1045" dirty="0" err="1">
                <a:solidFill>
                  <a:srgbClr val="000000"/>
                </a:solidFill>
                <a:latin typeface="HK Grotesk"/>
              </a:rPr>
              <a:t>l’Agence</a:t>
            </a:r>
            <a:r>
              <a:rPr lang="en-US" sz="1045" dirty="0">
                <a:solidFill>
                  <a:srgbClr val="000000"/>
                </a:solidFill>
                <a:latin typeface="HK Grotesk"/>
              </a:rPr>
              <a:t> </a:t>
            </a:r>
            <a:r>
              <a:rPr lang="en-US" sz="1045" dirty="0" err="1">
                <a:solidFill>
                  <a:srgbClr val="000000"/>
                </a:solidFill>
                <a:latin typeface="HK Grotesk"/>
              </a:rPr>
              <a:t>Régionale</a:t>
            </a:r>
            <a:r>
              <a:rPr lang="en-US" sz="1045" dirty="0">
                <a:solidFill>
                  <a:srgbClr val="000000"/>
                </a:solidFill>
                <a:latin typeface="HK Grotesk"/>
              </a:rPr>
              <a:t> de Santé (ARS)</a:t>
            </a:r>
          </a:p>
          <a:p>
            <a:pPr marL="225615" lvl="1" indent="-112808">
              <a:lnSpc>
                <a:spcPts val="1567"/>
              </a:lnSpc>
              <a:buFont typeface="Arial"/>
              <a:buChar char="•"/>
            </a:pPr>
            <a:r>
              <a:rPr lang="en-US" sz="1045" dirty="0">
                <a:solidFill>
                  <a:srgbClr val="000000"/>
                </a:solidFill>
                <a:latin typeface="HK Grotesk"/>
              </a:rPr>
              <a:t>Sur prescription </a:t>
            </a:r>
            <a:r>
              <a:rPr lang="en-US" sz="1045" dirty="0" err="1">
                <a:solidFill>
                  <a:srgbClr val="000000"/>
                </a:solidFill>
                <a:latin typeface="HK Grotesk"/>
              </a:rPr>
              <a:t>médicale</a:t>
            </a:r>
            <a:endParaRPr lang="en-US" sz="1045" dirty="0">
              <a:solidFill>
                <a:srgbClr val="000000"/>
              </a:solidFill>
              <a:latin typeface="HK Grotesk"/>
            </a:endParaRPr>
          </a:p>
          <a:p>
            <a:pPr marL="225615" lvl="1" indent="-112808">
              <a:lnSpc>
                <a:spcPts val="1567"/>
              </a:lnSpc>
              <a:spcBef>
                <a:spcPct val="0"/>
              </a:spcBef>
              <a:buFont typeface="Arial"/>
              <a:buChar char="•"/>
            </a:pPr>
            <a:r>
              <a:rPr lang="en-US" sz="1045" dirty="0">
                <a:solidFill>
                  <a:srgbClr val="000000"/>
                </a:solidFill>
                <a:latin typeface="HK Grotesk"/>
              </a:rPr>
              <a:t>Des </a:t>
            </a:r>
            <a:r>
              <a:rPr lang="en-US" sz="1045" dirty="0" err="1">
                <a:solidFill>
                  <a:srgbClr val="000000"/>
                </a:solidFill>
                <a:latin typeface="HK Grotesk"/>
              </a:rPr>
              <a:t>porteurs</a:t>
            </a:r>
            <a:r>
              <a:rPr lang="en-US" sz="1045" dirty="0">
                <a:solidFill>
                  <a:srgbClr val="000000"/>
                </a:solidFill>
                <a:latin typeface="HK Grotesk"/>
              </a:rPr>
              <a:t> de </a:t>
            </a:r>
            <a:r>
              <a:rPr lang="en-US" sz="1045" dirty="0" err="1">
                <a:solidFill>
                  <a:srgbClr val="000000"/>
                </a:solidFill>
                <a:latin typeface="HK Grotesk"/>
              </a:rPr>
              <a:t>projets</a:t>
            </a:r>
            <a:r>
              <a:rPr lang="en-US" sz="1045" dirty="0">
                <a:solidFill>
                  <a:srgbClr val="000000"/>
                </a:solidFill>
                <a:latin typeface="HK Grotesk"/>
              </a:rPr>
              <a:t> </a:t>
            </a:r>
            <a:r>
              <a:rPr lang="en-US" sz="1045" dirty="0" err="1">
                <a:solidFill>
                  <a:srgbClr val="000000"/>
                </a:solidFill>
                <a:latin typeface="HK Grotesk"/>
              </a:rPr>
              <a:t>dans</a:t>
            </a:r>
            <a:r>
              <a:rPr lang="en-US" sz="1045" dirty="0">
                <a:solidFill>
                  <a:srgbClr val="000000"/>
                </a:solidFill>
                <a:latin typeface="HK Grotesk"/>
              </a:rPr>
              <a:t> </a:t>
            </a:r>
            <a:r>
              <a:rPr lang="en-US" sz="1045" dirty="0" err="1">
                <a:solidFill>
                  <a:srgbClr val="000000"/>
                </a:solidFill>
                <a:latin typeface="HK Grotesk"/>
              </a:rPr>
              <a:t>chaque</a:t>
            </a:r>
            <a:r>
              <a:rPr lang="en-US" sz="1045" dirty="0">
                <a:solidFill>
                  <a:srgbClr val="000000"/>
                </a:solidFill>
                <a:latin typeface="HK Grotesk"/>
              </a:rPr>
              <a:t> </a:t>
            </a:r>
            <a:r>
              <a:rPr lang="en-US" sz="1045" dirty="0" err="1">
                <a:solidFill>
                  <a:srgbClr val="000000"/>
                </a:solidFill>
                <a:latin typeface="HK Grotesk"/>
              </a:rPr>
              <a:t>département</a:t>
            </a:r>
            <a:r>
              <a:rPr lang="en-US" sz="1045" dirty="0">
                <a:solidFill>
                  <a:srgbClr val="000000"/>
                </a:solidFill>
                <a:latin typeface="HK Grotesk"/>
              </a:rPr>
              <a:t> </a:t>
            </a:r>
            <a:r>
              <a:rPr lang="en-US" sz="1045" dirty="0" err="1">
                <a:solidFill>
                  <a:srgbClr val="000000"/>
                </a:solidFill>
                <a:latin typeface="HK Grotesk"/>
              </a:rPr>
              <a:t>d’IDF</a:t>
            </a:r>
            <a:endParaRPr lang="en-US" sz="1045" dirty="0">
              <a:solidFill>
                <a:srgbClr val="000000"/>
              </a:solidFill>
              <a:latin typeface="HK Grotesk"/>
            </a:endParaRPr>
          </a:p>
        </p:txBody>
      </p:sp>
      <p:sp>
        <p:nvSpPr>
          <p:cNvPr id="15" name="TextBox 15"/>
          <p:cNvSpPr txBox="1"/>
          <p:nvPr/>
        </p:nvSpPr>
        <p:spPr>
          <a:xfrm>
            <a:off x="2887687" y="1970548"/>
            <a:ext cx="1328817" cy="192360"/>
          </a:xfrm>
          <a:prstGeom prst="rect">
            <a:avLst/>
          </a:prstGeom>
        </p:spPr>
        <p:txBody>
          <a:bodyPr lIns="0" tIns="0" rIns="0" bIns="0" rtlCol="0" anchor="t">
            <a:spAutoFit/>
          </a:bodyPr>
          <a:lstStyle/>
          <a:p>
            <a:pPr>
              <a:lnSpc>
                <a:spcPts val="1479"/>
              </a:lnSpc>
              <a:spcBef>
                <a:spcPct val="0"/>
              </a:spcBef>
            </a:pPr>
            <a:r>
              <a:rPr lang="en-US" sz="1137">
                <a:solidFill>
                  <a:srgbClr val="000000"/>
                </a:solidFill>
                <a:latin typeface="HK Grotesk Bold"/>
              </a:rPr>
              <a:t>Objectifs </a:t>
            </a:r>
          </a:p>
        </p:txBody>
      </p:sp>
      <p:sp>
        <p:nvSpPr>
          <p:cNvPr id="16" name="TextBox 16"/>
          <p:cNvSpPr txBox="1"/>
          <p:nvPr/>
        </p:nvSpPr>
        <p:spPr>
          <a:xfrm>
            <a:off x="2766212" y="2266221"/>
            <a:ext cx="1694024" cy="1846659"/>
          </a:xfrm>
          <a:prstGeom prst="rect">
            <a:avLst/>
          </a:prstGeom>
        </p:spPr>
        <p:txBody>
          <a:bodyPr lIns="0" tIns="0" rIns="0" bIns="0" rtlCol="0" anchor="t">
            <a:spAutoFit/>
          </a:bodyPr>
          <a:lstStyle/>
          <a:p>
            <a:pPr marL="226695" lvl="1" indent="-113348">
              <a:lnSpc>
                <a:spcPts val="1575"/>
              </a:lnSpc>
              <a:buFont typeface="Arial"/>
              <a:buChar char="•"/>
            </a:pPr>
            <a:r>
              <a:rPr lang="en-US" sz="1050">
                <a:solidFill>
                  <a:srgbClr val="000000"/>
                </a:solidFill>
                <a:latin typeface="HK Grotesk"/>
              </a:rPr>
              <a:t>Proposer des soins de supports aux personnes ayant reçu un traitement pour un cancer</a:t>
            </a:r>
          </a:p>
          <a:p>
            <a:pPr marL="226695" lvl="1" indent="-113348">
              <a:lnSpc>
                <a:spcPts val="1575"/>
              </a:lnSpc>
              <a:buFont typeface="Arial"/>
              <a:buChar char="•"/>
            </a:pPr>
            <a:r>
              <a:rPr lang="en-US" sz="1050">
                <a:solidFill>
                  <a:srgbClr val="000000"/>
                </a:solidFill>
                <a:latin typeface="HK Grotesk"/>
              </a:rPr>
              <a:t>Améliorer leur qualité de vie </a:t>
            </a:r>
          </a:p>
          <a:p>
            <a:pPr marL="226695" lvl="1" indent="-113348">
              <a:lnSpc>
                <a:spcPts val="1575"/>
              </a:lnSpc>
              <a:buFont typeface="Arial"/>
              <a:buChar char="•"/>
            </a:pPr>
            <a:r>
              <a:rPr lang="en-US" sz="1050">
                <a:solidFill>
                  <a:srgbClr val="000000"/>
                </a:solidFill>
                <a:latin typeface="HK Grotesk"/>
              </a:rPr>
              <a:t>Réduire les risques de séquelles</a:t>
            </a:r>
          </a:p>
          <a:p>
            <a:pPr marL="226695" lvl="1" indent="-113348">
              <a:lnSpc>
                <a:spcPts val="1575"/>
              </a:lnSpc>
              <a:spcBef>
                <a:spcPct val="0"/>
              </a:spcBef>
              <a:buFont typeface="Arial"/>
              <a:buChar char="•"/>
            </a:pPr>
            <a:r>
              <a:rPr lang="en-US" sz="1050">
                <a:solidFill>
                  <a:srgbClr val="000000"/>
                </a:solidFill>
                <a:latin typeface="HK Grotesk"/>
              </a:rPr>
              <a:t>Prévenir les rechutes</a:t>
            </a:r>
          </a:p>
        </p:txBody>
      </p:sp>
      <p:sp>
        <p:nvSpPr>
          <p:cNvPr id="17" name="TextBox 17"/>
          <p:cNvSpPr txBox="1"/>
          <p:nvPr/>
        </p:nvSpPr>
        <p:spPr>
          <a:xfrm>
            <a:off x="4817424" y="1963325"/>
            <a:ext cx="1328817" cy="384721"/>
          </a:xfrm>
          <a:prstGeom prst="rect">
            <a:avLst/>
          </a:prstGeom>
        </p:spPr>
        <p:txBody>
          <a:bodyPr lIns="0" tIns="0" rIns="0" bIns="0" rtlCol="0" anchor="t">
            <a:spAutoFit/>
          </a:bodyPr>
          <a:lstStyle/>
          <a:p>
            <a:pPr>
              <a:lnSpc>
                <a:spcPts val="1479"/>
              </a:lnSpc>
              <a:spcBef>
                <a:spcPct val="0"/>
              </a:spcBef>
            </a:pPr>
            <a:r>
              <a:rPr lang="en-US" sz="1137">
                <a:solidFill>
                  <a:srgbClr val="000000"/>
                </a:solidFill>
                <a:latin typeface="HK Grotesk Bold"/>
              </a:rPr>
              <a:t>À qui s’adresse le parcours ? </a:t>
            </a:r>
          </a:p>
        </p:txBody>
      </p:sp>
      <p:sp>
        <p:nvSpPr>
          <p:cNvPr id="18" name="TextBox 18"/>
          <p:cNvSpPr txBox="1"/>
          <p:nvPr/>
        </p:nvSpPr>
        <p:spPr>
          <a:xfrm>
            <a:off x="4683764" y="2456245"/>
            <a:ext cx="1693715" cy="1436291"/>
          </a:xfrm>
          <a:prstGeom prst="rect">
            <a:avLst/>
          </a:prstGeom>
        </p:spPr>
        <p:txBody>
          <a:bodyPr lIns="0" tIns="0" rIns="0" bIns="0" rtlCol="0" anchor="t">
            <a:spAutoFit/>
          </a:bodyPr>
          <a:lstStyle/>
          <a:p>
            <a:pPr marL="226695" lvl="1" indent="-113348">
              <a:lnSpc>
                <a:spcPts val="1575"/>
              </a:lnSpc>
              <a:buFont typeface="Arial"/>
              <a:buChar char="•"/>
            </a:pPr>
            <a:r>
              <a:rPr lang="en-US" sz="1050">
                <a:solidFill>
                  <a:srgbClr val="000000"/>
                </a:solidFill>
                <a:latin typeface="HK Grotesk"/>
              </a:rPr>
              <a:t>Tout patient, tout âge, tout type de cancer</a:t>
            </a:r>
          </a:p>
          <a:p>
            <a:pPr marL="226695" lvl="1" indent="-113348">
              <a:lnSpc>
                <a:spcPts val="1575"/>
              </a:lnSpc>
              <a:buFont typeface="Arial"/>
              <a:buChar char="•"/>
            </a:pPr>
            <a:r>
              <a:rPr lang="en-US" sz="1050">
                <a:solidFill>
                  <a:srgbClr val="000000"/>
                </a:solidFill>
                <a:latin typeface="HK Grotesk"/>
              </a:rPr>
              <a:t>Dans l’année suivant la fin des traitements actifs du cancer ou sous hormonothérapie</a:t>
            </a:r>
          </a:p>
          <a:p>
            <a:pPr>
              <a:lnSpc>
                <a:spcPts val="1575"/>
              </a:lnSpc>
              <a:spcBef>
                <a:spcPct val="0"/>
              </a:spcBef>
            </a:pPr>
            <a:endParaRPr lang="en-US" sz="1050">
              <a:solidFill>
                <a:srgbClr val="000000"/>
              </a:solidFill>
              <a:latin typeface="HK Grotesk"/>
            </a:endParaRPr>
          </a:p>
        </p:txBody>
      </p:sp>
      <p:sp>
        <p:nvSpPr>
          <p:cNvPr id="19" name="TextBox 19"/>
          <p:cNvSpPr txBox="1"/>
          <p:nvPr/>
        </p:nvSpPr>
        <p:spPr>
          <a:xfrm>
            <a:off x="6725451" y="1963325"/>
            <a:ext cx="1328817" cy="384721"/>
          </a:xfrm>
          <a:prstGeom prst="rect">
            <a:avLst/>
          </a:prstGeom>
        </p:spPr>
        <p:txBody>
          <a:bodyPr lIns="0" tIns="0" rIns="0" bIns="0" rtlCol="0" anchor="t">
            <a:spAutoFit/>
          </a:bodyPr>
          <a:lstStyle/>
          <a:p>
            <a:pPr>
              <a:lnSpc>
                <a:spcPts val="1479"/>
              </a:lnSpc>
              <a:spcBef>
                <a:spcPct val="0"/>
              </a:spcBef>
            </a:pPr>
            <a:r>
              <a:rPr lang="en-US" sz="1137">
                <a:solidFill>
                  <a:srgbClr val="000000"/>
                </a:solidFill>
                <a:latin typeface="HK Grotesk Bold"/>
              </a:rPr>
              <a:t>Le contenu du parcours</a:t>
            </a:r>
          </a:p>
        </p:txBody>
      </p:sp>
      <p:sp>
        <p:nvSpPr>
          <p:cNvPr id="20" name="TextBox 20"/>
          <p:cNvSpPr txBox="1"/>
          <p:nvPr/>
        </p:nvSpPr>
        <p:spPr>
          <a:xfrm>
            <a:off x="6601626" y="2456245"/>
            <a:ext cx="1693715" cy="820738"/>
          </a:xfrm>
          <a:prstGeom prst="rect">
            <a:avLst/>
          </a:prstGeom>
        </p:spPr>
        <p:txBody>
          <a:bodyPr lIns="0" tIns="0" rIns="0" bIns="0" rtlCol="0" anchor="t">
            <a:spAutoFit/>
          </a:bodyPr>
          <a:lstStyle/>
          <a:p>
            <a:pPr marL="226695" lvl="1" indent="-113348">
              <a:lnSpc>
                <a:spcPts val="1575"/>
              </a:lnSpc>
              <a:buFont typeface="Arial"/>
              <a:buChar char="•"/>
            </a:pPr>
            <a:r>
              <a:rPr lang="en-US" sz="1050">
                <a:solidFill>
                  <a:srgbClr val="000000"/>
                </a:solidFill>
                <a:latin typeface="HK Grotesk"/>
              </a:rPr>
              <a:t>Activité physique adaptée (APA)</a:t>
            </a:r>
          </a:p>
          <a:p>
            <a:pPr marL="226695" lvl="1" indent="-113348">
              <a:lnSpc>
                <a:spcPts val="1575"/>
              </a:lnSpc>
              <a:buFont typeface="Arial"/>
              <a:buChar char="•"/>
            </a:pPr>
            <a:r>
              <a:rPr lang="en-US" sz="1050">
                <a:solidFill>
                  <a:srgbClr val="000000"/>
                </a:solidFill>
                <a:latin typeface="HK Grotesk"/>
              </a:rPr>
              <a:t>Suivi diététique</a:t>
            </a:r>
          </a:p>
          <a:p>
            <a:pPr marL="226695" lvl="1" indent="-113348">
              <a:lnSpc>
                <a:spcPts val="1575"/>
              </a:lnSpc>
              <a:spcBef>
                <a:spcPct val="0"/>
              </a:spcBef>
              <a:buFont typeface="Arial"/>
              <a:buChar char="•"/>
            </a:pPr>
            <a:r>
              <a:rPr lang="en-US" sz="1050">
                <a:solidFill>
                  <a:srgbClr val="000000"/>
                </a:solidFill>
                <a:latin typeface="HK Grotesk"/>
              </a:rPr>
              <a:t>Soutien psychologique</a:t>
            </a:r>
          </a:p>
        </p:txBody>
      </p:sp>
      <p:sp>
        <p:nvSpPr>
          <p:cNvPr id="21" name="TextBox 21"/>
          <p:cNvSpPr txBox="1"/>
          <p:nvPr/>
        </p:nvSpPr>
        <p:spPr>
          <a:xfrm>
            <a:off x="1048444" y="514350"/>
            <a:ext cx="7047114" cy="666849"/>
          </a:xfrm>
          <a:prstGeom prst="rect">
            <a:avLst/>
          </a:prstGeom>
        </p:spPr>
        <p:txBody>
          <a:bodyPr lIns="0" tIns="0" rIns="0" bIns="0" rtlCol="0" anchor="t">
            <a:spAutoFit/>
          </a:bodyPr>
          <a:lstStyle/>
          <a:p>
            <a:pPr algn="ctr">
              <a:lnSpc>
                <a:spcPts val="5220"/>
              </a:lnSpc>
              <a:spcBef>
                <a:spcPct val="0"/>
              </a:spcBef>
            </a:pPr>
            <a:r>
              <a:rPr lang="en-US" sz="4350">
                <a:solidFill>
                  <a:srgbClr val="000000"/>
                </a:solidFill>
                <a:latin typeface="HK Grotesk"/>
              </a:rPr>
              <a:t>LE DISPOSITIF</a:t>
            </a:r>
          </a:p>
        </p:txBody>
      </p:sp>
      <p:sp>
        <p:nvSpPr>
          <p:cNvPr id="22" name="TextBox 22"/>
          <p:cNvSpPr txBox="1"/>
          <p:nvPr/>
        </p:nvSpPr>
        <p:spPr>
          <a:xfrm>
            <a:off x="1279795" y="4512014"/>
            <a:ext cx="6584412" cy="333425"/>
          </a:xfrm>
          <a:prstGeom prst="rect">
            <a:avLst/>
          </a:prstGeom>
        </p:spPr>
        <p:txBody>
          <a:bodyPr lIns="0" tIns="0" rIns="0" bIns="0" rtlCol="0" anchor="t">
            <a:spAutoFit/>
          </a:bodyPr>
          <a:lstStyle/>
          <a:p>
            <a:pPr algn="ctr">
              <a:lnSpc>
                <a:spcPts val="1330"/>
              </a:lnSpc>
            </a:pPr>
            <a:r>
              <a:rPr lang="en-US" sz="950">
                <a:solidFill>
                  <a:srgbClr val="000000"/>
                </a:solidFill>
                <a:latin typeface="HK Grotesk Italics"/>
              </a:rPr>
              <a:t>Le contenu du parcours est individualisé pour chaque personne en fonction des besoins identifiés par le médecin prescripteur</a:t>
            </a:r>
          </a:p>
        </p:txBody>
      </p:sp>
      <p:sp>
        <p:nvSpPr>
          <p:cNvPr id="23" name="TextBox 23"/>
          <p:cNvSpPr txBox="1"/>
          <p:nvPr/>
        </p:nvSpPr>
        <p:spPr>
          <a:xfrm>
            <a:off x="4569619" y="2409984"/>
            <a:ext cx="4763" cy="307777"/>
          </a:xfrm>
          <a:prstGeom prst="rect">
            <a:avLst/>
          </a:prstGeom>
        </p:spPr>
        <p:txBody>
          <a:bodyPr lIns="0" tIns="0" rIns="0" bIns="0" rtlCol="0" anchor="t">
            <a:spAutoFit/>
          </a:bodyPr>
          <a:lstStyle/>
          <a:p>
            <a:pPr algn="ctr">
              <a:lnSpc>
                <a:spcPts val="2380"/>
              </a:lnSpc>
            </a:pPr>
            <a:endParaRPr sz="900"/>
          </a:p>
        </p:txBody>
      </p:sp>
      <p:grpSp>
        <p:nvGrpSpPr>
          <p:cNvPr id="24" name="Group 24"/>
          <p:cNvGrpSpPr/>
          <p:nvPr/>
        </p:nvGrpSpPr>
        <p:grpSpPr>
          <a:xfrm>
            <a:off x="8948740" y="4965087"/>
            <a:ext cx="244093" cy="244093"/>
            <a:chOff x="0" y="0"/>
            <a:chExt cx="650914" cy="650914"/>
          </a:xfrm>
        </p:grpSpPr>
        <p:grpSp>
          <p:nvGrpSpPr>
            <p:cNvPr id="25" name="Group 25"/>
            <p:cNvGrpSpPr/>
            <p:nvPr/>
          </p:nvGrpSpPr>
          <p:grpSpPr>
            <a:xfrm>
              <a:off x="0" y="0"/>
              <a:ext cx="650914" cy="650914"/>
              <a:chOff x="0" y="0"/>
              <a:chExt cx="812800" cy="812800"/>
            </a:xfrm>
          </p:grpSpPr>
          <p:sp>
            <p:nvSpPr>
              <p:cNvPr id="26" name="Freeform 26"/>
              <p:cNvSpPr/>
              <p:nvPr/>
            </p:nvSpPr>
            <p:spPr>
              <a:xfrm>
                <a:off x="0" y="0"/>
                <a:ext cx="812800" cy="812800"/>
              </a:xfrm>
              <a:custGeom>
                <a:avLst/>
                <a:gdLst/>
                <a:ahLst/>
                <a:cxnLst/>
                <a:rect l="l" t="t" r="r" b="b"/>
                <a:pathLst>
                  <a:path w="812800" h="812800">
                    <a:moveTo>
                      <a:pt x="406400" y="0"/>
                    </a:moveTo>
                    <a:lnTo>
                      <a:pt x="445826" y="33348"/>
                    </a:lnTo>
                    <a:lnTo>
                      <a:pt x="491360" y="8881"/>
                    </a:lnTo>
                    <a:lnTo>
                      <a:pt x="522953" y="49652"/>
                    </a:lnTo>
                    <a:lnTo>
                      <a:pt x="572609" y="35135"/>
                    </a:lnTo>
                    <a:lnTo>
                      <a:pt x="594986" y="81548"/>
                    </a:lnTo>
                    <a:lnTo>
                      <a:pt x="646591" y="77616"/>
                    </a:lnTo>
                    <a:lnTo>
                      <a:pt x="658778" y="127641"/>
                    </a:lnTo>
                    <a:lnTo>
                      <a:pt x="710077" y="134465"/>
                    </a:lnTo>
                    <a:lnTo>
                      <a:pt x="711539" y="185918"/>
                    </a:lnTo>
                    <a:lnTo>
                      <a:pt x="760292" y="203200"/>
                    </a:lnTo>
                    <a:lnTo>
                      <a:pt x="750965" y="253830"/>
                    </a:lnTo>
                    <a:lnTo>
                      <a:pt x="795038" y="280816"/>
                    </a:lnTo>
                    <a:lnTo>
                      <a:pt x="775331" y="328411"/>
                    </a:lnTo>
                    <a:lnTo>
                      <a:pt x="812800" y="363920"/>
                    </a:lnTo>
                    <a:lnTo>
                      <a:pt x="783573" y="406400"/>
                    </a:lnTo>
                    <a:lnTo>
                      <a:pt x="812800" y="448880"/>
                    </a:lnTo>
                    <a:lnTo>
                      <a:pt x="775331" y="484389"/>
                    </a:lnTo>
                    <a:lnTo>
                      <a:pt x="795038" y="531984"/>
                    </a:lnTo>
                    <a:lnTo>
                      <a:pt x="750965" y="558970"/>
                    </a:lnTo>
                    <a:lnTo>
                      <a:pt x="760292" y="609600"/>
                    </a:lnTo>
                    <a:lnTo>
                      <a:pt x="711539" y="626882"/>
                    </a:lnTo>
                    <a:lnTo>
                      <a:pt x="710077" y="678335"/>
                    </a:lnTo>
                    <a:lnTo>
                      <a:pt x="658778" y="685159"/>
                    </a:lnTo>
                    <a:lnTo>
                      <a:pt x="646591" y="735184"/>
                    </a:lnTo>
                    <a:lnTo>
                      <a:pt x="594986" y="731252"/>
                    </a:lnTo>
                    <a:lnTo>
                      <a:pt x="572609" y="777665"/>
                    </a:lnTo>
                    <a:lnTo>
                      <a:pt x="522953" y="763148"/>
                    </a:lnTo>
                    <a:lnTo>
                      <a:pt x="491360" y="803919"/>
                    </a:lnTo>
                    <a:lnTo>
                      <a:pt x="445826" y="779452"/>
                    </a:lnTo>
                    <a:lnTo>
                      <a:pt x="406400" y="812800"/>
                    </a:lnTo>
                    <a:lnTo>
                      <a:pt x="366974" y="779452"/>
                    </a:lnTo>
                    <a:lnTo>
                      <a:pt x="321440" y="803919"/>
                    </a:lnTo>
                    <a:lnTo>
                      <a:pt x="289847" y="763148"/>
                    </a:lnTo>
                    <a:lnTo>
                      <a:pt x="240191" y="777665"/>
                    </a:lnTo>
                    <a:lnTo>
                      <a:pt x="217814" y="731252"/>
                    </a:lnTo>
                    <a:lnTo>
                      <a:pt x="166209" y="735184"/>
                    </a:lnTo>
                    <a:lnTo>
                      <a:pt x="154022" y="685159"/>
                    </a:lnTo>
                    <a:lnTo>
                      <a:pt x="102722" y="678335"/>
                    </a:lnTo>
                    <a:lnTo>
                      <a:pt x="101260" y="626882"/>
                    </a:lnTo>
                    <a:lnTo>
                      <a:pt x="52509" y="609600"/>
                    </a:lnTo>
                    <a:lnTo>
                      <a:pt x="61835" y="558970"/>
                    </a:lnTo>
                    <a:lnTo>
                      <a:pt x="17762" y="531984"/>
                    </a:lnTo>
                    <a:lnTo>
                      <a:pt x="37469" y="484389"/>
                    </a:lnTo>
                    <a:lnTo>
                      <a:pt x="0" y="448880"/>
                    </a:lnTo>
                    <a:lnTo>
                      <a:pt x="29227" y="406400"/>
                    </a:lnTo>
                    <a:lnTo>
                      <a:pt x="0" y="363920"/>
                    </a:lnTo>
                    <a:lnTo>
                      <a:pt x="37469" y="328411"/>
                    </a:lnTo>
                    <a:lnTo>
                      <a:pt x="17762" y="280816"/>
                    </a:lnTo>
                    <a:lnTo>
                      <a:pt x="61835" y="253830"/>
                    </a:lnTo>
                    <a:lnTo>
                      <a:pt x="52509" y="203200"/>
                    </a:lnTo>
                    <a:lnTo>
                      <a:pt x="101260" y="185918"/>
                    </a:lnTo>
                    <a:lnTo>
                      <a:pt x="102722" y="134465"/>
                    </a:lnTo>
                    <a:lnTo>
                      <a:pt x="154022" y="127641"/>
                    </a:lnTo>
                    <a:lnTo>
                      <a:pt x="166209" y="77616"/>
                    </a:lnTo>
                    <a:lnTo>
                      <a:pt x="217814" y="81548"/>
                    </a:lnTo>
                    <a:lnTo>
                      <a:pt x="240191" y="35135"/>
                    </a:lnTo>
                    <a:lnTo>
                      <a:pt x="289847" y="49652"/>
                    </a:lnTo>
                    <a:lnTo>
                      <a:pt x="321440" y="8881"/>
                    </a:lnTo>
                    <a:lnTo>
                      <a:pt x="366974" y="33348"/>
                    </a:lnTo>
                    <a:lnTo>
                      <a:pt x="406400" y="0"/>
                    </a:lnTo>
                    <a:close/>
                  </a:path>
                </a:pathLst>
              </a:custGeom>
              <a:solidFill>
                <a:srgbClr val="EFD5C8"/>
              </a:solidFill>
              <a:ln w="19050" cap="sq">
                <a:solidFill>
                  <a:srgbClr val="DE4F45"/>
                </a:solidFill>
                <a:prstDash val="solid"/>
                <a:miter/>
              </a:ln>
            </p:spPr>
          </p:sp>
          <p:sp>
            <p:nvSpPr>
              <p:cNvPr id="27" name="TextBox 27"/>
              <p:cNvSpPr txBox="1"/>
              <p:nvPr/>
            </p:nvSpPr>
            <p:spPr>
              <a:xfrm>
                <a:off x="152400" y="57150"/>
                <a:ext cx="508000" cy="603250"/>
              </a:xfrm>
              <a:prstGeom prst="rect">
                <a:avLst/>
              </a:prstGeom>
            </p:spPr>
            <p:txBody>
              <a:bodyPr lIns="25400" tIns="25400" rIns="25400" bIns="25400" rtlCol="0" anchor="ctr"/>
              <a:lstStyle/>
              <a:p>
                <a:pPr algn="ctr">
                  <a:lnSpc>
                    <a:spcPts val="3499"/>
                  </a:lnSpc>
                </a:pPr>
                <a:endParaRPr sz="900"/>
              </a:p>
            </p:txBody>
          </p:sp>
        </p:grpSp>
        <p:sp>
          <p:nvSpPr>
            <p:cNvPr id="28" name="TextBox 28"/>
            <p:cNvSpPr txBox="1"/>
            <p:nvPr/>
          </p:nvSpPr>
          <p:spPr>
            <a:xfrm>
              <a:off x="208728" y="38619"/>
              <a:ext cx="129429" cy="478762"/>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2</a:t>
              </a:r>
            </a:p>
          </p:txBody>
        </p:sp>
      </p:grpSp>
    </p:spTree>
    <p:extLst>
      <p:ext uri="{BB962C8B-B14F-4D97-AF65-F5344CB8AC3E}">
        <p14:creationId xmlns:p14="http://schemas.microsoft.com/office/powerpoint/2010/main" val="1826186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9144000" cy="5138672"/>
            <a:chOff x="0" y="0"/>
            <a:chExt cx="4816593" cy="2706790"/>
          </a:xfrm>
        </p:grpSpPr>
        <p:sp>
          <p:nvSpPr>
            <p:cNvPr id="3" name="Freeform 3"/>
            <p:cNvSpPr/>
            <p:nvPr/>
          </p:nvSpPr>
          <p:spPr>
            <a:xfrm>
              <a:off x="0" y="0"/>
              <a:ext cx="4816592" cy="2706790"/>
            </a:xfrm>
            <a:custGeom>
              <a:avLst/>
              <a:gdLst/>
              <a:ahLst/>
              <a:cxnLst/>
              <a:rect l="l" t="t" r="r" b="b"/>
              <a:pathLst>
                <a:path w="4816592" h="2706790">
                  <a:moveTo>
                    <a:pt x="0" y="0"/>
                  </a:moveTo>
                  <a:lnTo>
                    <a:pt x="4816592" y="0"/>
                  </a:lnTo>
                  <a:lnTo>
                    <a:pt x="4816592" y="2706790"/>
                  </a:lnTo>
                  <a:lnTo>
                    <a:pt x="0" y="2706790"/>
                  </a:lnTo>
                  <a:close/>
                </a:path>
              </a:pathLst>
            </a:custGeom>
            <a:gradFill rotWithShape="1">
              <a:gsLst>
                <a:gs pos="0">
                  <a:srgbClr val="E67924">
                    <a:alpha val="20000"/>
                  </a:srgbClr>
                </a:gs>
                <a:gs pos="50000">
                  <a:srgbClr val="A63662">
                    <a:alpha val="20000"/>
                  </a:srgbClr>
                </a:gs>
                <a:gs pos="100000">
                  <a:srgbClr val="0643AB">
                    <a:alpha val="20000"/>
                  </a:srgbClr>
                </a:gs>
              </a:gsLst>
              <a:lin ang="0"/>
            </a:gradFill>
          </p:spPr>
        </p:sp>
        <p:sp>
          <p:nvSpPr>
            <p:cNvPr id="4" name="TextBox 4"/>
            <p:cNvSpPr txBox="1"/>
            <p:nvPr/>
          </p:nvSpPr>
          <p:spPr>
            <a:xfrm>
              <a:off x="0" y="-38100"/>
              <a:ext cx="4816593" cy="2744890"/>
            </a:xfrm>
            <a:prstGeom prst="rect">
              <a:avLst/>
            </a:prstGeom>
          </p:spPr>
          <p:txBody>
            <a:bodyPr lIns="25400" tIns="25400" rIns="25400" bIns="25400" rtlCol="0" anchor="ctr"/>
            <a:lstStyle/>
            <a:p>
              <a:pPr algn="ctr">
                <a:lnSpc>
                  <a:spcPts val="1330"/>
                </a:lnSpc>
              </a:pPr>
              <a:endParaRPr sz="900"/>
            </a:p>
          </p:txBody>
        </p:sp>
      </p:grpSp>
      <p:sp>
        <p:nvSpPr>
          <p:cNvPr id="5" name="Freeform 5" descr="Sling outline"/>
          <p:cNvSpPr/>
          <p:nvPr/>
        </p:nvSpPr>
        <p:spPr>
          <a:xfrm>
            <a:off x="7532700" y="1873929"/>
            <a:ext cx="603390" cy="603389"/>
          </a:xfrm>
          <a:custGeom>
            <a:avLst/>
            <a:gdLst/>
            <a:ahLst/>
            <a:cxnLst/>
            <a:rect l="l" t="t" r="r" b="b"/>
            <a:pathLst>
              <a:path w="1206779" h="1206778">
                <a:moveTo>
                  <a:pt x="0" y="0"/>
                </a:moveTo>
                <a:lnTo>
                  <a:pt x="1206779" y="0"/>
                </a:lnTo>
                <a:lnTo>
                  <a:pt x="1206779" y="1206778"/>
                </a:lnTo>
                <a:lnTo>
                  <a:pt x="0" y="120677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6" name="TextBox 6"/>
          <p:cNvSpPr txBox="1"/>
          <p:nvPr/>
        </p:nvSpPr>
        <p:spPr>
          <a:xfrm>
            <a:off x="494892" y="2298166"/>
            <a:ext cx="1365885" cy="615553"/>
          </a:xfrm>
          <a:prstGeom prst="rect">
            <a:avLst/>
          </a:prstGeom>
        </p:spPr>
        <p:txBody>
          <a:bodyPr lIns="0" tIns="0" rIns="0" bIns="0" rtlCol="0" anchor="t">
            <a:spAutoFit/>
          </a:bodyPr>
          <a:lstStyle/>
          <a:p>
            <a:pPr algn="ctr">
              <a:lnSpc>
                <a:spcPts val="1170"/>
              </a:lnSpc>
            </a:pPr>
            <a:r>
              <a:rPr lang="en-US" sz="975">
                <a:solidFill>
                  <a:srgbClr val="000000"/>
                </a:solidFill>
                <a:latin typeface="HK Grotesk Bold"/>
              </a:rPr>
              <a:t>Patient </a:t>
            </a:r>
            <a:r>
              <a:rPr lang="en-US" sz="975">
                <a:solidFill>
                  <a:srgbClr val="000000"/>
                </a:solidFill>
                <a:latin typeface="HK Grotesk"/>
              </a:rPr>
              <a:t>:</a:t>
            </a:r>
          </a:p>
          <a:p>
            <a:pPr algn="ctr">
              <a:lnSpc>
                <a:spcPts val="1170"/>
              </a:lnSpc>
            </a:pPr>
            <a:r>
              <a:rPr lang="en-US" sz="975">
                <a:solidFill>
                  <a:srgbClr val="000000"/>
                </a:solidFill>
                <a:latin typeface="HK Grotesk"/>
              </a:rPr>
              <a:t>18 ans, fin de parcours de soin initial, dans la limite de 12 mois</a:t>
            </a:r>
          </a:p>
        </p:txBody>
      </p:sp>
      <p:sp>
        <p:nvSpPr>
          <p:cNvPr id="7" name="Freeform 7" descr="Email outline"/>
          <p:cNvSpPr/>
          <p:nvPr/>
        </p:nvSpPr>
        <p:spPr>
          <a:xfrm flipH="1">
            <a:off x="1446029" y="3674895"/>
            <a:ext cx="310837" cy="306503"/>
          </a:xfrm>
          <a:custGeom>
            <a:avLst/>
            <a:gdLst/>
            <a:ahLst/>
            <a:cxnLst/>
            <a:rect l="l" t="t" r="r" b="b"/>
            <a:pathLst>
              <a:path w="621674" h="613006">
                <a:moveTo>
                  <a:pt x="621674" y="0"/>
                </a:moveTo>
                <a:lnTo>
                  <a:pt x="0" y="0"/>
                </a:lnTo>
                <a:lnTo>
                  <a:pt x="0" y="613006"/>
                </a:lnTo>
                <a:lnTo>
                  <a:pt x="621674" y="613006"/>
                </a:lnTo>
                <a:lnTo>
                  <a:pt x="621674" y="0"/>
                </a:lnTo>
                <a:close/>
              </a:path>
            </a:pathLst>
          </a:custGeom>
          <a:blipFill>
            <a:blip r:embed="rId4">
              <a:extLst>
                <a:ext uri="{96DAC541-7B7A-43D3-8B79-37D633B846F1}">
                  <asvg:svgBlip xmlns:asvg="http://schemas.microsoft.com/office/drawing/2016/SVG/main" xmlns="" r:embed="rId5"/>
                </a:ext>
              </a:extLst>
            </a:blip>
            <a:stretch>
              <a:fillRect t="-706" b="-706"/>
            </a:stretch>
          </a:blipFill>
        </p:spPr>
      </p:sp>
      <p:sp>
        <p:nvSpPr>
          <p:cNvPr id="8" name="Freeform 8" descr="Envelope outline"/>
          <p:cNvSpPr/>
          <p:nvPr/>
        </p:nvSpPr>
        <p:spPr>
          <a:xfrm flipH="1">
            <a:off x="1446029" y="4023542"/>
            <a:ext cx="310837" cy="306503"/>
          </a:xfrm>
          <a:custGeom>
            <a:avLst/>
            <a:gdLst/>
            <a:ahLst/>
            <a:cxnLst/>
            <a:rect l="l" t="t" r="r" b="b"/>
            <a:pathLst>
              <a:path w="621674" h="613006">
                <a:moveTo>
                  <a:pt x="621674" y="0"/>
                </a:moveTo>
                <a:lnTo>
                  <a:pt x="0" y="0"/>
                </a:lnTo>
                <a:lnTo>
                  <a:pt x="0" y="613006"/>
                </a:lnTo>
                <a:lnTo>
                  <a:pt x="621674" y="613006"/>
                </a:lnTo>
                <a:lnTo>
                  <a:pt x="621674" y="0"/>
                </a:lnTo>
                <a:close/>
              </a:path>
            </a:pathLst>
          </a:custGeom>
          <a:blipFill>
            <a:blip r:embed="rId6">
              <a:extLst>
                <a:ext uri="{96DAC541-7B7A-43D3-8B79-37D633B846F1}">
                  <asvg:svgBlip xmlns:asvg="http://schemas.microsoft.com/office/drawing/2016/SVG/main" xmlns="" r:embed="rId7"/>
                </a:ext>
              </a:extLst>
            </a:blip>
            <a:stretch>
              <a:fillRect t="-706" b="-706"/>
            </a:stretch>
          </a:blipFill>
        </p:spPr>
      </p:sp>
      <p:sp>
        <p:nvSpPr>
          <p:cNvPr id="9" name="Freeform 9" descr="Call centre outline"/>
          <p:cNvSpPr/>
          <p:nvPr/>
        </p:nvSpPr>
        <p:spPr>
          <a:xfrm>
            <a:off x="1071066" y="3966073"/>
            <a:ext cx="341921" cy="337154"/>
          </a:xfrm>
          <a:custGeom>
            <a:avLst/>
            <a:gdLst/>
            <a:ahLst/>
            <a:cxnLst/>
            <a:rect l="l" t="t" r="r" b="b"/>
            <a:pathLst>
              <a:path w="683841" h="674307">
                <a:moveTo>
                  <a:pt x="0" y="0"/>
                </a:moveTo>
                <a:lnTo>
                  <a:pt x="683841" y="0"/>
                </a:lnTo>
                <a:lnTo>
                  <a:pt x="683841" y="674306"/>
                </a:lnTo>
                <a:lnTo>
                  <a:pt x="0" y="674306"/>
                </a:lnTo>
                <a:lnTo>
                  <a:pt x="0" y="0"/>
                </a:lnTo>
                <a:close/>
              </a:path>
            </a:pathLst>
          </a:custGeom>
          <a:blipFill>
            <a:blip r:embed="rId8">
              <a:extLst>
                <a:ext uri="{96DAC541-7B7A-43D3-8B79-37D633B846F1}">
                  <asvg:svgBlip xmlns:asvg="http://schemas.microsoft.com/office/drawing/2016/SVG/main" xmlns="" r:embed="rId9"/>
                </a:ext>
              </a:extLst>
            </a:blip>
            <a:stretch>
              <a:fillRect t="-706" b="-706"/>
            </a:stretch>
          </a:blipFill>
        </p:spPr>
      </p:sp>
      <p:sp>
        <p:nvSpPr>
          <p:cNvPr id="10" name="Freeform 10" descr="Signpost outline"/>
          <p:cNvSpPr/>
          <p:nvPr/>
        </p:nvSpPr>
        <p:spPr>
          <a:xfrm>
            <a:off x="1071066" y="3644245"/>
            <a:ext cx="341921" cy="337154"/>
          </a:xfrm>
          <a:custGeom>
            <a:avLst/>
            <a:gdLst/>
            <a:ahLst/>
            <a:cxnLst/>
            <a:rect l="l" t="t" r="r" b="b"/>
            <a:pathLst>
              <a:path w="683841" h="674307">
                <a:moveTo>
                  <a:pt x="0" y="0"/>
                </a:moveTo>
                <a:lnTo>
                  <a:pt x="683841" y="0"/>
                </a:lnTo>
                <a:lnTo>
                  <a:pt x="683841" y="674306"/>
                </a:lnTo>
                <a:lnTo>
                  <a:pt x="0" y="674306"/>
                </a:lnTo>
                <a:lnTo>
                  <a:pt x="0" y="0"/>
                </a:lnTo>
                <a:close/>
              </a:path>
            </a:pathLst>
          </a:custGeom>
          <a:blipFill>
            <a:blip r:embed="rId10">
              <a:extLst>
                <a:ext uri="{96DAC541-7B7A-43D3-8B79-37D633B846F1}">
                  <asvg:svgBlip xmlns:asvg="http://schemas.microsoft.com/office/drawing/2016/SVG/main" xmlns="" r:embed="rId11"/>
                </a:ext>
              </a:extLst>
            </a:blip>
            <a:stretch>
              <a:fillRect t="-706" b="-706"/>
            </a:stretch>
          </a:blipFill>
        </p:spPr>
      </p:sp>
      <p:sp>
        <p:nvSpPr>
          <p:cNvPr id="11" name="Freeform 11" descr="Doctor female outline"/>
          <p:cNvSpPr/>
          <p:nvPr/>
        </p:nvSpPr>
        <p:spPr>
          <a:xfrm>
            <a:off x="2179005" y="1463796"/>
            <a:ext cx="689485" cy="689485"/>
          </a:xfrm>
          <a:custGeom>
            <a:avLst/>
            <a:gdLst/>
            <a:ahLst/>
            <a:cxnLst/>
            <a:rect l="l" t="t" r="r" b="b"/>
            <a:pathLst>
              <a:path w="1378969" h="1378969">
                <a:moveTo>
                  <a:pt x="0" y="0"/>
                </a:moveTo>
                <a:lnTo>
                  <a:pt x="1378970" y="0"/>
                </a:lnTo>
                <a:lnTo>
                  <a:pt x="1378970" y="1378970"/>
                </a:lnTo>
                <a:lnTo>
                  <a:pt x="0" y="1378970"/>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sp>
      <p:sp>
        <p:nvSpPr>
          <p:cNvPr id="12" name="TextBox 12"/>
          <p:cNvSpPr txBox="1"/>
          <p:nvPr/>
        </p:nvSpPr>
        <p:spPr>
          <a:xfrm>
            <a:off x="2374682" y="1919962"/>
            <a:ext cx="1545518" cy="461665"/>
          </a:xfrm>
          <a:prstGeom prst="rect">
            <a:avLst/>
          </a:prstGeom>
        </p:spPr>
        <p:txBody>
          <a:bodyPr lIns="0" tIns="0" rIns="0" bIns="0" rtlCol="0" anchor="t">
            <a:spAutoFit/>
          </a:bodyPr>
          <a:lstStyle/>
          <a:p>
            <a:pPr algn="ctr">
              <a:lnSpc>
                <a:spcPts val="1170"/>
              </a:lnSpc>
            </a:pPr>
            <a:r>
              <a:rPr lang="en-US" sz="975">
                <a:solidFill>
                  <a:srgbClr val="000000"/>
                </a:solidFill>
                <a:latin typeface="HK Grotesk Bold"/>
              </a:rPr>
              <a:t>Prescripteur:</a:t>
            </a:r>
          </a:p>
          <a:p>
            <a:pPr algn="ctr">
              <a:lnSpc>
                <a:spcPts val="1170"/>
              </a:lnSpc>
            </a:pPr>
            <a:r>
              <a:rPr lang="en-US" sz="975">
                <a:solidFill>
                  <a:srgbClr val="000000"/>
                </a:solidFill>
                <a:latin typeface="HK Grotesk"/>
              </a:rPr>
              <a:t>Oncologue, Médecin Traitant</a:t>
            </a:r>
          </a:p>
        </p:txBody>
      </p:sp>
      <p:sp>
        <p:nvSpPr>
          <p:cNvPr id="13" name="TextBox 13"/>
          <p:cNvSpPr txBox="1"/>
          <p:nvPr/>
        </p:nvSpPr>
        <p:spPr>
          <a:xfrm>
            <a:off x="4758037" y="2449001"/>
            <a:ext cx="1450882" cy="153888"/>
          </a:xfrm>
          <a:prstGeom prst="rect">
            <a:avLst/>
          </a:prstGeom>
        </p:spPr>
        <p:txBody>
          <a:bodyPr lIns="0" tIns="0" rIns="0" bIns="0" rtlCol="0" anchor="t">
            <a:spAutoFit/>
          </a:bodyPr>
          <a:lstStyle/>
          <a:p>
            <a:pPr algn="ctr">
              <a:lnSpc>
                <a:spcPts val="1170"/>
              </a:lnSpc>
            </a:pPr>
            <a:r>
              <a:rPr lang="en-US" sz="975">
                <a:solidFill>
                  <a:srgbClr val="000000"/>
                </a:solidFill>
                <a:latin typeface="Arimo"/>
              </a:rPr>
              <a:t>GCS Paris après cancer</a:t>
            </a:r>
          </a:p>
        </p:txBody>
      </p:sp>
      <p:sp>
        <p:nvSpPr>
          <p:cNvPr id="14" name="Freeform 14" descr="Yoga outline"/>
          <p:cNvSpPr/>
          <p:nvPr/>
        </p:nvSpPr>
        <p:spPr>
          <a:xfrm>
            <a:off x="6236107" y="3909285"/>
            <a:ext cx="367426" cy="367426"/>
          </a:xfrm>
          <a:custGeom>
            <a:avLst/>
            <a:gdLst/>
            <a:ahLst/>
            <a:cxnLst/>
            <a:rect l="l" t="t" r="r" b="b"/>
            <a:pathLst>
              <a:path w="734852" h="734851">
                <a:moveTo>
                  <a:pt x="0" y="0"/>
                </a:moveTo>
                <a:lnTo>
                  <a:pt x="734851" y="0"/>
                </a:lnTo>
                <a:lnTo>
                  <a:pt x="734851" y="734852"/>
                </a:lnTo>
                <a:lnTo>
                  <a:pt x="0" y="734852"/>
                </a:lnTo>
                <a:lnTo>
                  <a:pt x="0" y="0"/>
                </a:lnTo>
                <a:close/>
              </a:path>
            </a:pathLst>
          </a:custGeom>
          <a:blipFill>
            <a:blip r:embed="rId14">
              <a:extLst>
                <a:ext uri="{96DAC541-7B7A-43D3-8B79-37D633B846F1}">
                  <asvg:svgBlip xmlns:asvg="http://schemas.microsoft.com/office/drawing/2016/SVG/main" xmlns="" r:embed="rId15"/>
                </a:ext>
              </a:extLst>
            </a:blip>
            <a:stretch>
              <a:fillRect/>
            </a:stretch>
          </a:blipFill>
        </p:spPr>
      </p:sp>
      <p:sp>
        <p:nvSpPr>
          <p:cNvPr id="15" name="Freeform 15" descr="Water polo outline"/>
          <p:cNvSpPr/>
          <p:nvPr/>
        </p:nvSpPr>
        <p:spPr>
          <a:xfrm>
            <a:off x="5875006" y="3801956"/>
            <a:ext cx="459041" cy="459042"/>
          </a:xfrm>
          <a:custGeom>
            <a:avLst/>
            <a:gdLst/>
            <a:ahLst/>
            <a:cxnLst/>
            <a:rect l="l" t="t" r="r" b="b"/>
            <a:pathLst>
              <a:path w="918082" h="918083">
                <a:moveTo>
                  <a:pt x="0" y="0"/>
                </a:moveTo>
                <a:lnTo>
                  <a:pt x="918082" y="0"/>
                </a:lnTo>
                <a:lnTo>
                  <a:pt x="918082" y="918083"/>
                </a:lnTo>
                <a:lnTo>
                  <a:pt x="0" y="918083"/>
                </a:lnTo>
                <a:lnTo>
                  <a:pt x="0" y="0"/>
                </a:lnTo>
                <a:close/>
              </a:path>
            </a:pathLst>
          </a:custGeom>
          <a:blipFill>
            <a:blip r:embed="rId16">
              <a:extLst>
                <a:ext uri="{96DAC541-7B7A-43D3-8B79-37D633B846F1}">
                  <asvg:svgBlip xmlns:asvg="http://schemas.microsoft.com/office/drawing/2016/SVG/main" xmlns="" r:embed="rId17"/>
                </a:ext>
              </a:extLst>
            </a:blip>
            <a:stretch>
              <a:fillRect/>
            </a:stretch>
          </a:blipFill>
        </p:spPr>
      </p:sp>
      <p:sp>
        <p:nvSpPr>
          <p:cNvPr id="16" name="Freeform 16" descr="Person eating outline"/>
          <p:cNvSpPr/>
          <p:nvPr/>
        </p:nvSpPr>
        <p:spPr>
          <a:xfrm>
            <a:off x="6033865" y="4170109"/>
            <a:ext cx="459041" cy="459042"/>
          </a:xfrm>
          <a:custGeom>
            <a:avLst/>
            <a:gdLst/>
            <a:ahLst/>
            <a:cxnLst/>
            <a:rect l="l" t="t" r="r" b="b"/>
            <a:pathLst>
              <a:path w="918082" h="918083">
                <a:moveTo>
                  <a:pt x="0" y="0"/>
                </a:moveTo>
                <a:lnTo>
                  <a:pt x="918082" y="0"/>
                </a:lnTo>
                <a:lnTo>
                  <a:pt x="918082" y="918082"/>
                </a:lnTo>
                <a:lnTo>
                  <a:pt x="0" y="918082"/>
                </a:lnTo>
                <a:lnTo>
                  <a:pt x="0" y="0"/>
                </a:lnTo>
                <a:close/>
              </a:path>
            </a:pathLst>
          </a:custGeom>
          <a:blipFill>
            <a:blip r:embed="rId18">
              <a:extLst>
                <a:ext uri="{96DAC541-7B7A-43D3-8B79-37D633B846F1}">
                  <asvg:svgBlip xmlns:asvg="http://schemas.microsoft.com/office/drawing/2016/SVG/main" xmlns="" r:embed="rId19"/>
                </a:ext>
              </a:extLst>
            </a:blip>
            <a:stretch>
              <a:fillRect/>
            </a:stretch>
          </a:blipFill>
        </p:spPr>
      </p:sp>
      <p:sp>
        <p:nvSpPr>
          <p:cNvPr id="17" name="TextBox 17"/>
          <p:cNvSpPr txBox="1"/>
          <p:nvPr/>
        </p:nvSpPr>
        <p:spPr>
          <a:xfrm>
            <a:off x="4800535" y="4018780"/>
            <a:ext cx="1365885" cy="461665"/>
          </a:xfrm>
          <a:prstGeom prst="rect">
            <a:avLst/>
          </a:prstGeom>
        </p:spPr>
        <p:txBody>
          <a:bodyPr lIns="0" tIns="0" rIns="0" bIns="0" rtlCol="0" anchor="t">
            <a:spAutoFit/>
          </a:bodyPr>
          <a:lstStyle/>
          <a:p>
            <a:pPr algn="ctr">
              <a:lnSpc>
                <a:spcPts val="1170"/>
              </a:lnSpc>
            </a:pPr>
            <a:r>
              <a:rPr lang="en-US" sz="975">
                <a:solidFill>
                  <a:srgbClr val="000000"/>
                </a:solidFill>
                <a:latin typeface="HK Grotesk Bold"/>
              </a:rPr>
              <a:t>Partenaires</a:t>
            </a:r>
            <a:r>
              <a:rPr lang="en-US" sz="975">
                <a:solidFill>
                  <a:srgbClr val="000000"/>
                </a:solidFill>
                <a:latin typeface="HK Grotesk"/>
              </a:rPr>
              <a:t>:</a:t>
            </a:r>
          </a:p>
          <a:p>
            <a:pPr algn="ctr">
              <a:lnSpc>
                <a:spcPts val="1170"/>
              </a:lnSpc>
            </a:pPr>
            <a:r>
              <a:rPr lang="en-US" sz="975">
                <a:solidFill>
                  <a:srgbClr val="000000"/>
                </a:solidFill>
                <a:latin typeface="HK Grotesk"/>
              </a:rPr>
              <a:t>Sport Adapté, Psy, Diététique</a:t>
            </a:r>
          </a:p>
        </p:txBody>
      </p:sp>
      <p:grpSp>
        <p:nvGrpSpPr>
          <p:cNvPr id="18" name="Group 18"/>
          <p:cNvGrpSpPr/>
          <p:nvPr/>
        </p:nvGrpSpPr>
        <p:grpSpPr>
          <a:xfrm>
            <a:off x="5594696" y="2193264"/>
            <a:ext cx="370325" cy="419603"/>
            <a:chOff x="0" y="0"/>
            <a:chExt cx="987532" cy="1118940"/>
          </a:xfrm>
        </p:grpSpPr>
        <p:sp>
          <p:nvSpPr>
            <p:cNvPr id="19" name="Freeform 19"/>
            <p:cNvSpPr/>
            <p:nvPr/>
          </p:nvSpPr>
          <p:spPr>
            <a:xfrm>
              <a:off x="12700" y="12700"/>
              <a:ext cx="973582" cy="1104900"/>
            </a:xfrm>
            <a:custGeom>
              <a:avLst/>
              <a:gdLst/>
              <a:ahLst/>
              <a:cxnLst/>
              <a:rect l="l" t="t" r="r" b="b"/>
              <a:pathLst>
                <a:path w="973582" h="1104900">
                  <a:moveTo>
                    <a:pt x="0" y="0"/>
                  </a:moveTo>
                  <a:lnTo>
                    <a:pt x="973582" y="0"/>
                  </a:lnTo>
                  <a:lnTo>
                    <a:pt x="973582" y="1104900"/>
                  </a:lnTo>
                  <a:lnTo>
                    <a:pt x="0" y="1104900"/>
                  </a:lnTo>
                  <a:close/>
                </a:path>
              </a:pathLst>
            </a:custGeom>
            <a:solidFill>
              <a:srgbClr val="FFFFFF"/>
            </a:solidFill>
          </p:spPr>
        </p:sp>
        <p:sp>
          <p:nvSpPr>
            <p:cNvPr id="20" name="Freeform 20"/>
            <p:cNvSpPr/>
            <p:nvPr/>
          </p:nvSpPr>
          <p:spPr>
            <a:xfrm>
              <a:off x="0" y="0"/>
              <a:ext cx="998982" cy="1130300"/>
            </a:xfrm>
            <a:custGeom>
              <a:avLst/>
              <a:gdLst/>
              <a:ahLst/>
              <a:cxnLst/>
              <a:rect l="l" t="t" r="r" b="b"/>
              <a:pathLst>
                <a:path w="998982" h="1130300">
                  <a:moveTo>
                    <a:pt x="12700" y="0"/>
                  </a:moveTo>
                  <a:lnTo>
                    <a:pt x="986282" y="0"/>
                  </a:lnTo>
                  <a:cubicBezTo>
                    <a:pt x="993267" y="0"/>
                    <a:pt x="998982" y="5715"/>
                    <a:pt x="998982" y="12700"/>
                  </a:cubicBezTo>
                  <a:lnTo>
                    <a:pt x="998982" y="1117600"/>
                  </a:lnTo>
                  <a:cubicBezTo>
                    <a:pt x="998982" y="1124585"/>
                    <a:pt x="993267" y="1130300"/>
                    <a:pt x="986282" y="1130300"/>
                  </a:cubicBezTo>
                  <a:lnTo>
                    <a:pt x="12700" y="1130300"/>
                  </a:lnTo>
                  <a:cubicBezTo>
                    <a:pt x="5715" y="1130300"/>
                    <a:pt x="0" y="1124585"/>
                    <a:pt x="0" y="1117600"/>
                  </a:cubicBezTo>
                  <a:lnTo>
                    <a:pt x="0" y="12700"/>
                  </a:lnTo>
                  <a:cubicBezTo>
                    <a:pt x="0" y="5715"/>
                    <a:pt x="5715" y="0"/>
                    <a:pt x="12700" y="0"/>
                  </a:cubicBezTo>
                  <a:moveTo>
                    <a:pt x="12700" y="25400"/>
                  </a:moveTo>
                  <a:lnTo>
                    <a:pt x="12700" y="12700"/>
                  </a:lnTo>
                  <a:lnTo>
                    <a:pt x="25400" y="12700"/>
                  </a:lnTo>
                  <a:lnTo>
                    <a:pt x="25400" y="1117600"/>
                  </a:lnTo>
                  <a:lnTo>
                    <a:pt x="12700" y="1117600"/>
                  </a:lnTo>
                  <a:lnTo>
                    <a:pt x="12700" y="1104900"/>
                  </a:lnTo>
                  <a:lnTo>
                    <a:pt x="986282" y="1104900"/>
                  </a:lnTo>
                  <a:lnTo>
                    <a:pt x="986282" y="1117600"/>
                  </a:lnTo>
                  <a:lnTo>
                    <a:pt x="973582" y="1117600"/>
                  </a:lnTo>
                  <a:lnTo>
                    <a:pt x="973582" y="12700"/>
                  </a:lnTo>
                  <a:lnTo>
                    <a:pt x="986282" y="12700"/>
                  </a:lnTo>
                  <a:lnTo>
                    <a:pt x="986282" y="25400"/>
                  </a:lnTo>
                  <a:lnTo>
                    <a:pt x="12700" y="25400"/>
                  </a:lnTo>
                  <a:close/>
                </a:path>
              </a:pathLst>
            </a:custGeom>
            <a:solidFill>
              <a:srgbClr val="FFFFFF"/>
            </a:solidFill>
          </p:spPr>
        </p:sp>
      </p:grpSp>
      <p:sp>
        <p:nvSpPr>
          <p:cNvPr id="21" name="Freeform 21" descr="Logo, company name  Description automatically generated"/>
          <p:cNvSpPr/>
          <p:nvPr/>
        </p:nvSpPr>
        <p:spPr>
          <a:xfrm>
            <a:off x="5830804" y="2200500"/>
            <a:ext cx="449100" cy="415776"/>
          </a:xfrm>
          <a:custGeom>
            <a:avLst/>
            <a:gdLst/>
            <a:ahLst/>
            <a:cxnLst/>
            <a:rect l="l" t="t" r="r" b="b"/>
            <a:pathLst>
              <a:path w="898200" h="831552">
                <a:moveTo>
                  <a:pt x="0" y="0"/>
                </a:moveTo>
                <a:lnTo>
                  <a:pt x="898200" y="0"/>
                </a:lnTo>
                <a:lnTo>
                  <a:pt x="898200" y="831552"/>
                </a:lnTo>
                <a:lnTo>
                  <a:pt x="0" y="831552"/>
                </a:lnTo>
                <a:lnTo>
                  <a:pt x="0" y="0"/>
                </a:lnTo>
                <a:close/>
              </a:path>
            </a:pathLst>
          </a:custGeom>
          <a:blipFill>
            <a:blip r:embed="rId20"/>
            <a:stretch>
              <a:fillRect t="-4007" b="-4007"/>
            </a:stretch>
          </a:blipFill>
        </p:spPr>
      </p:sp>
      <p:sp>
        <p:nvSpPr>
          <p:cNvPr id="22" name="Freeform 22" descr="Logo, company name  Description automatically generated"/>
          <p:cNvSpPr/>
          <p:nvPr/>
        </p:nvSpPr>
        <p:spPr>
          <a:xfrm>
            <a:off x="5047465" y="2191437"/>
            <a:ext cx="638189" cy="423672"/>
          </a:xfrm>
          <a:custGeom>
            <a:avLst/>
            <a:gdLst/>
            <a:ahLst/>
            <a:cxnLst/>
            <a:rect l="l" t="t" r="r" b="b"/>
            <a:pathLst>
              <a:path w="1276377" h="847344">
                <a:moveTo>
                  <a:pt x="0" y="0"/>
                </a:moveTo>
                <a:lnTo>
                  <a:pt x="1276377" y="0"/>
                </a:lnTo>
                <a:lnTo>
                  <a:pt x="1276377" y="847344"/>
                </a:lnTo>
                <a:lnTo>
                  <a:pt x="0" y="847344"/>
                </a:lnTo>
                <a:lnTo>
                  <a:pt x="0" y="0"/>
                </a:lnTo>
                <a:close/>
              </a:path>
            </a:pathLst>
          </a:custGeom>
          <a:blipFill>
            <a:blip r:embed="rId21"/>
            <a:stretch>
              <a:fillRect t="-210" b="-210"/>
            </a:stretch>
          </a:blipFill>
        </p:spPr>
      </p:sp>
      <p:sp>
        <p:nvSpPr>
          <p:cNvPr id="23" name="Freeform 23" descr="Graphical user interface, application  Description automatically generated"/>
          <p:cNvSpPr/>
          <p:nvPr/>
        </p:nvSpPr>
        <p:spPr>
          <a:xfrm>
            <a:off x="4636848" y="2197439"/>
            <a:ext cx="447561" cy="414351"/>
          </a:xfrm>
          <a:custGeom>
            <a:avLst/>
            <a:gdLst/>
            <a:ahLst/>
            <a:cxnLst/>
            <a:rect l="l" t="t" r="r" b="b"/>
            <a:pathLst>
              <a:path w="895121" h="828701">
                <a:moveTo>
                  <a:pt x="0" y="0"/>
                </a:moveTo>
                <a:lnTo>
                  <a:pt x="895121" y="0"/>
                </a:lnTo>
                <a:lnTo>
                  <a:pt x="895121" y="828701"/>
                </a:lnTo>
                <a:lnTo>
                  <a:pt x="0" y="828701"/>
                </a:lnTo>
                <a:lnTo>
                  <a:pt x="0" y="0"/>
                </a:lnTo>
                <a:close/>
              </a:path>
            </a:pathLst>
          </a:custGeom>
          <a:blipFill>
            <a:blip r:embed="rId22"/>
            <a:stretch>
              <a:fillRect t="-4007" b="-4007"/>
            </a:stretch>
          </a:blipFill>
        </p:spPr>
      </p:sp>
      <p:sp>
        <p:nvSpPr>
          <p:cNvPr id="24" name="Freeform 24"/>
          <p:cNvSpPr/>
          <p:nvPr/>
        </p:nvSpPr>
        <p:spPr>
          <a:xfrm>
            <a:off x="5589506" y="2191437"/>
            <a:ext cx="318473" cy="414351"/>
          </a:xfrm>
          <a:custGeom>
            <a:avLst/>
            <a:gdLst/>
            <a:ahLst/>
            <a:cxnLst/>
            <a:rect l="l" t="t" r="r" b="b"/>
            <a:pathLst>
              <a:path w="636946" h="828701">
                <a:moveTo>
                  <a:pt x="0" y="0"/>
                </a:moveTo>
                <a:lnTo>
                  <a:pt x="636947" y="0"/>
                </a:lnTo>
                <a:lnTo>
                  <a:pt x="636947" y="828701"/>
                </a:lnTo>
                <a:lnTo>
                  <a:pt x="0" y="828701"/>
                </a:lnTo>
                <a:lnTo>
                  <a:pt x="0" y="0"/>
                </a:lnTo>
                <a:close/>
              </a:path>
            </a:pathLst>
          </a:custGeom>
          <a:blipFill>
            <a:blip r:embed="rId23"/>
            <a:stretch>
              <a:fillRect t="-4007" b="-4007"/>
            </a:stretch>
          </a:blipFill>
        </p:spPr>
      </p:sp>
      <p:sp>
        <p:nvSpPr>
          <p:cNvPr id="25" name="AutoShape 25"/>
          <p:cNvSpPr/>
          <p:nvPr/>
        </p:nvSpPr>
        <p:spPr>
          <a:xfrm>
            <a:off x="1177834" y="2893478"/>
            <a:ext cx="1083380" cy="802030"/>
          </a:xfrm>
          <a:prstGeom prst="line">
            <a:avLst/>
          </a:prstGeom>
          <a:ln w="28575" cap="rnd">
            <a:solidFill>
              <a:srgbClr val="E88A38"/>
            </a:solidFill>
            <a:prstDash val="solid"/>
            <a:headEnd type="none" w="sm" len="sm"/>
            <a:tailEnd type="triangle" w="lg" len="med"/>
          </a:ln>
        </p:spPr>
      </p:sp>
      <p:sp>
        <p:nvSpPr>
          <p:cNvPr id="26" name="TextBox 26"/>
          <p:cNvSpPr txBox="1"/>
          <p:nvPr/>
        </p:nvSpPr>
        <p:spPr>
          <a:xfrm>
            <a:off x="6776193" y="1977131"/>
            <a:ext cx="1365885" cy="153888"/>
          </a:xfrm>
          <a:prstGeom prst="rect">
            <a:avLst/>
          </a:prstGeom>
        </p:spPr>
        <p:txBody>
          <a:bodyPr lIns="0" tIns="0" rIns="0" bIns="0" rtlCol="0" anchor="t">
            <a:spAutoFit/>
          </a:bodyPr>
          <a:lstStyle/>
          <a:p>
            <a:pPr algn="ctr">
              <a:lnSpc>
                <a:spcPts val="1170"/>
              </a:lnSpc>
            </a:pPr>
            <a:r>
              <a:rPr lang="en-US" sz="975">
                <a:solidFill>
                  <a:srgbClr val="000000"/>
                </a:solidFill>
                <a:latin typeface="HK Grotesk Bold"/>
              </a:rPr>
              <a:t>Patient</a:t>
            </a:r>
          </a:p>
        </p:txBody>
      </p:sp>
      <p:grpSp>
        <p:nvGrpSpPr>
          <p:cNvPr id="27" name="Group 27"/>
          <p:cNvGrpSpPr/>
          <p:nvPr/>
        </p:nvGrpSpPr>
        <p:grpSpPr>
          <a:xfrm>
            <a:off x="3745752" y="1660113"/>
            <a:ext cx="1285266" cy="351955"/>
            <a:chOff x="0" y="0"/>
            <a:chExt cx="3427376" cy="938547"/>
          </a:xfrm>
        </p:grpSpPr>
        <p:sp>
          <p:nvSpPr>
            <p:cNvPr id="28" name="Freeform 28"/>
            <p:cNvSpPr/>
            <p:nvPr/>
          </p:nvSpPr>
          <p:spPr>
            <a:xfrm>
              <a:off x="28575" y="16804"/>
              <a:ext cx="3370199" cy="904926"/>
            </a:xfrm>
            <a:custGeom>
              <a:avLst/>
              <a:gdLst/>
              <a:ahLst/>
              <a:cxnLst/>
              <a:rect l="l" t="t" r="r" b="b"/>
              <a:pathLst>
                <a:path w="3370199" h="904926">
                  <a:moveTo>
                    <a:pt x="0" y="0"/>
                  </a:moveTo>
                  <a:lnTo>
                    <a:pt x="3370199" y="0"/>
                  </a:lnTo>
                  <a:lnTo>
                    <a:pt x="3370199" y="904926"/>
                  </a:lnTo>
                  <a:lnTo>
                    <a:pt x="0" y="904926"/>
                  </a:lnTo>
                  <a:close/>
                </a:path>
              </a:pathLst>
            </a:custGeom>
            <a:solidFill>
              <a:srgbClr val="FFFFFF"/>
            </a:solidFill>
          </p:spPr>
        </p:sp>
        <p:sp>
          <p:nvSpPr>
            <p:cNvPr id="29" name="Freeform 29"/>
            <p:cNvSpPr/>
            <p:nvPr/>
          </p:nvSpPr>
          <p:spPr>
            <a:xfrm>
              <a:off x="0" y="0"/>
              <a:ext cx="3427349" cy="938534"/>
            </a:xfrm>
            <a:custGeom>
              <a:avLst/>
              <a:gdLst/>
              <a:ahLst/>
              <a:cxnLst/>
              <a:rect l="l" t="t" r="r" b="b"/>
              <a:pathLst>
                <a:path w="3427349" h="938534">
                  <a:moveTo>
                    <a:pt x="28575" y="0"/>
                  </a:moveTo>
                  <a:lnTo>
                    <a:pt x="3398774" y="0"/>
                  </a:lnTo>
                  <a:cubicBezTo>
                    <a:pt x="3414522" y="0"/>
                    <a:pt x="3427349" y="7543"/>
                    <a:pt x="3427349" y="16804"/>
                  </a:cubicBezTo>
                  <a:lnTo>
                    <a:pt x="3427349" y="921730"/>
                  </a:lnTo>
                  <a:cubicBezTo>
                    <a:pt x="3427349" y="930991"/>
                    <a:pt x="3414522" y="938534"/>
                    <a:pt x="3398774" y="938534"/>
                  </a:cubicBezTo>
                  <a:lnTo>
                    <a:pt x="28575" y="938534"/>
                  </a:lnTo>
                  <a:cubicBezTo>
                    <a:pt x="12827" y="938534"/>
                    <a:pt x="0" y="930991"/>
                    <a:pt x="0" y="921730"/>
                  </a:cubicBezTo>
                  <a:lnTo>
                    <a:pt x="0" y="16804"/>
                  </a:lnTo>
                  <a:cubicBezTo>
                    <a:pt x="0" y="7543"/>
                    <a:pt x="12827" y="0"/>
                    <a:pt x="28575" y="0"/>
                  </a:cubicBezTo>
                  <a:moveTo>
                    <a:pt x="28575" y="33607"/>
                  </a:moveTo>
                  <a:lnTo>
                    <a:pt x="28575" y="16804"/>
                  </a:lnTo>
                  <a:lnTo>
                    <a:pt x="57150" y="16804"/>
                  </a:lnTo>
                  <a:lnTo>
                    <a:pt x="57150" y="921730"/>
                  </a:lnTo>
                  <a:lnTo>
                    <a:pt x="28575" y="921730"/>
                  </a:lnTo>
                  <a:lnTo>
                    <a:pt x="28575" y="904926"/>
                  </a:lnTo>
                  <a:lnTo>
                    <a:pt x="3398774" y="904926"/>
                  </a:lnTo>
                  <a:lnTo>
                    <a:pt x="3398774" y="921730"/>
                  </a:lnTo>
                  <a:lnTo>
                    <a:pt x="3370199" y="921730"/>
                  </a:lnTo>
                  <a:lnTo>
                    <a:pt x="3370199" y="16804"/>
                  </a:lnTo>
                  <a:lnTo>
                    <a:pt x="3398774" y="16804"/>
                  </a:lnTo>
                  <a:lnTo>
                    <a:pt x="3398774" y="33607"/>
                  </a:lnTo>
                  <a:lnTo>
                    <a:pt x="28575" y="33607"/>
                  </a:lnTo>
                  <a:close/>
                </a:path>
              </a:pathLst>
            </a:custGeom>
            <a:solidFill>
              <a:srgbClr val="E87721"/>
            </a:solidFill>
          </p:spPr>
        </p:sp>
        <p:sp>
          <p:nvSpPr>
            <p:cNvPr id="30" name="TextBox 30"/>
            <p:cNvSpPr txBox="1"/>
            <p:nvPr/>
          </p:nvSpPr>
          <p:spPr>
            <a:xfrm>
              <a:off x="0" y="-9525"/>
              <a:ext cx="3427376" cy="948072"/>
            </a:xfrm>
            <a:prstGeom prst="rect">
              <a:avLst/>
            </a:prstGeom>
          </p:spPr>
          <p:txBody>
            <a:bodyPr lIns="25400" tIns="25400" rIns="25400" bIns="25400" rtlCol="0" anchor="t"/>
            <a:lstStyle/>
            <a:p>
              <a:pPr algn="ctr">
                <a:lnSpc>
                  <a:spcPts val="990"/>
                </a:lnSpc>
              </a:pPr>
              <a:r>
                <a:rPr lang="en-US" sz="825">
                  <a:solidFill>
                    <a:srgbClr val="000000"/>
                  </a:solidFill>
                  <a:latin typeface="HK Grotesk Italics"/>
                </a:rPr>
                <a:t>Prescription</a:t>
              </a:r>
            </a:p>
            <a:p>
              <a:pPr algn="ctr">
                <a:lnSpc>
                  <a:spcPts val="990"/>
                </a:lnSpc>
              </a:pPr>
              <a:r>
                <a:rPr lang="en-US" sz="825">
                  <a:solidFill>
                    <a:srgbClr val="000000"/>
                  </a:solidFill>
                  <a:latin typeface="HK Grotesk Italics"/>
                </a:rPr>
                <a:t>à envoyer </a:t>
              </a:r>
            </a:p>
          </p:txBody>
        </p:sp>
      </p:grpSp>
      <p:grpSp>
        <p:nvGrpSpPr>
          <p:cNvPr id="31" name="Group 31"/>
          <p:cNvGrpSpPr/>
          <p:nvPr/>
        </p:nvGrpSpPr>
        <p:grpSpPr>
          <a:xfrm rot="-4214394">
            <a:off x="4077582" y="1880437"/>
            <a:ext cx="221999" cy="716279"/>
            <a:chOff x="0" y="0"/>
            <a:chExt cx="591996" cy="1910076"/>
          </a:xfrm>
        </p:grpSpPr>
        <p:sp>
          <p:nvSpPr>
            <p:cNvPr id="32" name="Freeform 32"/>
            <p:cNvSpPr/>
            <p:nvPr/>
          </p:nvSpPr>
          <p:spPr>
            <a:xfrm>
              <a:off x="28575" y="28575"/>
              <a:ext cx="534797" cy="1852930"/>
            </a:xfrm>
            <a:custGeom>
              <a:avLst/>
              <a:gdLst/>
              <a:ahLst/>
              <a:cxnLst/>
              <a:rect l="l" t="t" r="r" b="b"/>
              <a:pathLst>
                <a:path w="534797" h="1852930">
                  <a:moveTo>
                    <a:pt x="0" y="1148334"/>
                  </a:moveTo>
                  <a:lnTo>
                    <a:pt x="137668" y="1148334"/>
                  </a:lnTo>
                  <a:lnTo>
                    <a:pt x="137668" y="0"/>
                  </a:lnTo>
                  <a:lnTo>
                    <a:pt x="397129" y="0"/>
                  </a:lnTo>
                  <a:lnTo>
                    <a:pt x="397129" y="1148334"/>
                  </a:lnTo>
                  <a:lnTo>
                    <a:pt x="534797" y="1148334"/>
                  </a:lnTo>
                  <a:lnTo>
                    <a:pt x="267462" y="1852930"/>
                  </a:lnTo>
                  <a:close/>
                </a:path>
              </a:pathLst>
            </a:custGeom>
            <a:solidFill>
              <a:srgbClr val="E88A38"/>
            </a:solidFill>
          </p:spPr>
        </p:sp>
        <p:sp>
          <p:nvSpPr>
            <p:cNvPr id="33" name="Freeform 33"/>
            <p:cNvSpPr/>
            <p:nvPr/>
          </p:nvSpPr>
          <p:spPr>
            <a:xfrm>
              <a:off x="-1397" y="0"/>
              <a:ext cx="594741" cy="1910080"/>
            </a:xfrm>
            <a:custGeom>
              <a:avLst/>
              <a:gdLst/>
              <a:ahLst/>
              <a:cxnLst/>
              <a:rect l="l" t="t" r="r" b="b"/>
              <a:pathLst>
                <a:path w="594741" h="1910080">
                  <a:moveTo>
                    <a:pt x="29972" y="1148334"/>
                  </a:moveTo>
                  <a:lnTo>
                    <a:pt x="167640" y="1148334"/>
                  </a:lnTo>
                  <a:lnTo>
                    <a:pt x="167640" y="1176909"/>
                  </a:lnTo>
                  <a:lnTo>
                    <a:pt x="139065" y="1176909"/>
                  </a:lnTo>
                  <a:lnTo>
                    <a:pt x="139065" y="28575"/>
                  </a:lnTo>
                  <a:cubicBezTo>
                    <a:pt x="139065" y="12827"/>
                    <a:pt x="151892" y="0"/>
                    <a:pt x="167640" y="0"/>
                  </a:cubicBezTo>
                  <a:lnTo>
                    <a:pt x="427101" y="0"/>
                  </a:lnTo>
                  <a:cubicBezTo>
                    <a:pt x="442849" y="0"/>
                    <a:pt x="455676" y="12827"/>
                    <a:pt x="455676" y="28575"/>
                  </a:cubicBezTo>
                  <a:lnTo>
                    <a:pt x="455676" y="1176909"/>
                  </a:lnTo>
                  <a:lnTo>
                    <a:pt x="427101" y="1176909"/>
                  </a:lnTo>
                  <a:lnTo>
                    <a:pt x="427101" y="1148334"/>
                  </a:lnTo>
                  <a:lnTo>
                    <a:pt x="564769" y="1148334"/>
                  </a:lnTo>
                  <a:cubicBezTo>
                    <a:pt x="574167" y="1148334"/>
                    <a:pt x="582930" y="1152906"/>
                    <a:pt x="588264" y="1160653"/>
                  </a:cubicBezTo>
                  <a:cubicBezTo>
                    <a:pt x="593598" y="1168400"/>
                    <a:pt x="594741" y="1178179"/>
                    <a:pt x="591439" y="1187069"/>
                  </a:cubicBezTo>
                  <a:lnTo>
                    <a:pt x="324104" y="1891665"/>
                  </a:lnTo>
                  <a:cubicBezTo>
                    <a:pt x="319913" y="1902714"/>
                    <a:pt x="309245" y="1910080"/>
                    <a:pt x="297434" y="1910080"/>
                  </a:cubicBezTo>
                  <a:cubicBezTo>
                    <a:pt x="285623" y="1910080"/>
                    <a:pt x="274955" y="1902714"/>
                    <a:pt x="270764" y="1891665"/>
                  </a:cubicBezTo>
                  <a:lnTo>
                    <a:pt x="3302" y="1187069"/>
                  </a:lnTo>
                  <a:cubicBezTo>
                    <a:pt x="0" y="1178306"/>
                    <a:pt x="1143" y="1168400"/>
                    <a:pt x="6477" y="1160653"/>
                  </a:cubicBezTo>
                  <a:cubicBezTo>
                    <a:pt x="11811" y="1152906"/>
                    <a:pt x="20574" y="1148334"/>
                    <a:pt x="29972" y="1148334"/>
                  </a:cubicBezTo>
                  <a:moveTo>
                    <a:pt x="29972" y="1205484"/>
                  </a:moveTo>
                  <a:lnTo>
                    <a:pt x="29972" y="1176909"/>
                  </a:lnTo>
                  <a:lnTo>
                    <a:pt x="56642" y="1166749"/>
                  </a:lnTo>
                  <a:lnTo>
                    <a:pt x="324104" y="1871345"/>
                  </a:lnTo>
                  <a:lnTo>
                    <a:pt x="297434" y="1881505"/>
                  </a:lnTo>
                  <a:lnTo>
                    <a:pt x="270764" y="1871345"/>
                  </a:lnTo>
                  <a:lnTo>
                    <a:pt x="538099" y="1166749"/>
                  </a:lnTo>
                  <a:lnTo>
                    <a:pt x="564769" y="1176909"/>
                  </a:lnTo>
                  <a:lnTo>
                    <a:pt x="564769" y="1205484"/>
                  </a:lnTo>
                  <a:lnTo>
                    <a:pt x="427101" y="1205484"/>
                  </a:lnTo>
                  <a:cubicBezTo>
                    <a:pt x="411353" y="1205484"/>
                    <a:pt x="398526" y="1192657"/>
                    <a:pt x="398526" y="1176909"/>
                  </a:cubicBezTo>
                  <a:lnTo>
                    <a:pt x="398526" y="28575"/>
                  </a:lnTo>
                  <a:lnTo>
                    <a:pt x="427101" y="28575"/>
                  </a:lnTo>
                  <a:lnTo>
                    <a:pt x="427101" y="57150"/>
                  </a:lnTo>
                  <a:lnTo>
                    <a:pt x="167640" y="57150"/>
                  </a:lnTo>
                  <a:lnTo>
                    <a:pt x="167640" y="28575"/>
                  </a:lnTo>
                  <a:lnTo>
                    <a:pt x="196215" y="28575"/>
                  </a:lnTo>
                  <a:lnTo>
                    <a:pt x="196215" y="1176909"/>
                  </a:lnTo>
                  <a:cubicBezTo>
                    <a:pt x="196215" y="1192657"/>
                    <a:pt x="183388" y="1205484"/>
                    <a:pt x="167640" y="1205484"/>
                  </a:cubicBezTo>
                  <a:lnTo>
                    <a:pt x="29972" y="1205484"/>
                  </a:lnTo>
                  <a:close/>
                </a:path>
              </a:pathLst>
            </a:custGeom>
            <a:solidFill>
              <a:srgbClr val="A83D65"/>
            </a:solidFill>
          </p:spPr>
        </p:sp>
      </p:grpSp>
      <p:grpSp>
        <p:nvGrpSpPr>
          <p:cNvPr id="34" name="Group 34"/>
          <p:cNvGrpSpPr/>
          <p:nvPr/>
        </p:nvGrpSpPr>
        <p:grpSpPr>
          <a:xfrm rot="-7186411">
            <a:off x="2014248" y="2056046"/>
            <a:ext cx="221999" cy="716279"/>
            <a:chOff x="0" y="0"/>
            <a:chExt cx="591996" cy="1910076"/>
          </a:xfrm>
        </p:grpSpPr>
        <p:sp>
          <p:nvSpPr>
            <p:cNvPr id="35" name="Freeform 35"/>
            <p:cNvSpPr/>
            <p:nvPr/>
          </p:nvSpPr>
          <p:spPr>
            <a:xfrm>
              <a:off x="28575" y="28575"/>
              <a:ext cx="534797" cy="1852930"/>
            </a:xfrm>
            <a:custGeom>
              <a:avLst/>
              <a:gdLst/>
              <a:ahLst/>
              <a:cxnLst/>
              <a:rect l="l" t="t" r="r" b="b"/>
              <a:pathLst>
                <a:path w="534797" h="1852930">
                  <a:moveTo>
                    <a:pt x="0" y="1148334"/>
                  </a:moveTo>
                  <a:lnTo>
                    <a:pt x="137668" y="1148334"/>
                  </a:lnTo>
                  <a:lnTo>
                    <a:pt x="137668" y="0"/>
                  </a:lnTo>
                  <a:lnTo>
                    <a:pt x="397129" y="0"/>
                  </a:lnTo>
                  <a:lnTo>
                    <a:pt x="397129" y="1148334"/>
                  </a:lnTo>
                  <a:lnTo>
                    <a:pt x="534797" y="1148334"/>
                  </a:lnTo>
                  <a:lnTo>
                    <a:pt x="267462" y="1852930"/>
                  </a:lnTo>
                  <a:close/>
                </a:path>
              </a:pathLst>
            </a:custGeom>
            <a:solidFill>
              <a:srgbClr val="E88A38"/>
            </a:solidFill>
          </p:spPr>
        </p:sp>
        <p:sp>
          <p:nvSpPr>
            <p:cNvPr id="36" name="Freeform 36"/>
            <p:cNvSpPr/>
            <p:nvPr/>
          </p:nvSpPr>
          <p:spPr>
            <a:xfrm>
              <a:off x="-1397" y="0"/>
              <a:ext cx="594741" cy="1910080"/>
            </a:xfrm>
            <a:custGeom>
              <a:avLst/>
              <a:gdLst/>
              <a:ahLst/>
              <a:cxnLst/>
              <a:rect l="l" t="t" r="r" b="b"/>
              <a:pathLst>
                <a:path w="594741" h="1910080">
                  <a:moveTo>
                    <a:pt x="29972" y="1148334"/>
                  </a:moveTo>
                  <a:lnTo>
                    <a:pt x="167640" y="1148334"/>
                  </a:lnTo>
                  <a:lnTo>
                    <a:pt x="167640" y="1176909"/>
                  </a:lnTo>
                  <a:lnTo>
                    <a:pt x="139065" y="1176909"/>
                  </a:lnTo>
                  <a:lnTo>
                    <a:pt x="139065" y="28575"/>
                  </a:lnTo>
                  <a:cubicBezTo>
                    <a:pt x="139065" y="12827"/>
                    <a:pt x="151892" y="0"/>
                    <a:pt x="167640" y="0"/>
                  </a:cubicBezTo>
                  <a:lnTo>
                    <a:pt x="427101" y="0"/>
                  </a:lnTo>
                  <a:cubicBezTo>
                    <a:pt x="442849" y="0"/>
                    <a:pt x="455676" y="12827"/>
                    <a:pt x="455676" y="28575"/>
                  </a:cubicBezTo>
                  <a:lnTo>
                    <a:pt x="455676" y="1176909"/>
                  </a:lnTo>
                  <a:lnTo>
                    <a:pt x="427101" y="1176909"/>
                  </a:lnTo>
                  <a:lnTo>
                    <a:pt x="427101" y="1148334"/>
                  </a:lnTo>
                  <a:lnTo>
                    <a:pt x="564769" y="1148334"/>
                  </a:lnTo>
                  <a:cubicBezTo>
                    <a:pt x="574167" y="1148334"/>
                    <a:pt x="582930" y="1152906"/>
                    <a:pt x="588264" y="1160653"/>
                  </a:cubicBezTo>
                  <a:cubicBezTo>
                    <a:pt x="593598" y="1168400"/>
                    <a:pt x="594741" y="1178179"/>
                    <a:pt x="591439" y="1187069"/>
                  </a:cubicBezTo>
                  <a:lnTo>
                    <a:pt x="324104" y="1891665"/>
                  </a:lnTo>
                  <a:cubicBezTo>
                    <a:pt x="319913" y="1902714"/>
                    <a:pt x="309245" y="1910080"/>
                    <a:pt x="297434" y="1910080"/>
                  </a:cubicBezTo>
                  <a:cubicBezTo>
                    <a:pt x="285623" y="1910080"/>
                    <a:pt x="274955" y="1902714"/>
                    <a:pt x="270764" y="1891665"/>
                  </a:cubicBezTo>
                  <a:lnTo>
                    <a:pt x="3302" y="1187069"/>
                  </a:lnTo>
                  <a:cubicBezTo>
                    <a:pt x="0" y="1178306"/>
                    <a:pt x="1143" y="1168400"/>
                    <a:pt x="6477" y="1160653"/>
                  </a:cubicBezTo>
                  <a:cubicBezTo>
                    <a:pt x="11811" y="1152906"/>
                    <a:pt x="20574" y="1148334"/>
                    <a:pt x="29972" y="1148334"/>
                  </a:cubicBezTo>
                  <a:moveTo>
                    <a:pt x="29972" y="1205484"/>
                  </a:moveTo>
                  <a:lnTo>
                    <a:pt x="29972" y="1176909"/>
                  </a:lnTo>
                  <a:lnTo>
                    <a:pt x="56642" y="1166749"/>
                  </a:lnTo>
                  <a:lnTo>
                    <a:pt x="324104" y="1871345"/>
                  </a:lnTo>
                  <a:lnTo>
                    <a:pt x="297434" y="1881505"/>
                  </a:lnTo>
                  <a:lnTo>
                    <a:pt x="270764" y="1871345"/>
                  </a:lnTo>
                  <a:lnTo>
                    <a:pt x="538099" y="1166749"/>
                  </a:lnTo>
                  <a:lnTo>
                    <a:pt x="564769" y="1176909"/>
                  </a:lnTo>
                  <a:lnTo>
                    <a:pt x="564769" y="1205484"/>
                  </a:lnTo>
                  <a:lnTo>
                    <a:pt x="427101" y="1205484"/>
                  </a:lnTo>
                  <a:cubicBezTo>
                    <a:pt x="411353" y="1205484"/>
                    <a:pt x="398526" y="1192657"/>
                    <a:pt x="398526" y="1176909"/>
                  </a:cubicBezTo>
                  <a:lnTo>
                    <a:pt x="398526" y="28575"/>
                  </a:lnTo>
                  <a:lnTo>
                    <a:pt x="427101" y="28575"/>
                  </a:lnTo>
                  <a:lnTo>
                    <a:pt x="427101" y="57150"/>
                  </a:lnTo>
                  <a:lnTo>
                    <a:pt x="167640" y="57150"/>
                  </a:lnTo>
                  <a:lnTo>
                    <a:pt x="167640" y="28575"/>
                  </a:lnTo>
                  <a:lnTo>
                    <a:pt x="196215" y="28575"/>
                  </a:lnTo>
                  <a:lnTo>
                    <a:pt x="196215" y="1176909"/>
                  </a:lnTo>
                  <a:cubicBezTo>
                    <a:pt x="196215" y="1192657"/>
                    <a:pt x="183388" y="1205484"/>
                    <a:pt x="167640" y="1205484"/>
                  </a:cubicBezTo>
                  <a:lnTo>
                    <a:pt x="29972" y="1205484"/>
                  </a:lnTo>
                  <a:close/>
                </a:path>
              </a:pathLst>
            </a:custGeom>
            <a:solidFill>
              <a:srgbClr val="A83D65"/>
            </a:solidFill>
          </p:spPr>
        </p:sp>
      </p:grpSp>
      <p:grpSp>
        <p:nvGrpSpPr>
          <p:cNvPr id="37" name="Group 37"/>
          <p:cNvGrpSpPr/>
          <p:nvPr/>
        </p:nvGrpSpPr>
        <p:grpSpPr>
          <a:xfrm rot="-6858040">
            <a:off x="6690862" y="1939437"/>
            <a:ext cx="221999" cy="716279"/>
            <a:chOff x="0" y="0"/>
            <a:chExt cx="591996" cy="1910076"/>
          </a:xfrm>
        </p:grpSpPr>
        <p:sp>
          <p:nvSpPr>
            <p:cNvPr id="38" name="Freeform 38"/>
            <p:cNvSpPr/>
            <p:nvPr/>
          </p:nvSpPr>
          <p:spPr>
            <a:xfrm>
              <a:off x="28575" y="28575"/>
              <a:ext cx="534797" cy="1852930"/>
            </a:xfrm>
            <a:custGeom>
              <a:avLst/>
              <a:gdLst/>
              <a:ahLst/>
              <a:cxnLst/>
              <a:rect l="l" t="t" r="r" b="b"/>
              <a:pathLst>
                <a:path w="534797" h="1852930">
                  <a:moveTo>
                    <a:pt x="0" y="1148334"/>
                  </a:moveTo>
                  <a:lnTo>
                    <a:pt x="137668" y="1148334"/>
                  </a:lnTo>
                  <a:lnTo>
                    <a:pt x="137668" y="0"/>
                  </a:lnTo>
                  <a:lnTo>
                    <a:pt x="397129" y="0"/>
                  </a:lnTo>
                  <a:lnTo>
                    <a:pt x="397129" y="1148334"/>
                  </a:lnTo>
                  <a:lnTo>
                    <a:pt x="534797" y="1148334"/>
                  </a:lnTo>
                  <a:lnTo>
                    <a:pt x="267462" y="1852930"/>
                  </a:lnTo>
                  <a:close/>
                </a:path>
              </a:pathLst>
            </a:custGeom>
            <a:solidFill>
              <a:srgbClr val="E88A38"/>
            </a:solidFill>
          </p:spPr>
        </p:sp>
        <p:sp>
          <p:nvSpPr>
            <p:cNvPr id="39" name="Freeform 39"/>
            <p:cNvSpPr/>
            <p:nvPr/>
          </p:nvSpPr>
          <p:spPr>
            <a:xfrm>
              <a:off x="-1397" y="0"/>
              <a:ext cx="594741" cy="1910080"/>
            </a:xfrm>
            <a:custGeom>
              <a:avLst/>
              <a:gdLst/>
              <a:ahLst/>
              <a:cxnLst/>
              <a:rect l="l" t="t" r="r" b="b"/>
              <a:pathLst>
                <a:path w="594741" h="1910080">
                  <a:moveTo>
                    <a:pt x="29972" y="1148334"/>
                  </a:moveTo>
                  <a:lnTo>
                    <a:pt x="167640" y="1148334"/>
                  </a:lnTo>
                  <a:lnTo>
                    <a:pt x="167640" y="1176909"/>
                  </a:lnTo>
                  <a:lnTo>
                    <a:pt x="139065" y="1176909"/>
                  </a:lnTo>
                  <a:lnTo>
                    <a:pt x="139065" y="28575"/>
                  </a:lnTo>
                  <a:cubicBezTo>
                    <a:pt x="139065" y="12827"/>
                    <a:pt x="151892" y="0"/>
                    <a:pt x="167640" y="0"/>
                  </a:cubicBezTo>
                  <a:lnTo>
                    <a:pt x="427101" y="0"/>
                  </a:lnTo>
                  <a:cubicBezTo>
                    <a:pt x="442849" y="0"/>
                    <a:pt x="455676" y="12827"/>
                    <a:pt x="455676" y="28575"/>
                  </a:cubicBezTo>
                  <a:lnTo>
                    <a:pt x="455676" y="1176909"/>
                  </a:lnTo>
                  <a:lnTo>
                    <a:pt x="427101" y="1176909"/>
                  </a:lnTo>
                  <a:lnTo>
                    <a:pt x="427101" y="1148334"/>
                  </a:lnTo>
                  <a:lnTo>
                    <a:pt x="564769" y="1148334"/>
                  </a:lnTo>
                  <a:cubicBezTo>
                    <a:pt x="574167" y="1148334"/>
                    <a:pt x="582930" y="1152906"/>
                    <a:pt x="588264" y="1160653"/>
                  </a:cubicBezTo>
                  <a:cubicBezTo>
                    <a:pt x="593598" y="1168400"/>
                    <a:pt x="594741" y="1178179"/>
                    <a:pt x="591439" y="1187069"/>
                  </a:cubicBezTo>
                  <a:lnTo>
                    <a:pt x="324104" y="1891665"/>
                  </a:lnTo>
                  <a:cubicBezTo>
                    <a:pt x="319913" y="1902714"/>
                    <a:pt x="309245" y="1910080"/>
                    <a:pt x="297434" y="1910080"/>
                  </a:cubicBezTo>
                  <a:cubicBezTo>
                    <a:pt x="285623" y="1910080"/>
                    <a:pt x="274955" y="1902714"/>
                    <a:pt x="270764" y="1891665"/>
                  </a:cubicBezTo>
                  <a:lnTo>
                    <a:pt x="3302" y="1187069"/>
                  </a:lnTo>
                  <a:cubicBezTo>
                    <a:pt x="0" y="1178306"/>
                    <a:pt x="1143" y="1168400"/>
                    <a:pt x="6477" y="1160653"/>
                  </a:cubicBezTo>
                  <a:cubicBezTo>
                    <a:pt x="11811" y="1152906"/>
                    <a:pt x="20574" y="1148334"/>
                    <a:pt x="29972" y="1148334"/>
                  </a:cubicBezTo>
                  <a:moveTo>
                    <a:pt x="29972" y="1205484"/>
                  </a:moveTo>
                  <a:lnTo>
                    <a:pt x="29972" y="1176909"/>
                  </a:lnTo>
                  <a:lnTo>
                    <a:pt x="56642" y="1166749"/>
                  </a:lnTo>
                  <a:lnTo>
                    <a:pt x="324104" y="1871345"/>
                  </a:lnTo>
                  <a:lnTo>
                    <a:pt x="297434" y="1881505"/>
                  </a:lnTo>
                  <a:lnTo>
                    <a:pt x="270764" y="1871345"/>
                  </a:lnTo>
                  <a:lnTo>
                    <a:pt x="538099" y="1166749"/>
                  </a:lnTo>
                  <a:lnTo>
                    <a:pt x="564769" y="1176909"/>
                  </a:lnTo>
                  <a:lnTo>
                    <a:pt x="564769" y="1205484"/>
                  </a:lnTo>
                  <a:lnTo>
                    <a:pt x="427101" y="1205484"/>
                  </a:lnTo>
                  <a:cubicBezTo>
                    <a:pt x="411353" y="1205484"/>
                    <a:pt x="398526" y="1192657"/>
                    <a:pt x="398526" y="1176909"/>
                  </a:cubicBezTo>
                  <a:lnTo>
                    <a:pt x="398526" y="28575"/>
                  </a:lnTo>
                  <a:lnTo>
                    <a:pt x="427101" y="28575"/>
                  </a:lnTo>
                  <a:lnTo>
                    <a:pt x="427101" y="57150"/>
                  </a:lnTo>
                  <a:lnTo>
                    <a:pt x="167640" y="57150"/>
                  </a:lnTo>
                  <a:lnTo>
                    <a:pt x="167640" y="28575"/>
                  </a:lnTo>
                  <a:lnTo>
                    <a:pt x="196215" y="28575"/>
                  </a:lnTo>
                  <a:lnTo>
                    <a:pt x="196215" y="1176909"/>
                  </a:lnTo>
                  <a:cubicBezTo>
                    <a:pt x="196215" y="1192657"/>
                    <a:pt x="183388" y="1205484"/>
                    <a:pt x="167640" y="1205484"/>
                  </a:cubicBezTo>
                  <a:lnTo>
                    <a:pt x="29972" y="1205484"/>
                  </a:lnTo>
                  <a:close/>
                </a:path>
              </a:pathLst>
            </a:custGeom>
            <a:solidFill>
              <a:srgbClr val="A83D65"/>
            </a:solidFill>
          </p:spPr>
        </p:sp>
      </p:grpSp>
      <p:grpSp>
        <p:nvGrpSpPr>
          <p:cNvPr id="40" name="Group 40"/>
          <p:cNvGrpSpPr/>
          <p:nvPr/>
        </p:nvGrpSpPr>
        <p:grpSpPr>
          <a:xfrm>
            <a:off x="5529617" y="3059882"/>
            <a:ext cx="138612" cy="920562"/>
            <a:chOff x="0" y="0"/>
            <a:chExt cx="369632" cy="2454832"/>
          </a:xfrm>
        </p:grpSpPr>
        <p:sp>
          <p:nvSpPr>
            <p:cNvPr id="41" name="Freeform 41"/>
            <p:cNvSpPr/>
            <p:nvPr/>
          </p:nvSpPr>
          <p:spPr>
            <a:xfrm>
              <a:off x="28575" y="28575"/>
              <a:ext cx="312420" cy="2397633"/>
            </a:xfrm>
            <a:custGeom>
              <a:avLst/>
              <a:gdLst/>
              <a:ahLst/>
              <a:cxnLst/>
              <a:rect l="l" t="t" r="r" b="b"/>
              <a:pathLst>
                <a:path w="312420" h="2397633">
                  <a:moveTo>
                    <a:pt x="0" y="1954657"/>
                  </a:moveTo>
                  <a:lnTo>
                    <a:pt x="80391" y="1954657"/>
                  </a:lnTo>
                  <a:lnTo>
                    <a:pt x="80391" y="0"/>
                  </a:lnTo>
                  <a:lnTo>
                    <a:pt x="232029" y="0"/>
                  </a:lnTo>
                  <a:lnTo>
                    <a:pt x="232029" y="1954657"/>
                  </a:lnTo>
                  <a:lnTo>
                    <a:pt x="312420" y="1954657"/>
                  </a:lnTo>
                  <a:lnTo>
                    <a:pt x="156210" y="2397633"/>
                  </a:lnTo>
                  <a:close/>
                </a:path>
              </a:pathLst>
            </a:custGeom>
            <a:solidFill>
              <a:srgbClr val="E88A38"/>
            </a:solidFill>
          </p:spPr>
        </p:sp>
        <p:sp>
          <p:nvSpPr>
            <p:cNvPr id="42" name="Freeform 42"/>
            <p:cNvSpPr/>
            <p:nvPr/>
          </p:nvSpPr>
          <p:spPr>
            <a:xfrm>
              <a:off x="-1397" y="0"/>
              <a:ext cx="372491" cy="2454783"/>
            </a:xfrm>
            <a:custGeom>
              <a:avLst/>
              <a:gdLst/>
              <a:ahLst/>
              <a:cxnLst/>
              <a:rect l="l" t="t" r="r" b="b"/>
              <a:pathLst>
                <a:path w="372491" h="2454783">
                  <a:moveTo>
                    <a:pt x="29972" y="1954657"/>
                  </a:moveTo>
                  <a:lnTo>
                    <a:pt x="110363" y="1954657"/>
                  </a:lnTo>
                  <a:lnTo>
                    <a:pt x="110363" y="1983232"/>
                  </a:lnTo>
                  <a:lnTo>
                    <a:pt x="81788" y="1983232"/>
                  </a:lnTo>
                  <a:lnTo>
                    <a:pt x="81788" y="28575"/>
                  </a:lnTo>
                  <a:cubicBezTo>
                    <a:pt x="81788" y="12827"/>
                    <a:pt x="94615" y="0"/>
                    <a:pt x="110363" y="0"/>
                  </a:cubicBezTo>
                  <a:lnTo>
                    <a:pt x="262001" y="0"/>
                  </a:lnTo>
                  <a:cubicBezTo>
                    <a:pt x="277749" y="0"/>
                    <a:pt x="290576" y="12827"/>
                    <a:pt x="290576" y="28575"/>
                  </a:cubicBezTo>
                  <a:lnTo>
                    <a:pt x="290576" y="1983232"/>
                  </a:lnTo>
                  <a:lnTo>
                    <a:pt x="262001" y="1983232"/>
                  </a:lnTo>
                  <a:lnTo>
                    <a:pt x="262001" y="1954657"/>
                  </a:lnTo>
                  <a:lnTo>
                    <a:pt x="342392" y="1954657"/>
                  </a:lnTo>
                  <a:cubicBezTo>
                    <a:pt x="351663" y="1954657"/>
                    <a:pt x="360299" y="1959102"/>
                    <a:pt x="365760" y="1966722"/>
                  </a:cubicBezTo>
                  <a:cubicBezTo>
                    <a:pt x="371221" y="1974342"/>
                    <a:pt x="372491" y="1983994"/>
                    <a:pt x="369443" y="1992757"/>
                  </a:cubicBezTo>
                  <a:lnTo>
                    <a:pt x="213233" y="2435733"/>
                  </a:lnTo>
                  <a:cubicBezTo>
                    <a:pt x="209169" y="2447163"/>
                    <a:pt x="198374" y="2454783"/>
                    <a:pt x="186309" y="2454783"/>
                  </a:cubicBezTo>
                  <a:cubicBezTo>
                    <a:pt x="174244" y="2454783"/>
                    <a:pt x="163449" y="2447163"/>
                    <a:pt x="159385" y="2435733"/>
                  </a:cubicBezTo>
                  <a:lnTo>
                    <a:pt x="3048" y="1992757"/>
                  </a:lnTo>
                  <a:cubicBezTo>
                    <a:pt x="0" y="1983994"/>
                    <a:pt x="1270" y="1974342"/>
                    <a:pt x="6731" y="1966722"/>
                  </a:cubicBezTo>
                  <a:cubicBezTo>
                    <a:pt x="12192" y="1959102"/>
                    <a:pt x="20828" y="1954657"/>
                    <a:pt x="30099" y="1954657"/>
                  </a:cubicBezTo>
                  <a:moveTo>
                    <a:pt x="30099" y="2011807"/>
                  </a:moveTo>
                  <a:lnTo>
                    <a:pt x="30099" y="1983232"/>
                  </a:lnTo>
                  <a:lnTo>
                    <a:pt x="57023" y="1973707"/>
                  </a:lnTo>
                  <a:lnTo>
                    <a:pt x="213233" y="2416683"/>
                  </a:lnTo>
                  <a:lnTo>
                    <a:pt x="186309" y="2426208"/>
                  </a:lnTo>
                  <a:lnTo>
                    <a:pt x="159385" y="2416683"/>
                  </a:lnTo>
                  <a:lnTo>
                    <a:pt x="315595" y="1973707"/>
                  </a:lnTo>
                  <a:lnTo>
                    <a:pt x="342519" y="1983232"/>
                  </a:lnTo>
                  <a:lnTo>
                    <a:pt x="342519" y="2011807"/>
                  </a:lnTo>
                  <a:lnTo>
                    <a:pt x="262001" y="2011807"/>
                  </a:lnTo>
                  <a:cubicBezTo>
                    <a:pt x="246253" y="2011807"/>
                    <a:pt x="233426" y="1998980"/>
                    <a:pt x="233426" y="1983232"/>
                  </a:cubicBezTo>
                  <a:lnTo>
                    <a:pt x="233426" y="28575"/>
                  </a:lnTo>
                  <a:lnTo>
                    <a:pt x="262001" y="28575"/>
                  </a:lnTo>
                  <a:lnTo>
                    <a:pt x="262001" y="57150"/>
                  </a:lnTo>
                  <a:lnTo>
                    <a:pt x="110363" y="57150"/>
                  </a:lnTo>
                  <a:lnTo>
                    <a:pt x="110363" y="28575"/>
                  </a:lnTo>
                  <a:lnTo>
                    <a:pt x="138938" y="28575"/>
                  </a:lnTo>
                  <a:lnTo>
                    <a:pt x="138938" y="1983232"/>
                  </a:lnTo>
                  <a:cubicBezTo>
                    <a:pt x="138938" y="1998980"/>
                    <a:pt x="126111" y="2011807"/>
                    <a:pt x="110363" y="2011807"/>
                  </a:cubicBezTo>
                  <a:lnTo>
                    <a:pt x="29972" y="2011807"/>
                  </a:lnTo>
                  <a:close/>
                </a:path>
              </a:pathLst>
            </a:custGeom>
            <a:solidFill>
              <a:srgbClr val="A83D65"/>
            </a:solidFill>
          </p:spPr>
        </p:sp>
      </p:grpSp>
      <p:grpSp>
        <p:nvGrpSpPr>
          <p:cNvPr id="43" name="Group 43"/>
          <p:cNvGrpSpPr/>
          <p:nvPr/>
        </p:nvGrpSpPr>
        <p:grpSpPr>
          <a:xfrm rot="-10800000">
            <a:off x="5396610" y="3034084"/>
            <a:ext cx="138612" cy="920562"/>
            <a:chOff x="0" y="0"/>
            <a:chExt cx="369632" cy="2454832"/>
          </a:xfrm>
        </p:grpSpPr>
        <p:sp>
          <p:nvSpPr>
            <p:cNvPr id="44" name="Freeform 44"/>
            <p:cNvSpPr/>
            <p:nvPr/>
          </p:nvSpPr>
          <p:spPr>
            <a:xfrm>
              <a:off x="28575" y="28575"/>
              <a:ext cx="312420" cy="2397633"/>
            </a:xfrm>
            <a:custGeom>
              <a:avLst/>
              <a:gdLst/>
              <a:ahLst/>
              <a:cxnLst/>
              <a:rect l="l" t="t" r="r" b="b"/>
              <a:pathLst>
                <a:path w="312420" h="2397633">
                  <a:moveTo>
                    <a:pt x="0" y="1954657"/>
                  </a:moveTo>
                  <a:lnTo>
                    <a:pt x="80391" y="1954657"/>
                  </a:lnTo>
                  <a:lnTo>
                    <a:pt x="80391" y="0"/>
                  </a:lnTo>
                  <a:lnTo>
                    <a:pt x="232029" y="0"/>
                  </a:lnTo>
                  <a:lnTo>
                    <a:pt x="232029" y="1954657"/>
                  </a:lnTo>
                  <a:lnTo>
                    <a:pt x="312420" y="1954657"/>
                  </a:lnTo>
                  <a:lnTo>
                    <a:pt x="156210" y="2397633"/>
                  </a:lnTo>
                  <a:close/>
                </a:path>
              </a:pathLst>
            </a:custGeom>
            <a:solidFill>
              <a:srgbClr val="E88A38"/>
            </a:solidFill>
          </p:spPr>
        </p:sp>
        <p:sp>
          <p:nvSpPr>
            <p:cNvPr id="45" name="Freeform 45"/>
            <p:cNvSpPr/>
            <p:nvPr/>
          </p:nvSpPr>
          <p:spPr>
            <a:xfrm>
              <a:off x="-1397" y="0"/>
              <a:ext cx="372491" cy="2454783"/>
            </a:xfrm>
            <a:custGeom>
              <a:avLst/>
              <a:gdLst/>
              <a:ahLst/>
              <a:cxnLst/>
              <a:rect l="l" t="t" r="r" b="b"/>
              <a:pathLst>
                <a:path w="372491" h="2454783">
                  <a:moveTo>
                    <a:pt x="29972" y="1954657"/>
                  </a:moveTo>
                  <a:lnTo>
                    <a:pt x="110363" y="1954657"/>
                  </a:lnTo>
                  <a:lnTo>
                    <a:pt x="110363" y="1983232"/>
                  </a:lnTo>
                  <a:lnTo>
                    <a:pt x="81788" y="1983232"/>
                  </a:lnTo>
                  <a:lnTo>
                    <a:pt x="81788" y="28575"/>
                  </a:lnTo>
                  <a:cubicBezTo>
                    <a:pt x="81788" y="12827"/>
                    <a:pt x="94615" y="0"/>
                    <a:pt x="110363" y="0"/>
                  </a:cubicBezTo>
                  <a:lnTo>
                    <a:pt x="262001" y="0"/>
                  </a:lnTo>
                  <a:cubicBezTo>
                    <a:pt x="277749" y="0"/>
                    <a:pt x="290576" y="12827"/>
                    <a:pt x="290576" y="28575"/>
                  </a:cubicBezTo>
                  <a:lnTo>
                    <a:pt x="290576" y="1983232"/>
                  </a:lnTo>
                  <a:lnTo>
                    <a:pt x="262001" y="1983232"/>
                  </a:lnTo>
                  <a:lnTo>
                    <a:pt x="262001" y="1954657"/>
                  </a:lnTo>
                  <a:lnTo>
                    <a:pt x="342392" y="1954657"/>
                  </a:lnTo>
                  <a:cubicBezTo>
                    <a:pt x="351663" y="1954657"/>
                    <a:pt x="360299" y="1959102"/>
                    <a:pt x="365760" y="1966722"/>
                  </a:cubicBezTo>
                  <a:cubicBezTo>
                    <a:pt x="371221" y="1974342"/>
                    <a:pt x="372491" y="1983994"/>
                    <a:pt x="369443" y="1992757"/>
                  </a:cubicBezTo>
                  <a:lnTo>
                    <a:pt x="213233" y="2435733"/>
                  </a:lnTo>
                  <a:cubicBezTo>
                    <a:pt x="209169" y="2447163"/>
                    <a:pt x="198374" y="2454783"/>
                    <a:pt x="186309" y="2454783"/>
                  </a:cubicBezTo>
                  <a:cubicBezTo>
                    <a:pt x="174244" y="2454783"/>
                    <a:pt x="163449" y="2447163"/>
                    <a:pt x="159385" y="2435733"/>
                  </a:cubicBezTo>
                  <a:lnTo>
                    <a:pt x="3048" y="1992757"/>
                  </a:lnTo>
                  <a:cubicBezTo>
                    <a:pt x="0" y="1983994"/>
                    <a:pt x="1270" y="1974342"/>
                    <a:pt x="6731" y="1966722"/>
                  </a:cubicBezTo>
                  <a:cubicBezTo>
                    <a:pt x="12192" y="1959102"/>
                    <a:pt x="20828" y="1954657"/>
                    <a:pt x="30099" y="1954657"/>
                  </a:cubicBezTo>
                  <a:moveTo>
                    <a:pt x="30099" y="2011807"/>
                  </a:moveTo>
                  <a:lnTo>
                    <a:pt x="30099" y="1983232"/>
                  </a:lnTo>
                  <a:lnTo>
                    <a:pt x="57023" y="1973707"/>
                  </a:lnTo>
                  <a:lnTo>
                    <a:pt x="213233" y="2416683"/>
                  </a:lnTo>
                  <a:lnTo>
                    <a:pt x="186309" y="2426208"/>
                  </a:lnTo>
                  <a:lnTo>
                    <a:pt x="159385" y="2416683"/>
                  </a:lnTo>
                  <a:lnTo>
                    <a:pt x="315595" y="1973707"/>
                  </a:lnTo>
                  <a:lnTo>
                    <a:pt x="342519" y="1983232"/>
                  </a:lnTo>
                  <a:lnTo>
                    <a:pt x="342519" y="2011807"/>
                  </a:lnTo>
                  <a:lnTo>
                    <a:pt x="262001" y="2011807"/>
                  </a:lnTo>
                  <a:cubicBezTo>
                    <a:pt x="246253" y="2011807"/>
                    <a:pt x="233426" y="1998980"/>
                    <a:pt x="233426" y="1983232"/>
                  </a:cubicBezTo>
                  <a:lnTo>
                    <a:pt x="233426" y="28575"/>
                  </a:lnTo>
                  <a:lnTo>
                    <a:pt x="262001" y="28575"/>
                  </a:lnTo>
                  <a:lnTo>
                    <a:pt x="262001" y="57150"/>
                  </a:lnTo>
                  <a:lnTo>
                    <a:pt x="110363" y="57150"/>
                  </a:lnTo>
                  <a:lnTo>
                    <a:pt x="110363" y="28575"/>
                  </a:lnTo>
                  <a:lnTo>
                    <a:pt x="138938" y="28575"/>
                  </a:lnTo>
                  <a:lnTo>
                    <a:pt x="138938" y="1983232"/>
                  </a:lnTo>
                  <a:cubicBezTo>
                    <a:pt x="138938" y="1998980"/>
                    <a:pt x="126111" y="2011807"/>
                    <a:pt x="110363" y="2011807"/>
                  </a:cubicBezTo>
                  <a:lnTo>
                    <a:pt x="29972" y="2011807"/>
                  </a:lnTo>
                  <a:close/>
                </a:path>
              </a:pathLst>
            </a:custGeom>
            <a:solidFill>
              <a:srgbClr val="A83D65"/>
            </a:solidFill>
          </p:spPr>
        </p:sp>
      </p:grpSp>
      <p:grpSp>
        <p:nvGrpSpPr>
          <p:cNvPr id="46" name="Group 46"/>
          <p:cNvGrpSpPr/>
          <p:nvPr/>
        </p:nvGrpSpPr>
        <p:grpSpPr>
          <a:xfrm>
            <a:off x="6327555" y="1622823"/>
            <a:ext cx="869745" cy="344597"/>
            <a:chOff x="0" y="0"/>
            <a:chExt cx="2319318" cy="918924"/>
          </a:xfrm>
        </p:grpSpPr>
        <p:sp>
          <p:nvSpPr>
            <p:cNvPr id="47" name="Freeform 47"/>
            <p:cNvSpPr/>
            <p:nvPr/>
          </p:nvSpPr>
          <p:spPr>
            <a:xfrm>
              <a:off x="28575" y="28575"/>
              <a:ext cx="2262124" cy="861822"/>
            </a:xfrm>
            <a:custGeom>
              <a:avLst/>
              <a:gdLst/>
              <a:ahLst/>
              <a:cxnLst/>
              <a:rect l="l" t="t" r="r" b="b"/>
              <a:pathLst>
                <a:path w="2262124" h="861822">
                  <a:moveTo>
                    <a:pt x="0" y="0"/>
                  </a:moveTo>
                  <a:lnTo>
                    <a:pt x="2262124" y="0"/>
                  </a:lnTo>
                  <a:lnTo>
                    <a:pt x="2262124" y="861822"/>
                  </a:lnTo>
                  <a:lnTo>
                    <a:pt x="0" y="861822"/>
                  </a:lnTo>
                  <a:close/>
                </a:path>
              </a:pathLst>
            </a:custGeom>
            <a:solidFill>
              <a:srgbClr val="FFFFFF"/>
            </a:solidFill>
          </p:spPr>
        </p:sp>
        <p:sp>
          <p:nvSpPr>
            <p:cNvPr id="48" name="Freeform 48"/>
            <p:cNvSpPr/>
            <p:nvPr/>
          </p:nvSpPr>
          <p:spPr>
            <a:xfrm>
              <a:off x="0" y="0"/>
              <a:ext cx="2319274" cy="918972"/>
            </a:xfrm>
            <a:custGeom>
              <a:avLst/>
              <a:gdLst/>
              <a:ahLst/>
              <a:cxnLst/>
              <a:rect l="l" t="t" r="r" b="b"/>
              <a:pathLst>
                <a:path w="2319274" h="918972">
                  <a:moveTo>
                    <a:pt x="28575" y="0"/>
                  </a:moveTo>
                  <a:lnTo>
                    <a:pt x="2290699" y="0"/>
                  </a:lnTo>
                  <a:cubicBezTo>
                    <a:pt x="2306447" y="0"/>
                    <a:pt x="2319274" y="12827"/>
                    <a:pt x="2319274" y="28575"/>
                  </a:cubicBezTo>
                  <a:lnTo>
                    <a:pt x="2319274" y="890397"/>
                  </a:lnTo>
                  <a:cubicBezTo>
                    <a:pt x="2319274" y="906145"/>
                    <a:pt x="2306447" y="918972"/>
                    <a:pt x="2290699" y="918972"/>
                  </a:cubicBezTo>
                  <a:lnTo>
                    <a:pt x="28575" y="918972"/>
                  </a:lnTo>
                  <a:cubicBezTo>
                    <a:pt x="12827" y="918972"/>
                    <a:pt x="0" y="906145"/>
                    <a:pt x="0" y="890397"/>
                  </a:cubicBezTo>
                  <a:lnTo>
                    <a:pt x="0" y="28575"/>
                  </a:lnTo>
                  <a:cubicBezTo>
                    <a:pt x="0" y="12827"/>
                    <a:pt x="12827" y="0"/>
                    <a:pt x="28575" y="0"/>
                  </a:cubicBezTo>
                  <a:moveTo>
                    <a:pt x="28575" y="57150"/>
                  </a:moveTo>
                  <a:lnTo>
                    <a:pt x="28575" y="28575"/>
                  </a:lnTo>
                  <a:lnTo>
                    <a:pt x="57150" y="28575"/>
                  </a:lnTo>
                  <a:lnTo>
                    <a:pt x="57150" y="890397"/>
                  </a:lnTo>
                  <a:lnTo>
                    <a:pt x="28575" y="890397"/>
                  </a:lnTo>
                  <a:lnTo>
                    <a:pt x="28575" y="861822"/>
                  </a:lnTo>
                  <a:lnTo>
                    <a:pt x="2290699" y="861822"/>
                  </a:lnTo>
                  <a:lnTo>
                    <a:pt x="2290699" y="890397"/>
                  </a:lnTo>
                  <a:lnTo>
                    <a:pt x="2262124" y="890397"/>
                  </a:lnTo>
                  <a:lnTo>
                    <a:pt x="2262124" y="28575"/>
                  </a:lnTo>
                  <a:lnTo>
                    <a:pt x="2290699" y="28575"/>
                  </a:lnTo>
                  <a:lnTo>
                    <a:pt x="2290699" y="57150"/>
                  </a:lnTo>
                  <a:lnTo>
                    <a:pt x="28575" y="57150"/>
                  </a:lnTo>
                  <a:close/>
                </a:path>
              </a:pathLst>
            </a:custGeom>
            <a:solidFill>
              <a:srgbClr val="E87721"/>
            </a:solidFill>
          </p:spPr>
        </p:sp>
        <p:sp>
          <p:nvSpPr>
            <p:cNvPr id="49" name="TextBox 49"/>
            <p:cNvSpPr txBox="1"/>
            <p:nvPr/>
          </p:nvSpPr>
          <p:spPr>
            <a:xfrm>
              <a:off x="0" y="-9525"/>
              <a:ext cx="2319318" cy="928449"/>
            </a:xfrm>
            <a:prstGeom prst="rect">
              <a:avLst/>
            </a:prstGeom>
          </p:spPr>
          <p:txBody>
            <a:bodyPr lIns="25400" tIns="25400" rIns="25400" bIns="25400" rtlCol="0" anchor="t"/>
            <a:lstStyle/>
            <a:p>
              <a:pPr algn="ctr">
                <a:lnSpc>
                  <a:spcPts val="990"/>
                </a:lnSpc>
              </a:pPr>
              <a:r>
                <a:rPr lang="en-US" sz="825">
                  <a:solidFill>
                    <a:srgbClr val="000000"/>
                  </a:solidFill>
                  <a:latin typeface="HK Grotesk Italics"/>
                </a:rPr>
                <a:t>Appel </a:t>
              </a:r>
            </a:p>
            <a:p>
              <a:pPr algn="ctr">
                <a:lnSpc>
                  <a:spcPts val="990"/>
                </a:lnSpc>
              </a:pPr>
              <a:r>
                <a:rPr lang="en-US" sz="825">
                  <a:solidFill>
                    <a:srgbClr val="000000"/>
                  </a:solidFill>
                  <a:latin typeface="HK Grotesk Italics"/>
                </a:rPr>
                <a:t>et informations</a:t>
              </a:r>
            </a:p>
          </p:txBody>
        </p:sp>
      </p:grpSp>
      <p:grpSp>
        <p:nvGrpSpPr>
          <p:cNvPr id="50" name="Group 50"/>
          <p:cNvGrpSpPr/>
          <p:nvPr/>
        </p:nvGrpSpPr>
        <p:grpSpPr>
          <a:xfrm>
            <a:off x="7344384" y="3477541"/>
            <a:ext cx="1285266" cy="217639"/>
            <a:chOff x="0" y="0"/>
            <a:chExt cx="3427376" cy="580370"/>
          </a:xfrm>
        </p:grpSpPr>
        <p:sp>
          <p:nvSpPr>
            <p:cNvPr id="51" name="Freeform 51"/>
            <p:cNvSpPr/>
            <p:nvPr/>
          </p:nvSpPr>
          <p:spPr>
            <a:xfrm>
              <a:off x="28575" y="28575"/>
              <a:ext cx="3370199" cy="523240"/>
            </a:xfrm>
            <a:custGeom>
              <a:avLst/>
              <a:gdLst/>
              <a:ahLst/>
              <a:cxnLst/>
              <a:rect l="l" t="t" r="r" b="b"/>
              <a:pathLst>
                <a:path w="3370199" h="523240">
                  <a:moveTo>
                    <a:pt x="0" y="0"/>
                  </a:moveTo>
                  <a:lnTo>
                    <a:pt x="3370199" y="0"/>
                  </a:lnTo>
                  <a:lnTo>
                    <a:pt x="3370199" y="523240"/>
                  </a:lnTo>
                  <a:lnTo>
                    <a:pt x="0" y="523240"/>
                  </a:lnTo>
                  <a:close/>
                </a:path>
              </a:pathLst>
            </a:custGeom>
            <a:solidFill>
              <a:srgbClr val="FFFFFF"/>
            </a:solidFill>
          </p:spPr>
        </p:sp>
        <p:sp>
          <p:nvSpPr>
            <p:cNvPr id="52" name="Freeform 52"/>
            <p:cNvSpPr/>
            <p:nvPr/>
          </p:nvSpPr>
          <p:spPr>
            <a:xfrm>
              <a:off x="0" y="0"/>
              <a:ext cx="3427349" cy="580390"/>
            </a:xfrm>
            <a:custGeom>
              <a:avLst/>
              <a:gdLst/>
              <a:ahLst/>
              <a:cxnLst/>
              <a:rect l="l" t="t" r="r" b="b"/>
              <a:pathLst>
                <a:path w="3427349" h="580390">
                  <a:moveTo>
                    <a:pt x="28575" y="0"/>
                  </a:moveTo>
                  <a:lnTo>
                    <a:pt x="3398774" y="0"/>
                  </a:lnTo>
                  <a:cubicBezTo>
                    <a:pt x="3414522" y="0"/>
                    <a:pt x="3427349" y="12827"/>
                    <a:pt x="3427349" y="28575"/>
                  </a:cubicBezTo>
                  <a:lnTo>
                    <a:pt x="3427349" y="551815"/>
                  </a:lnTo>
                  <a:cubicBezTo>
                    <a:pt x="3427349" y="567563"/>
                    <a:pt x="3414522" y="580390"/>
                    <a:pt x="3398774" y="580390"/>
                  </a:cubicBezTo>
                  <a:lnTo>
                    <a:pt x="28575" y="580390"/>
                  </a:lnTo>
                  <a:cubicBezTo>
                    <a:pt x="12827" y="580390"/>
                    <a:pt x="0" y="567563"/>
                    <a:pt x="0" y="551815"/>
                  </a:cubicBezTo>
                  <a:lnTo>
                    <a:pt x="0" y="28575"/>
                  </a:lnTo>
                  <a:cubicBezTo>
                    <a:pt x="0" y="12827"/>
                    <a:pt x="12827" y="0"/>
                    <a:pt x="28575" y="0"/>
                  </a:cubicBezTo>
                  <a:moveTo>
                    <a:pt x="28575" y="57150"/>
                  </a:moveTo>
                  <a:lnTo>
                    <a:pt x="28575" y="28575"/>
                  </a:lnTo>
                  <a:lnTo>
                    <a:pt x="57150" y="28575"/>
                  </a:lnTo>
                  <a:lnTo>
                    <a:pt x="57150" y="551815"/>
                  </a:lnTo>
                  <a:lnTo>
                    <a:pt x="28575" y="551815"/>
                  </a:lnTo>
                  <a:lnTo>
                    <a:pt x="28575" y="523240"/>
                  </a:lnTo>
                  <a:lnTo>
                    <a:pt x="3398774" y="523240"/>
                  </a:lnTo>
                  <a:lnTo>
                    <a:pt x="3398774" y="551815"/>
                  </a:lnTo>
                  <a:lnTo>
                    <a:pt x="3370199" y="551815"/>
                  </a:lnTo>
                  <a:lnTo>
                    <a:pt x="3370199" y="28575"/>
                  </a:lnTo>
                  <a:lnTo>
                    <a:pt x="3398774" y="28575"/>
                  </a:lnTo>
                  <a:lnTo>
                    <a:pt x="3398774" y="57150"/>
                  </a:lnTo>
                  <a:lnTo>
                    <a:pt x="28575" y="57150"/>
                  </a:lnTo>
                  <a:close/>
                </a:path>
              </a:pathLst>
            </a:custGeom>
            <a:solidFill>
              <a:srgbClr val="E87721"/>
            </a:solidFill>
          </p:spPr>
        </p:sp>
        <p:sp>
          <p:nvSpPr>
            <p:cNvPr id="53" name="TextBox 53"/>
            <p:cNvSpPr txBox="1"/>
            <p:nvPr/>
          </p:nvSpPr>
          <p:spPr>
            <a:xfrm>
              <a:off x="0" y="-9525"/>
              <a:ext cx="3427376" cy="589895"/>
            </a:xfrm>
            <a:prstGeom prst="rect">
              <a:avLst/>
            </a:prstGeom>
          </p:spPr>
          <p:txBody>
            <a:bodyPr lIns="25400" tIns="25400" rIns="25400" bIns="25400" rtlCol="0" anchor="t"/>
            <a:lstStyle/>
            <a:p>
              <a:pPr algn="ctr">
                <a:lnSpc>
                  <a:spcPts val="990"/>
                </a:lnSpc>
              </a:pPr>
              <a:r>
                <a:rPr lang="en-US" sz="825">
                  <a:solidFill>
                    <a:srgbClr val="000000"/>
                  </a:solidFill>
                  <a:latin typeface="HK Grotesk Italics"/>
                </a:rPr>
                <a:t>Prise de contact</a:t>
              </a:r>
            </a:p>
          </p:txBody>
        </p:sp>
      </p:grpSp>
      <p:grpSp>
        <p:nvGrpSpPr>
          <p:cNvPr id="54" name="Group 54"/>
          <p:cNvGrpSpPr/>
          <p:nvPr/>
        </p:nvGrpSpPr>
        <p:grpSpPr>
          <a:xfrm rot="2108061">
            <a:off x="7144105" y="2385382"/>
            <a:ext cx="191714" cy="2050559"/>
            <a:chOff x="0" y="0"/>
            <a:chExt cx="511236" cy="5468156"/>
          </a:xfrm>
        </p:grpSpPr>
        <p:sp>
          <p:nvSpPr>
            <p:cNvPr id="55" name="Freeform 55"/>
            <p:cNvSpPr/>
            <p:nvPr/>
          </p:nvSpPr>
          <p:spPr>
            <a:xfrm>
              <a:off x="28575" y="28575"/>
              <a:ext cx="454025" cy="5410962"/>
            </a:xfrm>
            <a:custGeom>
              <a:avLst/>
              <a:gdLst/>
              <a:ahLst/>
              <a:cxnLst/>
              <a:rect l="l" t="t" r="r" b="b"/>
              <a:pathLst>
                <a:path w="454025" h="5410962">
                  <a:moveTo>
                    <a:pt x="0" y="545084"/>
                  </a:moveTo>
                  <a:lnTo>
                    <a:pt x="227076" y="0"/>
                  </a:lnTo>
                  <a:lnTo>
                    <a:pt x="454025" y="545084"/>
                  </a:lnTo>
                  <a:lnTo>
                    <a:pt x="327787" y="545084"/>
                  </a:lnTo>
                  <a:lnTo>
                    <a:pt x="327787" y="4866005"/>
                  </a:lnTo>
                  <a:lnTo>
                    <a:pt x="454025" y="4866005"/>
                  </a:lnTo>
                  <a:lnTo>
                    <a:pt x="227076" y="5410962"/>
                  </a:lnTo>
                  <a:lnTo>
                    <a:pt x="0" y="4866005"/>
                  </a:lnTo>
                  <a:lnTo>
                    <a:pt x="126238" y="4866005"/>
                  </a:lnTo>
                  <a:lnTo>
                    <a:pt x="126238" y="545084"/>
                  </a:lnTo>
                  <a:close/>
                </a:path>
              </a:pathLst>
            </a:custGeom>
            <a:solidFill>
              <a:srgbClr val="E88A38"/>
            </a:solidFill>
          </p:spPr>
        </p:sp>
        <p:sp>
          <p:nvSpPr>
            <p:cNvPr id="56" name="Freeform 56"/>
            <p:cNvSpPr/>
            <p:nvPr/>
          </p:nvSpPr>
          <p:spPr>
            <a:xfrm>
              <a:off x="-1524" y="0"/>
              <a:ext cx="514223" cy="5468112"/>
            </a:xfrm>
            <a:custGeom>
              <a:avLst/>
              <a:gdLst/>
              <a:ahLst/>
              <a:cxnLst/>
              <a:rect l="l" t="t" r="r" b="b"/>
              <a:pathLst>
                <a:path w="514223" h="5468112">
                  <a:moveTo>
                    <a:pt x="3683" y="562610"/>
                  </a:moveTo>
                  <a:lnTo>
                    <a:pt x="230759" y="17526"/>
                  </a:lnTo>
                  <a:cubicBezTo>
                    <a:pt x="235204" y="6985"/>
                    <a:pt x="245618" y="0"/>
                    <a:pt x="257175" y="0"/>
                  </a:cubicBezTo>
                  <a:cubicBezTo>
                    <a:pt x="268732" y="0"/>
                    <a:pt x="279146" y="6985"/>
                    <a:pt x="283591" y="17526"/>
                  </a:cubicBezTo>
                  <a:lnTo>
                    <a:pt x="510540" y="562610"/>
                  </a:lnTo>
                  <a:cubicBezTo>
                    <a:pt x="514223" y="571373"/>
                    <a:pt x="513207" y="581533"/>
                    <a:pt x="508000" y="589407"/>
                  </a:cubicBezTo>
                  <a:cubicBezTo>
                    <a:pt x="502793" y="597281"/>
                    <a:pt x="493776" y="602107"/>
                    <a:pt x="484251" y="602107"/>
                  </a:cubicBezTo>
                  <a:lnTo>
                    <a:pt x="357886" y="602107"/>
                  </a:lnTo>
                  <a:lnTo>
                    <a:pt x="357886" y="573659"/>
                  </a:lnTo>
                  <a:lnTo>
                    <a:pt x="386461" y="573659"/>
                  </a:lnTo>
                  <a:lnTo>
                    <a:pt x="386461" y="4894580"/>
                  </a:lnTo>
                  <a:lnTo>
                    <a:pt x="357886" y="4894580"/>
                  </a:lnTo>
                  <a:lnTo>
                    <a:pt x="357886" y="4866005"/>
                  </a:lnTo>
                  <a:lnTo>
                    <a:pt x="484124" y="4866005"/>
                  </a:lnTo>
                  <a:cubicBezTo>
                    <a:pt x="493649" y="4866005"/>
                    <a:pt x="502539" y="4870831"/>
                    <a:pt x="507873" y="4878705"/>
                  </a:cubicBezTo>
                  <a:cubicBezTo>
                    <a:pt x="513207" y="4886579"/>
                    <a:pt x="514096" y="4896739"/>
                    <a:pt x="510413" y="4905502"/>
                  </a:cubicBezTo>
                  <a:lnTo>
                    <a:pt x="283464" y="5450586"/>
                  </a:lnTo>
                  <a:cubicBezTo>
                    <a:pt x="279019" y="5461254"/>
                    <a:pt x="268605" y="5468112"/>
                    <a:pt x="257048" y="5468112"/>
                  </a:cubicBezTo>
                  <a:cubicBezTo>
                    <a:pt x="245491" y="5468112"/>
                    <a:pt x="235077" y="5461127"/>
                    <a:pt x="230632" y="5450586"/>
                  </a:cubicBezTo>
                  <a:lnTo>
                    <a:pt x="3683" y="4905502"/>
                  </a:lnTo>
                  <a:cubicBezTo>
                    <a:pt x="0" y="4896739"/>
                    <a:pt x="1016" y="4886579"/>
                    <a:pt x="6223" y="4878705"/>
                  </a:cubicBezTo>
                  <a:cubicBezTo>
                    <a:pt x="11430" y="4870831"/>
                    <a:pt x="20447" y="4866005"/>
                    <a:pt x="29972" y="4866005"/>
                  </a:cubicBezTo>
                  <a:lnTo>
                    <a:pt x="156210" y="4866005"/>
                  </a:lnTo>
                  <a:lnTo>
                    <a:pt x="156210" y="4894580"/>
                  </a:lnTo>
                  <a:lnTo>
                    <a:pt x="127762" y="4894580"/>
                  </a:lnTo>
                  <a:lnTo>
                    <a:pt x="127762" y="573659"/>
                  </a:lnTo>
                  <a:lnTo>
                    <a:pt x="156337" y="573659"/>
                  </a:lnTo>
                  <a:lnTo>
                    <a:pt x="156337" y="602234"/>
                  </a:lnTo>
                  <a:lnTo>
                    <a:pt x="30099" y="602234"/>
                  </a:lnTo>
                  <a:cubicBezTo>
                    <a:pt x="20574" y="602234"/>
                    <a:pt x="11684" y="597408"/>
                    <a:pt x="6350" y="589534"/>
                  </a:cubicBezTo>
                  <a:cubicBezTo>
                    <a:pt x="1016" y="581660"/>
                    <a:pt x="0" y="571500"/>
                    <a:pt x="3683" y="562610"/>
                  </a:cubicBezTo>
                  <a:moveTo>
                    <a:pt x="56388" y="584581"/>
                  </a:moveTo>
                  <a:lnTo>
                    <a:pt x="29972" y="573532"/>
                  </a:lnTo>
                  <a:lnTo>
                    <a:pt x="29972" y="545084"/>
                  </a:lnTo>
                  <a:lnTo>
                    <a:pt x="156210" y="545084"/>
                  </a:lnTo>
                  <a:cubicBezTo>
                    <a:pt x="171958" y="545084"/>
                    <a:pt x="184785" y="557911"/>
                    <a:pt x="184785" y="573659"/>
                  </a:cubicBezTo>
                  <a:lnTo>
                    <a:pt x="184785" y="4894580"/>
                  </a:lnTo>
                  <a:cubicBezTo>
                    <a:pt x="184785" y="4910328"/>
                    <a:pt x="171958" y="4923155"/>
                    <a:pt x="156210" y="4923155"/>
                  </a:cubicBezTo>
                  <a:lnTo>
                    <a:pt x="30099" y="4923155"/>
                  </a:lnTo>
                  <a:lnTo>
                    <a:pt x="30099" y="4894580"/>
                  </a:lnTo>
                  <a:lnTo>
                    <a:pt x="56515" y="4883531"/>
                  </a:lnTo>
                  <a:lnTo>
                    <a:pt x="283464" y="5428615"/>
                  </a:lnTo>
                  <a:lnTo>
                    <a:pt x="257048" y="5439664"/>
                  </a:lnTo>
                  <a:lnTo>
                    <a:pt x="230632" y="5428615"/>
                  </a:lnTo>
                  <a:lnTo>
                    <a:pt x="457708" y="4883531"/>
                  </a:lnTo>
                  <a:lnTo>
                    <a:pt x="484124" y="4894580"/>
                  </a:lnTo>
                  <a:lnTo>
                    <a:pt x="484124" y="4923155"/>
                  </a:lnTo>
                  <a:lnTo>
                    <a:pt x="357886" y="4923155"/>
                  </a:lnTo>
                  <a:cubicBezTo>
                    <a:pt x="342138" y="4923155"/>
                    <a:pt x="329311" y="4910328"/>
                    <a:pt x="329311" y="4894580"/>
                  </a:cubicBezTo>
                  <a:lnTo>
                    <a:pt x="329311" y="573659"/>
                  </a:lnTo>
                  <a:cubicBezTo>
                    <a:pt x="329311" y="557911"/>
                    <a:pt x="342138" y="545084"/>
                    <a:pt x="357886" y="545084"/>
                  </a:cubicBezTo>
                  <a:lnTo>
                    <a:pt x="484124" y="545084"/>
                  </a:lnTo>
                  <a:lnTo>
                    <a:pt x="484124" y="573659"/>
                  </a:lnTo>
                  <a:lnTo>
                    <a:pt x="457708" y="584708"/>
                  </a:lnTo>
                  <a:lnTo>
                    <a:pt x="230759" y="39624"/>
                  </a:lnTo>
                  <a:lnTo>
                    <a:pt x="257175" y="28575"/>
                  </a:lnTo>
                  <a:lnTo>
                    <a:pt x="283591" y="39624"/>
                  </a:lnTo>
                  <a:lnTo>
                    <a:pt x="56515" y="584581"/>
                  </a:lnTo>
                  <a:close/>
                </a:path>
              </a:pathLst>
            </a:custGeom>
            <a:solidFill>
              <a:srgbClr val="A83D65"/>
            </a:solidFill>
          </p:spPr>
        </p:sp>
      </p:grpSp>
      <p:grpSp>
        <p:nvGrpSpPr>
          <p:cNvPr id="57" name="Group 57"/>
          <p:cNvGrpSpPr/>
          <p:nvPr/>
        </p:nvGrpSpPr>
        <p:grpSpPr>
          <a:xfrm>
            <a:off x="4638875" y="3431720"/>
            <a:ext cx="687867" cy="471555"/>
            <a:chOff x="0" y="0"/>
            <a:chExt cx="1834310" cy="1257478"/>
          </a:xfrm>
        </p:grpSpPr>
        <p:sp>
          <p:nvSpPr>
            <p:cNvPr id="58" name="Freeform 58"/>
            <p:cNvSpPr/>
            <p:nvPr/>
          </p:nvSpPr>
          <p:spPr>
            <a:xfrm>
              <a:off x="28575" y="28575"/>
              <a:ext cx="1777111" cy="1200277"/>
            </a:xfrm>
            <a:custGeom>
              <a:avLst/>
              <a:gdLst/>
              <a:ahLst/>
              <a:cxnLst/>
              <a:rect l="l" t="t" r="r" b="b"/>
              <a:pathLst>
                <a:path w="1777111" h="1200277">
                  <a:moveTo>
                    <a:pt x="0" y="0"/>
                  </a:moveTo>
                  <a:lnTo>
                    <a:pt x="1777111" y="0"/>
                  </a:lnTo>
                  <a:lnTo>
                    <a:pt x="1777111" y="1200277"/>
                  </a:lnTo>
                  <a:lnTo>
                    <a:pt x="0" y="1200277"/>
                  </a:lnTo>
                  <a:close/>
                </a:path>
              </a:pathLst>
            </a:custGeom>
            <a:solidFill>
              <a:srgbClr val="FFFFFF"/>
            </a:solidFill>
          </p:spPr>
        </p:sp>
        <p:sp>
          <p:nvSpPr>
            <p:cNvPr id="59" name="Freeform 59"/>
            <p:cNvSpPr/>
            <p:nvPr/>
          </p:nvSpPr>
          <p:spPr>
            <a:xfrm>
              <a:off x="0" y="0"/>
              <a:ext cx="1834261" cy="1257427"/>
            </a:xfrm>
            <a:custGeom>
              <a:avLst/>
              <a:gdLst/>
              <a:ahLst/>
              <a:cxnLst/>
              <a:rect l="l" t="t" r="r" b="b"/>
              <a:pathLst>
                <a:path w="1834261" h="1257427">
                  <a:moveTo>
                    <a:pt x="28575" y="0"/>
                  </a:moveTo>
                  <a:lnTo>
                    <a:pt x="1805686" y="0"/>
                  </a:lnTo>
                  <a:cubicBezTo>
                    <a:pt x="1821434" y="0"/>
                    <a:pt x="1834261" y="12827"/>
                    <a:pt x="1834261" y="28575"/>
                  </a:cubicBezTo>
                  <a:lnTo>
                    <a:pt x="1834261" y="1228852"/>
                  </a:lnTo>
                  <a:cubicBezTo>
                    <a:pt x="1834261" y="1244600"/>
                    <a:pt x="1821434" y="1257427"/>
                    <a:pt x="1805686" y="1257427"/>
                  </a:cubicBezTo>
                  <a:lnTo>
                    <a:pt x="28575" y="1257427"/>
                  </a:lnTo>
                  <a:cubicBezTo>
                    <a:pt x="12827" y="1257427"/>
                    <a:pt x="0" y="1244727"/>
                    <a:pt x="0" y="1228852"/>
                  </a:cubicBezTo>
                  <a:lnTo>
                    <a:pt x="0" y="28575"/>
                  </a:lnTo>
                  <a:cubicBezTo>
                    <a:pt x="0" y="12827"/>
                    <a:pt x="12827" y="0"/>
                    <a:pt x="28575" y="0"/>
                  </a:cubicBezTo>
                  <a:moveTo>
                    <a:pt x="28575" y="57150"/>
                  </a:moveTo>
                  <a:lnTo>
                    <a:pt x="28575" y="28575"/>
                  </a:lnTo>
                  <a:lnTo>
                    <a:pt x="57150" y="28575"/>
                  </a:lnTo>
                  <a:lnTo>
                    <a:pt x="57150" y="1228852"/>
                  </a:lnTo>
                  <a:lnTo>
                    <a:pt x="28575" y="1228852"/>
                  </a:lnTo>
                  <a:lnTo>
                    <a:pt x="28575" y="1200277"/>
                  </a:lnTo>
                  <a:lnTo>
                    <a:pt x="1805686" y="1200277"/>
                  </a:lnTo>
                  <a:lnTo>
                    <a:pt x="1805686" y="1228852"/>
                  </a:lnTo>
                  <a:lnTo>
                    <a:pt x="1777111" y="1228852"/>
                  </a:lnTo>
                  <a:lnTo>
                    <a:pt x="1777111" y="28575"/>
                  </a:lnTo>
                  <a:lnTo>
                    <a:pt x="1805686" y="28575"/>
                  </a:lnTo>
                  <a:lnTo>
                    <a:pt x="1805686" y="57150"/>
                  </a:lnTo>
                  <a:lnTo>
                    <a:pt x="28575" y="57150"/>
                  </a:lnTo>
                  <a:close/>
                </a:path>
              </a:pathLst>
            </a:custGeom>
            <a:solidFill>
              <a:srgbClr val="E87721"/>
            </a:solidFill>
          </p:spPr>
        </p:sp>
        <p:sp>
          <p:nvSpPr>
            <p:cNvPr id="60" name="TextBox 60"/>
            <p:cNvSpPr txBox="1"/>
            <p:nvPr/>
          </p:nvSpPr>
          <p:spPr>
            <a:xfrm>
              <a:off x="0" y="-9525"/>
              <a:ext cx="1834310" cy="1267003"/>
            </a:xfrm>
            <a:prstGeom prst="rect">
              <a:avLst/>
            </a:prstGeom>
          </p:spPr>
          <p:txBody>
            <a:bodyPr lIns="25400" tIns="25400" rIns="25400" bIns="25400" rtlCol="0" anchor="t"/>
            <a:lstStyle/>
            <a:p>
              <a:pPr algn="ctr">
                <a:lnSpc>
                  <a:spcPts val="990"/>
                </a:lnSpc>
              </a:pPr>
              <a:r>
                <a:rPr lang="en-US" sz="825">
                  <a:solidFill>
                    <a:srgbClr val="000000"/>
                  </a:solidFill>
                  <a:latin typeface="HK Grotesk Italics"/>
                </a:rPr>
                <a:t>Factures + </a:t>
              </a:r>
            </a:p>
            <a:p>
              <a:pPr algn="ctr">
                <a:lnSpc>
                  <a:spcPts val="990"/>
                </a:lnSpc>
              </a:pPr>
              <a:r>
                <a:rPr lang="en-US" sz="825">
                  <a:solidFill>
                    <a:srgbClr val="000000"/>
                  </a:solidFill>
                  <a:latin typeface="HK Grotesk Italics"/>
                </a:rPr>
                <a:t>Comptes-rendus</a:t>
              </a:r>
            </a:p>
          </p:txBody>
        </p:sp>
      </p:grpSp>
      <p:grpSp>
        <p:nvGrpSpPr>
          <p:cNvPr id="61" name="Group 61"/>
          <p:cNvGrpSpPr/>
          <p:nvPr/>
        </p:nvGrpSpPr>
        <p:grpSpPr>
          <a:xfrm>
            <a:off x="5697393" y="3119467"/>
            <a:ext cx="869745" cy="344597"/>
            <a:chOff x="0" y="0"/>
            <a:chExt cx="2319318" cy="918924"/>
          </a:xfrm>
        </p:grpSpPr>
        <p:sp>
          <p:nvSpPr>
            <p:cNvPr id="62" name="Freeform 62"/>
            <p:cNvSpPr/>
            <p:nvPr/>
          </p:nvSpPr>
          <p:spPr>
            <a:xfrm>
              <a:off x="28575" y="28575"/>
              <a:ext cx="2262124" cy="861822"/>
            </a:xfrm>
            <a:custGeom>
              <a:avLst/>
              <a:gdLst/>
              <a:ahLst/>
              <a:cxnLst/>
              <a:rect l="l" t="t" r="r" b="b"/>
              <a:pathLst>
                <a:path w="2262124" h="861822">
                  <a:moveTo>
                    <a:pt x="0" y="0"/>
                  </a:moveTo>
                  <a:lnTo>
                    <a:pt x="2262124" y="0"/>
                  </a:lnTo>
                  <a:lnTo>
                    <a:pt x="2262124" y="861822"/>
                  </a:lnTo>
                  <a:lnTo>
                    <a:pt x="0" y="861822"/>
                  </a:lnTo>
                  <a:close/>
                </a:path>
              </a:pathLst>
            </a:custGeom>
            <a:solidFill>
              <a:srgbClr val="FFFFFF"/>
            </a:solidFill>
          </p:spPr>
        </p:sp>
        <p:sp>
          <p:nvSpPr>
            <p:cNvPr id="63" name="Freeform 63"/>
            <p:cNvSpPr/>
            <p:nvPr/>
          </p:nvSpPr>
          <p:spPr>
            <a:xfrm>
              <a:off x="0" y="0"/>
              <a:ext cx="2319274" cy="918972"/>
            </a:xfrm>
            <a:custGeom>
              <a:avLst/>
              <a:gdLst/>
              <a:ahLst/>
              <a:cxnLst/>
              <a:rect l="l" t="t" r="r" b="b"/>
              <a:pathLst>
                <a:path w="2319274" h="918972">
                  <a:moveTo>
                    <a:pt x="28575" y="0"/>
                  </a:moveTo>
                  <a:lnTo>
                    <a:pt x="2290699" y="0"/>
                  </a:lnTo>
                  <a:cubicBezTo>
                    <a:pt x="2306447" y="0"/>
                    <a:pt x="2319274" y="12827"/>
                    <a:pt x="2319274" y="28575"/>
                  </a:cubicBezTo>
                  <a:lnTo>
                    <a:pt x="2319274" y="890397"/>
                  </a:lnTo>
                  <a:cubicBezTo>
                    <a:pt x="2319274" y="906145"/>
                    <a:pt x="2306447" y="918972"/>
                    <a:pt x="2290699" y="918972"/>
                  </a:cubicBezTo>
                  <a:lnTo>
                    <a:pt x="28575" y="918972"/>
                  </a:lnTo>
                  <a:cubicBezTo>
                    <a:pt x="12827" y="918972"/>
                    <a:pt x="0" y="906145"/>
                    <a:pt x="0" y="890397"/>
                  </a:cubicBezTo>
                  <a:lnTo>
                    <a:pt x="0" y="28575"/>
                  </a:lnTo>
                  <a:cubicBezTo>
                    <a:pt x="0" y="12827"/>
                    <a:pt x="12827" y="0"/>
                    <a:pt x="28575" y="0"/>
                  </a:cubicBezTo>
                  <a:moveTo>
                    <a:pt x="28575" y="57150"/>
                  </a:moveTo>
                  <a:lnTo>
                    <a:pt x="28575" y="28575"/>
                  </a:lnTo>
                  <a:lnTo>
                    <a:pt x="57150" y="28575"/>
                  </a:lnTo>
                  <a:lnTo>
                    <a:pt x="57150" y="890397"/>
                  </a:lnTo>
                  <a:lnTo>
                    <a:pt x="28575" y="890397"/>
                  </a:lnTo>
                  <a:lnTo>
                    <a:pt x="28575" y="861822"/>
                  </a:lnTo>
                  <a:lnTo>
                    <a:pt x="2290699" y="861822"/>
                  </a:lnTo>
                  <a:lnTo>
                    <a:pt x="2290699" y="890397"/>
                  </a:lnTo>
                  <a:lnTo>
                    <a:pt x="2262124" y="890397"/>
                  </a:lnTo>
                  <a:lnTo>
                    <a:pt x="2262124" y="28575"/>
                  </a:lnTo>
                  <a:lnTo>
                    <a:pt x="2290699" y="28575"/>
                  </a:lnTo>
                  <a:lnTo>
                    <a:pt x="2290699" y="57150"/>
                  </a:lnTo>
                  <a:lnTo>
                    <a:pt x="28575" y="57150"/>
                  </a:lnTo>
                  <a:close/>
                </a:path>
              </a:pathLst>
            </a:custGeom>
            <a:solidFill>
              <a:srgbClr val="E87721"/>
            </a:solidFill>
          </p:spPr>
        </p:sp>
        <p:sp>
          <p:nvSpPr>
            <p:cNvPr id="64" name="TextBox 64"/>
            <p:cNvSpPr txBox="1"/>
            <p:nvPr/>
          </p:nvSpPr>
          <p:spPr>
            <a:xfrm>
              <a:off x="0" y="-9525"/>
              <a:ext cx="2319318" cy="928449"/>
            </a:xfrm>
            <a:prstGeom prst="rect">
              <a:avLst/>
            </a:prstGeom>
          </p:spPr>
          <p:txBody>
            <a:bodyPr lIns="25400" tIns="25400" rIns="25400" bIns="25400" rtlCol="0" anchor="t"/>
            <a:lstStyle/>
            <a:p>
              <a:pPr algn="ctr">
                <a:lnSpc>
                  <a:spcPts val="990"/>
                </a:lnSpc>
              </a:pPr>
              <a:r>
                <a:rPr lang="en-US" sz="825">
                  <a:solidFill>
                    <a:srgbClr val="000000"/>
                  </a:solidFill>
                  <a:latin typeface="HK Grotesk Italics"/>
                </a:rPr>
                <a:t>Relai d’informations</a:t>
              </a:r>
            </a:p>
          </p:txBody>
        </p:sp>
      </p:grpSp>
      <p:grpSp>
        <p:nvGrpSpPr>
          <p:cNvPr id="65" name="Group 65"/>
          <p:cNvGrpSpPr/>
          <p:nvPr/>
        </p:nvGrpSpPr>
        <p:grpSpPr>
          <a:xfrm>
            <a:off x="1793284" y="2020974"/>
            <a:ext cx="297029" cy="295265"/>
            <a:chOff x="0" y="0"/>
            <a:chExt cx="792078" cy="787372"/>
          </a:xfrm>
        </p:grpSpPr>
        <p:sp>
          <p:nvSpPr>
            <p:cNvPr id="66" name="Freeform 66"/>
            <p:cNvSpPr/>
            <p:nvPr/>
          </p:nvSpPr>
          <p:spPr>
            <a:xfrm>
              <a:off x="19050" y="19050"/>
              <a:ext cx="753999" cy="749300"/>
            </a:xfrm>
            <a:custGeom>
              <a:avLst/>
              <a:gdLst/>
              <a:ahLst/>
              <a:cxnLst/>
              <a:rect l="l" t="t" r="r" b="b"/>
              <a:pathLst>
                <a:path w="753999" h="749300">
                  <a:moveTo>
                    <a:pt x="0" y="374650"/>
                  </a:moveTo>
                  <a:cubicBezTo>
                    <a:pt x="0" y="167767"/>
                    <a:pt x="168783" y="0"/>
                    <a:pt x="376936" y="0"/>
                  </a:cubicBezTo>
                  <a:cubicBezTo>
                    <a:pt x="585089" y="0"/>
                    <a:pt x="753999" y="167767"/>
                    <a:pt x="753999" y="374650"/>
                  </a:cubicBezTo>
                  <a:cubicBezTo>
                    <a:pt x="753999" y="581533"/>
                    <a:pt x="585216" y="749300"/>
                    <a:pt x="376936" y="749300"/>
                  </a:cubicBezTo>
                  <a:cubicBezTo>
                    <a:pt x="168656" y="749300"/>
                    <a:pt x="0" y="581533"/>
                    <a:pt x="0" y="374650"/>
                  </a:cubicBezTo>
                  <a:close/>
                </a:path>
              </a:pathLst>
            </a:custGeom>
            <a:solidFill>
              <a:srgbClr val="E87721"/>
            </a:solidFill>
          </p:spPr>
        </p:sp>
        <p:sp>
          <p:nvSpPr>
            <p:cNvPr id="67" name="Freeform 67"/>
            <p:cNvSpPr/>
            <p:nvPr/>
          </p:nvSpPr>
          <p:spPr>
            <a:xfrm>
              <a:off x="0" y="0"/>
              <a:ext cx="792099" cy="787400"/>
            </a:xfrm>
            <a:custGeom>
              <a:avLst/>
              <a:gdLst/>
              <a:ahLst/>
              <a:cxnLst/>
              <a:rect l="l" t="t" r="r" b="b"/>
              <a:pathLst>
                <a:path w="792099" h="787400">
                  <a:moveTo>
                    <a:pt x="0" y="393700"/>
                  </a:moveTo>
                  <a:cubicBezTo>
                    <a:pt x="0" y="176149"/>
                    <a:pt x="177419" y="0"/>
                    <a:pt x="395986" y="0"/>
                  </a:cubicBezTo>
                  <a:lnTo>
                    <a:pt x="395986" y="19050"/>
                  </a:lnTo>
                  <a:lnTo>
                    <a:pt x="395986" y="0"/>
                  </a:lnTo>
                  <a:cubicBezTo>
                    <a:pt x="614680" y="0"/>
                    <a:pt x="792099" y="176149"/>
                    <a:pt x="792099" y="393700"/>
                  </a:cubicBezTo>
                  <a:cubicBezTo>
                    <a:pt x="792099" y="611251"/>
                    <a:pt x="614680" y="787400"/>
                    <a:pt x="395986" y="787400"/>
                  </a:cubicBezTo>
                  <a:lnTo>
                    <a:pt x="395986" y="768350"/>
                  </a:lnTo>
                  <a:lnTo>
                    <a:pt x="395986" y="787400"/>
                  </a:lnTo>
                  <a:cubicBezTo>
                    <a:pt x="177419" y="787400"/>
                    <a:pt x="0" y="611251"/>
                    <a:pt x="0" y="393700"/>
                  </a:cubicBezTo>
                  <a:lnTo>
                    <a:pt x="19050" y="393700"/>
                  </a:lnTo>
                  <a:lnTo>
                    <a:pt x="33782" y="405765"/>
                  </a:lnTo>
                  <a:cubicBezTo>
                    <a:pt x="28702" y="411988"/>
                    <a:pt x="20193" y="414401"/>
                    <a:pt x="12573" y="411734"/>
                  </a:cubicBezTo>
                  <a:cubicBezTo>
                    <a:pt x="4953" y="409067"/>
                    <a:pt x="0" y="401701"/>
                    <a:pt x="0" y="393700"/>
                  </a:cubicBezTo>
                  <a:moveTo>
                    <a:pt x="38100" y="393700"/>
                  </a:moveTo>
                  <a:lnTo>
                    <a:pt x="19050" y="393700"/>
                  </a:lnTo>
                  <a:lnTo>
                    <a:pt x="4318" y="381635"/>
                  </a:lnTo>
                  <a:cubicBezTo>
                    <a:pt x="9398" y="375412"/>
                    <a:pt x="17907" y="372999"/>
                    <a:pt x="25527" y="375666"/>
                  </a:cubicBezTo>
                  <a:cubicBezTo>
                    <a:pt x="33147" y="378333"/>
                    <a:pt x="38100" y="385572"/>
                    <a:pt x="38100" y="393700"/>
                  </a:cubicBezTo>
                  <a:cubicBezTo>
                    <a:pt x="38100" y="589915"/>
                    <a:pt x="198247" y="749300"/>
                    <a:pt x="395986" y="749300"/>
                  </a:cubicBezTo>
                  <a:cubicBezTo>
                    <a:pt x="593725" y="749300"/>
                    <a:pt x="753999" y="589915"/>
                    <a:pt x="753999" y="393700"/>
                  </a:cubicBezTo>
                  <a:lnTo>
                    <a:pt x="773049" y="393700"/>
                  </a:lnTo>
                  <a:lnTo>
                    <a:pt x="753999" y="393700"/>
                  </a:lnTo>
                  <a:cubicBezTo>
                    <a:pt x="753999" y="197485"/>
                    <a:pt x="593852" y="38100"/>
                    <a:pt x="396113" y="38100"/>
                  </a:cubicBezTo>
                  <a:lnTo>
                    <a:pt x="396113" y="19050"/>
                  </a:lnTo>
                  <a:lnTo>
                    <a:pt x="396113" y="38100"/>
                  </a:lnTo>
                  <a:cubicBezTo>
                    <a:pt x="198247" y="38100"/>
                    <a:pt x="38100" y="197358"/>
                    <a:pt x="38100" y="393700"/>
                  </a:cubicBezTo>
                  <a:close/>
                </a:path>
              </a:pathLst>
            </a:custGeom>
            <a:solidFill>
              <a:srgbClr val="A83D65"/>
            </a:solidFill>
          </p:spPr>
        </p:sp>
        <p:sp>
          <p:nvSpPr>
            <p:cNvPr id="68" name="TextBox 68"/>
            <p:cNvSpPr txBox="1"/>
            <p:nvPr/>
          </p:nvSpPr>
          <p:spPr>
            <a:xfrm>
              <a:off x="0" y="0"/>
              <a:ext cx="792078" cy="787372"/>
            </a:xfrm>
            <a:prstGeom prst="rect">
              <a:avLst/>
            </a:prstGeom>
          </p:spPr>
          <p:txBody>
            <a:bodyPr lIns="25400" tIns="25400" rIns="25400" bIns="25400" rtlCol="0" anchor="ctr"/>
            <a:lstStyle/>
            <a:p>
              <a:pPr algn="ctr">
                <a:lnSpc>
                  <a:spcPts val="1440"/>
                </a:lnSpc>
              </a:pPr>
              <a:r>
                <a:rPr lang="en-US" sz="1200">
                  <a:solidFill>
                    <a:srgbClr val="FFFFFF"/>
                  </a:solidFill>
                  <a:latin typeface="HK Grotesk"/>
                </a:rPr>
                <a:t>1</a:t>
              </a:r>
            </a:p>
          </p:txBody>
        </p:sp>
      </p:grpSp>
      <p:grpSp>
        <p:nvGrpSpPr>
          <p:cNvPr id="69" name="Group 69"/>
          <p:cNvGrpSpPr/>
          <p:nvPr/>
        </p:nvGrpSpPr>
        <p:grpSpPr>
          <a:xfrm>
            <a:off x="3655964" y="1504619"/>
            <a:ext cx="297030" cy="295265"/>
            <a:chOff x="0" y="0"/>
            <a:chExt cx="792078" cy="787372"/>
          </a:xfrm>
        </p:grpSpPr>
        <p:sp>
          <p:nvSpPr>
            <p:cNvPr id="70" name="Freeform 70"/>
            <p:cNvSpPr/>
            <p:nvPr/>
          </p:nvSpPr>
          <p:spPr>
            <a:xfrm>
              <a:off x="19050" y="19050"/>
              <a:ext cx="753999" cy="749300"/>
            </a:xfrm>
            <a:custGeom>
              <a:avLst/>
              <a:gdLst/>
              <a:ahLst/>
              <a:cxnLst/>
              <a:rect l="l" t="t" r="r" b="b"/>
              <a:pathLst>
                <a:path w="753999" h="749300">
                  <a:moveTo>
                    <a:pt x="0" y="374650"/>
                  </a:moveTo>
                  <a:cubicBezTo>
                    <a:pt x="0" y="167767"/>
                    <a:pt x="168783" y="0"/>
                    <a:pt x="376936" y="0"/>
                  </a:cubicBezTo>
                  <a:cubicBezTo>
                    <a:pt x="585089" y="0"/>
                    <a:pt x="753999" y="167767"/>
                    <a:pt x="753999" y="374650"/>
                  </a:cubicBezTo>
                  <a:cubicBezTo>
                    <a:pt x="753999" y="581533"/>
                    <a:pt x="585216" y="749300"/>
                    <a:pt x="376936" y="749300"/>
                  </a:cubicBezTo>
                  <a:cubicBezTo>
                    <a:pt x="168656" y="749300"/>
                    <a:pt x="0" y="581533"/>
                    <a:pt x="0" y="374650"/>
                  </a:cubicBezTo>
                  <a:close/>
                </a:path>
              </a:pathLst>
            </a:custGeom>
            <a:solidFill>
              <a:srgbClr val="E87721"/>
            </a:solidFill>
          </p:spPr>
        </p:sp>
        <p:sp>
          <p:nvSpPr>
            <p:cNvPr id="71" name="Freeform 71"/>
            <p:cNvSpPr/>
            <p:nvPr/>
          </p:nvSpPr>
          <p:spPr>
            <a:xfrm>
              <a:off x="0" y="0"/>
              <a:ext cx="792099" cy="787400"/>
            </a:xfrm>
            <a:custGeom>
              <a:avLst/>
              <a:gdLst/>
              <a:ahLst/>
              <a:cxnLst/>
              <a:rect l="l" t="t" r="r" b="b"/>
              <a:pathLst>
                <a:path w="792099" h="787400">
                  <a:moveTo>
                    <a:pt x="0" y="393700"/>
                  </a:moveTo>
                  <a:cubicBezTo>
                    <a:pt x="0" y="176149"/>
                    <a:pt x="177419" y="0"/>
                    <a:pt x="395986" y="0"/>
                  </a:cubicBezTo>
                  <a:lnTo>
                    <a:pt x="395986" y="19050"/>
                  </a:lnTo>
                  <a:lnTo>
                    <a:pt x="395986" y="0"/>
                  </a:lnTo>
                  <a:cubicBezTo>
                    <a:pt x="614680" y="0"/>
                    <a:pt x="792099" y="176149"/>
                    <a:pt x="792099" y="393700"/>
                  </a:cubicBezTo>
                  <a:cubicBezTo>
                    <a:pt x="792099" y="611251"/>
                    <a:pt x="614680" y="787400"/>
                    <a:pt x="395986" y="787400"/>
                  </a:cubicBezTo>
                  <a:lnTo>
                    <a:pt x="395986" y="768350"/>
                  </a:lnTo>
                  <a:lnTo>
                    <a:pt x="395986" y="787400"/>
                  </a:lnTo>
                  <a:cubicBezTo>
                    <a:pt x="177419" y="787400"/>
                    <a:pt x="0" y="611251"/>
                    <a:pt x="0" y="393700"/>
                  </a:cubicBezTo>
                  <a:lnTo>
                    <a:pt x="19050" y="393700"/>
                  </a:lnTo>
                  <a:lnTo>
                    <a:pt x="33782" y="405765"/>
                  </a:lnTo>
                  <a:cubicBezTo>
                    <a:pt x="28702" y="411988"/>
                    <a:pt x="20193" y="414401"/>
                    <a:pt x="12573" y="411734"/>
                  </a:cubicBezTo>
                  <a:cubicBezTo>
                    <a:pt x="4953" y="409067"/>
                    <a:pt x="0" y="401701"/>
                    <a:pt x="0" y="393700"/>
                  </a:cubicBezTo>
                  <a:moveTo>
                    <a:pt x="38100" y="393700"/>
                  </a:moveTo>
                  <a:lnTo>
                    <a:pt x="19050" y="393700"/>
                  </a:lnTo>
                  <a:lnTo>
                    <a:pt x="4318" y="381635"/>
                  </a:lnTo>
                  <a:cubicBezTo>
                    <a:pt x="9398" y="375412"/>
                    <a:pt x="17907" y="372999"/>
                    <a:pt x="25527" y="375666"/>
                  </a:cubicBezTo>
                  <a:cubicBezTo>
                    <a:pt x="33147" y="378333"/>
                    <a:pt x="38100" y="385572"/>
                    <a:pt x="38100" y="393700"/>
                  </a:cubicBezTo>
                  <a:cubicBezTo>
                    <a:pt x="38100" y="589915"/>
                    <a:pt x="198247" y="749300"/>
                    <a:pt x="395986" y="749300"/>
                  </a:cubicBezTo>
                  <a:cubicBezTo>
                    <a:pt x="593725" y="749300"/>
                    <a:pt x="753999" y="589915"/>
                    <a:pt x="753999" y="393700"/>
                  </a:cubicBezTo>
                  <a:lnTo>
                    <a:pt x="773049" y="393700"/>
                  </a:lnTo>
                  <a:lnTo>
                    <a:pt x="753999" y="393700"/>
                  </a:lnTo>
                  <a:cubicBezTo>
                    <a:pt x="753999" y="197485"/>
                    <a:pt x="593852" y="38100"/>
                    <a:pt x="396113" y="38100"/>
                  </a:cubicBezTo>
                  <a:lnTo>
                    <a:pt x="396113" y="19050"/>
                  </a:lnTo>
                  <a:lnTo>
                    <a:pt x="396113" y="38100"/>
                  </a:lnTo>
                  <a:cubicBezTo>
                    <a:pt x="198247" y="38100"/>
                    <a:pt x="38100" y="197358"/>
                    <a:pt x="38100" y="393700"/>
                  </a:cubicBezTo>
                  <a:close/>
                </a:path>
              </a:pathLst>
            </a:custGeom>
            <a:solidFill>
              <a:srgbClr val="A83D65"/>
            </a:solidFill>
          </p:spPr>
        </p:sp>
        <p:sp>
          <p:nvSpPr>
            <p:cNvPr id="72" name="TextBox 72"/>
            <p:cNvSpPr txBox="1"/>
            <p:nvPr/>
          </p:nvSpPr>
          <p:spPr>
            <a:xfrm>
              <a:off x="0" y="0"/>
              <a:ext cx="792078" cy="787372"/>
            </a:xfrm>
            <a:prstGeom prst="rect">
              <a:avLst/>
            </a:prstGeom>
          </p:spPr>
          <p:txBody>
            <a:bodyPr lIns="25400" tIns="25400" rIns="25400" bIns="25400" rtlCol="0" anchor="ctr"/>
            <a:lstStyle/>
            <a:p>
              <a:pPr algn="ctr">
                <a:lnSpc>
                  <a:spcPts val="1440"/>
                </a:lnSpc>
              </a:pPr>
              <a:r>
                <a:rPr lang="en-US" sz="1200">
                  <a:solidFill>
                    <a:srgbClr val="FFFFFF"/>
                  </a:solidFill>
                  <a:latin typeface="HK Grotesk"/>
                </a:rPr>
                <a:t>2</a:t>
              </a:r>
            </a:p>
          </p:txBody>
        </p:sp>
      </p:grpSp>
      <p:grpSp>
        <p:nvGrpSpPr>
          <p:cNvPr id="73" name="Group 73"/>
          <p:cNvGrpSpPr/>
          <p:nvPr/>
        </p:nvGrpSpPr>
        <p:grpSpPr>
          <a:xfrm>
            <a:off x="7292217" y="3447887"/>
            <a:ext cx="297030" cy="295265"/>
            <a:chOff x="0" y="0"/>
            <a:chExt cx="792078" cy="787372"/>
          </a:xfrm>
        </p:grpSpPr>
        <p:sp>
          <p:nvSpPr>
            <p:cNvPr id="74" name="Freeform 74"/>
            <p:cNvSpPr/>
            <p:nvPr/>
          </p:nvSpPr>
          <p:spPr>
            <a:xfrm>
              <a:off x="19050" y="19050"/>
              <a:ext cx="753999" cy="749300"/>
            </a:xfrm>
            <a:custGeom>
              <a:avLst/>
              <a:gdLst/>
              <a:ahLst/>
              <a:cxnLst/>
              <a:rect l="l" t="t" r="r" b="b"/>
              <a:pathLst>
                <a:path w="753999" h="749300">
                  <a:moveTo>
                    <a:pt x="0" y="374650"/>
                  </a:moveTo>
                  <a:cubicBezTo>
                    <a:pt x="0" y="167767"/>
                    <a:pt x="168783" y="0"/>
                    <a:pt x="376936" y="0"/>
                  </a:cubicBezTo>
                  <a:cubicBezTo>
                    <a:pt x="585089" y="0"/>
                    <a:pt x="753999" y="167767"/>
                    <a:pt x="753999" y="374650"/>
                  </a:cubicBezTo>
                  <a:cubicBezTo>
                    <a:pt x="753999" y="581533"/>
                    <a:pt x="585216" y="749300"/>
                    <a:pt x="376936" y="749300"/>
                  </a:cubicBezTo>
                  <a:cubicBezTo>
                    <a:pt x="168656" y="749300"/>
                    <a:pt x="0" y="581533"/>
                    <a:pt x="0" y="374650"/>
                  </a:cubicBezTo>
                  <a:close/>
                </a:path>
              </a:pathLst>
            </a:custGeom>
            <a:solidFill>
              <a:srgbClr val="E87721"/>
            </a:solidFill>
          </p:spPr>
        </p:sp>
        <p:sp>
          <p:nvSpPr>
            <p:cNvPr id="75" name="Freeform 75"/>
            <p:cNvSpPr/>
            <p:nvPr/>
          </p:nvSpPr>
          <p:spPr>
            <a:xfrm>
              <a:off x="0" y="0"/>
              <a:ext cx="792099" cy="787400"/>
            </a:xfrm>
            <a:custGeom>
              <a:avLst/>
              <a:gdLst/>
              <a:ahLst/>
              <a:cxnLst/>
              <a:rect l="l" t="t" r="r" b="b"/>
              <a:pathLst>
                <a:path w="792099" h="787400">
                  <a:moveTo>
                    <a:pt x="0" y="393700"/>
                  </a:moveTo>
                  <a:cubicBezTo>
                    <a:pt x="0" y="176149"/>
                    <a:pt x="177419" y="0"/>
                    <a:pt x="395986" y="0"/>
                  </a:cubicBezTo>
                  <a:lnTo>
                    <a:pt x="395986" y="19050"/>
                  </a:lnTo>
                  <a:lnTo>
                    <a:pt x="395986" y="0"/>
                  </a:lnTo>
                  <a:cubicBezTo>
                    <a:pt x="614680" y="0"/>
                    <a:pt x="792099" y="176149"/>
                    <a:pt x="792099" y="393700"/>
                  </a:cubicBezTo>
                  <a:cubicBezTo>
                    <a:pt x="792099" y="611251"/>
                    <a:pt x="614680" y="787400"/>
                    <a:pt x="395986" y="787400"/>
                  </a:cubicBezTo>
                  <a:lnTo>
                    <a:pt x="395986" y="768350"/>
                  </a:lnTo>
                  <a:lnTo>
                    <a:pt x="395986" y="787400"/>
                  </a:lnTo>
                  <a:cubicBezTo>
                    <a:pt x="177419" y="787400"/>
                    <a:pt x="0" y="611251"/>
                    <a:pt x="0" y="393700"/>
                  </a:cubicBezTo>
                  <a:lnTo>
                    <a:pt x="19050" y="393700"/>
                  </a:lnTo>
                  <a:lnTo>
                    <a:pt x="33782" y="405765"/>
                  </a:lnTo>
                  <a:cubicBezTo>
                    <a:pt x="28702" y="411988"/>
                    <a:pt x="20193" y="414401"/>
                    <a:pt x="12573" y="411734"/>
                  </a:cubicBezTo>
                  <a:cubicBezTo>
                    <a:pt x="4953" y="409067"/>
                    <a:pt x="0" y="401701"/>
                    <a:pt x="0" y="393700"/>
                  </a:cubicBezTo>
                  <a:moveTo>
                    <a:pt x="38100" y="393700"/>
                  </a:moveTo>
                  <a:lnTo>
                    <a:pt x="19050" y="393700"/>
                  </a:lnTo>
                  <a:lnTo>
                    <a:pt x="4318" y="381635"/>
                  </a:lnTo>
                  <a:cubicBezTo>
                    <a:pt x="9398" y="375412"/>
                    <a:pt x="17907" y="372999"/>
                    <a:pt x="25527" y="375666"/>
                  </a:cubicBezTo>
                  <a:cubicBezTo>
                    <a:pt x="33147" y="378333"/>
                    <a:pt x="38100" y="385572"/>
                    <a:pt x="38100" y="393700"/>
                  </a:cubicBezTo>
                  <a:cubicBezTo>
                    <a:pt x="38100" y="589915"/>
                    <a:pt x="198247" y="749300"/>
                    <a:pt x="395986" y="749300"/>
                  </a:cubicBezTo>
                  <a:cubicBezTo>
                    <a:pt x="593725" y="749300"/>
                    <a:pt x="753999" y="589915"/>
                    <a:pt x="753999" y="393700"/>
                  </a:cubicBezTo>
                  <a:lnTo>
                    <a:pt x="773049" y="393700"/>
                  </a:lnTo>
                  <a:lnTo>
                    <a:pt x="753999" y="393700"/>
                  </a:lnTo>
                  <a:cubicBezTo>
                    <a:pt x="753999" y="197485"/>
                    <a:pt x="593852" y="38100"/>
                    <a:pt x="396113" y="38100"/>
                  </a:cubicBezTo>
                  <a:lnTo>
                    <a:pt x="396113" y="19050"/>
                  </a:lnTo>
                  <a:lnTo>
                    <a:pt x="396113" y="38100"/>
                  </a:lnTo>
                  <a:cubicBezTo>
                    <a:pt x="198247" y="38100"/>
                    <a:pt x="38100" y="197358"/>
                    <a:pt x="38100" y="393700"/>
                  </a:cubicBezTo>
                  <a:close/>
                </a:path>
              </a:pathLst>
            </a:custGeom>
            <a:solidFill>
              <a:srgbClr val="A83D65"/>
            </a:solidFill>
          </p:spPr>
        </p:sp>
        <p:sp>
          <p:nvSpPr>
            <p:cNvPr id="76" name="TextBox 76"/>
            <p:cNvSpPr txBox="1"/>
            <p:nvPr/>
          </p:nvSpPr>
          <p:spPr>
            <a:xfrm>
              <a:off x="0" y="0"/>
              <a:ext cx="792078" cy="787372"/>
            </a:xfrm>
            <a:prstGeom prst="rect">
              <a:avLst/>
            </a:prstGeom>
          </p:spPr>
          <p:txBody>
            <a:bodyPr lIns="25400" tIns="25400" rIns="25400" bIns="25400" rtlCol="0" anchor="ctr"/>
            <a:lstStyle/>
            <a:p>
              <a:pPr algn="ctr">
                <a:lnSpc>
                  <a:spcPts val="1440"/>
                </a:lnSpc>
              </a:pPr>
              <a:r>
                <a:rPr lang="en-US" sz="1200">
                  <a:solidFill>
                    <a:srgbClr val="FFFFFF"/>
                  </a:solidFill>
                  <a:latin typeface="HK Grotesk"/>
                </a:rPr>
                <a:t>5</a:t>
              </a:r>
            </a:p>
          </p:txBody>
        </p:sp>
      </p:grpSp>
      <p:grpSp>
        <p:nvGrpSpPr>
          <p:cNvPr id="77" name="Group 77"/>
          <p:cNvGrpSpPr/>
          <p:nvPr/>
        </p:nvGrpSpPr>
        <p:grpSpPr>
          <a:xfrm>
            <a:off x="6338794" y="2955235"/>
            <a:ext cx="297030" cy="295265"/>
            <a:chOff x="0" y="0"/>
            <a:chExt cx="792078" cy="787372"/>
          </a:xfrm>
        </p:grpSpPr>
        <p:sp>
          <p:nvSpPr>
            <p:cNvPr id="78" name="Freeform 78"/>
            <p:cNvSpPr/>
            <p:nvPr/>
          </p:nvSpPr>
          <p:spPr>
            <a:xfrm>
              <a:off x="19050" y="19050"/>
              <a:ext cx="753999" cy="749300"/>
            </a:xfrm>
            <a:custGeom>
              <a:avLst/>
              <a:gdLst/>
              <a:ahLst/>
              <a:cxnLst/>
              <a:rect l="l" t="t" r="r" b="b"/>
              <a:pathLst>
                <a:path w="753999" h="749300">
                  <a:moveTo>
                    <a:pt x="0" y="374650"/>
                  </a:moveTo>
                  <a:cubicBezTo>
                    <a:pt x="0" y="167767"/>
                    <a:pt x="168783" y="0"/>
                    <a:pt x="376936" y="0"/>
                  </a:cubicBezTo>
                  <a:cubicBezTo>
                    <a:pt x="585089" y="0"/>
                    <a:pt x="753999" y="167767"/>
                    <a:pt x="753999" y="374650"/>
                  </a:cubicBezTo>
                  <a:cubicBezTo>
                    <a:pt x="753999" y="581533"/>
                    <a:pt x="585216" y="749300"/>
                    <a:pt x="376936" y="749300"/>
                  </a:cubicBezTo>
                  <a:cubicBezTo>
                    <a:pt x="168656" y="749300"/>
                    <a:pt x="0" y="581533"/>
                    <a:pt x="0" y="374650"/>
                  </a:cubicBezTo>
                  <a:close/>
                </a:path>
              </a:pathLst>
            </a:custGeom>
            <a:solidFill>
              <a:srgbClr val="E87721"/>
            </a:solidFill>
          </p:spPr>
        </p:sp>
        <p:sp>
          <p:nvSpPr>
            <p:cNvPr id="79" name="Freeform 79"/>
            <p:cNvSpPr/>
            <p:nvPr/>
          </p:nvSpPr>
          <p:spPr>
            <a:xfrm>
              <a:off x="0" y="0"/>
              <a:ext cx="792099" cy="787400"/>
            </a:xfrm>
            <a:custGeom>
              <a:avLst/>
              <a:gdLst/>
              <a:ahLst/>
              <a:cxnLst/>
              <a:rect l="l" t="t" r="r" b="b"/>
              <a:pathLst>
                <a:path w="792099" h="787400">
                  <a:moveTo>
                    <a:pt x="0" y="393700"/>
                  </a:moveTo>
                  <a:cubicBezTo>
                    <a:pt x="0" y="176149"/>
                    <a:pt x="177419" y="0"/>
                    <a:pt x="395986" y="0"/>
                  </a:cubicBezTo>
                  <a:lnTo>
                    <a:pt x="395986" y="19050"/>
                  </a:lnTo>
                  <a:lnTo>
                    <a:pt x="395986" y="0"/>
                  </a:lnTo>
                  <a:cubicBezTo>
                    <a:pt x="614680" y="0"/>
                    <a:pt x="792099" y="176149"/>
                    <a:pt x="792099" y="393700"/>
                  </a:cubicBezTo>
                  <a:cubicBezTo>
                    <a:pt x="792099" y="611251"/>
                    <a:pt x="614680" y="787400"/>
                    <a:pt x="395986" y="787400"/>
                  </a:cubicBezTo>
                  <a:lnTo>
                    <a:pt x="395986" y="768350"/>
                  </a:lnTo>
                  <a:lnTo>
                    <a:pt x="395986" y="787400"/>
                  </a:lnTo>
                  <a:cubicBezTo>
                    <a:pt x="177419" y="787400"/>
                    <a:pt x="0" y="611251"/>
                    <a:pt x="0" y="393700"/>
                  </a:cubicBezTo>
                  <a:lnTo>
                    <a:pt x="19050" y="393700"/>
                  </a:lnTo>
                  <a:lnTo>
                    <a:pt x="33782" y="405765"/>
                  </a:lnTo>
                  <a:cubicBezTo>
                    <a:pt x="28702" y="411988"/>
                    <a:pt x="20193" y="414401"/>
                    <a:pt x="12573" y="411734"/>
                  </a:cubicBezTo>
                  <a:cubicBezTo>
                    <a:pt x="4953" y="409067"/>
                    <a:pt x="0" y="401701"/>
                    <a:pt x="0" y="393700"/>
                  </a:cubicBezTo>
                  <a:moveTo>
                    <a:pt x="38100" y="393700"/>
                  </a:moveTo>
                  <a:lnTo>
                    <a:pt x="19050" y="393700"/>
                  </a:lnTo>
                  <a:lnTo>
                    <a:pt x="4318" y="381635"/>
                  </a:lnTo>
                  <a:cubicBezTo>
                    <a:pt x="9398" y="375412"/>
                    <a:pt x="17907" y="372999"/>
                    <a:pt x="25527" y="375666"/>
                  </a:cubicBezTo>
                  <a:cubicBezTo>
                    <a:pt x="33147" y="378333"/>
                    <a:pt x="38100" y="385572"/>
                    <a:pt x="38100" y="393700"/>
                  </a:cubicBezTo>
                  <a:cubicBezTo>
                    <a:pt x="38100" y="589915"/>
                    <a:pt x="198247" y="749300"/>
                    <a:pt x="395986" y="749300"/>
                  </a:cubicBezTo>
                  <a:cubicBezTo>
                    <a:pt x="593725" y="749300"/>
                    <a:pt x="753999" y="589915"/>
                    <a:pt x="753999" y="393700"/>
                  </a:cubicBezTo>
                  <a:lnTo>
                    <a:pt x="773049" y="393700"/>
                  </a:lnTo>
                  <a:lnTo>
                    <a:pt x="753999" y="393700"/>
                  </a:lnTo>
                  <a:cubicBezTo>
                    <a:pt x="753999" y="197485"/>
                    <a:pt x="593852" y="38100"/>
                    <a:pt x="396113" y="38100"/>
                  </a:cubicBezTo>
                  <a:lnTo>
                    <a:pt x="396113" y="19050"/>
                  </a:lnTo>
                  <a:lnTo>
                    <a:pt x="396113" y="38100"/>
                  </a:lnTo>
                  <a:cubicBezTo>
                    <a:pt x="198247" y="38100"/>
                    <a:pt x="38100" y="197358"/>
                    <a:pt x="38100" y="393700"/>
                  </a:cubicBezTo>
                  <a:close/>
                </a:path>
              </a:pathLst>
            </a:custGeom>
            <a:solidFill>
              <a:srgbClr val="A83D65"/>
            </a:solidFill>
          </p:spPr>
        </p:sp>
        <p:sp>
          <p:nvSpPr>
            <p:cNvPr id="80" name="TextBox 80"/>
            <p:cNvSpPr txBox="1"/>
            <p:nvPr/>
          </p:nvSpPr>
          <p:spPr>
            <a:xfrm>
              <a:off x="0" y="0"/>
              <a:ext cx="792078" cy="787372"/>
            </a:xfrm>
            <a:prstGeom prst="rect">
              <a:avLst/>
            </a:prstGeom>
          </p:spPr>
          <p:txBody>
            <a:bodyPr lIns="25400" tIns="25400" rIns="25400" bIns="25400" rtlCol="0" anchor="ctr"/>
            <a:lstStyle/>
            <a:p>
              <a:pPr algn="ctr">
                <a:lnSpc>
                  <a:spcPts val="1440"/>
                </a:lnSpc>
              </a:pPr>
              <a:r>
                <a:rPr lang="en-US" sz="1200">
                  <a:solidFill>
                    <a:srgbClr val="FFFFFF"/>
                  </a:solidFill>
                  <a:latin typeface="HK Grotesk"/>
                </a:rPr>
                <a:t>4</a:t>
              </a:r>
            </a:p>
          </p:txBody>
        </p:sp>
      </p:grpSp>
      <p:grpSp>
        <p:nvGrpSpPr>
          <p:cNvPr id="81" name="Group 81"/>
          <p:cNvGrpSpPr/>
          <p:nvPr/>
        </p:nvGrpSpPr>
        <p:grpSpPr>
          <a:xfrm>
            <a:off x="6235842" y="1512480"/>
            <a:ext cx="297030" cy="295265"/>
            <a:chOff x="0" y="0"/>
            <a:chExt cx="792078" cy="787372"/>
          </a:xfrm>
        </p:grpSpPr>
        <p:sp>
          <p:nvSpPr>
            <p:cNvPr id="82" name="Freeform 82"/>
            <p:cNvSpPr/>
            <p:nvPr/>
          </p:nvSpPr>
          <p:spPr>
            <a:xfrm>
              <a:off x="19050" y="19050"/>
              <a:ext cx="753999" cy="749300"/>
            </a:xfrm>
            <a:custGeom>
              <a:avLst/>
              <a:gdLst/>
              <a:ahLst/>
              <a:cxnLst/>
              <a:rect l="l" t="t" r="r" b="b"/>
              <a:pathLst>
                <a:path w="753999" h="749300">
                  <a:moveTo>
                    <a:pt x="0" y="374650"/>
                  </a:moveTo>
                  <a:cubicBezTo>
                    <a:pt x="0" y="167767"/>
                    <a:pt x="168783" y="0"/>
                    <a:pt x="376936" y="0"/>
                  </a:cubicBezTo>
                  <a:cubicBezTo>
                    <a:pt x="585089" y="0"/>
                    <a:pt x="753999" y="167767"/>
                    <a:pt x="753999" y="374650"/>
                  </a:cubicBezTo>
                  <a:cubicBezTo>
                    <a:pt x="753999" y="581533"/>
                    <a:pt x="585216" y="749300"/>
                    <a:pt x="376936" y="749300"/>
                  </a:cubicBezTo>
                  <a:cubicBezTo>
                    <a:pt x="168656" y="749300"/>
                    <a:pt x="0" y="581533"/>
                    <a:pt x="0" y="374650"/>
                  </a:cubicBezTo>
                  <a:close/>
                </a:path>
              </a:pathLst>
            </a:custGeom>
            <a:solidFill>
              <a:srgbClr val="E87721"/>
            </a:solidFill>
          </p:spPr>
        </p:sp>
        <p:sp>
          <p:nvSpPr>
            <p:cNvPr id="83" name="Freeform 83"/>
            <p:cNvSpPr/>
            <p:nvPr/>
          </p:nvSpPr>
          <p:spPr>
            <a:xfrm>
              <a:off x="0" y="0"/>
              <a:ext cx="792099" cy="787400"/>
            </a:xfrm>
            <a:custGeom>
              <a:avLst/>
              <a:gdLst/>
              <a:ahLst/>
              <a:cxnLst/>
              <a:rect l="l" t="t" r="r" b="b"/>
              <a:pathLst>
                <a:path w="792099" h="787400">
                  <a:moveTo>
                    <a:pt x="0" y="393700"/>
                  </a:moveTo>
                  <a:cubicBezTo>
                    <a:pt x="0" y="176149"/>
                    <a:pt x="177419" y="0"/>
                    <a:pt x="395986" y="0"/>
                  </a:cubicBezTo>
                  <a:lnTo>
                    <a:pt x="395986" y="19050"/>
                  </a:lnTo>
                  <a:lnTo>
                    <a:pt x="395986" y="0"/>
                  </a:lnTo>
                  <a:cubicBezTo>
                    <a:pt x="614680" y="0"/>
                    <a:pt x="792099" y="176149"/>
                    <a:pt x="792099" y="393700"/>
                  </a:cubicBezTo>
                  <a:cubicBezTo>
                    <a:pt x="792099" y="611251"/>
                    <a:pt x="614680" y="787400"/>
                    <a:pt x="395986" y="787400"/>
                  </a:cubicBezTo>
                  <a:lnTo>
                    <a:pt x="395986" y="768350"/>
                  </a:lnTo>
                  <a:lnTo>
                    <a:pt x="395986" y="787400"/>
                  </a:lnTo>
                  <a:cubicBezTo>
                    <a:pt x="177419" y="787400"/>
                    <a:pt x="0" y="611251"/>
                    <a:pt x="0" y="393700"/>
                  </a:cubicBezTo>
                  <a:lnTo>
                    <a:pt x="19050" y="393700"/>
                  </a:lnTo>
                  <a:lnTo>
                    <a:pt x="33782" y="405765"/>
                  </a:lnTo>
                  <a:cubicBezTo>
                    <a:pt x="28702" y="411988"/>
                    <a:pt x="20193" y="414401"/>
                    <a:pt x="12573" y="411734"/>
                  </a:cubicBezTo>
                  <a:cubicBezTo>
                    <a:pt x="4953" y="409067"/>
                    <a:pt x="0" y="401701"/>
                    <a:pt x="0" y="393700"/>
                  </a:cubicBezTo>
                  <a:moveTo>
                    <a:pt x="38100" y="393700"/>
                  </a:moveTo>
                  <a:lnTo>
                    <a:pt x="19050" y="393700"/>
                  </a:lnTo>
                  <a:lnTo>
                    <a:pt x="4318" y="381635"/>
                  </a:lnTo>
                  <a:cubicBezTo>
                    <a:pt x="9398" y="375412"/>
                    <a:pt x="17907" y="372999"/>
                    <a:pt x="25527" y="375666"/>
                  </a:cubicBezTo>
                  <a:cubicBezTo>
                    <a:pt x="33147" y="378333"/>
                    <a:pt x="38100" y="385572"/>
                    <a:pt x="38100" y="393700"/>
                  </a:cubicBezTo>
                  <a:cubicBezTo>
                    <a:pt x="38100" y="589915"/>
                    <a:pt x="198247" y="749300"/>
                    <a:pt x="395986" y="749300"/>
                  </a:cubicBezTo>
                  <a:cubicBezTo>
                    <a:pt x="593725" y="749300"/>
                    <a:pt x="753999" y="589915"/>
                    <a:pt x="753999" y="393700"/>
                  </a:cubicBezTo>
                  <a:lnTo>
                    <a:pt x="773049" y="393700"/>
                  </a:lnTo>
                  <a:lnTo>
                    <a:pt x="753999" y="393700"/>
                  </a:lnTo>
                  <a:cubicBezTo>
                    <a:pt x="753999" y="197485"/>
                    <a:pt x="593852" y="38100"/>
                    <a:pt x="396113" y="38100"/>
                  </a:cubicBezTo>
                  <a:lnTo>
                    <a:pt x="396113" y="19050"/>
                  </a:lnTo>
                  <a:lnTo>
                    <a:pt x="396113" y="38100"/>
                  </a:lnTo>
                  <a:cubicBezTo>
                    <a:pt x="198247" y="38100"/>
                    <a:pt x="38100" y="197358"/>
                    <a:pt x="38100" y="393700"/>
                  </a:cubicBezTo>
                  <a:close/>
                </a:path>
              </a:pathLst>
            </a:custGeom>
            <a:solidFill>
              <a:srgbClr val="A83D65"/>
            </a:solidFill>
          </p:spPr>
        </p:sp>
        <p:sp>
          <p:nvSpPr>
            <p:cNvPr id="84" name="TextBox 84"/>
            <p:cNvSpPr txBox="1"/>
            <p:nvPr/>
          </p:nvSpPr>
          <p:spPr>
            <a:xfrm>
              <a:off x="0" y="0"/>
              <a:ext cx="792078" cy="787372"/>
            </a:xfrm>
            <a:prstGeom prst="rect">
              <a:avLst/>
            </a:prstGeom>
          </p:spPr>
          <p:txBody>
            <a:bodyPr lIns="25400" tIns="25400" rIns="25400" bIns="25400" rtlCol="0" anchor="ctr"/>
            <a:lstStyle/>
            <a:p>
              <a:pPr algn="ctr">
                <a:lnSpc>
                  <a:spcPts val="1440"/>
                </a:lnSpc>
              </a:pPr>
              <a:r>
                <a:rPr lang="en-US" sz="1200">
                  <a:solidFill>
                    <a:srgbClr val="FFFFFF"/>
                  </a:solidFill>
                  <a:latin typeface="HK Grotesk"/>
                </a:rPr>
                <a:t>3</a:t>
              </a:r>
            </a:p>
          </p:txBody>
        </p:sp>
      </p:grpSp>
      <p:grpSp>
        <p:nvGrpSpPr>
          <p:cNvPr id="85" name="Group 85"/>
          <p:cNvGrpSpPr/>
          <p:nvPr/>
        </p:nvGrpSpPr>
        <p:grpSpPr>
          <a:xfrm>
            <a:off x="4499719" y="3688661"/>
            <a:ext cx="297030" cy="295265"/>
            <a:chOff x="0" y="0"/>
            <a:chExt cx="792078" cy="787372"/>
          </a:xfrm>
        </p:grpSpPr>
        <p:sp>
          <p:nvSpPr>
            <p:cNvPr id="86" name="Freeform 86"/>
            <p:cNvSpPr/>
            <p:nvPr/>
          </p:nvSpPr>
          <p:spPr>
            <a:xfrm>
              <a:off x="19050" y="19050"/>
              <a:ext cx="753999" cy="749300"/>
            </a:xfrm>
            <a:custGeom>
              <a:avLst/>
              <a:gdLst/>
              <a:ahLst/>
              <a:cxnLst/>
              <a:rect l="l" t="t" r="r" b="b"/>
              <a:pathLst>
                <a:path w="753999" h="749300">
                  <a:moveTo>
                    <a:pt x="0" y="374650"/>
                  </a:moveTo>
                  <a:cubicBezTo>
                    <a:pt x="0" y="167767"/>
                    <a:pt x="168783" y="0"/>
                    <a:pt x="376936" y="0"/>
                  </a:cubicBezTo>
                  <a:cubicBezTo>
                    <a:pt x="585089" y="0"/>
                    <a:pt x="753999" y="167767"/>
                    <a:pt x="753999" y="374650"/>
                  </a:cubicBezTo>
                  <a:cubicBezTo>
                    <a:pt x="753999" y="581533"/>
                    <a:pt x="585216" y="749300"/>
                    <a:pt x="376936" y="749300"/>
                  </a:cubicBezTo>
                  <a:cubicBezTo>
                    <a:pt x="168656" y="749300"/>
                    <a:pt x="0" y="581533"/>
                    <a:pt x="0" y="374650"/>
                  </a:cubicBezTo>
                  <a:close/>
                </a:path>
              </a:pathLst>
            </a:custGeom>
            <a:solidFill>
              <a:srgbClr val="E87721"/>
            </a:solidFill>
          </p:spPr>
        </p:sp>
        <p:sp>
          <p:nvSpPr>
            <p:cNvPr id="87" name="Freeform 87"/>
            <p:cNvSpPr/>
            <p:nvPr/>
          </p:nvSpPr>
          <p:spPr>
            <a:xfrm>
              <a:off x="0" y="0"/>
              <a:ext cx="792099" cy="787400"/>
            </a:xfrm>
            <a:custGeom>
              <a:avLst/>
              <a:gdLst/>
              <a:ahLst/>
              <a:cxnLst/>
              <a:rect l="l" t="t" r="r" b="b"/>
              <a:pathLst>
                <a:path w="792099" h="787400">
                  <a:moveTo>
                    <a:pt x="0" y="393700"/>
                  </a:moveTo>
                  <a:cubicBezTo>
                    <a:pt x="0" y="176149"/>
                    <a:pt x="177419" y="0"/>
                    <a:pt x="395986" y="0"/>
                  </a:cubicBezTo>
                  <a:lnTo>
                    <a:pt x="395986" y="19050"/>
                  </a:lnTo>
                  <a:lnTo>
                    <a:pt x="395986" y="0"/>
                  </a:lnTo>
                  <a:cubicBezTo>
                    <a:pt x="614680" y="0"/>
                    <a:pt x="792099" y="176149"/>
                    <a:pt x="792099" y="393700"/>
                  </a:cubicBezTo>
                  <a:cubicBezTo>
                    <a:pt x="792099" y="611251"/>
                    <a:pt x="614680" y="787400"/>
                    <a:pt x="395986" y="787400"/>
                  </a:cubicBezTo>
                  <a:lnTo>
                    <a:pt x="395986" y="768350"/>
                  </a:lnTo>
                  <a:lnTo>
                    <a:pt x="395986" y="787400"/>
                  </a:lnTo>
                  <a:cubicBezTo>
                    <a:pt x="177419" y="787400"/>
                    <a:pt x="0" y="611251"/>
                    <a:pt x="0" y="393700"/>
                  </a:cubicBezTo>
                  <a:lnTo>
                    <a:pt x="19050" y="393700"/>
                  </a:lnTo>
                  <a:lnTo>
                    <a:pt x="33782" y="405765"/>
                  </a:lnTo>
                  <a:cubicBezTo>
                    <a:pt x="28702" y="411988"/>
                    <a:pt x="20193" y="414401"/>
                    <a:pt x="12573" y="411734"/>
                  </a:cubicBezTo>
                  <a:cubicBezTo>
                    <a:pt x="4953" y="409067"/>
                    <a:pt x="0" y="401701"/>
                    <a:pt x="0" y="393700"/>
                  </a:cubicBezTo>
                  <a:moveTo>
                    <a:pt x="38100" y="393700"/>
                  </a:moveTo>
                  <a:lnTo>
                    <a:pt x="19050" y="393700"/>
                  </a:lnTo>
                  <a:lnTo>
                    <a:pt x="4318" y="381635"/>
                  </a:lnTo>
                  <a:cubicBezTo>
                    <a:pt x="9398" y="375412"/>
                    <a:pt x="17907" y="372999"/>
                    <a:pt x="25527" y="375666"/>
                  </a:cubicBezTo>
                  <a:cubicBezTo>
                    <a:pt x="33147" y="378333"/>
                    <a:pt x="38100" y="385572"/>
                    <a:pt x="38100" y="393700"/>
                  </a:cubicBezTo>
                  <a:cubicBezTo>
                    <a:pt x="38100" y="589915"/>
                    <a:pt x="198247" y="749300"/>
                    <a:pt x="395986" y="749300"/>
                  </a:cubicBezTo>
                  <a:cubicBezTo>
                    <a:pt x="593725" y="749300"/>
                    <a:pt x="753999" y="589915"/>
                    <a:pt x="753999" y="393700"/>
                  </a:cubicBezTo>
                  <a:lnTo>
                    <a:pt x="773049" y="393700"/>
                  </a:lnTo>
                  <a:lnTo>
                    <a:pt x="753999" y="393700"/>
                  </a:lnTo>
                  <a:cubicBezTo>
                    <a:pt x="753999" y="197485"/>
                    <a:pt x="593852" y="38100"/>
                    <a:pt x="396113" y="38100"/>
                  </a:cubicBezTo>
                  <a:lnTo>
                    <a:pt x="396113" y="19050"/>
                  </a:lnTo>
                  <a:lnTo>
                    <a:pt x="396113" y="38100"/>
                  </a:lnTo>
                  <a:cubicBezTo>
                    <a:pt x="198247" y="38100"/>
                    <a:pt x="38100" y="197358"/>
                    <a:pt x="38100" y="393700"/>
                  </a:cubicBezTo>
                  <a:close/>
                </a:path>
              </a:pathLst>
            </a:custGeom>
            <a:solidFill>
              <a:srgbClr val="A83D65"/>
            </a:solidFill>
          </p:spPr>
        </p:sp>
        <p:sp>
          <p:nvSpPr>
            <p:cNvPr id="88" name="TextBox 88"/>
            <p:cNvSpPr txBox="1"/>
            <p:nvPr/>
          </p:nvSpPr>
          <p:spPr>
            <a:xfrm>
              <a:off x="0" y="0"/>
              <a:ext cx="792078" cy="787372"/>
            </a:xfrm>
            <a:prstGeom prst="rect">
              <a:avLst/>
            </a:prstGeom>
          </p:spPr>
          <p:txBody>
            <a:bodyPr lIns="25400" tIns="25400" rIns="25400" bIns="25400" rtlCol="0" anchor="ctr"/>
            <a:lstStyle/>
            <a:p>
              <a:pPr algn="ctr">
                <a:lnSpc>
                  <a:spcPts val="1440"/>
                </a:lnSpc>
              </a:pPr>
              <a:r>
                <a:rPr lang="en-US" sz="1200">
                  <a:solidFill>
                    <a:srgbClr val="FFFFFF"/>
                  </a:solidFill>
                  <a:latin typeface="HK Grotesk"/>
                </a:rPr>
                <a:t>6</a:t>
              </a:r>
            </a:p>
          </p:txBody>
        </p:sp>
      </p:grpSp>
      <p:grpSp>
        <p:nvGrpSpPr>
          <p:cNvPr id="89" name="Group 89"/>
          <p:cNvGrpSpPr/>
          <p:nvPr/>
        </p:nvGrpSpPr>
        <p:grpSpPr>
          <a:xfrm rot="-9422338">
            <a:off x="2528375" y="2431602"/>
            <a:ext cx="214867" cy="1178182"/>
            <a:chOff x="0" y="0"/>
            <a:chExt cx="572978" cy="3141818"/>
          </a:xfrm>
        </p:grpSpPr>
        <p:sp>
          <p:nvSpPr>
            <p:cNvPr id="90" name="Freeform 90"/>
            <p:cNvSpPr/>
            <p:nvPr/>
          </p:nvSpPr>
          <p:spPr>
            <a:xfrm>
              <a:off x="28575" y="28575"/>
              <a:ext cx="515874" cy="3084703"/>
            </a:xfrm>
            <a:custGeom>
              <a:avLst/>
              <a:gdLst/>
              <a:ahLst/>
              <a:cxnLst/>
              <a:rect l="l" t="t" r="r" b="b"/>
              <a:pathLst>
                <a:path w="515874" h="3084703">
                  <a:moveTo>
                    <a:pt x="0" y="2394458"/>
                  </a:moveTo>
                  <a:lnTo>
                    <a:pt x="132842" y="2394458"/>
                  </a:lnTo>
                  <a:lnTo>
                    <a:pt x="132842" y="0"/>
                  </a:lnTo>
                  <a:lnTo>
                    <a:pt x="383032" y="0"/>
                  </a:lnTo>
                  <a:lnTo>
                    <a:pt x="383032" y="2394458"/>
                  </a:lnTo>
                  <a:lnTo>
                    <a:pt x="515874" y="2394458"/>
                  </a:lnTo>
                  <a:lnTo>
                    <a:pt x="257937" y="3084703"/>
                  </a:lnTo>
                  <a:close/>
                </a:path>
              </a:pathLst>
            </a:custGeom>
            <a:solidFill>
              <a:srgbClr val="E88A38"/>
            </a:solidFill>
          </p:spPr>
        </p:sp>
        <p:sp>
          <p:nvSpPr>
            <p:cNvPr id="91" name="Freeform 91"/>
            <p:cNvSpPr/>
            <p:nvPr/>
          </p:nvSpPr>
          <p:spPr>
            <a:xfrm>
              <a:off x="-1524" y="0"/>
              <a:ext cx="576072" cy="3141726"/>
            </a:xfrm>
            <a:custGeom>
              <a:avLst/>
              <a:gdLst/>
              <a:ahLst/>
              <a:cxnLst/>
              <a:rect l="l" t="t" r="r" b="b"/>
              <a:pathLst>
                <a:path w="576072" h="3141726">
                  <a:moveTo>
                    <a:pt x="30099" y="2394458"/>
                  </a:moveTo>
                  <a:lnTo>
                    <a:pt x="162941" y="2394458"/>
                  </a:lnTo>
                  <a:lnTo>
                    <a:pt x="162941" y="2423033"/>
                  </a:lnTo>
                  <a:lnTo>
                    <a:pt x="134366" y="2423033"/>
                  </a:lnTo>
                  <a:lnTo>
                    <a:pt x="134366" y="28575"/>
                  </a:lnTo>
                  <a:cubicBezTo>
                    <a:pt x="134366" y="12827"/>
                    <a:pt x="147066" y="0"/>
                    <a:pt x="162941" y="0"/>
                  </a:cubicBezTo>
                  <a:lnTo>
                    <a:pt x="413131" y="0"/>
                  </a:lnTo>
                  <a:cubicBezTo>
                    <a:pt x="428879" y="0"/>
                    <a:pt x="441706" y="12827"/>
                    <a:pt x="441706" y="28575"/>
                  </a:cubicBezTo>
                  <a:lnTo>
                    <a:pt x="441706" y="2423033"/>
                  </a:lnTo>
                  <a:lnTo>
                    <a:pt x="413131" y="2423033"/>
                  </a:lnTo>
                  <a:lnTo>
                    <a:pt x="413131" y="2394458"/>
                  </a:lnTo>
                  <a:lnTo>
                    <a:pt x="545973" y="2394458"/>
                  </a:lnTo>
                  <a:cubicBezTo>
                    <a:pt x="555371" y="2394458"/>
                    <a:pt x="564134" y="2399030"/>
                    <a:pt x="569468" y="2406777"/>
                  </a:cubicBezTo>
                  <a:cubicBezTo>
                    <a:pt x="574802" y="2414524"/>
                    <a:pt x="576072" y="2424303"/>
                    <a:pt x="572770" y="2433066"/>
                  </a:cubicBezTo>
                  <a:lnTo>
                    <a:pt x="314833" y="3123184"/>
                  </a:lnTo>
                  <a:cubicBezTo>
                    <a:pt x="310642" y="3134360"/>
                    <a:pt x="299974" y="3141726"/>
                    <a:pt x="288036" y="3141726"/>
                  </a:cubicBezTo>
                  <a:cubicBezTo>
                    <a:pt x="276098" y="3141726"/>
                    <a:pt x="265430" y="3134360"/>
                    <a:pt x="261239" y="3123184"/>
                  </a:cubicBezTo>
                  <a:lnTo>
                    <a:pt x="3302" y="2433066"/>
                  </a:lnTo>
                  <a:cubicBezTo>
                    <a:pt x="0" y="2424303"/>
                    <a:pt x="1270" y="2414524"/>
                    <a:pt x="6604" y="2406777"/>
                  </a:cubicBezTo>
                  <a:cubicBezTo>
                    <a:pt x="11938" y="2399030"/>
                    <a:pt x="20701" y="2394458"/>
                    <a:pt x="30099" y="2394458"/>
                  </a:cubicBezTo>
                  <a:moveTo>
                    <a:pt x="30099" y="2451608"/>
                  </a:moveTo>
                  <a:lnTo>
                    <a:pt x="30099" y="2423033"/>
                  </a:lnTo>
                  <a:lnTo>
                    <a:pt x="56896" y="2413000"/>
                  </a:lnTo>
                  <a:lnTo>
                    <a:pt x="314833" y="3103245"/>
                  </a:lnTo>
                  <a:lnTo>
                    <a:pt x="288036" y="3113278"/>
                  </a:lnTo>
                  <a:lnTo>
                    <a:pt x="261239" y="3103245"/>
                  </a:lnTo>
                  <a:lnTo>
                    <a:pt x="519176" y="2413000"/>
                  </a:lnTo>
                  <a:lnTo>
                    <a:pt x="545973" y="2423033"/>
                  </a:lnTo>
                  <a:lnTo>
                    <a:pt x="545973" y="2451608"/>
                  </a:lnTo>
                  <a:lnTo>
                    <a:pt x="413131" y="2451608"/>
                  </a:lnTo>
                  <a:cubicBezTo>
                    <a:pt x="397383" y="2451608"/>
                    <a:pt x="384556" y="2438781"/>
                    <a:pt x="384556" y="2423033"/>
                  </a:cubicBezTo>
                  <a:lnTo>
                    <a:pt x="384556" y="28575"/>
                  </a:lnTo>
                  <a:lnTo>
                    <a:pt x="413131" y="28575"/>
                  </a:lnTo>
                  <a:lnTo>
                    <a:pt x="413131" y="57150"/>
                  </a:lnTo>
                  <a:lnTo>
                    <a:pt x="162941" y="57150"/>
                  </a:lnTo>
                  <a:lnTo>
                    <a:pt x="162941" y="28575"/>
                  </a:lnTo>
                  <a:lnTo>
                    <a:pt x="191516" y="28575"/>
                  </a:lnTo>
                  <a:lnTo>
                    <a:pt x="191516" y="2423033"/>
                  </a:lnTo>
                  <a:cubicBezTo>
                    <a:pt x="191516" y="2438781"/>
                    <a:pt x="178689" y="2451608"/>
                    <a:pt x="162941" y="2451608"/>
                  </a:cubicBezTo>
                  <a:lnTo>
                    <a:pt x="30099" y="2451608"/>
                  </a:lnTo>
                  <a:close/>
                </a:path>
              </a:pathLst>
            </a:custGeom>
            <a:solidFill>
              <a:srgbClr val="A83D65"/>
            </a:solidFill>
          </p:spPr>
        </p:sp>
      </p:grpSp>
      <p:grpSp>
        <p:nvGrpSpPr>
          <p:cNvPr id="92" name="Group 92"/>
          <p:cNvGrpSpPr/>
          <p:nvPr/>
        </p:nvGrpSpPr>
        <p:grpSpPr>
          <a:xfrm>
            <a:off x="2703718" y="2986294"/>
            <a:ext cx="826038" cy="598512"/>
            <a:chOff x="0" y="0"/>
            <a:chExt cx="2202768" cy="1596032"/>
          </a:xfrm>
        </p:grpSpPr>
        <p:sp>
          <p:nvSpPr>
            <p:cNvPr id="93" name="Freeform 93"/>
            <p:cNvSpPr/>
            <p:nvPr/>
          </p:nvSpPr>
          <p:spPr>
            <a:xfrm>
              <a:off x="28575" y="28575"/>
              <a:ext cx="2145665" cy="1538859"/>
            </a:xfrm>
            <a:custGeom>
              <a:avLst/>
              <a:gdLst/>
              <a:ahLst/>
              <a:cxnLst/>
              <a:rect l="l" t="t" r="r" b="b"/>
              <a:pathLst>
                <a:path w="2145665" h="1538859">
                  <a:moveTo>
                    <a:pt x="0" y="0"/>
                  </a:moveTo>
                  <a:lnTo>
                    <a:pt x="2145665" y="0"/>
                  </a:lnTo>
                  <a:lnTo>
                    <a:pt x="2145665" y="1538859"/>
                  </a:lnTo>
                  <a:lnTo>
                    <a:pt x="0" y="1538859"/>
                  </a:lnTo>
                  <a:close/>
                </a:path>
              </a:pathLst>
            </a:custGeom>
            <a:solidFill>
              <a:srgbClr val="FFFFFF"/>
            </a:solidFill>
          </p:spPr>
        </p:sp>
        <p:sp>
          <p:nvSpPr>
            <p:cNvPr id="94" name="Freeform 94"/>
            <p:cNvSpPr/>
            <p:nvPr/>
          </p:nvSpPr>
          <p:spPr>
            <a:xfrm>
              <a:off x="0" y="0"/>
              <a:ext cx="2202815" cy="1596009"/>
            </a:xfrm>
            <a:custGeom>
              <a:avLst/>
              <a:gdLst/>
              <a:ahLst/>
              <a:cxnLst/>
              <a:rect l="l" t="t" r="r" b="b"/>
              <a:pathLst>
                <a:path w="2202815" h="1596009">
                  <a:moveTo>
                    <a:pt x="28575" y="0"/>
                  </a:moveTo>
                  <a:lnTo>
                    <a:pt x="2174240" y="0"/>
                  </a:lnTo>
                  <a:cubicBezTo>
                    <a:pt x="2189988" y="0"/>
                    <a:pt x="2202815" y="12827"/>
                    <a:pt x="2202815" y="28575"/>
                  </a:cubicBezTo>
                  <a:lnTo>
                    <a:pt x="2202815" y="1567434"/>
                  </a:lnTo>
                  <a:cubicBezTo>
                    <a:pt x="2202815" y="1583182"/>
                    <a:pt x="2189988" y="1596009"/>
                    <a:pt x="2174240" y="1596009"/>
                  </a:cubicBezTo>
                  <a:lnTo>
                    <a:pt x="28575" y="1596009"/>
                  </a:lnTo>
                  <a:cubicBezTo>
                    <a:pt x="12827" y="1596009"/>
                    <a:pt x="0" y="1583182"/>
                    <a:pt x="0" y="1567434"/>
                  </a:cubicBezTo>
                  <a:lnTo>
                    <a:pt x="0" y="28575"/>
                  </a:lnTo>
                  <a:cubicBezTo>
                    <a:pt x="0" y="12827"/>
                    <a:pt x="12827" y="0"/>
                    <a:pt x="28575" y="0"/>
                  </a:cubicBezTo>
                  <a:moveTo>
                    <a:pt x="28575" y="57150"/>
                  </a:moveTo>
                  <a:lnTo>
                    <a:pt x="28575" y="28575"/>
                  </a:lnTo>
                  <a:lnTo>
                    <a:pt x="57150" y="28575"/>
                  </a:lnTo>
                  <a:lnTo>
                    <a:pt x="57150" y="1567434"/>
                  </a:lnTo>
                  <a:lnTo>
                    <a:pt x="28575" y="1567434"/>
                  </a:lnTo>
                  <a:lnTo>
                    <a:pt x="28575" y="1538859"/>
                  </a:lnTo>
                  <a:lnTo>
                    <a:pt x="2174240" y="1538859"/>
                  </a:lnTo>
                  <a:lnTo>
                    <a:pt x="2174240" y="1567434"/>
                  </a:lnTo>
                  <a:lnTo>
                    <a:pt x="2145665" y="1567434"/>
                  </a:lnTo>
                  <a:lnTo>
                    <a:pt x="2145665" y="28575"/>
                  </a:lnTo>
                  <a:lnTo>
                    <a:pt x="2174240" y="28575"/>
                  </a:lnTo>
                  <a:lnTo>
                    <a:pt x="2174240" y="57150"/>
                  </a:lnTo>
                  <a:lnTo>
                    <a:pt x="28575" y="57150"/>
                  </a:lnTo>
                  <a:close/>
                </a:path>
              </a:pathLst>
            </a:custGeom>
            <a:solidFill>
              <a:srgbClr val="E87721"/>
            </a:solidFill>
          </p:spPr>
        </p:sp>
        <p:sp>
          <p:nvSpPr>
            <p:cNvPr id="95" name="TextBox 95"/>
            <p:cNvSpPr txBox="1"/>
            <p:nvPr/>
          </p:nvSpPr>
          <p:spPr>
            <a:xfrm>
              <a:off x="0" y="-9525"/>
              <a:ext cx="2202768" cy="1605557"/>
            </a:xfrm>
            <a:prstGeom prst="rect">
              <a:avLst/>
            </a:prstGeom>
          </p:spPr>
          <p:txBody>
            <a:bodyPr lIns="25400" tIns="25400" rIns="25400" bIns="25400" rtlCol="0" anchor="t"/>
            <a:lstStyle/>
            <a:p>
              <a:pPr algn="ctr">
                <a:lnSpc>
                  <a:spcPts val="990"/>
                </a:lnSpc>
              </a:pPr>
              <a:r>
                <a:rPr lang="en-US" sz="825">
                  <a:solidFill>
                    <a:srgbClr val="000000"/>
                  </a:solidFill>
                  <a:latin typeface="HK Grotesk Italics"/>
                </a:rPr>
                <a:t>Renvoi vers</a:t>
              </a:r>
            </a:p>
            <a:p>
              <a:pPr algn="ctr">
                <a:lnSpc>
                  <a:spcPts val="990"/>
                </a:lnSpc>
              </a:pPr>
              <a:r>
                <a:rPr lang="en-US" sz="825">
                  <a:solidFill>
                    <a:srgbClr val="000000"/>
                  </a:solidFill>
                  <a:latin typeface="HK Grotesk Italics"/>
                </a:rPr>
                <a:t>prescripteur pour prescription</a:t>
              </a:r>
            </a:p>
          </p:txBody>
        </p:sp>
      </p:grpSp>
      <p:grpSp>
        <p:nvGrpSpPr>
          <p:cNvPr id="96" name="Group 96"/>
          <p:cNvGrpSpPr/>
          <p:nvPr/>
        </p:nvGrpSpPr>
        <p:grpSpPr>
          <a:xfrm>
            <a:off x="3405005" y="3226645"/>
            <a:ext cx="297030" cy="295265"/>
            <a:chOff x="0" y="0"/>
            <a:chExt cx="792078" cy="787372"/>
          </a:xfrm>
        </p:grpSpPr>
        <p:sp>
          <p:nvSpPr>
            <p:cNvPr id="97" name="Freeform 97"/>
            <p:cNvSpPr/>
            <p:nvPr/>
          </p:nvSpPr>
          <p:spPr>
            <a:xfrm>
              <a:off x="19050" y="19050"/>
              <a:ext cx="753999" cy="749300"/>
            </a:xfrm>
            <a:custGeom>
              <a:avLst/>
              <a:gdLst/>
              <a:ahLst/>
              <a:cxnLst/>
              <a:rect l="l" t="t" r="r" b="b"/>
              <a:pathLst>
                <a:path w="753999" h="749300">
                  <a:moveTo>
                    <a:pt x="0" y="374650"/>
                  </a:moveTo>
                  <a:cubicBezTo>
                    <a:pt x="0" y="167767"/>
                    <a:pt x="168783" y="0"/>
                    <a:pt x="376936" y="0"/>
                  </a:cubicBezTo>
                  <a:cubicBezTo>
                    <a:pt x="585089" y="0"/>
                    <a:pt x="753999" y="167767"/>
                    <a:pt x="753999" y="374650"/>
                  </a:cubicBezTo>
                  <a:cubicBezTo>
                    <a:pt x="753999" y="581533"/>
                    <a:pt x="585216" y="749300"/>
                    <a:pt x="376936" y="749300"/>
                  </a:cubicBezTo>
                  <a:cubicBezTo>
                    <a:pt x="168656" y="749300"/>
                    <a:pt x="0" y="581533"/>
                    <a:pt x="0" y="374650"/>
                  </a:cubicBezTo>
                  <a:close/>
                </a:path>
              </a:pathLst>
            </a:custGeom>
            <a:solidFill>
              <a:srgbClr val="E87721"/>
            </a:solidFill>
          </p:spPr>
        </p:sp>
        <p:sp>
          <p:nvSpPr>
            <p:cNvPr id="98" name="Freeform 98"/>
            <p:cNvSpPr/>
            <p:nvPr/>
          </p:nvSpPr>
          <p:spPr>
            <a:xfrm>
              <a:off x="0" y="0"/>
              <a:ext cx="792099" cy="787400"/>
            </a:xfrm>
            <a:custGeom>
              <a:avLst/>
              <a:gdLst/>
              <a:ahLst/>
              <a:cxnLst/>
              <a:rect l="l" t="t" r="r" b="b"/>
              <a:pathLst>
                <a:path w="792099" h="787400">
                  <a:moveTo>
                    <a:pt x="0" y="393700"/>
                  </a:moveTo>
                  <a:cubicBezTo>
                    <a:pt x="0" y="176149"/>
                    <a:pt x="177419" y="0"/>
                    <a:pt x="395986" y="0"/>
                  </a:cubicBezTo>
                  <a:lnTo>
                    <a:pt x="395986" y="19050"/>
                  </a:lnTo>
                  <a:lnTo>
                    <a:pt x="395986" y="0"/>
                  </a:lnTo>
                  <a:cubicBezTo>
                    <a:pt x="614680" y="0"/>
                    <a:pt x="792099" y="176149"/>
                    <a:pt x="792099" y="393700"/>
                  </a:cubicBezTo>
                  <a:cubicBezTo>
                    <a:pt x="792099" y="611251"/>
                    <a:pt x="614680" y="787400"/>
                    <a:pt x="395986" y="787400"/>
                  </a:cubicBezTo>
                  <a:lnTo>
                    <a:pt x="395986" y="768350"/>
                  </a:lnTo>
                  <a:lnTo>
                    <a:pt x="395986" y="787400"/>
                  </a:lnTo>
                  <a:cubicBezTo>
                    <a:pt x="177419" y="787400"/>
                    <a:pt x="0" y="611251"/>
                    <a:pt x="0" y="393700"/>
                  </a:cubicBezTo>
                  <a:lnTo>
                    <a:pt x="19050" y="393700"/>
                  </a:lnTo>
                  <a:lnTo>
                    <a:pt x="33782" y="405765"/>
                  </a:lnTo>
                  <a:cubicBezTo>
                    <a:pt x="28702" y="411988"/>
                    <a:pt x="20193" y="414401"/>
                    <a:pt x="12573" y="411734"/>
                  </a:cubicBezTo>
                  <a:cubicBezTo>
                    <a:pt x="4953" y="409067"/>
                    <a:pt x="0" y="401701"/>
                    <a:pt x="0" y="393700"/>
                  </a:cubicBezTo>
                  <a:moveTo>
                    <a:pt x="38100" y="393700"/>
                  </a:moveTo>
                  <a:lnTo>
                    <a:pt x="19050" y="393700"/>
                  </a:lnTo>
                  <a:lnTo>
                    <a:pt x="4318" y="381635"/>
                  </a:lnTo>
                  <a:cubicBezTo>
                    <a:pt x="9398" y="375412"/>
                    <a:pt x="17907" y="372999"/>
                    <a:pt x="25527" y="375666"/>
                  </a:cubicBezTo>
                  <a:cubicBezTo>
                    <a:pt x="33147" y="378333"/>
                    <a:pt x="38100" y="385572"/>
                    <a:pt x="38100" y="393700"/>
                  </a:cubicBezTo>
                  <a:cubicBezTo>
                    <a:pt x="38100" y="589915"/>
                    <a:pt x="198247" y="749300"/>
                    <a:pt x="395986" y="749300"/>
                  </a:cubicBezTo>
                  <a:cubicBezTo>
                    <a:pt x="593725" y="749300"/>
                    <a:pt x="753999" y="589915"/>
                    <a:pt x="753999" y="393700"/>
                  </a:cubicBezTo>
                  <a:lnTo>
                    <a:pt x="773049" y="393700"/>
                  </a:lnTo>
                  <a:lnTo>
                    <a:pt x="753999" y="393700"/>
                  </a:lnTo>
                  <a:cubicBezTo>
                    <a:pt x="753999" y="197485"/>
                    <a:pt x="593852" y="38100"/>
                    <a:pt x="396113" y="38100"/>
                  </a:cubicBezTo>
                  <a:lnTo>
                    <a:pt x="396113" y="19050"/>
                  </a:lnTo>
                  <a:lnTo>
                    <a:pt x="396113" y="38100"/>
                  </a:lnTo>
                  <a:cubicBezTo>
                    <a:pt x="198247" y="38100"/>
                    <a:pt x="38100" y="197358"/>
                    <a:pt x="38100" y="393700"/>
                  </a:cubicBezTo>
                  <a:close/>
                </a:path>
              </a:pathLst>
            </a:custGeom>
            <a:solidFill>
              <a:srgbClr val="A83D65"/>
            </a:solidFill>
          </p:spPr>
        </p:sp>
        <p:sp>
          <p:nvSpPr>
            <p:cNvPr id="99" name="TextBox 99"/>
            <p:cNvSpPr txBox="1"/>
            <p:nvPr/>
          </p:nvSpPr>
          <p:spPr>
            <a:xfrm>
              <a:off x="0" y="0"/>
              <a:ext cx="792078" cy="787372"/>
            </a:xfrm>
            <a:prstGeom prst="rect">
              <a:avLst/>
            </a:prstGeom>
          </p:spPr>
          <p:txBody>
            <a:bodyPr lIns="25400" tIns="25400" rIns="25400" bIns="25400" rtlCol="0" anchor="ctr"/>
            <a:lstStyle/>
            <a:p>
              <a:pPr algn="ctr">
                <a:lnSpc>
                  <a:spcPts val="1440"/>
                </a:lnSpc>
              </a:pPr>
              <a:r>
                <a:rPr lang="en-US" sz="1200">
                  <a:solidFill>
                    <a:srgbClr val="FFFFFF"/>
                  </a:solidFill>
                  <a:latin typeface="HK Grotesk"/>
                </a:rPr>
                <a:t>1</a:t>
              </a:r>
            </a:p>
          </p:txBody>
        </p:sp>
      </p:grpSp>
      <p:sp>
        <p:nvSpPr>
          <p:cNvPr id="100" name="TextBox 100"/>
          <p:cNvSpPr txBox="1"/>
          <p:nvPr/>
        </p:nvSpPr>
        <p:spPr>
          <a:xfrm>
            <a:off x="1756866" y="3690745"/>
            <a:ext cx="1008698" cy="615553"/>
          </a:xfrm>
          <a:prstGeom prst="rect">
            <a:avLst/>
          </a:prstGeom>
        </p:spPr>
        <p:txBody>
          <a:bodyPr lIns="0" tIns="0" rIns="0" bIns="0" rtlCol="0" anchor="t">
            <a:spAutoFit/>
          </a:bodyPr>
          <a:lstStyle/>
          <a:p>
            <a:pPr algn="ctr">
              <a:lnSpc>
                <a:spcPts val="1170"/>
              </a:lnSpc>
            </a:pPr>
            <a:r>
              <a:rPr lang="en-US" sz="975">
                <a:solidFill>
                  <a:srgbClr val="000000"/>
                </a:solidFill>
                <a:latin typeface="HK Grotesk"/>
              </a:rPr>
              <a:t>Référé, mail, courriel, téléphone, social media</a:t>
            </a:r>
          </a:p>
        </p:txBody>
      </p:sp>
      <p:sp>
        <p:nvSpPr>
          <p:cNvPr id="101" name="TextBox 101"/>
          <p:cNvSpPr txBox="1"/>
          <p:nvPr/>
        </p:nvSpPr>
        <p:spPr>
          <a:xfrm>
            <a:off x="2083177" y="63865"/>
            <a:ext cx="3625602" cy="538609"/>
          </a:xfrm>
          <a:prstGeom prst="rect">
            <a:avLst/>
          </a:prstGeom>
        </p:spPr>
        <p:txBody>
          <a:bodyPr wrap="square" lIns="0" tIns="0" rIns="0" bIns="0" rtlCol="0" anchor="t">
            <a:spAutoFit/>
          </a:bodyPr>
          <a:lstStyle/>
          <a:p>
            <a:pPr algn="ctr">
              <a:lnSpc>
                <a:spcPts val="4200"/>
              </a:lnSpc>
            </a:pPr>
            <a:r>
              <a:rPr lang="en-US" sz="3000" dirty="0">
                <a:solidFill>
                  <a:srgbClr val="000000"/>
                </a:solidFill>
                <a:latin typeface="HK Grotesk"/>
              </a:rPr>
              <a:t>LE PROCESSUS</a:t>
            </a:r>
          </a:p>
        </p:txBody>
      </p:sp>
      <p:grpSp>
        <p:nvGrpSpPr>
          <p:cNvPr id="102" name="Group 102"/>
          <p:cNvGrpSpPr/>
          <p:nvPr/>
        </p:nvGrpSpPr>
        <p:grpSpPr>
          <a:xfrm>
            <a:off x="8948740" y="4965087"/>
            <a:ext cx="244093" cy="244093"/>
            <a:chOff x="0" y="0"/>
            <a:chExt cx="650914" cy="650914"/>
          </a:xfrm>
        </p:grpSpPr>
        <p:grpSp>
          <p:nvGrpSpPr>
            <p:cNvPr id="103" name="Group 103"/>
            <p:cNvGrpSpPr/>
            <p:nvPr/>
          </p:nvGrpSpPr>
          <p:grpSpPr>
            <a:xfrm>
              <a:off x="0" y="0"/>
              <a:ext cx="650914" cy="650914"/>
              <a:chOff x="0" y="0"/>
              <a:chExt cx="812800" cy="812800"/>
            </a:xfrm>
          </p:grpSpPr>
          <p:sp>
            <p:nvSpPr>
              <p:cNvPr id="104" name="Freeform 104"/>
              <p:cNvSpPr/>
              <p:nvPr/>
            </p:nvSpPr>
            <p:spPr>
              <a:xfrm>
                <a:off x="0" y="0"/>
                <a:ext cx="812800" cy="812800"/>
              </a:xfrm>
              <a:custGeom>
                <a:avLst/>
                <a:gdLst/>
                <a:ahLst/>
                <a:cxnLst/>
                <a:rect l="l" t="t" r="r" b="b"/>
                <a:pathLst>
                  <a:path w="812800" h="812800">
                    <a:moveTo>
                      <a:pt x="406400" y="0"/>
                    </a:moveTo>
                    <a:lnTo>
                      <a:pt x="445826" y="33348"/>
                    </a:lnTo>
                    <a:lnTo>
                      <a:pt x="491360" y="8881"/>
                    </a:lnTo>
                    <a:lnTo>
                      <a:pt x="522953" y="49652"/>
                    </a:lnTo>
                    <a:lnTo>
                      <a:pt x="572609" y="35135"/>
                    </a:lnTo>
                    <a:lnTo>
                      <a:pt x="594986" y="81548"/>
                    </a:lnTo>
                    <a:lnTo>
                      <a:pt x="646591" y="77616"/>
                    </a:lnTo>
                    <a:lnTo>
                      <a:pt x="658778" y="127641"/>
                    </a:lnTo>
                    <a:lnTo>
                      <a:pt x="710077" y="134465"/>
                    </a:lnTo>
                    <a:lnTo>
                      <a:pt x="711539" y="185918"/>
                    </a:lnTo>
                    <a:lnTo>
                      <a:pt x="760292" y="203200"/>
                    </a:lnTo>
                    <a:lnTo>
                      <a:pt x="750965" y="253830"/>
                    </a:lnTo>
                    <a:lnTo>
                      <a:pt x="795038" y="280816"/>
                    </a:lnTo>
                    <a:lnTo>
                      <a:pt x="775331" y="328411"/>
                    </a:lnTo>
                    <a:lnTo>
                      <a:pt x="812800" y="363920"/>
                    </a:lnTo>
                    <a:lnTo>
                      <a:pt x="783573" y="406400"/>
                    </a:lnTo>
                    <a:lnTo>
                      <a:pt x="812800" y="448880"/>
                    </a:lnTo>
                    <a:lnTo>
                      <a:pt x="775331" y="484389"/>
                    </a:lnTo>
                    <a:lnTo>
                      <a:pt x="795038" y="531984"/>
                    </a:lnTo>
                    <a:lnTo>
                      <a:pt x="750965" y="558970"/>
                    </a:lnTo>
                    <a:lnTo>
                      <a:pt x="760292" y="609600"/>
                    </a:lnTo>
                    <a:lnTo>
                      <a:pt x="711539" y="626882"/>
                    </a:lnTo>
                    <a:lnTo>
                      <a:pt x="710077" y="678335"/>
                    </a:lnTo>
                    <a:lnTo>
                      <a:pt x="658778" y="685159"/>
                    </a:lnTo>
                    <a:lnTo>
                      <a:pt x="646591" y="735184"/>
                    </a:lnTo>
                    <a:lnTo>
                      <a:pt x="594986" y="731252"/>
                    </a:lnTo>
                    <a:lnTo>
                      <a:pt x="572609" y="777665"/>
                    </a:lnTo>
                    <a:lnTo>
                      <a:pt x="522953" y="763148"/>
                    </a:lnTo>
                    <a:lnTo>
                      <a:pt x="491360" y="803919"/>
                    </a:lnTo>
                    <a:lnTo>
                      <a:pt x="445826" y="779452"/>
                    </a:lnTo>
                    <a:lnTo>
                      <a:pt x="406400" y="812800"/>
                    </a:lnTo>
                    <a:lnTo>
                      <a:pt x="366974" y="779452"/>
                    </a:lnTo>
                    <a:lnTo>
                      <a:pt x="321440" y="803919"/>
                    </a:lnTo>
                    <a:lnTo>
                      <a:pt x="289847" y="763148"/>
                    </a:lnTo>
                    <a:lnTo>
                      <a:pt x="240191" y="777665"/>
                    </a:lnTo>
                    <a:lnTo>
                      <a:pt x="217814" y="731252"/>
                    </a:lnTo>
                    <a:lnTo>
                      <a:pt x="166209" y="735184"/>
                    </a:lnTo>
                    <a:lnTo>
                      <a:pt x="154022" y="685159"/>
                    </a:lnTo>
                    <a:lnTo>
                      <a:pt x="102722" y="678335"/>
                    </a:lnTo>
                    <a:lnTo>
                      <a:pt x="101260" y="626882"/>
                    </a:lnTo>
                    <a:lnTo>
                      <a:pt x="52509" y="609600"/>
                    </a:lnTo>
                    <a:lnTo>
                      <a:pt x="61835" y="558970"/>
                    </a:lnTo>
                    <a:lnTo>
                      <a:pt x="17762" y="531984"/>
                    </a:lnTo>
                    <a:lnTo>
                      <a:pt x="37469" y="484389"/>
                    </a:lnTo>
                    <a:lnTo>
                      <a:pt x="0" y="448880"/>
                    </a:lnTo>
                    <a:lnTo>
                      <a:pt x="29227" y="406400"/>
                    </a:lnTo>
                    <a:lnTo>
                      <a:pt x="0" y="363920"/>
                    </a:lnTo>
                    <a:lnTo>
                      <a:pt x="37469" y="328411"/>
                    </a:lnTo>
                    <a:lnTo>
                      <a:pt x="17762" y="280816"/>
                    </a:lnTo>
                    <a:lnTo>
                      <a:pt x="61835" y="253830"/>
                    </a:lnTo>
                    <a:lnTo>
                      <a:pt x="52509" y="203200"/>
                    </a:lnTo>
                    <a:lnTo>
                      <a:pt x="101260" y="185918"/>
                    </a:lnTo>
                    <a:lnTo>
                      <a:pt x="102722" y="134465"/>
                    </a:lnTo>
                    <a:lnTo>
                      <a:pt x="154022" y="127641"/>
                    </a:lnTo>
                    <a:lnTo>
                      <a:pt x="166209" y="77616"/>
                    </a:lnTo>
                    <a:lnTo>
                      <a:pt x="217814" y="81548"/>
                    </a:lnTo>
                    <a:lnTo>
                      <a:pt x="240191" y="35135"/>
                    </a:lnTo>
                    <a:lnTo>
                      <a:pt x="289847" y="49652"/>
                    </a:lnTo>
                    <a:lnTo>
                      <a:pt x="321440" y="8881"/>
                    </a:lnTo>
                    <a:lnTo>
                      <a:pt x="366974" y="33348"/>
                    </a:lnTo>
                    <a:lnTo>
                      <a:pt x="406400" y="0"/>
                    </a:lnTo>
                    <a:close/>
                  </a:path>
                </a:pathLst>
              </a:custGeom>
              <a:solidFill>
                <a:srgbClr val="EFD5C8"/>
              </a:solidFill>
              <a:ln w="19050" cap="sq">
                <a:solidFill>
                  <a:srgbClr val="DE4F45"/>
                </a:solidFill>
                <a:prstDash val="solid"/>
                <a:miter/>
              </a:ln>
            </p:spPr>
          </p:sp>
          <p:sp>
            <p:nvSpPr>
              <p:cNvPr id="105" name="TextBox 105"/>
              <p:cNvSpPr txBox="1"/>
              <p:nvPr/>
            </p:nvSpPr>
            <p:spPr>
              <a:xfrm>
                <a:off x="152400" y="57150"/>
                <a:ext cx="508000" cy="603250"/>
              </a:xfrm>
              <a:prstGeom prst="rect">
                <a:avLst/>
              </a:prstGeom>
            </p:spPr>
            <p:txBody>
              <a:bodyPr lIns="25400" tIns="25400" rIns="25400" bIns="25400" rtlCol="0" anchor="ctr"/>
              <a:lstStyle/>
              <a:p>
                <a:pPr algn="ctr">
                  <a:lnSpc>
                    <a:spcPts val="3499"/>
                  </a:lnSpc>
                </a:pPr>
                <a:endParaRPr sz="900"/>
              </a:p>
            </p:txBody>
          </p:sp>
        </p:grpSp>
        <p:sp>
          <p:nvSpPr>
            <p:cNvPr id="106" name="TextBox 106"/>
            <p:cNvSpPr txBox="1"/>
            <p:nvPr/>
          </p:nvSpPr>
          <p:spPr>
            <a:xfrm>
              <a:off x="208728" y="38619"/>
              <a:ext cx="129429" cy="478762"/>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3</a:t>
              </a:r>
            </a:p>
          </p:txBody>
        </p:sp>
      </p:grpSp>
    </p:spTree>
    <p:extLst>
      <p:ext uri="{BB962C8B-B14F-4D97-AF65-F5344CB8AC3E}">
        <p14:creationId xmlns:p14="http://schemas.microsoft.com/office/powerpoint/2010/main" val="6231696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065" y="2202"/>
            <a:ext cx="9144000" cy="5143500"/>
            <a:chOff x="0" y="0"/>
            <a:chExt cx="4816593" cy="2709333"/>
          </a:xfrm>
        </p:grpSpPr>
        <p:sp>
          <p:nvSpPr>
            <p:cNvPr id="3" name="Freeform 3"/>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gradFill rotWithShape="1">
              <a:gsLst>
                <a:gs pos="0">
                  <a:srgbClr val="E67924">
                    <a:alpha val="30000"/>
                  </a:srgbClr>
                </a:gs>
                <a:gs pos="50000">
                  <a:srgbClr val="A63662">
                    <a:alpha val="30000"/>
                  </a:srgbClr>
                </a:gs>
                <a:gs pos="100000">
                  <a:srgbClr val="0643AB">
                    <a:alpha val="30000"/>
                  </a:srgbClr>
                </a:gs>
              </a:gsLst>
              <a:lin ang="0"/>
            </a:gradFill>
          </p:spPr>
        </p:sp>
        <p:sp>
          <p:nvSpPr>
            <p:cNvPr id="4" name="TextBox 4"/>
            <p:cNvSpPr txBox="1"/>
            <p:nvPr/>
          </p:nvSpPr>
          <p:spPr>
            <a:xfrm>
              <a:off x="0" y="-38100"/>
              <a:ext cx="4816593" cy="2747433"/>
            </a:xfrm>
            <a:prstGeom prst="rect">
              <a:avLst/>
            </a:prstGeom>
          </p:spPr>
          <p:txBody>
            <a:bodyPr lIns="25400" tIns="25400" rIns="25400" bIns="25400" rtlCol="0" anchor="ctr"/>
            <a:lstStyle/>
            <a:p>
              <a:pPr algn="ctr">
                <a:lnSpc>
                  <a:spcPts val="1330"/>
                </a:lnSpc>
                <a:spcBef>
                  <a:spcPct val="0"/>
                </a:spcBef>
              </a:pPr>
              <a:endParaRPr sz="900"/>
            </a:p>
          </p:txBody>
        </p:sp>
      </p:grpSp>
      <p:grpSp>
        <p:nvGrpSpPr>
          <p:cNvPr id="5" name="Group 5"/>
          <p:cNvGrpSpPr/>
          <p:nvPr/>
        </p:nvGrpSpPr>
        <p:grpSpPr>
          <a:xfrm>
            <a:off x="143300" y="881707"/>
            <a:ext cx="3792578" cy="1122434"/>
            <a:chOff x="0" y="0"/>
            <a:chExt cx="1997737" cy="591241"/>
          </a:xfrm>
        </p:grpSpPr>
        <p:sp>
          <p:nvSpPr>
            <p:cNvPr id="6" name="Freeform 6"/>
            <p:cNvSpPr/>
            <p:nvPr/>
          </p:nvSpPr>
          <p:spPr>
            <a:xfrm>
              <a:off x="0" y="0"/>
              <a:ext cx="1997737" cy="591241"/>
            </a:xfrm>
            <a:custGeom>
              <a:avLst/>
              <a:gdLst/>
              <a:ahLst/>
              <a:cxnLst/>
              <a:rect l="l" t="t" r="r" b="b"/>
              <a:pathLst>
                <a:path w="1997737" h="591241">
                  <a:moveTo>
                    <a:pt x="52054" y="0"/>
                  </a:moveTo>
                  <a:lnTo>
                    <a:pt x="1945683" y="0"/>
                  </a:lnTo>
                  <a:cubicBezTo>
                    <a:pt x="1959488" y="0"/>
                    <a:pt x="1972728" y="5484"/>
                    <a:pt x="1982490" y="15246"/>
                  </a:cubicBezTo>
                  <a:cubicBezTo>
                    <a:pt x="1992252" y="25008"/>
                    <a:pt x="1997737" y="38248"/>
                    <a:pt x="1997737" y="52054"/>
                  </a:cubicBezTo>
                  <a:lnTo>
                    <a:pt x="1997737" y="539187"/>
                  </a:lnTo>
                  <a:cubicBezTo>
                    <a:pt x="1997737" y="552992"/>
                    <a:pt x="1992252" y="566232"/>
                    <a:pt x="1982490" y="575994"/>
                  </a:cubicBezTo>
                  <a:cubicBezTo>
                    <a:pt x="1972728" y="585756"/>
                    <a:pt x="1959488" y="591241"/>
                    <a:pt x="1945683" y="591241"/>
                  </a:cubicBezTo>
                  <a:lnTo>
                    <a:pt x="52054" y="591241"/>
                  </a:lnTo>
                  <a:cubicBezTo>
                    <a:pt x="38248" y="591241"/>
                    <a:pt x="25008" y="585756"/>
                    <a:pt x="15246" y="575994"/>
                  </a:cubicBezTo>
                  <a:cubicBezTo>
                    <a:pt x="5484" y="566232"/>
                    <a:pt x="0" y="552992"/>
                    <a:pt x="0" y="539187"/>
                  </a:cubicBezTo>
                  <a:lnTo>
                    <a:pt x="0" y="52054"/>
                  </a:lnTo>
                  <a:cubicBezTo>
                    <a:pt x="0" y="38248"/>
                    <a:pt x="5484" y="25008"/>
                    <a:pt x="15246" y="15246"/>
                  </a:cubicBezTo>
                  <a:cubicBezTo>
                    <a:pt x="25008" y="5484"/>
                    <a:pt x="38248" y="0"/>
                    <a:pt x="52054" y="0"/>
                  </a:cubicBezTo>
                  <a:close/>
                </a:path>
              </a:pathLst>
            </a:custGeom>
            <a:solidFill>
              <a:srgbClr val="FFFEFE"/>
            </a:solidFill>
          </p:spPr>
        </p:sp>
        <p:sp>
          <p:nvSpPr>
            <p:cNvPr id="7" name="TextBox 7"/>
            <p:cNvSpPr txBox="1"/>
            <p:nvPr/>
          </p:nvSpPr>
          <p:spPr>
            <a:xfrm>
              <a:off x="0" y="-66675"/>
              <a:ext cx="1997737" cy="657916"/>
            </a:xfrm>
            <a:prstGeom prst="rect">
              <a:avLst/>
            </a:prstGeom>
          </p:spPr>
          <p:txBody>
            <a:bodyPr lIns="25400" tIns="25400" rIns="25400" bIns="25400" rtlCol="0" anchor="ctr"/>
            <a:lstStyle/>
            <a:p>
              <a:pPr algn="ctr">
                <a:lnSpc>
                  <a:spcPts val="1575"/>
                </a:lnSpc>
              </a:pPr>
              <a:endParaRPr sz="900"/>
            </a:p>
          </p:txBody>
        </p:sp>
      </p:grpSp>
      <p:grpSp>
        <p:nvGrpSpPr>
          <p:cNvPr id="8" name="Group 8"/>
          <p:cNvGrpSpPr/>
          <p:nvPr/>
        </p:nvGrpSpPr>
        <p:grpSpPr>
          <a:xfrm>
            <a:off x="143300" y="2305203"/>
            <a:ext cx="3792578" cy="1122434"/>
            <a:chOff x="0" y="0"/>
            <a:chExt cx="1997737" cy="591241"/>
          </a:xfrm>
        </p:grpSpPr>
        <p:sp>
          <p:nvSpPr>
            <p:cNvPr id="9" name="Freeform 9"/>
            <p:cNvSpPr/>
            <p:nvPr/>
          </p:nvSpPr>
          <p:spPr>
            <a:xfrm>
              <a:off x="0" y="0"/>
              <a:ext cx="1997737" cy="591241"/>
            </a:xfrm>
            <a:custGeom>
              <a:avLst/>
              <a:gdLst/>
              <a:ahLst/>
              <a:cxnLst/>
              <a:rect l="l" t="t" r="r" b="b"/>
              <a:pathLst>
                <a:path w="1997737" h="591241">
                  <a:moveTo>
                    <a:pt x="52054" y="0"/>
                  </a:moveTo>
                  <a:lnTo>
                    <a:pt x="1945683" y="0"/>
                  </a:lnTo>
                  <a:cubicBezTo>
                    <a:pt x="1959488" y="0"/>
                    <a:pt x="1972728" y="5484"/>
                    <a:pt x="1982490" y="15246"/>
                  </a:cubicBezTo>
                  <a:cubicBezTo>
                    <a:pt x="1992252" y="25008"/>
                    <a:pt x="1997737" y="38248"/>
                    <a:pt x="1997737" y="52054"/>
                  </a:cubicBezTo>
                  <a:lnTo>
                    <a:pt x="1997737" y="539187"/>
                  </a:lnTo>
                  <a:cubicBezTo>
                    <a:pt x="1997737" y="552992"/>
                    <a:pt x="1992252" y="566232"/>
                    <a:pt x="1982490" y="575994"/>
                  </a:cubicBezTo>
                  <a:cubicBezTo>
                    <a:pt x="1972728" y="585756"/>
                    <a:pt x="1959488" y="591241"/>
                    <a:pt x="1945683" y="591241"/>
                  </a:cubicBezTo>
                  <a:lnTo>
                    <a:pt x="52054" y="591241"/>
                  </a:lnTo>
                  <a:cubicBezTo>
                    <a:pt x="38248" y="591241"/>
                    <a:pt x="25008" y="585756"/>
                    <a:pt x="15246" y="575994"/>
                  </a:cubicBezTo>
                  <a:cubicBezTo>
                    <a:pt x="5484" y="566232"/>
                    <a:pt x="0" y="552992"/>
                    <a:pt x="0" y="539187"/>
                  </a:cubicBezTo>
                  <a:lnTo>
                    <a:pt x="0" y="52054"/>
                  </a:lnTo>
                  <a:cubicBezTo>
                    <a:pt x="0" y="38248"/>
                    <a:pt x="5484" y="25008"/>
                    <a:pt x="15246" y="15246"/>
                  </a:cubicBezTo>
                  <a:cubicBezTo>
                    <a:pt x="25008" y="5484"/>
                    <a:pt x="38248" y="0"/>
                    <a:pt x="52054" y="0"/>
                  </a:cubicBezTo>
                  <a:close/>
                </a:path>
              </a:pathLst>
            </a:custGeom>
            <a:solidFill>
              <a:srgbClr val="FFFEFE"/>
            </a:solidFill>
          </p:spPr>
        </p:sp>
        <p:sp>
          <p:nvSpPr>
            <p:cNvPr id="10" name="TextBox 10"/>
            <p:cNvSpPr txBox="1"/>
            <p:nvPr/>
          </p:nvSpPr>
          <p:spPr>
            <a:xfrm>
              <a:off x="0" y="-66675"/>
              <a:ext cx="1997737" cy="657916"/>
            </a:xfrm>
            <a:prstGeom prst="rect">
              <a:avLst/>
            </a:prstGeom>
          </p:spPr>
          <p:txBody>
            <a:bodyPr lIns="25400" tIns="25400" rIns="25400" bIns="25400" rtlCol="0" anchor="ctr"/>
            <a:lstStyle/>
            <a:p>
              <a:pPr algn="ctr">
                <a:lnSpc>
                  <a:spcPts val="1575"/>
                </a:lnSpc>
              </a:pPr>
              <a:endParaRPr sz="900"/>
            </a:p>
          </p:txBody>
        </p:sp>
      </p:grpSp>
      <p:grpSp>
        <p:nvGrpSpPr>
          <p:cNvPr id="11" name="Group 11"/>
          <p:cNvGrpSpPr/>
          <p:nvPr/>
        </p:nvGrpSpPr>
        <p:grpSpPr>
          <a:xfrm>
            <a:off x="143300" y="3728699"/>
            <a:ext cx="3792578" cy="1122434"/>
            <a:chOff x="0" y="0"/>
            <a:chExt cx="1997737" cy="591241"/>
          </a:xfrm>
        </p:grpSpPr>
        <p:sp>
          <p:nvSpPr>
            <p:cNvPr id="12" name="Freeform 12"/>
            <p:cNvSpPr/>
            <p:nvPr/>
          </p:nvSpPr>
          <p:spPr>
            <a:xfrm>
              <a:off x="0" y="0"/>
              <a:ext cx="1997737" cy="591241"/>
            </a:xfrm>
            <a:custGeom>
              <a:avLst/>
              <a:gdLst/>
              <a:ahLst/>
              <a:cxnLst/>
              <a:rect l="l" t="t" r="r" b="b"/>
              <a:pathLst>
                <a:path w="1997737" h="591241">
                  <a:moveTo>
                    <a:pt x="52054" y="0"/>
                  </a:moveTo>
                  <a:lnTo>
                    <a:pt x="1945683" y="0"/>
                  </a:lnTo>
                  <a:cubicBezTo>
                    <a:pt x="1959488" y="0"/>
                    <a:pt x="1972728" y="5484"/>
                    <a:pt x="1982490" y="15246"/>
                  </a:cubicBezTo>
                  <a:cubicBezTo>
                    <a:pt x="1992252" y="25008"/>
                    <a:pt x="1997737" y="38248"/>
                    <a:pt x="1997737" y="52054"/>
                  </a:cubicBezTo>
                  <a:lnTo>
                    <a:pt x="1997737" y="539187"/>
                  </a:lnTo>
                  <a:cubicBezTo>
                    <a:pt x="1997737" y="552992"/>
                    <a:pt x="1992252" y="566232"/>
                    <a:pt x="1982490" y="575994"/>
                  </a:cubicBezTo>
                  <a:cubicBezTo>
                    <a:pt x="1972728" y="585756"/>
                    <a:pt x="1959488" y="591241"/>
                    <a:pt x="1945683" y="591241"/>
                  </a:cubicBezTo>
                  <a:lnTo>
                    <a:pt x="52054" y="591241"/>
                  </a:lnTo>
                  <a:cubicBezTo>
                    <a:pt x="38248" y="591241"/>
                    <a:pt x="25008" y="585756"/>
                    <a:pt x="15246" y="575994"/>
                  </a:cubicBezTo>
                  <a:cubicBezTo>
                    <a:pt x="5484" y="566232"/>
                    <a:pt x="0" y="552992"/>
                    <a:pt x="0" y="539187"/>
                  </a:cubicBezTo>
                  <a:lnTo>
                    <a:pt x="0" y="52054"/>
                  </a:lnTo>
                  <a:cubicBezTo>
                    <a:pt x="0" y="38248"/>
                    <a:pt x="5484" y="25008"/>
                    <a:pt x="15246" y="15246"/>
                  </a:cubicBezTo>
                  <a:cubicBezTo>
                    <a:pt x="25008" y="5484"/>
                    <a:pt x="38248" y="0"/>
                    <a:pt x="52054" y="0"/>
                  </a:cubicBezTo>
                  <a:close/>
                </a:path>
              </a:pathLst>
            </a:custGeom>
            <a:solidFill>
              <a:srgbClr val="FFFEFE"/>
            </a:solidFill>
          </p:spPr>
        </p:sp>
        <p:sp>
          <p:nvSpPr>
            <p:cNvPr id="13" name="TextBox 13"/>
            <p:cNvSpPr txBox="1"/>
            <p:nvPr/>
          </p:nvSpPr>
          <p:spPr>
            <a:xfrm>
              <a:off x="0" y="-66675"/>
              <a:ext cx="1997737" cy="657916"/>
            </a:xfrm>
            <a:prstGeom prst="rect">
              <a:avLst/>
            </a:prstGeom>
          </p:spPr>
          <p:txBody>
            <a:bodyPr lIns="25400" tIns="25400" rIns="25400" bIns="25400" rtlCol="0" anchor="ctr"/>
            <a:lstStyle/>
            <a:p>
              <a:pPr algn="ctr">
                <a:lnSpc>
                  <a:spcPts val="1575"/>
                </a:lnSpc>
              </a:pPr>
              <a:endParaRPr sz="900"/>
            </a:p>
          </p:txBody>
        </p:sp>
      </p:grpSp>
      <p:sp>
        <p:nvSpPr>
          <p:cNvPr id="14" name="Freeform 14"/>
          <p:cNvSpPr/>
          <p:nvPr/>
        </p:nvSpPr>
        <p:spPr>
          <a:xfrm>
            <a:off x="204424" y="1136243"/>
            <a:ext cx="429353" cy="613361"/>
          </a:xfrm>
          <a:custGeom>
            <a:avLst/>
            <a:gdLst/>
            <a:ahLst/>
            <a:cxnLst/>
            <a:rect l="l" t="t" r="r" b="b"/>
            <a:pathLst>
              <a:path w="858705" h="1226721">
                <a:moveTo>
                  <a:pt x="0" y="0"/>
                </a:moveTo>
                <a:lnTo>
                  <a:pt x="858704" y="0"/>
                </a:lnTo>
                <a:lnTo>
                  <a:pt x="858704" y="1226721"/>
                </a:lnTo>
                <a:lnTo>
                  <a:pt x="0" y="122672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15" name="Freeform 15"/>
          <p:cNvSpPr/>
          <p:nvPr/>
        </p:nvSpPr>
        <p:spPr>
          <a:xfrm>
            <a:off x="204424" y="2559740"/>
            <a:ext cx="429353" cy="613361"/>
          </a:xfrm>
          <a:custGeom>
            <a:avLst/>
            <a:gdLst/>
            <a:ahLst/>
            <a:cxnLst/>
            <a:rect l="l" t="t" r="r" b="b"/>
            <a:pathLst>
              <a:path w="858705" h="1226721">
                <a:moveTo>
                  <a:pt x="0" y="0"/>
                </a:moveTo>
                <a:lnTo>
                  <a:pt x="858704" y="0"/>
                </a:lnTo>
                <a:lnTo>
                  <a:pt x="858704" y="1226721"/>
                </a:lnTo>
                <a:lnTo>
                  <a:pt x="0" y="1226721"/>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6" name="Freeform 16"/>
          <p:cNvSpPr/>
          <p:nvPr/>
        </p:nvSpPr>
        <p:spPr>
          <a:xfrm>
            <a:off x="204424" y="3983236"/>
            <a:ext cx="429353" cy="613361"/>
          </a:xfrm>
          <a:custGeom>
            <a:avLst/>
            <a:gdLst/>
            <a:ahLst/>
            <a:cxnLst/>
            <a:rect l="l" t="t" r="r" b="b"/>
            <a:pathLst>
              <a:path w="858705" h="1226721">
                <a:moveTo>
                  <a:pt x="0" y="0"/>
                </a:moveTo>
                <a:lnTo>
                  <a:pt x="858704" y="0"/>
                </a:lnTo>
                <a:lnTo>
                  <a:pt x="858704" y="1226720"/>
                </a:lnTo>
                <a:lnTo>
                  <a:pt x="0" y="122672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7" name="Freeform 17"/>
          <p:cNvSpPr/>
          <p:nvPr/>
        </p:nvSpPr>
        <p:spPr>
          <a:xfrm>
            <a:off x="4095307" y="936213"/>
            <a:ext cx="4935311" cy="3847380"/>
          </a:xfrm>
          <a:custGeom>
            <a:avLst/>
            <a:gdLst/>
            <a:ahLst/>
            <a:cxnLst/>
            <a:rect l="l" t="t" r="r" b="b"/>
            <a:pathLst>
              <a:path w="9870622" h="7694760">
                <a:moveTo>
                  <a:pt x="0" y="0"/>
                </a:moveTo>
                <a:lnTo>
                  <a:pt x="9870622" y="0"/>
                </a:lnTo>
                <a:lnTo>
                  <a:pt x="9870622" y="7694760"/>
                </a:lnTo>
                <a:lnTo>
                  <a:pt x="0" y="7694760"/>
                </a:lnTo>
                <a:lnTo>
                  <a:pt x="0" y="0"/>
                </a:lnTo>
                <a:close/>
              </a:path>
            </a:pathLst>
          </a:custGeom>
          <a:blipFill>
            <a:blip r:embed="rId8"/>
            <a:stretch>
              <a:fillRect l="-3316" t="-2836" r="-829" b="-2836"/>
            </a:stretch>
          </a:blipFill>
        </p:spPr>
      </p:sp>
      <p:sp>
        <p:nvSpPr>
          <p:cNvPr id="18" name="TextBox 18"/>
          <p:cNvSpPr txBox="1"/>
          <p:nvPr/>
        </p:nvSpPr>
        <p:spPr>
          <a:xfrm>
            <a:off x="1918047" y="262256"/>
            <a:ext cx="925761" cy="461665"/>
          </a:xfrm>
          <a:prstGeom prst="rect">
            <a:avLst/>
          </a:prstGeom>
        </p:spPr>
        <p:txBody>
          <a:bodyPr wrap="square" lIns="0" tIns="0" rIns="0" bIns="0" rtlCol="0" anchor="t">
            <a:spAutoFit/>
          </a:bodyPr>
          <a:lstStyle/>
          <a:p>
            <a:pPr algn="ctr">
              <a:lnSpc>
                <a:spcPts val="3640"/>
              </a:lnSpc>
            </a:pPr>
            <a:r>
              <a:rPr lang="en-US" sz="2600" dirty="0">
                <a:solidFill>
                  <a:srgbClr val="000000"/>
                </a:solidFill>
                <a:latin typeface="HK Grotesk"/>
              </a:rPr>
              <a:t>APA</a:t>
            </a:r>
          </a:p>
        </p:txBody>
      </p:sp>
      <p:sp>
        <p:nvSpPr>
          <p:cNvPr id="19" name="TextBox 19"/>
          <p:cNvSpPr txBox="1"/>
          <p:nvPr/>
        </p:nvSpPr>
        <p:spPr>
          <a:xfrm>
            <a:off x="1805023" y="2054854"/>
            <a:ext cx="1110793" cy="461665"/>
          </a:xfrm>
          <a:prstGeom prst="rect">
            <a:avLst/>
          </a:prstGeom>
        </p:spPr>
        <p:txBody>
          <a:bodyPr wrap="square" lIns="0" tIns="0" rIns="0" bIns="0" rtlCol="0" anchor="t">
            <a:spAutoFit/>
          </a:bodyPr>
          <a:lstStyle/>
          <a:p>
            <a:pPr algn="ctr">
              <a:lnSpc>
                <a:spcPts val="3640"/>
              </a:lnSpc>
            </a:pPr>
            <a:r>
              <a:rPr lang="en-US" sz="2600" dirty="0">
                <a:solidFill>
                  <a:srgbClr val="000000"/>
                </a:solidFill>
                <a:latin typeface="HK Grotesk"/>
              </a:rPr>
              <a:t>DIET</a:t>
            </a:r>
          </a:p>
        </p:txBody>
      </p:sp>
      <p:sp>
        <p:nvSpPr>
          <p:cNvPr id="20" name="TextBox 20"/>
          <p:cNvSpPr txBox="1"/>
          <p:nvPr/>
        </p:nvSpPr>
        <p:spPr>
          <a:xfrm>
            <a:off x="1876525" y="3480024"/>
            <a:ext cx="967283" cy="461665"/>
          </a:xfrm>
          <a:prstGeom prst="rect">
            <a:avLst/>
          </a:prstGeom>
        </p:spPr>
        <p:txBody>
          <a:bodyPr wrap="square" lIns="0" tIns="0" rIns="0" bIns="0" rtlCol="0" anchor="t">
            <a:spAutoFit/>
          </a:bodyPr>
          <a:lstStyle/>
          <a:p>
            <a:pPr algn="ctr">
              <a:lnSpc>
                <a:spcPts val="3640"/>
              </a:lnSpc>
            </a:pPr>
            <a:r>
              <a:rPr lang="en-US" sz="2600" dirty="0">
                <a:solidFill>
                  <a:srgbClr val="000000"/>
                </a:solidFill>
                <a:latin typeface="HK Grotesk"/>
              </a:rPr>
              <a:t>PSY</a:t>
            </a:r>
          </a:p>
        </p:txBody>
      </p:sp>
      <p:sp>
        <p:nvSpPr>
          <p:cNvPr id="21" name="TextBox 21"/>
          <p:cNvSpPr txBox="1"/>
          <p:nvPr/>
        </p:nvSpPr>
        <p:spPr>
          <a:xfrm>
            <a:off x="4458618" y="33020"/>
            <a:ext cx="4572000" cy="923330"/>
          </a:xfrm>
          <a:prstGeom prst="rect">
            <a:avLst/>
          </a:prstGeom>
        </p:spPr>
        <p:txBody>
          <a:bodyPr lIns="0" tIns="0" rIns="0" bIns="0" rtlCol="0" anchor="t">
            <a:spAutoFit/>
          </a:bodyPr>
          <a:lstStyle/>
          <a:p>
            <a:pPr algn="ctr">
              <a:lnSpc>
                <a:spcPts val="3640"/>
              </a:lnSpc>
            </a:pPr>
            <a:r>
              <a:rPr lang="en-US" sz="2600">
                <a:solidFill>
                  <a:srgbClr val="000000"/>
                </a:solidFill>
                <a:latin typeface="HK Grotesk"/>
              </a:rPr>
              <a:t>L’OFFRE : 18 PARTENAIRES CONVENTIONNÉS </a:t>
            </a:r>
          </a:p>
        </p:txBody>
      </p:sp>
      <p:sp>
        <p:nvSpPr>
          <p:cNvPr id="22" name="TextBox 22"/>
          <p:cNvSpPr txBox="1"/>
          <p:nvPr/>
        </p:nvSpPr>
        <p:spPr>
          <a:xfrm>
            <a:off x="859449" y="1046330"/>
            <a:ext cx="2757341" cy="923330"/>
          </a:xfrm>
          <a:prstGeom prst="rect">
            <a:avLst/>
          </a:prstGeom>
        </p:spPr>
        <p:txBody>
          <a:bodyPr lIns="0" tIns="0" rIns="0" bIns="0" rtlCol="0" anchor="t">
            <a:spAutoFit/>
          </a:bodyPr>
          <a:lstStyle/>
          <a:p>
            <a:pPr algn="ctr">
              <a:lnSpc>
                <a:spcPts val="2380"/>
              </a:lnSpc>
            </a:pPr>
            <a:r>
              <a:rPr lang="en-US" sz="1700">
                <a:solidFill>
                  <a:srgbClr val="000000"/>
                </a:solidFill>
                <a:latin typeface="HK Grotesk"/>
              </a:rPr>
              <a:t>Bilan et jusqu’à 48 séances</a:t>
            </a:r>
          </a:p>
          <a:p>
            <a:pPr algn="ctr">
              <a:lnSpc>
                <a:spcPts val="2380"/>
              </a:lnSpc>
            </a:pPr>
            <a:r>
              <a:rPr lang="en-US" sz="1700">
                <a:solidFill>
                  <a:srgbClr val="000000"/>
                </a:solidFill>
                <a:latin typeface="HK Grotesk"/>
              </a:rPr>
              <a:t>Offres en présentiel, </a:t>
            </a:r>
          </a:p>
          <a:p>
            <a:pPr algn="ctr">
              <a:lnSpc>
                <a:spcPts val="2380"/>
              </a:lnSpc>
            </a:pPr>
            <a:r>
              <a:rPr lang="en-US" sz="1700">
                <a:solidFill>
                  <a:srgbClr val="000000"/>
                </a:solidFill>
                <a:latin typeface="HK Grotesk"/>
              </a:rPr>
              <a:t>visio, domicile</a:t>
            </a:r>
          </a:p>
        </p:txBody>
      </p:sp>
      <p:sp>
        <p:nvSpPr>
          <p:cNvPr id="23" name="TextBox 23"/>
          <p:cNvSpPr txBox="1"/>
          <p:nvPr/>
        </p:nvSpPr>
        <p:spPr>
          <a:xfrm>
            <a:off x="859449" y="2469827"/>
            <a:ext cx="2757341" cy="923330"/>
          </a:xfrm>
          <a:prstGeom prst="rect">
            <a:avLst/>
          </a:prstGeom>
        </p:spPr>
        <p:txBody>
          <a:bodyPr lIns="0" tIns="0" rIns="0" bIns="0" rtlCol="0" anchor="t">
            <a:spAutoFit/>
          </a:bodyPr>
          <a:lstStyle/>
          <a:p>
            <a:pPr algn="ctr">
              <a:lnSpc>
                <a:spcPts val="2380"/>
              </a:lnSpc>
            </a:pPr>
            <a:r>
              <a:rPr lang="en-US" sz="1700">
                <a:solidFill>
                  <a:srgbClr val="000000"/>
                </a:solidFill>
                <a:latin typeface="HK Grotesk"/>
              </a:rPr>
              <a:t>Bilan et jusqu’à 6 séances</a:t>
            </a:r>
          </a:p>
          <a:p>
            <a:pPr algn="ctr">
              <a:lnSpc>
                <a:spcPts val="2380"/>
              </a:lnSpc>
            </a:pPr>
            <a:r>
              <a:rPr lang="en-US" sz="1700">
                <a:solidFill>
                  <a:srgbClr val="000000"/>
                </a:solidFill>
                <a:latin typeface="HK Grotesk"/>
              </a:rPr>
              <a:t>Offres en présentiel, visio </a:t>
            </a:r>
          </a:p>
          <a:p>
            <a:pPr algn="ctr">
              <a:lnSpc>
                <a:spcPts val="2380"/>
              </a:lnSpc>
            </a:pPr>
            <a:r>
              <a:rPr lang="en-US" sz="1700">
                <a:solidFill>
                  <a:srgbClr val="000000"/>
                </a:solidFill>
                <a:latin typeface="HK Grotesk"/>
              </a:rPr>
              <a:t>+ suivi avec une application</a:t>
            </a:r>
          </a:p>
        </p:txBody>
      </p:sp>
      <p:sp>
        <p:nvSpPr>
          <p:cNvPr id="24" name="TextBox 24"/>
          <p:cNvSpPr txBox="1"/>
          <p:nvPr/>
        </p:nvSpPr>
        <p:spPr>
          <a:xfrm>
            <a:off x="859449" y="3893323"/>
            <a:ext cx="2757341" cy="923330"/>
          </a:xfrm>
          <a:prstGeom prst="rect">
            <a:avLst/>
          </a:prstGeom>
        </p:spPr>
        <p:txBody>
          <a:bodyPr lIns="0" tIns="0" rIns="0" bIns="0" rtlCol="0" anchor="t">
            <a:spAutoFit/>
          </a:bodyPr>
          <a:lstStyle/>
          <a:p>
            <a:pPr algn="ctr">
              <a:lnSpc>
                <a:spcPts val="2380"/>
              </a:lnSpc>
            </a:pPr>
            <a:r>
              <a:rPr lang="en-US" sz="1700">
                <a:solidFill>
                  <a:srgbClr val="000000"/>
                </a:solidFill>
                <a:latin typeface="HK Grotesk"/>
              </a:rPr>
              <a:t>Bilan et jusqu’à 9 séances </a:t>
            </a:r>
          </a:p>
          <a:p>
            <a:pPr algn="ctr">
              <a:lnSpc>
                <a:spcPts val="2380"/>
              </a:lnSpc>
            </a:pPr>
            <a:r>
              <a:rPr lang="en-US" sz="1700">
                <a:solidFill>
                  <a:srgbClr val="000000"/>
                </a:solidFill>
                <a:latin typeface="HK Grotesk"/>
              </a:rPr>
              <a:t>ou ateliers de groupe</a:t>
            </a:r>
          </a:p>
          <a:p>
            <a:pPr algn="ctr">
              <a:lnSpc>
                <a:spcPts val="2380"/>
              </a:lnSpc>
            </a:pPr>
            <a:r>
              <a:rPr lang="en-US" sz="1700">
                <a:solidFill>
                  <a:srgbClr val="000000"/>
                </a:solidFill>
                <a:latin typeface="HK Grotesk"/>
              </a:rPr>
              <a:t>Offres en présentiel et visio</a:t>
            </a:r>
          </a:p>
        </p:txBody>
      </p:sp>
      <p:grpSp>
        <p:nvGrpSpPr>
          <p:cNvPr id="25" name="Group 25"/>
          <p:cNvGrpSpPr/>
          <p:nvPr/>
        </p:nvGrpSpPr>
        <p:grpSpPr>
          <a:xfrm>
            <a:off x="8948740" y="4965087"/>
            <a:ext cx="244093" cy="244093"/>
            <a:chOff x="0" y="0"/>
            <a:chExt cx="650914" cy="650914"/>
          </a:xfrm>
        </p:grpSpPr>
        <p:grpSp>
          <p:nvGrpSpPr>
            <p:cNvPr id="26" name="Group 26"/>
            <p:cNvGrpSpPr/>
            <p:nvPr/>
          </p:nvGrpSpPr>
          <p:grpSpPr>
            <a:xfrm>
              <a:off x="0" y="0"/>
              <a:ext cx="650914" cy="650914"/>
              <a:chOff x="0" y="0"/>
              <a:chExt cx="812800" cy="812800"/>
            </a:xfrm>
          </p:grpSpPr>
          <p:sp>
            <p:nvSpPr>
              <p:cNvPr id="27" name="Freeform 27"/>
              <p:cNvSpPr/>
              <p:nvPr/>
            </p:nvSpPr>
            <p:spPr>
              <a:xfrm>
                <a:off x="0" y="0"/>
                <a:ext cx="812800" cy="812800"/>
              </a:xfrm>
              <a:custGeom>
                <a:avLst/>
                <a:gdLst/>
                <a:ahLst/>
                <a:cxnLst/>
                <a:rect l="l" t="t" r="r" b="b"/>
                <a:pathLst>
                  <a:path w="812800" h="812800">
                    <a:moveTo>
                      <a:pt x="406400" y="0"/>
                    </a:moveTo>
                    <a:lnTo>
                      <a:pt x="445826" y="33348"/>
                    </a:lnTo>
                    <a:lnTo>
                      <a:pt x="491360" y="8881"/>
                    </a:lnTo>
                    <a:lnTo>
                      <a:pt x="522953" y="49652"/>
                    </a:lnTo>
                    <a:lnTo>
                      <a:pt x="572609" y="35135"/>
                    </a:lnTo>
                    <a:lnTo>
                      <a:pt x="594986" y="81548"/>
                    </a:lnTo>
                    <a:lnTo>
                      <a:pt x="646591" y="77616"/>
                    </a:lnTo>
                    <a:lnTo>
                      <a:pt x="658778" y="127641"/>
                    </a:lnTo>
                    <a:lnTo>
                      <a:pt x="710077" y="134465"/>
                    </a:lnTo>
                    <a:lnTo>
                      <a:pt x="711539" y="185918"/>
                    </a:lnTo>
                    <a:lnTo>
                      <a:pt x="760292" y="203200"/>
                    </a:lnTo>
                    <a:lnTo>
                      <a:pt x="750965" y="253830"/>
                    </a:lnTo>
                    <a:lnTo>
                      <a:pt x="795038" y="280816"/>
                    </a:lnTo>
                    <a:lnTo>
                      <a:pt x="775331" y="328411"/>
                    </a:lnTo>
                    <a:lnTo>
                      <a:pt x="812800" y="363920"/>
                    </a:lnTo>
                    <a:lnTo>
                      <a:pt x="783573" y="406400"/>
                    </a:lnTo>
                    <a:lnTo>
                      <a:pt x="812800" y="448880"/>
                    </a:lnTo>
                    <a:lnTo>
                      <a:pt x="775331" y="484389"/>
                    </a:lnTo>
                    <a:lnTo>
                      <a:pt x="795038" y="531984"/>
                    </a:lnTo>
                    <a:lnTo>
                      <a:pt x="750965" y="558970"/>
                    </a:lnTo>
                    <a:lnTo>
                      <a:pt x="760292" y="609600"/>
                    </a:lnTo>
                    <a:lnTo>
                      <a:pt x="711539" y="626882"/>
                    </a:lnTo>
                    <a:lnTo>
                      <a:pt x="710077" y="678335"/>
                    </a:lnTo>
                    <a:lnTo>
                      <a:pt x="658778" y="685159"/>
                    </a:lnTo>
                    <a:lnTo>
                      <a:pt x="646591" y="735184"/>
                    </a:lnTo>
                    <a:lnTo>
                      <a:pt x="594986" y="731252"/>
                    </a:lnTo>
                    <a:lnTo>
                      <a:pt x="572609" y="777665"/>
                    </a:lnTo>
                    <a:lnTo>
                      <a:pt x="522953" y="763148"/>
                    </a:lnTo>
                    <a:lnTo>
                      <a:pt x="491360" y="803919"/>
                    </a:lnTo>
                    <a:lnTo>
                      <a:pt x="445826" y="779452"/>
                    </a:lnTo>
                    <a:lnTo>
                      <a:pt x="406400" y="812800"/>
                    </a:lnTo>
                    <a:lnTo>
                      <a:pt x="366974" y="779452"/>
                    </a:lnTo>
                    <a:lnTo>
                      <a:pt x="321440" y="803919"/>
                    </a:lnTo>
                    <a:lnTo>
                      <a:pt x="289847" y="763148"/>
                    </a:lnTo>
                    <a:lnTo>
                      <a:pt x="240191" y="777665"/>
                    </a:lnTo>
                    <a:lnTo>
                      <a:pt x="217814" y="731252"/>
                    </a:lnTo>
                    <a:lnTo>
                      <a:pt x="166209" y="735184"/>
                    </a:lnTo>
                    <a:lnTo>
                      <a:pt x="154022" y="685159"/>
                    </a:lnTo>
                    <a:lnTo>
                      <a:pt x="102722" y="678335"/>
                    </a:lnTo>
                    <a:lnTo>
                      <a:pt x="101260" y="626882"/>
                    </a:lnTo>
                    <a:lnTo>
                      <a:pt x="52509" y="609600"/>
                    </a:lnTo>
                    <a:lnTo>
                      <a:pt x="61835" y="558970"/>
                    </a:lnTo>
                    <a:lnTo>
                      <a:pt x="17762" y="531984"/>
                    </a:lnTo>
                    <a:lnTo>
                      <a:pt x="37469" y="484389"/>
                    </a:lnTo>
                    <a:lnTo>
                      <a:pt x="0" y="448880"/>
                    </a:lnTo>
                    <a:lnTo>
                      <a:pt x="29227" y="406400"/>
                    </a:lnTo>
                    <a:lnTo>
                      <a:pt x="0" y="363920"/>
                    </a:lnTo>
                    <a:lnTo>
                      <a:pt x="37469" y="328411"/>
                    </a:lnTo>
                    <a:lnTo>
                      <a:pt x="17762" y="280816"/>
                    </a:lnTo>
                    <a:lnTo>
                      <a:pt x="61835" y="253830"/>
                    </a:lnTo>
                    <a:lnTo>
                      <a:pt x="52509" y="203200"/>
                    </a:lnTo>
                    <a:lnTo>
                      <a:pt x="101260" y="185918"/>
                    </a:lnTo>
                    <a:lnTo>
                      <a:pt x="102722" y="134465"/>
                    </a:lnTo>
                    <a:lnTo>
                      <a:pt x="154022" y="127641"/>
                    </a:lnTo>
                    <a:lnTo>
                      <a:pt x="166209" y="77616"/>
                    </a:lnTo>
                    <a:lnTo>
                      <a:pt x="217814" y="81548"/>
                    </a:lnTo>
                    <a:lnTo>
                      <a:pt x="240191" y="35135"/>
                    </a:lnTo>
                    <a:lnTo>
                      <a:pt x="289847" y="49652"/>
                    </a:lnTo>
                    <a:lnTo>
                      <a:pt x="321440" y="8881"/>
                    </a:lnTo>
                    <a:lnTo>
                      <a:pt x="366974" y="33348"/>
                    </a:lnTo>
                    <a:lnTo>
                      <a:pt x="406400" y="0"/>
                    </a:lnTo>
                    <a:close/>
                  </a:path>
                </a:pathLst>
              </a:custGeom>
              <a:solidFill>
                <a:srgbClr val="EFD5C8"/>
              </a:solidFill>
              <a:ln w="19050" cap="sq">
                <a:solidFill>
                  <a:srgbClr val="DE4F45"/>
                </a:solidFill>
                <a:prstDash val="solid"/>
                <a:miter/>
              </a:ln>
            </p:spPr>
          </p:sp>
          <p:sp>
            <p:nvSpPr>
              <p:cNvPr id="28" name="TextBox 28"/>
              <p:cNvSpPr txBox="1"/>
              <p:nvPr/>
            </p:nvSpPr>
            <p:spPr>
              <a:xfrm>
                <a:off x="152400" y="57150"/>
                <a:ext cx="508000" cy="603250"/>
              </a:xfrm>
              <a:prstGeom prst="rect">
                <a:avLst/>
              </a:prstGeom>
            </p:spPr>
            <p:txBody>
              <a:bodyPr lIns="25400" tIns="25400" rIns="25400" bIns="25400" rtlCol="0" anchor="ctr"/>
              <a:lstStyle/>
              <a:p>
                <a:pPr algn="ctr">
                  <a:lnSpc>
                    <a:spcPts val="3499"/>
                  </a:lnSpc>
                </a:pPr>
                <a:endParaRPr sz="900"/>
              </a:p>
            </p:txBody>
          </p:sp>
        </p:grpSp>
        <p:sp>
          <p:nvSpPr>
            <p:cNvPr id="29" name="TextBox 29"/>
            <p:cNvSpPr txBox="1"/>
            <p:nvPr/>
          </p:nvSpPr>
          <p:spPr>
            <a:xfrm>
              <a:off x="208728" y="38619"/>
              <a:ext cx="129429" cy="478762"/>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4</a:t>
              </a:r>
            </a:p>
          </p:txBody>
        </p:sp>
      </p:grpSp>
    </p:spTree>
    <p:extLst>
      <p:ext uri="{BB962C8B-B14F-4D97-AF65-F5344CB8AC3E}">
        <p14:creationId xmlns:p14="http://schemas.microsoft.com/office/powerpoint/2010/main" val="21136668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9144000" cy="5143500"/>
            <a:chOff x="0" y="0"/>
            <a:chExt cx="4816593" cy="2709333"/>
          </a:xfrm>
        </p:grpSpPr>
        <p:sp>
          <p:nvSpPr>
            <p:cNvPr id="3" name="Freeform 3"/>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gradFill rotWithShape="1">
              <a:gsLst>
                <a:gs pos="0">
                  <a:srgbClr val="E67924">
                    <a:alpha val="20000"/>
                  </a:srgbClr>
                </a:gs>
                <a:gs pos="50000">
                  <a:srgbClr val="A63662">
                    <a:alpha val="20000"/>
                  </a:srgbClr>
                </a:gs>
                <a:gs pos="100000">
                  <a:srgbClr val="0643AB">
                    <a:alpha val="20000"/>
                  </a:srgbClr>
                </a:gs>
              </a:gsLst>
              <a:lin ang="0"/>
            </a:gradFill>
          </p:spPr>
        </p:sp>
        <p:sp>
          <p:nvSpPr>
            <p:cNvPr id="4" name="TextBox 4"/>
            <p:cNvSpPr txBox="1"/>
            <p:nvPr/>
          </p:nvSpPr>
          <p:spPr>
            <a:xfrm>
              <a:off x="0" y="-38100"/>
              <a:ext cx="4816593" cy="2747433"/>
            </a:xfrm>
            <a:prstGeom prst="rect">
              <a:avLst/>
            </a:prstGeom>
          </p:spPr>
          <p:txBody>
            <a:bodyPr lIns="25400" tIns="25400" rIns="25400" bIns="25400" rtlCol="0" anchor="ctr"/>
            <a:lstStyle/>
            <a:p>
              <a:pPr algn="ctr">
                <a:lnSpc>
                  <a:spcPts val="1330"/>
                </a:lnSpc>
                <a:spcBef>
                  <a:spcPct val="0"/>
                </a:spcBef>
              </a:pPr>
              <a:endParaRPr sz="900"/>
            </a:p>
          </p:txBody>
        </p:sp>
      </p:grpSp>
      <p:sp>
        <p:nvSpPr>
          <p:cNvPr id="5" name="TextBox 5"/>
          <p:cNvSpPr txBox="1"/>
          <p:nvPr/>
        </p:nvSpPr>
        <p:spPr>
          <a:xfrm>
            <a:off x="0" y="1725295"/>
            <a:ext cx="9144000" cy="1641475"/>
          </a:xfrm>
          <a:prstGeom prst="rect">
            <a:avLst/>
          </a:prstGeom>
        </p:spPr>
        <p:txBody>
          <a:bodyPr lIns="0" tIns="0" rIns="0" bIns="0" rtlCol="0" anchor="t">
            <a:spAutoFit/>
          </a:bodyPr>
          <a:lstStyle/>
          <a:p>
            <a:pPr algn="ctr">
              <a:lnSpc>
                <a:spcPts val="6440"/>
              </a:lnSpc>
            </a:pPr>
            <a:r>
              <a:rPr lang="en-US" sz="4600">
                <a:solidFill>
                  <a:srgbClr val="000000"/>
                </a:solidFill>
                <a:latin typeface="HK Grotesk Bold"/>
              </a:rPr>
              <a:t>BILAN QUANTITATIF AU 31 DÉCEMBRE 2023</a:t>
            </a:r>
          </a:p>
        </p:txBody>
      </p:sp>
      <p:grpSp>
        <p:nvGrpSpPr>
          <p:cNvPr id="6" name="Group 6"/>
          <p:cNvGrpSpPr/>
          <p:nvPr/>
        </p:nvGrpSpPr>
        <p:grpSpPr>
          <a:xfrm>
            <a:off x="0" y="4022954"/>
            <a:ext cx="9144000" cy="1120546"/>
            <a:chOff x="0" y="0"/>
            <a:chExt cx="4816593" cy="590246"/>
          </a:xfrm>
        </p:grpSpPr>
        <p:sp>
          <p:nvSpPr>
            <p:cNvPr id="7" name="Freeform 7"/>
            <p:cNvSpPr/>
            <p:nvPr/>
          </p:nvSpPr>
          <p:spPr>
            <a:xfrm>
              <a:off x="0" y="0"/>
              <a:ext cx="4816592" cy="590246"/>
            </a:xfrm>
            <a:custGeom>
              <a:avLst/>
              <a:gdLst/>
              <a:ahLst/>
              <a:cxnLst/>
              <a:rect l="l" t="t" r="r" b="b"/>
              <a:pathLst>
                <a:path w="4816592" h="590246">
                  <a:moveTo>
                    <a:pt x="0" y="0"/>
                  </a:moveTo>
                  <a:lnTo>
                    <a:pt x="4816592" y="0"/>
                  </a:lnTo>
                  <a:lnTo>
                    <a:pt x="4816592" y="590246"/>
                  </a:lnTo>
                  <a:lnTo>
                    <a:pt x="0" y="590246"/>
                  </a:lnTo>
                  <a:close/>
                </a:path>
              </a:pathLst>
            </a:custGeom>
            <a:gradFill rotWithShape="1">
              <a:gsLst>
                <a:gs pos="0">
                  <a:srgbClr val="E67924">
                    <a:alpha val="90000"/>
                  </a:srgbClr>
                </a:gs>
                <a:gs pos="50000">
                  <a:srgbClr val="A63662">
                    <a:alpha val="90000"/>
                  </a:srgbClr>
                </a:gs>
                <a:gs pos="100000">
                  <a:srgbClr val="0643AB">
                    <a:alpha val="90000"/>
                  </a:srgbClr>
                </a:gs>
              </a:gsLst>
              <a:lin ang="0"/>
            </a:gradFill>
          </p:spPr>
        </p:sp>
        <p:sp>
          <p:nvSpPr>
            <p:cNvPr id="8" name="TextBox 8"/>
            <p:cNvSpPr txBox="1"/>
            <p:nvPr/>
          </p:nvSpPr>
          <p:spPr>
            <a:xfrm>
              <a:off x="0" y="-38100"/>
              <a:ext cx="4816593" cy="628346"/>
            </a:xfrm>
            <a:prstGeom prst="rect">
              <a:avLst/>
            </a:prstGeom>
          </p:spPr>
          <p:txBody>
            <a:bodyPr lIns="25400" tIns="25400" rIns="25400" bIns="25400" rtlCol="0" anchor="ctr"/>
            <a:lstStyle/>
            <a:p>
              <a:pPr algn="ctr">
                <a:lnSpc>
                  <a:spcPts val="1330"/>
                </a:lnSpc>
                <a:spcBef>
                  <a:spcPct val="0"/>
                </a:spcBef>
              </a:pPr>
              <a:endParaRPr sz="900"/>
            </a:p>
          </p:txBody>
        </p:sp>
      </p:grpSp>
      <p:grpSp>
        <p:nvGrpSpPr>
          <p:cNvPr id="9" name="Group 9"/>
          <p:cNvGrpSpPr/>
          <p:nvPr/>
        </p:nvGrpSpPr>
        <p:grpSpPr>
          <a:xfrm>
            <a:off x="8948740" y="4965087"/>
            <a:ext cx="244093" cy="244093"/>
            <a:chOff x="0" y="0"/>
            <a:chExt cx="650914" cy="650914"/>
          </a:xfrm>
        </p:grpSpPr>
        <p:grpSp>
          <p:nvGrpSpPr>
            <p:cNvPr id="10" name="Group 10"/>
            <p:cNvGrpSpPr/>
            <p:nvPr/>
          </p:nvGrpSpPr>
          <p:grpSpPr>
            <a:xfrm>
              <a:off x="0" y="0"/>
              <a:ext cx="650914" cy="650914"/>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lnTo>
                      <a:pt x="445826" y="33348"/>
                    </a:lnTo>
                    <a:lnTo>
                      <a:pt x="491360" y="8881"/>
                    </a:lnTo>
                    <a:lnTo>
                      <a:pt x="522953" y="49652"/>
                    </a:lnTo>
                    <a:lnTo>
                      <a:pt x="572609" y="35135"/>
                    </a:lnTo>
                    <a:lnTo>
                      <a:pt x="594986" y="81548"/>
                    </a:lnTo>
                    <a:lnTo>
                      <a:pt x="646591" y="77616"/>
                    </a:lnTo>
                    <a:lnTo>
                      <a:pt x="658778" y="127641"/>
                    </a:lnTo>
                    <a:lnTo>
                      <a:pt x="710077" y="134465"/>
                    </a:lnTo>
                    <a:lnTo>
                      <a:pt x="711539" y="185918"/>
                    </a:lnTo>
                    <a:lnTo>
                      <a:pt x="760292" y="203200"/>
                    </a:lnTo>
                    <a:lnTo>
                      <a:pt x="750965" y="253830"/>
                    </a:lnTo>
                    <a:lnTo>
                      <a:pt x="795038" y="280816"/>
                    </a:lnTo>
                    <a:lnTo>
                      <a:pt x="775331" y="328411"/>
                    </a:lnTo>
                    <a:lnTo>
                      <a:pt x="812800" y="363920"/>
                    </a:lnTo>
                    <a:lnTo>
                      <a:pt x="783573" y="406400"/>
                    </a:lnTo>
                    <a:lnTo>
                      <a:pt x="812800" y="448880"/>
                    </a:lnTo>
                    <a:lnTo>
                      <a:pt x="775331" y="484389"/>
                    </a:lnTo>
                    <a:lnTo>
                      <a:pt x="795038" y="531984"/>
                    </a:lnTo>
                    <a:lnTo>
                      <a:pt x="750965" y="558970"/>
                    </a:lnTo>
                    <a:lnTo>
                      <a:pt x="760292" y="609600"/>
                    </a:lnTo>
                    <a:lnTo>
                      <a:pt x="711539" y="626882"/>
                    </a:lnTo>
                    <a:lnTo>
                      <a:pt x="710077" y="678335"/>
                    </a:lnTo>
                    <a:lnTo>
                      <a:pt x="658778" y="685159"/>
                    </a:lnTo>
                    <a:lnTo>
                      <a:pt x="646591" y="735184"/>
                    </a:lnTo>
                    <a:lnTo>
                      <a:pt x="594986" y="731252"/>
                    </a:lnTo>
                    <a:lnTo>
                      <a:pt x="572609" y="777665"/>
                    </a:lnTo>
                    <a:lnTo>
                      <a:pt x="522953" y="763148"/>
                    </a:lnTo>
                    <a:lnTo>
                      <a:pt x="491360" y="803919"/>
                    </a:lnTo>
                    <a:lnTo>
                      <a:pt x="445826" y="779452"/>
                    </a:lnTo>
                    <a:lnTo>
                      <a:pt x="406400" y="812800"/>
                    </a:lnTo>
                    <a:lnTo>
                      <a:pt x="366974" y="779452"/>
                    </a:lnTo>
                    <a:lnTo>
                      <a:pt x="321440" y="803919"/>
                    </a:lnTo>
                    <a:lnTo>
                      <a:pt x="289847" y="763148"/>
                    </a:lnTo>
                    <a:lnTo>
                      <a:pt x="240191" y="777665"/>
                    </a:lnTo>
                    <a:lnTo>
                      <a:pt x="217814" y="731252"/>
                    </a:lnTo>
                    <a:lnTo>
                      <a:pt x="166209" y="735184"/>
                    </a:lnTo>
                    <a:lnTo>
                      <a:pt x="154022" y="685159"/>
                    </a:lnTo>
                    <a:lnTo>
                      <a:pt x="102722" y="678335"/>
                    </a:lnTo>
                    <a:lnTo>
                      <a:pt x="101260" y="626882"/>
                    </a:lnTo>
                    <a:lnTo>
                      <a:pt x="52509" y="609600"/>
                    </a:lnTo>
                    <a:lnTo>
                      <a:pt x="61835" y="558970"/>
                    </a:lnTo>
                    <a:lnTo>
                      <a:pt x="17762" y="531984"/>
                    </a:lnTo>
                    <a:lnTo>
                      <a:pt x="37469" y="484389"/>
                    </a:lnTo>
                    <a:lnTo>
                      <a:pt x="0" y="448880"/>
                    </a:lnTo>
                    <a:lnTo>
                      <a:pt x="29227" y="406400"/>
                    </a:lnTo>
                    <a:lnTo>
                      <a:pt x="0" y="363920"/>
                    </a:lnTo>
                    <a:lnTo>
                      <a:pt x="37469" y="328411"/>
                    </a:lnTo>
                    <a:lnTo>
                      <a:pt x="17762" y="280816"/>
                    </a:lnTo>
                    <a:lnTo>
                      <a:pt x="61835" y="253830"/>
                    </a:lnTo>
                    <a:lnTo>
                      <a:pt x="52509" y="203200"/>
                    </a:lnTo>
                    <a:lnTo>
                      <a:pt x="101260" y="185918"/>
                    </a:lnTo>
                    <a:lnTo>
                      <a:pt x="102722" y="134465"/>
                    </a:lnTo>
                    <a:lnTo>
                      <a:pt x="154022" y="127641"/>
                    </a:lnTo>
                    <a:lnTo>
                      <a:pt x="166209" y="77616"/>
                    </a:lnTo>
                    <a:lnTo>
                      <a:pt x="217814" y="81548"/>
                    </a:lnTo>
                    <a:lnTo>
                      <a:pt x="240191" y="35135"/>
                    </a:lnTo>
                    <a:lnTo>
                      <a:pt x="289847" y="49652"/>
                    </a:lnTo>
                    <a:lnTo>
                      <a:pt x="321440" y="8881"/>
                    </a:lnTo>
                    <a:lnTo>
                      <a:pt x="366974" y="33348"/>
                    </a:lnTo>
                    <a:lnTo>
                      <a:pt x="406400" y="0"/>
                    </a:lnTo>
                    <a:close/>
                  </a:path>
                </a:pathLst>
              </a:custGeom>
              <a:solidFill>
                <a:srgbClr val="EFD5C8"/>
              </a:solidFill>
              <a:ln w="19050" cap="sq">
                <a:solidFill>
                  <a:srgbClr val="DE4F45"/>
                </a:solidFill>
                <a:prstDash val="solid"/>
                <a:miter/>
              </a:ln>
            </p:spPr>
          </p:sp>
          <p:sp>
            <p:nvSpPr>
              <p:cNvPr id="12" name="TextBox 12"/>
              <p:cNvSpPr txBox="1"/>
              <p:nvPr/>
            </p:nvSpPr>
            <p:spPr>
              <a:xfrm>
                <a:off x="152400" y="57150"/>
                <a:ext cx="508000" cy="603250"/>
              </a:xfrm>
              <a:prstGeom prst="rect">
                <a:avLst/>
              </a:prstGeom>
            </p:spPr>
            <p:txBody>
              <a:bodyPr lIns="25400" tIns="25400" rIns="25400" bIns="25400" rtlCol="0" anchor="ctr"/>
              <a:lstStyle/>
              <a:p>
                <a:pPr algn="ctr">
                  <a:lnSpc>
                    <a:spcPts val="3499"/>
                  </a:lnSpc>
                </a:pPr>
                <a:endParaRPr sz="900"/>
              </a:p>
            </p:txBody>
          </p:sp>
        </p:grpSp>
        <p:sp>
          <p:nvSpPr>
            <p:cNvPr id="13" name="TextBox 13"/>
            <p:cNvSpPr txBox="1"/>
            <p:nvPr/>
          </p:nvSpPr>
          <p:spPr>
            <a:xfrm>
              <a:off x="208728" y="38619"/>
              <a:ext cx="129429" cy="478762"/>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5</a:t>
              </a:r>
            </a:p>
          </p:txBody>
        </p:sp>
      </p:grpSp>
    </p:spTree>
    <p:extLst>
      <p:ext uri="{BB962C8B-B14F-4D97-AF65-F5344CB8AC3E}">
        <p14:creationId xmlns:p14="http://schemas.microsoft.com/office/powerpoint/2010/main" val="8226099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9144000" cy="5143500"/>
            <a:chOff x="0" y="0"/>
            <a:chExt cx="4816593" cy="2709333"/>
          </a:xfrm>
        </p:grpSpPr>
        <p:sp>
          <p:nvSpPr>
            <p:cNvPr id="3" name="Freeform 3"/>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gradFill rotWithShape="1">
              <a:gsLst>
                <a:gs pos="0">
                  <a:srgbClr val="E67924">
                    <a:alpha val="20000"/>
                  </a:srgbClr>
                </a:gs>
                <a:gs pos="50000">
                  <a:srgbClr val="A63662">
                    <a:alpha val="20000"/>
                  </a:srgbClr>
                </a:gs>
                <a:gs pos="100000">
                  <a:srgbClr val="0643AB">
                    <a:alpha val="20000"/>
                  </a:srgbClr>
                </a:gs>
              </a:gsLst>
              <a:lin ang="0"/>
            </a:gradFill>
            <a:ln cap="sq">
              <a:noFill/>
              <a:prstDash val="solid"/>
              <a:miter/>
            </a:ln>
          </p:spPr>
        </p:sp>
        <p:sp>
          <p:nvSpPr>
            <p:cNvPr id="4" name="TextBox 4"/>
            <p:cNvSpPr txBox="1"/>
            <p:nvPr/>
          </p:nvSpPr>
          <p:spPr>
            <a:xfrm>
              <a:off x="0" y="-38100"/>
              <a:ext cx="4816593" cy="2747433"/>
            </a:xfrm>
            <a:prstGeom prst="rect">
              <a:avLst/>
            </a:prstGeom>
          </p:spPr>
          <p:txBody>
            <a:bodyPr lIns="25400" tIns="25400" rIns="25400" bIns="25400" rtlCol="0" anchor="ctr"/>
            <a:lstStyle/>
            <a:p>
              <a:pPr algn="ctr">
                <a:lnSpc>
                  <a:spcPts val="1330"/>
                </a:lnSpc>
                <a:spcBef>
                  <a:spcPct val="0"/>
                </a:spcBef>
              </a:pPr>
              <a:endParaRPr sz="900"/>
            </a:p>
          </p:txBody>
        </p:sp>
      </p:grpSp>
      <p:pic>
        <p:nvPicPr>
          <p:cNvPr id="5" name="Picture 5"/>
          <p:cNvPicPr>
            <a:picLocks noChangeAspect="1"/>
          </p:cNvPicPr>
          <p:nvPr/>
        </p:nvPicPr>
        <p:blipFill>
          <a:blip r:embed="rId3">
            <a:alphaModFix amt="80000"/>
          </a:blip>
          <a:stretch>
            <a:fillRect/>
          </a:stretch>
        </p:blipFill>
        <p:spPr>
          <a:xfrm>
            <a:off x="112041" y="721030"/>
            <a:ext cx="4075909" cy="4657083"/>
          </a:xfrm>
          <a:prstGeom prst="rect">
            <a:avLst/>
          </a:prstGeom>
        </p:spPr>
      </p:pic>
      <p:pic>
        <p:nvPicPr>
          <p:cNvPr id="6" name="Picture 6"/>
          <p:cNvPicPr>
            <a:picLocks noChangeAspect="1"/>
          </p:cNvPicPr>
          <p:nvPr/>
        </p:nvPicPr>
        <p:blipFill>
          <a:blip r:embed="rId4"/>
          <a:stretch>
            <a:fillRect/>
          </a:stretch>
        </p:blipFill>
        <p:spPr>
          <a:xfrm>
            <a:off x="1242542" y="2105092"/>
            <a:ext cx="1961549" cy="1961549"/>
          </a:xfrm>
          <a:prstGeom prst="rect">
            <a:avLst/>
          </a:prstGeom>
        </p:spPr>
      </p:pic>
      <p:grpSp>
        <p:nvGrpSpPr>
          <p:cNvPr id="7" name="Group 7"/>
          <p:cNvGrpSpPr/>
          <p:nvPr/>
        </p:nvGrpSpPr>
        <p:grpSpPr>
          <a:xfrm>
            <a:off x="1451791" y="2360129"/>
            <a:ext cx="1543050" cy="1543050"/>
            <a:chOff x="0" y="0"/>
            <a:chExt cx="812800" cy="812800"/>
          </a:xfrm>
        </p:grpSpPr>
        <p:sp>
          <p:nvSpPr>
            <p:cNvPr id="8" name="Freeform 8"/>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000000">
                <a:alpha val="0"/>
              </a:srgbClr>
            </a:solidFill>
          </p:spPr>
        </p:sp>
        <p:sp>
          <p:nvSpPr>
            <p:cNvPr id="9" name="TextBox 9"/>
            <p:cNvSpPr txBox="1"/>
            <p:nvPr/>
          </p:nvSpPr>
          <p:spPr>
            <a:xfrm>
              <a:off x="0" y="-95250"/>
              <a:ext cx="812800" cy="908050"/>
            </a:xfrm>
            <a:prstGeom prst="rect">
              <a:avLst/>
            </a:prstGeom>
          </p:spPr>
          <p:txBody>
            <a:bodyPr lIns="25400" tIns="25400" rIns="25400" bIns="25400" rtlCol="0" anchor="ctr"/>
            <a:lstStyle/>
            <a:p>
              <a:pPr algn="ctr">
                <a:lnSpc>
                  <a:spcPts val="3010"/>
                </a:lnSpc>
              </a:pPr>
              <a:r>
                <a:rPr lang="en-US" sz="2150">
                  <a:solidFill>
                    <a:srgbClr val="000000">
                      <a:alpha val="80000"/>
                    </a:srgbClr>
                  </a:solidFill>
                  <a:latin typeface="HK Grotesk Bold"/>
                </a:rPr>
                <a:t>360</a:t>
              </a:r>
            </a:p>
          </p:txBody>
        </p:sp>
      </p:grpSp>
      <p:pic>
        <p:nvPicPr>
          <p:cNvPr id="10" name="Picture 10"/>
          <p:cNvPicPr>
            <a:picLocks noChangeAspect="1"/>
          </p:cNvPicPr>
          <p:nvPr/>
        </p:nvPicPr>
        <p:blipFill>
          <a:blip r:embed="rId5">
            <a:alphaModFix amt="80000"/>
          </a:blip>
          <a:stretch>
            <a:fillRect/>
          </a:stretch>
        </p:blipFill>
        <p:spPr>
          <a:xfrm>
            <a:off x="4421721" y="1029418"/>
            <a:ext cx="4590468" cy="3964131"/>
          </a:xfrm>
          <a:prstGeom prst="rect">
            <a:avLst/>
          </a:prstGeom>
        </p:spPr>
      </p:pic>
      <p:grpSp>
        <p:nvGrpSpPr>
          <p:cNvPr id="11" name="Group 11"/>
          <p:cNvGrpSpPr/>
          <p:nvPr/>
        </p:nvGrpSpPr>
        <p:grpSpPr>
          <a:xfrm>
            <a:off x="8948740" y="4965087"/>
            <a:ext cx="244093" cy="244093"/>
            <a:chOff x="0" y="0"/>
            <a:chExt cx="650914" cy="650914"/>
          </a:xfrm>
        </p:grpSpPr>
        <p:grpSp>
          <p:nvGrpSpPr>
            <p:cNvPr id="12" name="Group 12"/>
            <p:cNvGrpSpPr/>
            <p:nvPr/>
          </p:nvGrpSpPr>
          <p:grpSpPr>
            <a:xfrm>
              <a:off x="0" y="0"/>
              <a:ext cx="650914" cy="650914"/>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lnTo>
                      <a:pt x="445826" y="33348"/>
                    </a:lnTo>
                    <a:lnTo>
                      <a:pt x="491360" y="8881"/>
                    </a:lnTo>
                    <a:lnTo>
                      <a:pt x="522953" y="49652"/>
                    </a:lnTo>
                    <a:lnTo>
                      <a:pt x="572609" y="35135"/>
                    </a:lnTo>
                    <a:lnTo>
                      <a:pt x="594986" y="81548"/>
                    </a:lnTo>
                    <a:lnTo>
                      <a:pt x="646591" y="77616"/>
                    </a:lnTo>
                    <a:lnTo>
                      <a:pt x="658778" y="127641"/>
                    </a:lnTo>
                    <a:lnTo>
                      <a:pt x="710077" y="134465"/>
                    </a:lnTo>
                    <a:lnTo>
                      <a:pt x="711539" y="185918"/>
                    </a:lnTo>
                    <a:lnTo>
                      <a:pt x="760292" y="203200"/>
                    </a:lnTo>
                    <a:lnTo>
                      <a:pt x="750965" y="253830"/>
                    </a:lnTo>
                    <a:lnTo>
                      <a:pt x="795038" y="280816"/>
                    </a:lnTo>
                    <a:lnTo>
                      <a:pt x="775331" y="328411"/>
                    </a:lnTo>
                    <a:lnTo>
                      <a:pt x="812800" y="363920"/>
                    </a:lnTo>
                    <a:lnTo>
                      <a:pt x="783573" y="406400"/>
                    </a:lnTo>
                    <a:lnTo>
                      <a:pt x="812800" y="448880"/>
                    </a:lnTo>
                    <a:lnTo>
                      <a:pt x="775331" y="484389"/>
                    </a:lnTo>
                    <a:lnTo>
                      <a:pt x="795038" y="531984"/>
                    </a:lnTo>
                    <a:lnTo>
                      <a:pt x="750965" y="558970"/>
                    </a:lnTo>
                    <a:lnTo>
                      <a:pt x="760292" y="609600"/>
                    </a:lnTo>
                    <a:lnTo>
                      <a:pt x="711539" y="626882"/>
                    </a:lnTo>
                    <a:lnTo>
                      <a:pt x="710077" y="678335"/>
                    </a:lnTo>
                    <a:lnTo>
                      <a:pt x="658778" y="685159"/>
                    </a:lnTo>
                    <a:lnTo>
                      <a:pt x="646591" y="735184"/>
                    </a:lnTo>
                    <a:lnTo>
                      <a:pt x="594986" y="731252"/>
                    </a:lnTo>
                    <a:lnTo>
                      <a:pt x="572609" y="777665"/>
                    </a:lnTo>
                    <a:lnTo>
                      <a:pt x="522953" y="763148"/>
                    </a:lnTo>
                    <a:lnTo>
                      <a:pt x="491360" y="803919"/>
                    </a:lnTo>
                    <a:lnTo>
                      <a:pt x="445826" y="779452"/>
                    </a:lnTo>
                    <a:lnTo>
                      <a:pt x="406400" y="812800"/>
                    </a:lnTo>
                    <a:lnTo>
                      <a:pt x="366974" y="779452"/>
                    </a:lnTo>
                    <a:lnTo>
                      <a:pt x="321440" y="803919"/>
                    </a:lnTo>
                    <a:lnTo>
                      <a:pt x="289847" y="763148"/>
                    </a:lnTo>
                    <a:lnTo>
                      <a:pt x="240191" y="777665"/>
                    </a:lnTo>
                    <a:lnTo>
                      <a:pt x="217814" y="731252"/>
                    </a:lnTo>
                    <a:lnTo>
                      <a:pt x="166209" y="735184"/>
                    </a:lnTo>
                    <a:lnTo>
                      <a:pt x="154022" y="685159"/>
                    </a:lnTo>
                    <a:lnTo>
                      <a:pt x="102722" y="678335"/>
                    </a:lnTo>
                    <a:lnTo>
                      <a:pt x="101260" y="626882"/>
                    </a:lnTo>
                    <a:lnTo>
                      <a:pt x="52509" y="609600"/>
                    </a:lnTo>
                    <a:lnTo>
                      <a:pt x="61835" y="558970"/>
                    </a:lnTo>
                    <a:lnTo>
                      <a:pt x="17762" y="531984"/>
                    </a:lnTo>
                    <a:lnTo>
                      <a:pt x="37469" y="484389"/>
                    </a:lnTo>
                    <a:lnTo>
                      <a:pt x="0" y="448880"/>
                    </a:lnTo>
                    <a:lnTo>
                      <a:pt x="29227" y="406400"/>
                    </a:lnTo>
                    <a:lnTo>
                      <a:pt x="0" y="363920"/>
                    </a:lnTo>
                    <a:lnTo>
                      <a:pt x="37469" y="328411"/>
                    </a:lnTo>
                    <a:lnTo>
                      <a:pt x="17762" y="280816"/>
                    </a:lnTo>
                    <a:lnTo>
                      <a:pt x="61835" y="253830"/>
                    </a:lnTo>
                    <a:lnTo>
                      <a:pt x="52509" y="203200"/>
                    </a:lnTo>
                    <a:lnTo>
                      <a:pt x="101260" y="185918"/>
                    </a:lnTo>
                    <a:lnTo>
                      <a:pt x="102722" y="134465"/>
                    </a:lnTo>
                    <a:lnTo>
                      <a:pt x="154022" y="127641"/>
                    </a:lnTo>
                    <a:lnTo>
                      <a:pt x="166209" y="77616"/>
                    </a:lnTo>
                    <a:lnTo>
                      <a:pt x="217814" y="81548"/>
                    </a:lnTo>
                    <a:lnTo>
                      <a:pt x="240191" y="35135"/>
                    </a:lnTo>
                    <a:lnTo>
                      <a:pt x="289847" y="49652"/>
                    </a:lnTo>
                    <a:lnTo>
                      <a:pt x="321440" y="8881"/>
                    </a:lnTo>
                    <a:lnTo>
                      <a:pt x="366974" y="33348"/>
                    </a:lnTo>
                    <a:lnTo>
                      <a:pt x="406400" y="0"/>
                    </a:lnTo>
                    <a:close/>
                  </a:path>
                </a:pathLst>
              </a:custGeom>
              <a:solidFill>
                <a:srgbClr val="EFD5C8"/>
              </a:solidFill>
              <a:ln w="19050" cap="sq">
                <a:solidFill>
                  <a:srgbClr val="DE4F45"/>
                </a:solidFill>
                <a:prstDash val="solid"/>
                <a:miter/>
              </a:ln>
            </p:spPr>
          </p:sp>
          <p:sp>
            <p:nvSpPr>
              <p:cNvPr id="14" name="TextBox 14"/>
              <p:cNvSpPr txBox="1"/>
              <p:nvPr/>
            </p:nvSpPr>
            <p:spPr>
              <a:xfrm>
                <a:off x="152400" y="57150"/>
                <a:ext cx="508000" cy="603250"/>
              </a:xfrm>
              <a:prstGeom prst="rect">
                <a:avLst/>
              </a:prstGeom>
            </p:spPr>
            <p:txBody>
              <a:bodyPr lIns="25400" tIns="25400" rIns="25400" bIns="25400" rtlCol="0" anchor="ctr"/>
              <a:lstStyle/>
              <a:p>
                <a:pPr algn="ctr">
                  <a:lnSpc>
                    <a:spcPts val="3499"/>
                  </a:lnSpc>
                </a:pPr>
                <a:endParaRPr sz="900"/>
              </a:p>
            </p:txBody>
          </p:sp>
        </p:grpSp>
        <p:sp>
          <p:nvSpPr>
            <p:cNvPr id="15" name="TextBox 15"/>
            <p:cNvSpPr txBox="1"/>
            <p:nvPr/>
          </p:nvSpPr>
          <p:spPr>
            <a:xfrm>
              <a:off x="208728" y="38619"/>
              <a:ext cx="129429" cy="478762"/>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6</a:t>
              </a:r>
            </a:p>
          </p:txBody>
        </p:sp>
      </p:grpSp>
      <p:sp>
        <p:nvSpPr>
          <p:cNvPr id="16" name="TextBox 16"/>
          <p:cNvSpPr txBox="1"/>
          <p:nvPr/>
        </p:nvSpPr>
        <p:spPr>
          <a:xfrm>
            <a:off x="2310593" y="42561"/>
            <a:ext cx="6804248" cy="1231106"/>
          </a:xfrm>
          <a:prstGeom prst="rect">
            <a:avLst/>
          </a:prstGeom>
        </p:spPr>
        <p:txBody>
          <a:bodyPr wrap="square" lIns="0" tIns="0" rIns="0" bIns="0" rtlCol="0" anchor="t">
            <a:spAutoFit/>
          </a:bodyPr>
          <a:lstStyle/>
          <a:p>
            <a:pPr algn="ctr">
              <a:lnSpc>
                <a:spcPts val="3220"/>
              </a:lnSpc>
            </a:pPr>
            <a:r>
              <a:rPr lang="en-US" sz="2300" dirty="0">
                <a:solidFill>
                  <a:srgbClr val="000000"/>
                </a:solidFill>
                <a:latin typeface="HK Grotesk"/>
              </a:rPr>
              <a:t>RÉPARTITION DES DEMANDES DE SOINS DE SUPPORT DU DISPOSITIF PARIS APRÈS CANCER DEPUIS LE 14 MARS 2022</a:t>
            </a:r>
          </a:p>
        </p:txBody>
      </p:sp>
      <p:sp>
        <p:nvSpPr>
          <p:cNvPr id="17" name="TextBox 17"/>
          <p:cNvSpPr txBox="1"/>
          <p:nvPr/>
        </p:nvSpPr>
        <p:spPr>
          <a:xfrm>
            <a:off x="3188526" y="4810465"/>
            <a:ext cx="359612" cy="307777"/>
          </a:xfrm>
          <a:prstGeom prst="rect">
            <a:avLst/>
          </a:prstGeom>
        </p:spPr>
        <p:txBody>
          <a:bodyPr lIns="0" tIns="0" rIns="0" bIns="0" rtlCol="0" anchor="t">
            <a:spAutoFit/>
          </a:bodyPr>
          <a:lstStyle/>
          <a:p>
            <a:pPr algn="ctr">
              <a:lnSpc>
                <a:spcPts val="1190"/>
              </a:lnSpc>
            </a:pPr>
            <a:r>
              <a:rPr lang="en-US" sz="850">
                <a:solidFill>
                  <a:srgbClr val="000000"/>
                </a:solidFill>
                <a:latin typeface="HK Grotesk"/>
              </a:rPr>
              <a:t>(73.9%)</a:t>
            </a:r>
          </a:p>
        </p:txBody>
      </p:sp>
      <p:sp>
        <p:nvSpPr>
          <p:cNvPr id="18" name="TextBox 18"/>
          <p:cNvSpPr txBox="1"/>
          <p:nvPr/>
        </p:nvSpPr>
        <p:spPr>
          <a:xfrm>
            <a:off x="1115992" y="1492885"/>
            <a:ext cx="359612" cy="307777"/>
          </a:xfrm>
          <a:prstGeom prst="rect">
            <a:avLst/>
          </a:prstGeom>
        </p:spPr>
        <p:txBody>
          <a:bodyPr lIns="0" tIns="0" rIns="0" bIns="0" rtlCol="0" anchor="t">
            <a:spAutoFit/>
          </a:bodyPr>
          <a:lstStyle/>
          <a:p>
            <a:pPr algn="ctr">
              <a:lnSpc>
                <a:spcPts val="1190"/>
              </a:lnSpc>
            </a:pPr>
            <a:r>
              <a:rPr lang="en-US" sz="850">
                <a:solidFill>
                  <a:srgbClr val="000000"/>
                </a:solidFill>
                <a:latin typeface="HK Grotesk"/>
              </a:rPr>
              <a:t>(20.3%)</a:t>
            </a:r>
          </a:p>
        </p:txBody>
      </p:sp>
      <p:sp>
        <p:nvSpPr>
          <p:cNvPr id="19" name="TextBox 19"/>
          <p:cNvSpPr txBox="1"/>
          <p:nvPr/>
        </p:nvSpPr>
        <p:spPr>
          <a:xfrm>
            <a:off x="5897068" y="2473181"/>
            <a:ext cx="73691" cy="179536"/>
          </a:xfrm>
          <a:prstGeom prst="rect">
            <a:avLst/>
          </a:prstGeom>
        </p:spPr>
        <p:txBody>
          <a:bodyPr lIns="0" tIns="0" rIns="0" bIns="0" rtlCol="0" anchor="t">
            <a:spAutoFit/>
          </a:bodyPr>
          <a:lstStyle/>
          <a:p>
            <a:pPr algn="ctr">
              <a:lnSpc>
                <a:spcPts val="1400"/>
              </a:lnSpc>
            </a:pPr>
            <a:r>
              <a:rPr lang="en-US" sz="1000">
                <a:solidFill>
                  <a:srgbClr val="000000"/>
                </a:solidFill>
                <a:latin typeface="HK Grotesk Bold"/>
              </a:rPr>
              <a:t>7</a:t>
            </a:r>
          </a:p>
        </p:txBody>
      </p:sp>
      <p:sp>
        <p:nvSpPr>
          <p:cNvPr id="20" name="TextBox 20"/>
          <p:cNvSpPr txBox="1"/>
          <p:nvPr/>
        </p:nvSpPr>
        <p:spPr>
          <a:xfrm>
            <a:off x="2624684" y="1334646"/>
            <a:ext cx="298720" cy="307777"/>
          </a:xfrm>
          <a:prstGeom prst="rect">
            <a:avLst/>
          </a:prstGeom>
        </p:spPr>
        <p:txBody>
          <a:bodyPr lIns="0" tIns="0" rIns="0" bIns="0" rtlCol="0" anchor="t">
            <a:spAutoFit/>
          </a:bodyPr>
          <a:lstStyle/>
          <a:p>
            <a:pPr algn="ctr">
              <a:lnSpc>
                <a:spcPts val="1190"/>
              </a:lnSpc>
            </a:pPr>
            <a:r>
              <a:rPr lang="en-US" sz="850">
                <a:solidFill>
                  <a:srgbClr val="000000"/>
                </a:solidFill>
                <a:latin typeface="HK Grotesk"/>
              </a:rPr>
              <a:t>(5.8%)</a:t>
            </a:r>
          </a:p>
        </p:txBody>
      </p:sp>
      <p:sp>
        <p:nvSpPr>
          <p:cNvPr id="21" name="TextBox 21"/>
          <p:cNvSpPr txBox="1"/>
          <p:nvPr/>
        </p:nvSpPr>
        <p:spPr>
          <a:xfrm>
            <a:off x="7727731" y="2406030"/>
            <a:ext cx="73691" cy="179536"/>
          </a:xfrm>
          <a:prstGeom prst="rect">
            <a:avLst/>
          </a:prstGeom>
        </p:spPr>
        <p:txBody>
          <a:bodyPr lIns="0" tIns="0" rIns="0" bIns="0" rtlCol="0" anchor="t">
            <a:spAutoFit/>
          </a:bodyPr>
          <a:lstStyle/>
          <a:p>
            <a:pPr algn="ctr">
              <a:lnSpc>
                <a:spcPts val="1400"/>
              </a:lnSpc>
            </a:pPr>
            <a:r>
              <a:rPr lang="en-US" sz="1000">
                <a:solidFill>
                  <a:srgbClr val="000000"/>
                </a:solidFill>
                <a:latin typeface="HK Grotesk Bold"/>
              </a:rPr>
              <a:t>5</a:t>
            </a:r>
          </a:p>
        </p:txBody>
      </p:sp>
      <p:sp>
        <p:nvSpPr>
          <p:cNvPr id="22" name="TextBox 22"/>
          <p:cNvSpPr txBox="1"/>
          <p:nvPr/>
        </p:nvSpPr>
        <p:spPr>
          <a:xfrm>
            <a:off x="5897068" y="4126720"/>
            <a:ext cx="73691" cy="179536"/>
          </a:xfrm>
          <a:prstGeom prst="rect">
            <a:avLst/>
          </a:prstGeom>
        </p:spPr>
        <p:txBody>
          <a:bodyPr lIns="0" tIns="0" rIns="0" bIns="0" rtlCol="0" anchor="t">
            <a:spAutoFit/>
          </a:bodyPr>
          <a:lstStyle/>
          <a:p>
            <a:pPr algn="ctr">
              <a:lnSpc>
                <a:spcPts val="1400"/>
              </a:lnSpc>
            </a:pPr>
            <a:r>
              <a:rPr lang="en-US" sz="1000">
                <a:solidFill>
                  <a:srgbClr val="000000"/>
                </a:solidFill>
                <a:latin typeface="HK Grotesk Bold"/>
              </a:rPr>
              <a:t>5</a:t>
            </a:r>
          </a:p>
        </p:txBody>
      </p:sp>
      <p:sp>
        <p:nvSpPr>
          <p:cNvPr id="23" name="TextBox 23"/>
          <p:cNvSpPr txBox="1"/>
          <p:nvPr/>
        </p:nvSpPr>
        <p:spPr>
          <a:xfrm>
            <a:off x="7581075" y="4059569"/>
            <a:ext cx="73691" cy="179536"/>
          </a:xfrm>
          <a:prstGeom prst="rect">
            <a:avLst/>
          </a:prstGeom>
        </p:spPr>
        <p:txBody>
          <a:bodyPr lIns="0" tIns="0" rIns="0" bIns="0" rtlCol="0" anchor="t">
            <a:spAutoFit/>
          </a:bodyPr>
          <a:lstStyle/>
          <a:p>
            <a:pPr algn="ctr">
              <a:lnSpc>
                <a:spcPts val="1400"/>
              </a:lnSpc>
            </a:pPr>
            <a:r>
              <a:rPr lang="en-US" sz="1000">
                <a:solidFill>
                  <a:srgbClr val="000000"/>
                </a:solidFill>
                <a:latin typeface="HK Grotesk Bold"/>
              </a:rPr>
              <a:t>5</a:t>
            </a:r>
          </a:p>
        </p:txBody>
      </p:sp>
      <p:sp>
        <p:nvSpPr>
          <p:cNvPr id="24" name="TextBox 24"/>
          <p:cNvSpPr txBox="1"/>
          <p:nvPr/>
        </p:nvSpPr>
        <p:spPr>
          <a:xfrm>
            <a:off x="8375686" y="4059569"/>
            <a:ext cx="73691" cy="179536"/>
          </a:xfrm>
          <a:prstGeom prst="rect">
            <a:avLst/>
          </a:prstGeom>
        </p:spPr>
        <p:txBody>
          <a:bodyPr lIns="0" tIns="0" rIns="0" bIns="0" rtlCol="0" anchor="t">
            <a:spAutoFit/>
          </a:bodyPr>
          <a:lstStyle/>
          <a:p>
            <a:pPr algn="ctr">
              <a:lnSpc>
                <a:spcPts val="1400"/>
              </a:lnSpc>
            </a:pPr>
            <a:r>
              <a:rPr lang="en-US" sz="1000">
                <a:solidFill>
                  <a:srgbClr val="000000"/>
                </a:solidFill>
                <a:latin typeface="HK Grotesk Bold"/>
              </a:rPr>
              <a:t>1</a:t>
            </a:r>
          </a:p>
        </p:txBody>
      </p:sp>
      <p:sp>
        <p:nvSpPr>
          <p:cNvPr id="25" name="AutoShape 25"/>
          <p:cNvSpPr/>
          <p:nvPr/>
        </p:nvSpPr>
        <p:spPr>
          <a:xfrm>
            <a:off x="3242831" y="1277581"/>
            <a:ext cx="1329170" cy="768763"/>
          </a:xfrm>
          <a:prstGeom prst="line">
            <a:avLst/>
          </a:prstGeom>
          <a:ln w="47625" cap="flat">
            <a:solidFill>
              <a:srgbClr val="000000"/>
            </a:solidFill>
            <a:prstDash val="solid"/>
            <a:headEnd type="none" w="sm" len="sm"/>
            <a:tailEnd type="arrow" w="med" len="sm"/>
          </a:ln>
        </p:spPr>
      </p:sp>
    </p:spTree>
    <p:extLst>
      <p:ext uri="{BB962C8B-B14F-4D97-AF65-F5344CB8AC3E}">
        <p14:creationId xmlns:p14="http://schemas.microsoft.com/office/powerpoint/2010/main" val="5622656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9144000" cy="5143500"/>
            <a:chOff x="0" y="0"/>
            <a:chExt cx="4816593" cy="2709333"/>
          </a:xfrm>
        </p:grpSpPr>
        <p:sp>
          <p:nvSpPr>
            <p:cNvPr id="3" name="Freeform 3"/>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gradFill rotWithShape="1">
              <a:gsLst>
                <a:gs pos="0">
                  <a:srgbClr val="E67924">
                    <a:alpha val="20000"/>
                  </a:srgbClr>
                </a:gs>
                <a:gs pos="50000">
                  <a:srgbClr val="A63662">
                    <a:alpha val="20000"/>
                  </a:srgbClr>
                </a:gs>
                <a:gs pos="100000">
                  <a:srgbClr val="0643AB">
                    <a:alpha val="20000"/>
                  </a:srgbClr>
                </a:gs>
              </a:gsLst>
              <a:lin ang="0"/>
            </a:gradFill>
          </p:spPr>
        </p:sp>
        <p:sp>
          <p:nvSpPr>
            <p:cNvPr id="4" name="TextBox 4"/>
            <p:cNvSpPr txBox="1"/>
            <p:nvPr/>
          </p:nvSpPr>
          <p:spPr>
            <a:xfrm>
              <a:off x="0" y="-38100"/>
              <a:ext cx="4816593" cy="2747433"/>
            </a:xfrm>
            <a:prstGeom prst="rect">
              <a:avLst/>
            </a:prstGeom>
          </p:spPr>
          <p:txBody>
            <a:bodyPr lIns="25400" tIns="25400" rIns="25400" bIns="25400" rtlCol="0" anchor="ctr"/>
            <a:lstStyle/>
            <a:p>
              <a:pPr algn="ctr">
                <a:lnSpc>
                  <a:spcPts val="1330"/>
                </a:lnSpc>
                <a:spcBef>
                  <a:spcPct val="0"/>
                </a:spcBef>
              </a:pPr>
              <a:endParaRPr sz="900"/>
            </a:p>
          </p:txBody>
        </p:sp>
      </p:grpSp>
      <p:sp>
        <p:nvSpPr>
          <p:cNvPr id="5" name="TextBox 5"/>
          <p:cNvSpPr txBox="1"/>
          <p:nvPr/>
        </p:nvSpPr>
        <p:spPr>
          <a:xfrm>
            <a:off x="1048444" y="121444"/>
            <a:ext cx="7581207" cy="423193"/>
          </a:xfrm>
          <a:prstGeom prst="rect">
            <a:avLst/>
          </a:prstGeom>
        </p:spPr>
        <p:txBody>
          <a:bodyPr lIns="0" tIns="0" rIns="0" bIns="0" rtlCol="0" anchor="t">
            <a:spAutoFit/>
          </a:bodyPr>
          <a:lstStyle/>
          <a:p>
            <a:pPr algn="ctr">
              <a:lnSpc>
                <a:spcPts val="3300"/>
              </a:lnSpc>
              <a:spcBef>
                <a:spcPct val="0"/>
              </a:spcBef>
            </a:pPr>
            <a:r>
              <a:rPr lang="en-US" sz="2750">
                <a:solidFill>
                  <a:srgbClr val="000000"/>
                </a:solidFill>
                <a:latin typeface="HK Grotesk"/>
              </a:rPr>
              <a:t>LES TOP ÉTABLISSEMENTS 2023</a:t>
            </a:r>
          </a:p>
        </p:txBody>
      </p:sp>
      <p:grpSp>
        <p:nvGrpSpPr>
          <p:cNvPr id="6" name="Group 6"/>
          <p:cNvGrpSpPr/>
          <p:nvPr/>
        </p:nvGrpSpPr>
        <p:grpSpPr>
          <a:xfrm>
            <a:off x="8948740" y="4965087"/>
            <a:ext cx="244093" cy="244093"/>
            <a:chOff x="0" y="0"/>
            <a:chExt cx="650914" cy="650914"/>
          </a:xfrm>
        </p:grpSpPr>
        <p:grpSp>
          <p:nvGrpSpPr>
            <p:cNvPr id="7" name="Group 7"/>
            <p:cNvGrpSpPr/>
            <p:nvPr/>
          </p:nvGrpSpPr>
          <p:grpSpPr>
            <a:xfrm>
              <a:off x="0" y="0"/>
              <a:ext cx="650914" cy="650914"/>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lnTo>
                      <a:pt x="445826" y="33348"/>
                    </a:lnTo>
                    <a:lnTo>
                      <a:pt x="491360" y="8881"/>
                    </a:lnTo>
                    <a:lnTo>
                      <a:pt x="522953" y="49652"/>
                    </a:lnTo>
                    <a:lnTo>
                      <a:pt x="572609" y="35135"/>
                    </a:lnTo>
                    <a:lnTo>
                      <a:pt x="594986" y="81548"/>
                    </a:lnTo>
                    <a:lnTo>
                      <a:pt x="646591" y="77616"/>
                    </a:lnTo>
                    <a:lnTo>
                      <a:pt x="658778" y="127641"/>
                    </a:lnTo>
                    <a:lnTo>
                      <a:pt x="710077" y="134465"/>
                    </a:lnTo>
                    <a:lnTo>
                      <a:pt x="711539" y="185918"/>
                    </a:lnTo>
                    <a:lnTo>
                      <a:pt x="760292" y="203200"/>
                    </a:lnTo>
                    <a:lnTo>
                      <a:pt x="750965" y="253830"/>
                    </a:lnTo>
                    <a:lnTo>
                      <a:pt x="795038" y="280816"/>
                    </a:lnTo>
                    <a:lnTo>
                      <a:pt x="775331" y="328411"/>
                    </a:lnTo>
                    <a:lnTo>
                      <a:pt x="812800" y="363920"/>
                    </a:lnTo>
                    <a:lnTo>
                      <a:pt x="783573" y="406400"/>
                    </a:lnTo>
                    <a:lnTo>
                      <a:pt x="812800" y="448880"/>
                    </a:lnTo>
                    <a:lnTo>
                      <a:pt x="775331" y="484389"/>
                    </a:lnTo>
                    <a:lnTo>
                      <a:pt x="795038" y="531984"/>
                    </a:lnTo>
                    <a:lnTo>
                      <a:pt x="750965" y="558970"/>
                    </a:lnTo>
                    <a:lnTo>
                      <a:pt x="760292" y="609600"/>
                    </a:lnTo>
                    <a:lnTo>
                      <a:pt x="711539" y="626882"/>
                    </a:lnTo>
                    <a:lnTo>
                      <a:pt x="710077" y="678335"/>
                    </a:lnTo>
                    <a:lnTo>
                      <a:pt x="658778" y="685159"/>
                    </a:lnTo>
                    <a:lnTo>
                      <a:pt x="646591" y="735184"/>
                    </a:lnTo>
                    <a:lnTo>
                      <a:pt x="594986" y="731252"/>
                    </a:lnTo>
                    <a:lnTo>
                      <a:pt x="572609" y="777665"/>
                    </a:lnTo>
                    <a:lnTo>
                      <a:pt x="522953" y="763148"/>
                    </a:lnTo>
                    <a:lnTo>
                      <a:pt x="491360" y="803919"/>
                    </a:lnTo>
                    <a:lnTo>
                      <a:pt x="445826" y="779452"/>
                    </a:lnTo>
                    <a:lnTo>
                      <a:pt x="406400" y="812800"/>
                    </a:lnTo>
                    <a:lnTo>
                      <a:pt x="366974" y="779452"/>
                    </a:lnTo>
                    <a:lnTo>
                      <a:pt x="321440" y="803919"/>
                    </a:lnTo>
                    <a:lnTo>
                      <a:pt x="289847" y="763148"/>
                    </a:lnTo>
                    <a:lnTo>
                      <a:pt x="240191" y="777665"/>
                    </a:lnTo>
                    <a:lnTo>
                      <a:pt x="217814" y="731252"/>
                    </a:lnTo>
                    <a:lnTo>
                      <a:pt x="166209" y="735184"/>
                    </a:lnTo>
                    <a:lnTo>
                      <a:pt x="154022" y="685159"/>
                    </a:lnTo>
                    <a:lnTo>
                      <a:pt x="102722" y="678335"/>
                    </a:lnTo>
                    <a:lnTo>
                      <a:pt x="101260" y="626882"/>
                    </a:lnTo>
                    <a:lnTo>
                      <a:pt x="52509" y="609600"/>
                    </a:lnTo>
                    <a:lnTo>
                      <a:pt x="61835" y="558970"/>
                    </a:lnTo>
                    <a:lnTo>
                      <a:pt x="17762" y="531984"/>
                    </a:lnTo>
                    <a:lnTo>
                      <a:pt x="37469" y="484389"/>
                    </a:lnTo>
                    <a:lnTo>
                      <a:pt x="0" y="448880"/>
                    </a:lnTo>
                    <a:lnTo>
                      <a:pt x="29227" y="406400"/>
                    </a:lnTo>
                    <a:lnTo>
                      <a:pt x="0" y="363920"/>
                    </a:lnTo>
                    <a:lnTo>
                      <a:pt x="37469" y="328411"/>
                    </a:lnTo>
                    <a:lnTo>
                      <a:pt x="17762" y="280816"/>
                    </a:lnTo>
                    <a:lnTo>
                      <a:pt x="61835" y="253830"/>
                    </a:lnTo>
                    <a:lnTo>
                      <a:pt x="52509" y="203200"/>
                    </a:lnTo>
                    <a:lnTo>
                      <a:pt x="101260" y="185918"/>
                    </a:lnTo>
                    <a:lnTo>
                      <a:pt x="102722" y="134465"/>
                    </a:lnTo>
                    <a:lnTo>
                      <a:pt x="154022" y="127641"/>
                    </a:lnTo>
                    <a:lnTo>
                      <a:pt x="166209" y="77616"/>
                    </a:lnTo>
                    <a:lnTo>
                      <a:pt x="217814" y="81548"/>
                    </a:lnTo>
                    <a:lnTo>
                      <a:pt x="240191" y="35135"/>
                    </a:lnTo>
                    <a:lnTo>
                      <a:pt x="289847" y="49652"/>
                    </a:lnTo>
                    <a:lnTo>
                      <a:pt x="321440" y="8881"/>
                    </a:lnTo>
                    <a:lnTo>
                      <a:pt x="366974" y="33348"/>
                    </a:lnTo>
                    <a:lnTo>
                      <a:pt x="406400" y="0"/>
                    </a:lnTo>
                    <a:close/>
                  </a:path>
                </a:pathLst>
              </a:custGeom>
              <a:solidFill>
                <a:srgbClr val="EFD5C8"/>
              </a:solidFill>
              <a:ln w="19050" cap="sq">
                <a:solidFill>
                  <a:srgbClr val="DE4F45"/>
                </a:solidFill>
                <a:prstDash val="solid"/>
                <a:miter/>
              </a:ln>
            </p:spPr>
          </p:sp>
          <p:sp>
            <p:nvSpPr>
              <p:cNvPr id="9" name="TextBox 9"/>
              <p:cNvSpPr txBox="1"/>
              <p:nvPr/>
            </p:nvSpPr>
            <p:spPr>
              <a:xfrm>
                <a:off x="152400" y="57150"/>
                <a:ext cx="508000" cy="603250"/>
              </a:xfrm>
              <a:prstGeom prst="rect">
                <a:avLst/>
              </a:prstGeom>
            </p:spPr>
            <p:txBody>
              <a:bodyPr lIns="25400" tIns="25400" rIns="25400" bIns="25400" rtlCol="0" anchor="ctr"/>
              <a:lstStyle/>
              <a:p>
                <a:pPr algn="ctr">
                  <a:lnSpc>
                    <a:spcPts val="3499"/>
                  </a:lnSpc>
                </a:pPr>
                <a:endParaRPr sz="900"/>
              </a:p>
            </p:txBody>
          </p:sp>
        </p:grpSp>
        <p:sp>
          <p:nvSpPr>
            <p:cNvPr id="10" name="TextBox 10"/>
            <p:cNvSpPr txBox="1"/>
            <p:nvPr/>
          </p:nvSpPr>
          <p:spPr>
            <a:xfrm>
              <a:off x="208728" y="38619"/>
              <a:ext cx="129429" cy="478762"/>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7</a:t>
              </a:r>
            </a:p>
          </p:txBody>
        </p:sp>
      </p:grpSp>
      <p:pic>
        <p:nvPicPr>
          <p:cNvPr id="11" name="Picture 11"/>
          <p:cNvPicPr>
            <a:picLocks noChangeAspect="1"/>
          </p:cNvPicPr>
          <p:nvPr/>
        </p:nvPicPr>
        <p:blipFill>
          <a:blip r:embed="rId3"/>
          <a:stretch>
            <a:fillRect/>
          </a:stretch>
        </p:blipFill>
        <p:spPr>
          <a:xfrm>
            <a:off x="-644419" y="-154660"/>
            <a:ext cx="10512494" cy="5851192"/>
          </a:xfrm>
          <a:prstGeom prst="rect">
            <a:avLst/>
          </a:prstGeom>
        </p:spPr>
      </p:pic>
      <p:grpSp>
        <p:nvGrpSpPr>
          <p:cNvPr id="12" name="Group 12"/>
          <p:cNvGrpSpPr/>
          <p:nvPr/>
        </p:nvGrpSpPr>
        <p:grpSpPr>
          <a:xfrm>
            <a:off x="8036902" y="1075653"/>
            <a:ext cx="592749" cy="310163"/>
            <a:chOff x="0" y="0"/>
            <a:chExt cx="312230" cy="163378"/>
          </a:xfrm>
        </p:grpSpPr>
        <p:sp>
          <p:nvSpPr>
            <p:cNvPr id="13" name="Freeform 13"/>
            <p:cNvSpPr/>
            <p:nvPr/>
          </p:nvSpPr>
          <p:spPr>
            <a:xfrm>
              <a:off x="0" y="0"/>
              <a:ext cx="312230" cy="163378"/>
            </a:xfrm>
            <a:custGeom>
              <a:avLst/>
              <a:gdLst/>
              <a:ahLst/>
              <a:cxnLst/>
              <a:rect l="l" t="t" r="r" b="b"/>
              <a:pathLst>
                <a:path w="312230" h="163378">
                  <a:moveTo>
                    <a:pt x="0" y="0"/>
                  </a:moveTo>
                  <a:lnTo>
                    <a:pt x="312230" y="0"/>
                  </a:lnTo>
                  <a:lnTo>
                    <a:pt x="312230" y="163378"/>
                  </a:lnTo>
                  <a:lnTo>
                    <a:pt x="0" y="163378"/>
                  </a:lnTo>
                  <a:close/>
                </a:path>
              </a:pathLst>
            </a:custGeom>
            <a:solidFill>
              <a:srgbClr val="000000">
                <a:alpha val="0"/>
              </a:srgbClr>
            </a:solidFill>
          </p:spPr>
        </p:sp>
        <p:sp>
          <p:nvSpPr>
            <p:cNvPr id="14" name="TextBox 14"/>
            <p:cNvSpPr txBox="1"/>
            <p:nvPr/>
          </p:nvSpPr>
          <p:spPr>
            <a:xfrm>
              <a:off x="0" y="-47625"/>
              <a:ext cx="312230" cy="211003"/>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43</a:t>
              </a:r>
            </a:p>
          </p:txBody>
        </p:sp>
      </p:grpSp>
      <p:grpSp>
        <p:nvGrpSpPr>
          <p:cNvPr id="15" name="Group 15"/>
          <p:cNvGrpSpPr/>
          <p:nvPr/>
        </p:nvGrpSpPr>
        <p:grpSpPr>
          <a:xfrm>
            <a:off x="6038000" y="1507389"/>
            <a:ext cx="592749" cy="310163"/>
            <a:chOff x="0" y="0"/>
            <a:chExt cx="312230" cy="163378"/>
          </a:xfrm>
        </p:grpSpPr>
        <p:sp>
          <p:nvSpPr>
            <p:cNvPr id="16" name="Freeform 16"/>
            <p:cNvSpPr/>
            <p:nvPr/>
          </p:nvSpPr>
          <p:spPr>
            <a:xfrm>
              <a:off x="0" y="0"/>
              <a:ext cx="312230" cy="163378"/>
            </a:xfrm>
            <a:custGeom>
              <a:avLst/>
              <a:gdLst/>
              <a:ahLst/>
              <a:cxnLst/>
              <a:rect l="l" t="t" r="r" b="b"/>
              <a:pathLst>
                <a:path w="312230" h="163378">
                  <a:moveTo>
                    <a:pt x="0" y="0"/>
                  </a:moveTo>
                  <a:lnTo>
                    <a:pt x="312230" y="0"/>
                  </a:lnTo>
                  <a:lnTo>
                    <a:pt x="312230" y="163378"/>
                  </a:lnTo>
                  <a:lnTo>
                    <a:pt x="0" y="163378"/>
                  </a:lnTo>
                  <a:close/>
                </a:path>
              </a:pathLst>
            </a:custGeom>
            <a:solidFill>
              <a:srgbClr val="000000">
                <a:alpha val="0"/>
              </a:srgbClr>
            </a:solidFill>
          </p:spPr>
        </p:sp>
        <p:sp>
          <p:nvSpPr>
            <p:cNvPr id="17" name="TextBox 17"/>
            <p:cNvSpPr txBox="1"/>
            <p:nvPr/>
          </p:nvSpPr>
          <p:spPr>
            <a:xfrm>
              <a:off x="0" y="-47625"/>
              <a:ext cx="312230" cy="211003"/>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26</a:t>
              </a:r>
            </a:p>
          </p:txBody>
        </p:sp>
      </p:grpSp>
      <p:grpSp>
        <p:nvGrpSpPr>
          <p:cNvPr id="18" name="Group 18"/>
          <p:cNvGrpSpPr/>
          <p:nvPr/>
        </p:nvGrpSpPr>
        <p:grpSpPr>
          <a:xfrm>
            <a:off x="3532825" y="2926935"/>
            <a:ext cx="592749" cy="310163"/>
            <a:chOff x="0" y="0"/>
            <a:chExt cx="312230" cy="163378"/>
          </a:xfrm>
        </p:grpSpPr>
        <p:sp>
          <p:nvSpPr>
            <p:cNvPr id="19" name="Freeform 19"/>
            <p:cNvSpPr/>
            <p:nvPr/>
          </p:nvSpPr>
          <p:spPr>
            <a:xfrm>
              <a:off x="0" y="0"/>
              <a:ext cx="312230" cy="163378"/>
            </a:xfrm>
            <a:custGeom>
              <a:avLst/>
              <a:gdLst/>
              <a:ahLst/>
              <a:cxnLst/>
              <a:rect l="l" t="t" r="r" b="b"/>
              <a:pathLst>
                <a:path w="312230" h="163378">
                  <a:moveTo>
                    <a:pt x="0" y="0"/>
                  </a:moveTo>
                  <a:lnTo>
                    <a:pt x="312230" y="0"/>
                  </a:lnTo>
                  <a:lnTo>
                    <a:pt x="312230" y="163378"/>
                  </a:lnTo>
                  <a:lnTo>
                    <a:pt x="0" y="163378"/>
                  </a:lnTo>
                  <a:close/>
                </a:path>
              </a:pathLst>
            </a:custGeom>
            <a:solidFill>
              <a:srgbClr val="000000">
                <a:alpha val="0"/>
              </a:srgbClr>
            </a:solidFill>
          </p:spPr>
        </p:sp>
        <p:sp>
          <p:nvSpPr>
            <p:cNvPr id="20" name="TextBox 20"/>
            <p:cNvSpPr txBox="1"/>
            <p:nvPr/>
          </p:nvSpPr>
          <p:spPr>
            <a:xfrm>
              <a:off x="0" y="-47625"/>
              <a:ext cx="312230" cy="211003"/>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6</a:t>
              </a:r>
            </a:p>
          </p:txBody>
        </p:sp>
      </p:grpSp>
      <p:grpSp>
        <p:nvGrpSpPr>
          <p:cNvPr id="21" name="Group 21"/>
          <p:cNvGrpSpPr/>
          <p:nvPr/>
        </p:nvGrpSpPr>
        <p:grpSpPr>
          <a:xfrm>
            <a:off x="3357547" y="3237098"/>
            <a:ext cx="592749" cy="310163"/>
            <a:chOff x="0" y="0"/>
            <a:chExt cx="312230" cy="163378"/>
          </a:xfrm>
        </p:grpSpPr>
        <p:sp>
          <p:nvSpPr>
            <p:cNvPr id="22" name="Freeform 22"/>
            <p:cNvSpPr/>
            <p:nvPr/>
          </p:nvSpPr>
          <p:spPr>
            <a:xfrm>
              <a:off x="0" y="0"/>
              <a:ext cx="312230" cy="163378"/>
            </a:xfrm>
            <a:custGeom>
              <a:avLst/>
              <a:gdLst/>
              <a:ahLst/>
              <a:cxnLst/>
              <a:rect l="l" t="t" r="r" b="b"/>
              <a:pathLst>
                <a:path w="312230" h="163378">
                  <a:moveTo>
                    <a:pt x="0" y="0"/>
                  </a:moveTo>
                  <a:lnTo>
                    <a:pt x="312230" y="0"/>
                  </a:lnTo>
                  <a:lnTo>
                    <a:pt x="312230" y="163378"/>
                  </a:lnTo>
                  <a:lnTo>
                    <a:pt x="0" y="163378"/>
                  </a:lnTo>
                  <a:close/>
                </a:path>
              </a:pathLst>
            </a:custGeom>
            <a:solidFill>
              <a:srgbClr val="000000">
                <a:alpha val="0"/>
              </a:srgbClr>
            </a:solidFill>
          </p:spPr>
        </p:sp>
        <p:sp>
          <p:nvSpPr>
            <p:cNvPr id="23" name="TextBox 23"/>
            <p:cNvSpPr txBox="1"/>
            <p:nvPr/>
          </p:nvSpPr>
          <p:spPr>
            <a:xfrm>
              <a:off x="0" y="-47625"/>
              <a:ext cx="312230" cy="211003"/>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4</a:t>
              </a:r>
            </a:p>
          </p:txBody>
        </p:sp>
      </p:grpSp>
      <p:grpSp>
        <p:nvGrpSpPr>
          <p:cNvPr id="24" name="Group 24"/>
          <p:cNvGrpSpPr/>
          <p:nvPr/>
        </p:nvGrpSpPr>
        <p:grpSpPr>
          <a:xfrm>
            <a:off x="3226925" y="3547262"/>
            <a:ext cx="592749" cy="310163"/>
            <a:chOff x="0" y="0"/>
            <a:chExt cx="312230" cy="163378"/>
          </a:xfrm>
        </p:grpSpPr>
        <p:sp>
          <p:nvSpPr>
            <p:cNvPr id="25" name="Freeform 25"/>
            <p:cNvSpPr/>
            <p:nvPr/>
          </p:nvSpPr>
          <p:spPr>
            <a:xfrm>
              <a:off x="0" y="0"/>
              <a:ext cx="312230" cy="163378"/>
            </a:xfrm>
            <a:custGeom>
              <a:avLst/>
              <a:gdLst/>
              <a:ahLst/>
              <a:cxnLst/>
              <a:rect l="l" t="t" r="r" b="b"/>
              <a:pathLst>
                <a:path w="312230" h="163378">
                  <a:moveTo>
                    <a:pt x="0" y="0"/>
                  </a:moveTo>
                  <a:lnTo>
                    <a:pt x="312230" y="0"/>
                  </a:lnTo>
                  <a:lnTo>
                    <a:pt x="312230" y="163378"/>
                  </a:lnTo>
                  <a:lnTo>
                    <a:pt x="0" y="163378"/>
                  </a:lnTo>
                  <a:close/>
                </a:path>
              </a:pathLst>
            </a:custGeom>
            <a:solidFill>
              <a:srgbClr val="000000">
                <a:alpha val="0"/>
              </a:srgbClr>
            </a:solidFill>
          </p:spPr>
        </p:sp>
        <p:sp>
          <p:nvSpPr>
            <p:cNvPr id="26" name="TextBox 26"/>
            <p:cNvSpPr txBox="1"/>
            <p:nvPr/>
          </p:nvSpPr>
          <p:spPr>
            <a:xfrm>
              <a:off x="0" y="-47625"/>
              <a:ext cx="312230" cy="211003"/>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3</a:t>
              </a:r>
            </a:p>
          </p:txBody>
        </p:sp>
      </p:grpSp>
      <p:grpSp>
        <p:nvGrpSpPr>
          <p:cNvPr id="27" name="Group 27"/>
          <p:cNvGrpSpPr/>
          <p:nvPr/>
        </p:nvGrpSpPr>
        <p:grpSpPr>
          <a:xfrm>
            <a:off x="2999260" y="3921130"/>
            <a:ext cx="592749" cy="310163"/>
            <a:chOff x="0" y="0"/>
            <a:chExt cx="312230" cy="163378"/>
          </a:xfrm>
        </p:grpSpPr>
        <p:sp>
          <p:nvSpPr>
            <p:cNvPr id="28" name="Freeform 28"/>
            <p:cNvSpPr/>
            <p:nvPr/>
          </p:nvSpPr>
          <p:spPr>
            <a:xfrm>
              <a:off x="0" y="0"/>
              <a:ext cx="312230" cy="163378"/>
            </a:xfrm>
            <a:custGeom>
              <a:avLst/>
              <a:gdLst/>
              <a:ahLst/>
              <a:cxnLst/>
              <a:rect l="l" t="t" r="r" b="b"/>
              <a:pathLst>
                <a:path w="312230" h="163378">
                  <a:moveTo>
                    <a:pt x="0" y="0"/>
                  </a:moveTo>
                  <a:lnTo>
                    <a:pt x="312230" y="0"/>
                  </a:lnTo>
                  <a:lnTo>
                    <a:pt x="312230" y="163378"/>
                  </a:lnTo>
                  <a:lnTo>
                    <a:pt x="0" y="163378"/>
                  </a:lnTo>
                  <a:close/>
                </a:path>
              </a:pathLst>
            </a:custGeom>
            <a:solidFill>
              <a:srgbClr val="000000">
                <a:alpha val="0"/>
              </a:srgbClr>
            </a:solidFill>
          </p:spPr>
        </p:sp>
        <p:sp>
          <p:nvSpPr>
            <p:cNvPr id="29" name="TextBox 29"/>
            <p:cNvSpPr txBox="1"/>
            <p:nvPr/>
          </p:nvSpPr>
          <p:spPr>
            <a:xfrm>
              <a:off x="0" y="-47625"/>
              <a:ext cx="312230" cy="211003"/>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1</a:t>
              </a:r>
            </a:p>
          </p:txBody>
        </p:sp>
      </p:grpSp>
      <p:grpSp>
        <p:nvGrpSpPr>
          <p:cNvPr id="30" name="Group 30"/>
          <p:cNvGrpSpPr/>
          <p:nvPr/>
        </p:nvGrpSpPr>
        <p:grpSpPr>
          <a:xfrm>
            <a:off x="4696502" y="4318987"/>
            <a:ext cx="592749" cy="310163"/>
            <a:chOff x="0" y="0"/>
            <a:chExt cx="312230" cy="163378"/>
          </a:xfrm>
        </p:grpSpPr>
        <p:sp>
          <p:nvSpPr>
            <p:cNvPr id="31" name="Freeform 31"/>
            <p:cNvSpPr/>
            <p:nvPr/>
          </p:nvSpPr>
          <p:spPr>
            <a:xfrm>
              <a:off x="0" y="0"/>
              <a:ext cx="312230" cy="163378"/>
            </a:xfrm>
            <a:custGeom>
              <a:avLst/>
              <a:gdLst/>
              <a:ahLst/>
              <a:cxnLst/>
              <a:rect l="l" t="t" r="r" b="b"/>
              <a:pathLst>
                <a:path w="312230" h="163378">
                  <a:moveTo>
                    <a:pt x="0" y="0"/>
                  </a:moveTo>
                  <a:lnTo>
                    <a:pt x="312230" y="0"/>
                  </a:lnTo>
                  <a:lnTo>
                    <a:pt x="312230" y="163378"/>
                  </a:lnTo>
                  <a:lnTo>
                    <a:pt x="0" y="163378"/>
                  </a:lnTo>
                  <a:close/>
                </a:path>
              </a:pathLst>
            </a:custGeom>
            <a:solidFill>
              <a:srgbClr val="000000">
                <a:alpha val="0"/>
              </a:srgbClr>
            </a:solidFill>
          </p:spPr>
        </p:sp>
        <p:sp>
          <p:nvSpPr>
            <p:cNvPr id="32" name="TextBox 32"/>
            <p:cNvSpPr txBox="1"/>
            <p:nvPr/>
          </p:nvSpPr>
          <p:spPr>
            <a:xfrm>
              <a:off x="0" y="-47625"/>
              <a:ext cx="312230" cy="211003"/>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15</a:t>
              </a:r>
            </a:p>
          </p:txBody>
        </p:sp>
      </p:grpSp>
      <p:grpSp>
        <p:nvGrpSpPr>
          <p:cNvPr id="33" name="Group 33"/>
          <p:cNvGrpSpPr/>
          <p:nvPr/>
        </p:nvGrpSpPr>
        <p:grpSpPr>
          <a:xfrm>
            <a:off x="5469064" y="1822314"/>
            <a:ext cx="592749" cy="310163"/>
            <a:chOff x="0" y="0"/>
            <a:chExt cx="312230" cy="163378"/>
          </a:xfrm>
        </p:grpSpPr>
        <p:sp>
          <p:nvSpPr>
            <p:cNvPr id="34" name="Freeform 34"/>
            <p:cNvSpPr/>
            <p:nvPr/>
          </p:nvSpPr>
          <p:spPr>
            <a:xfrm>
              <a:off x="0" y="0"/>
              <a:ext cx="312230" cy="163378"/>
            </a:xfrm>
            <a:custGeom>
              <a:avLst/>
              <a:gdLst/>
              <a:ahLst/>
              <a:cxnLst/>
              <a:rect l="l" t="t" r="r" b="b"/>
              <a:pathLst>
                <a:path w="312230" h="163378">
                  <a:moveTo>
                    <a:pt x="0" y="0"/>
                  </a:moveTo>
                  <a:lnTo>
                    <a:pt x="312230" y="0"/>
                  </a:lnTo>
                  <a:lnTo>
                    <a:pt x="312230" y="163378"/>
                  </a:lnTo>
                  <a:lnTo>
                    <a:pt x="0" y="163378"/>
                  </a:lnTo>
                  <a:close/>
                </a:path>
              </a:pathLst>
            </a:custGeom>
            <a:solidFill>
              <a:srgbClr val="000000">
                <a:alpha val="0"/>
              </a:srgbClr>
            </a:solidFill>
          </p:spPr>
        </p:sp>
        <p:sp>
          <p:nvSpPr>
            <p:cNvPr id="35" name="TextBox 35"/>
            <p:cNvSpPr txBox="1"/>
            <p:nvPr/>
          </p:nvSpPr>
          <p:spPr>
            <a:xfrm>
              <a:off x="0" y="-47625"/>
              <a:ext cx="312230" cy="211003"/>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21</a:t>
              </a:r>
            </a:p>
          </p:txBody>
        </p:sp>
      </p:grpSp>
      <p:grpSp>
        <p:nvGrpSpPr>
          <p:cNvPr id="36" name="Group 36"/>
          <p:cNvGrpSpPr/>
          <p:nvPr/>
        </p:nvGrpSpPr>
        <p:grpSpPr>
          <a:xfrm>
            <a:off x="4992876" y="2118190"/>
            <a:ext cx="592749" cy="310163"/>
            <a:chOff x="0" y="0"/>
            <a:chExt cx="312230" cy="163378"/>
          </a:xfrm>
        </p:grpSpPr>
        <p:sp>
          <p:nvSpPr>
            <p:cNvPr id="37" name="Freeform 37"/>
            <p:cNvSpPr/>
            <p:nvPr/>
          </p:nvSpPr>
          <p:spPr>
            <a:xfrm>
              <a:off x="0" y="0"/>
              <a:ext cx="312230" cy="163378"/>
            </a:xfrm>
            <a:custGeom>
              <a:avLst/>
              <a:gdLst/>
              <a:ahLst/>
              <a:cxnLst/>
              <a:rect l="l" t="t" r="r" b="b"/>
              <a:pathLst>
                <a:path w="312230" h="163378">
                  <a:moveTo>
                    <a:pt x="0" y="0"/>
                  </a:moveTo>
                  <a:lnTo>
                    <a:pt x="312230" y="0"/>
                  </a:lnTo>
                  <a:lnTo>
                    <a:pt x="312230" y="163378"/>
                  </a:lnTo>
                  <a:lnTo>
                    <a:pt x="0" y="163378"/>
                  </a:lnTo>
                  <a:close/>
                </a:path>
              </a:pathLst>
            </a:custGeom>
            <a:solidFill>
              <a:srgbClr val="000000">
                <a:alpha val="0"/>
              </a:srgbClr>
            </a:solidFill>
          </p:spPr>
        </p:sp>
        <p:sp>
          <p:nvSpPr>
            <p:cNvPr id="38" name="TextBox 38"/>
            <p:cNvSpPr txBox="1"/>
            <p:nvPr/>
          </p:nvSpPr>
          <p:spPr>
            <a:xfrm>
              <a:off x="0" y="-47625"/>
              <a:ext cx="312230" cy="211003"/>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18</a:t>
              </a:r>
            </a:p>
          </p:txBody>
        </p:sp>
      </p:grpSp>
      <p:grpSp>
        <p:nvGrpSpPr>
          <p:cNvPr id="39" name="Group 39"/>
          <p:cNvGrpSpPr/>
          <p:nvPr/>
        </p:nvGrpSpPr>
        <p:grpSpPr>
          <a:xfrm>
            <a:off x="4212961" y="2409303"/>
            <a:ext cx="592749" cy="310163"/>
            <a:chOff x="0" y="0"/>
            <a:chExt cx="312230" cy="163378"/>
          </a:xfrm>
        </p:grpSpPr>
        <p:sp>
          <p:nvSpPr>
            <p:cNvPr id="40" name="Freeform 40"/>
            <p:cNvSpPr/>
            <p:nvPr/>
          </p:nvSpPr>
          <p:spPr>
            <a:xfrm>
              <a:off x="0" y="0"/>
              <a:ext cx="312230" cy="163378"/>
            </a:xfrm>
            <a:custGeom>
              <a:avLst/>
              <a:gdLst/>
              <a:ahLst/>
              <a:cxnLst/>
              <a:rect l="l" t="t" r="r" b="b"/>
              <a:pathLst>
                <a:path w="312230" h="163378">
                  <a:moveTo>
                    <a:pt x="0" y="0"/>
                  </a:moveTo>
                  <a:lnTo>
                    <a:pt x="312230" y="0"/>
                  </a:lnTo>
                  <a:lnTo>
                    <a:pt x="312230" y="163378"/>
                  </a:lnTo>
                  <a:lnTo>
                    <a:pt x="0" y="163378"/>
                  </a:lnTo>
                  <a:close/>
                </a:path>
              </a:pathLst>
            </a:custGeom>
            <a:solidFill>
              <a:srgbClr val="000000">
                <a:alpha val="0"/>
              </a:srgbClr>
            </a:solidFill>
          </p:spPr>
        </p:sp>
        <p:sp>
          <p:nvSpPr>
            <p:cNvPr id="41" name="TextBox 41"/>
            <p:cNvSpPr txBox="1"/>
            <p:nvPr/>
          </p:nvSpPr>
          <p:spPr>
            <a:xfrm>
              <a:off x="0" y="-47625"/>
              <a:ext cx="312230" cy="211003"/>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11</a:t>
              </a:r>
            </a:p>
          </p:txBody>
        </p:sp>
      </p:grpSp>
      <p:grpSp>
        <p:nvGrpSpPr>
          <p:cNvPr id="42" name="Group 42"/>
          <p:cNvGrpSpPr/>
          <p:nvPr/>
        </p:nvGrpSpPr>
        <p:grpSpPr>
          <a:xfrm>
            <a:off x="4052417" y="2728991"/>
            <a:ext cx="592749" cy="310163"/>
            <a:chOff x="0" y="0"/>
            <a:chExt cx="312230" cy="163378"/>
          </a:xfrm>
        </p:grpSpPr>
        <p:sp>
          <p:nvSpPr>
            <p:cNvPr id="43" name="Freeform 43"/>
            <p:cNvSpPr/>
            <p:nvPr/>
          </p:nvSpPr>
          <p:spPr>
            <a:xfrm>
              <a:off x="0" y="0"/>
              <a:ext cx="312230" cy="163378"/>
            </a:xfrm>
            <a:custGeom>
              <a:avLst/>
              <a:gdLst/>
              <a:ahLst/>
              <a:cxnLst/>
              <a:rect l="l" t="t" r="r" b="b"/>
              <a:pathLst>
                <a:path w="312230" h="163378">
                  <a:moveTo>
                    <a:pt x="0" y="0"/>
                  </a:moveTo>
                  <a:lnTo>
                    <a:pt x="312230" y="0"/>
                  </a:lnTo>
                  <a:lnTo>
                    <a:pt x="312230" y="163378"/>
                  </a:lnTo>
                  <a:lnTo>
                    <a:pt x="0" y="163378"/>
                  </a:lnTo>
                  <a:close/>
                </a:path>
              </a:pathLst>
            </a:custGeom>
            <a:solidFill>
              <a:srgbClr val="000000">
                <a:alpha val="0"/>
              </a:srgbClr>
            </a:solidFill>
          </p:spPr>
        </p:sp>
        <p:sp>
          <p:nvSpPr>
            <p:cNvPr id="44" name="TextBox 44"/>
            <p:cNvSpPr txBox="1"/>
            <p:nvPr/>
          </p:nvSpPr>
          <p:spPr>
            <a:xfrm>
              <a:off x="0" y="-47625"/>
              <a:ext cx="312230" cy="211003"/>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10</a:t>
              </a:r>
            </a:p>
          </p:txBody>
        </p:sp>
      </p:grpSp>
      <p:grpSp>
        <p:nvGrpSpPr>
          <p:cNvPr id="45" name="Group 45"/>
          <p:cNvGrpSpPr/>
          <p:nvPr/>
        </p:nvGrpSpPr>
        <p:grpSpPr>
          <a:xfrm>
            <a:off x="6934695" y="1304682"/>
            <a:ext cx="592749" cy="310163"/>
            <a:chOff x="0" y="0"/>
            <a:chExt cx="312230" cy="163378"/>
          </a:xfrm>
        </p:grpSpPr>
        <p:sp>
          <p:nvSpPr>
            <p:cNvPr id="46" name="Freeform 46"/>
            <p:cNvSpPr/>
            <p:nvPr/>
          </p:nvSpPr>
          <p:spPr>
            <a:xfrm>
              <a:off x="0" y="0"/>
              <a:ext cx="312230" cy="163378"/>
            </a:xfrm>
            <a:custGeom>
              <a:avLst/>
              <a:gdLst/>
              <a:ahLst/>
              <a:cxnLst/>
              <a:rect l="l" t="t" r="r" b="b"/>
              <a:pathLst>
                <a:path w="312230" h="163378">
                  <a:moveTo>
                    <a:pt x="0" y="0"/>
                  </a:moveTo>
                  <a:lnTo>
                    <a:pt x="312230" y="0"/>
                  </a:lnTo>
                  <a:lnTo>
                    <a:pt x="312230" y="163378"/>
                  </a:lnTo>
                  <a:lnTo>
                    <a:pt x="0" y="163378"/>
                  </a:lnTo>
                  <a:close/>
                </a:path>
              </a:pathLst>
            </a:custGeom>
            <a:solidFill>
              <a:srgbClr val="000000">
                <a:alpha val="0"/>
              </a:srgbClr>
            </a:solidFill>
          </p:spPr>
        </p:sp>
        <p:sp>
          <p:nvSpPr>
            <p:cNvPr id="47" name="TextBox 47"/>
            <p:cNvSpPr txBox="1"/>
            <p:nvPr/>
          </p:nvSpPr>
          <p:spPr>
            <a:xfrm>
              <a:off x="0" y="-47625"/>
              <a:ext cx="312230" cy="211003"/>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34</a:t>
              </a:r>
            </a:p>
          </p:txBody>
        </p:sp>
      </p:grpSp>
    </p:spTree>
    <p:extLst>
      <p:ext uri="{BB962C8B-B14F-4D97-AF65-F5344CB8AC3E}">
        <p14:creationId xmlns:p14="http://schemas.microsoft.com/office/powerpoint/2010/main" val="3846978740"/>
      </p:ext>
    </p:extLst>
  </p:cSld>
  <p:clrMapOvr>
    <a:masterClrMapping/>
  </p:clrMapOvr>
  <p:transition spd="slow">
    <p:push/>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9144000" cy="5143500"/>
            <a:chOff x="0" y="0"/>
            <a:chExt cx="4816593" cy="2709333"/>
          </a:xfrm>
        </p:grpSpPr>
        <p:sp>
          <p:nvSpPr>
            <p:cNvPr id="3" name="Freeform 3"/>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gradFill rotWithShape="1">
              <a:gsLst>
                <a:gs pos="0">
                  <a:srgbClr val="E67924">
                    <a:alpha val="20000"/>
                  </a:srgbClr>
                </a:gs>
                <a:gs pos="50000">
                  <a:srgbClr val="A63662">
                    <a:alpha val="20000"/>
                  </a:srgbClr>
                </a:gs>
                <a:gs pos="100000">
                  <a:srgbClr val="0643AB">
                    <a:alpha val="20000"/>
                  </a:srgbClr>
                </a:gs>
              </a:gsLst>
              <a:lin ang="0"/>
            </a:gradFill>
          </p:spPr>
        </p:sp>
        <p:sp>
          <p:nvSpPr>
            <p:cNvPr id="4" name="TextBox 4"/>
            <p:cNvSpPr txBox="1"/>
            <p:nvPr/>
          </p:nvSpPr>
          <p:spPr>
            <a:xfrm>
              <a:off x="0" y="-38100"/>
              <a:ext cx="4816593" cy="2747433"/>
            </a:xfrm>
            <a:prstGeom prst="rect">
              <a:avLst/>
            </a:prstGeom>
          </p:spPr>
          <p:txBody>
            <a:bodyPr lIns="25400" tIns="25400" rIns="25400" bIns="25400" rtlCol="0" anchor="ctr"/>
            <a:lstStyle/>
            <a:p>
              <a:pPr algn="ctr">
                <a:lnSpc>
                  <a:spcPts val="1330"/>
                </a:lnSpc>
                <a:spcBef>
                  <a:spcPct val="0"/>
                </a:spcBef>
              </a:pPr>
              <a:endParaRPr sz="900"/>
            </a:p>
          </p:txBody>
        </p:sp>
      </p:grpSp>
      <p:pic>
        <p:nvPicPr>
          <p:cNvPr id="5" name="Picture 5"/>
          <p:cNvPicPr>
            <a:picLocks noChangeAspect="1"/>
          </p:cNvPicPr>
          <p:nvPr/>
        </p:nvPicPr>
        <p:blipFill>
          <a:blip r:embed="rId3"/>
          <a:stretch>
            <a:fillRect/>
          </a:stretch>
        </p:blipFill>
        <p:spPr>
          <a:xfrm>
            <a:off x="-598898" y="33031"/>
            <a:ext cx="10361414" cy="5728986"/>
          </a:xfrm>
          <a:prstGeom prst="rect">
            <a:avLst/>
          </a:prstGeom>
        </p:spPr>
      </p:pic>
      <p:sp>
        <p:nvSpPr>
          <p:cNvPr id="6" name="TextBox 6"/>
          <p:cNvSpPr txBox="1"/>
          <p:nvPr/>
        </p:nvSpPr>
        <p:spPr>
          <a:xfrm>
            <a:off x="1979712" y="144463"/>
            <a:ext cx="7164288" cy="718145"/>
          </a:xfrm>
          <a:prstGeom prst="rect">
            <a:avLst/>
          </a:prstGeom>
        </p:spPr>
        <p:txBody>
          <a:bodyPr wrap="square" lIns="0" tIns="0" rIns="0" bIns="0" rtlCol="0" anchor="t">
            <a:spAutoFit/>
          </a:bodyPr>
          <a:lstStyle/>
          <a:p>
            <a:pPr algn="ctr">
              <a:lnSpc>
                <a:spcPts val="2800"/>
              </a:lnSpc>
            </a:pPr>
            <a:r>
              <a:rPr lang="en-US" dirty="0">
                <a:solidFill>
                  <a:srgbClr val="000000"/>
                </a:solidFill>
                <a:latin typeface="HK Grotesk"/>
              </a:rPr>
              <a:t>ÉVOLUTION ET CARACTÉRISATION DES DEMANDES REÇUES PAR LE DISPOSITIF PARIS APRÈS CANCER EN 2022 ET 2023</a:t>
            </a:r>
          </a:p>
        </p:txBody>
      </p:sp>
      <p:grpSp>
        <p:nvGrpSpPr>
          <p:cNvPr id="7" name="Group 7"/>
          <p:cNvGrpSpPr/>
          <p:nvPr/>
        </p:nvGrpSpPr>
        <p:grpSpPr>
          <a:xfrm>
            <a:off x="148463" y="2206841"/>
            <a:ext cx="1543050" cy="1543050"/>
            <a:chOff x="0" y="0"/>
            <a:chExt cx="812800" cy="812800"/>
          </a:xfrm>
        </p:grpSpPr>
        <p:sp>
          <p:nvSpPr>
            <p:cNvPr id="8" name="Freeform 8"/>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000000">
                <a:alpha val="0"/>
              </a:srgbClr>
            </a:solidFill>
          </p:spPr>
        </p:sp>
        <p:sp>
          <p:nvSpPr>
            <p:cNvPr id="9" name="TextBox 9"/>
            <p:cNvSpPr txBox="1"/>
            <p:nvPr/>
          </p:nvSpPr>
          <p:spPr>
            <a:xfrm>
              <a:off x="0" y="-47625"/>
              <a:ext cx="812800" cy="860425"/>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115</a:t>
              </a:r>
            </a:p>
          </p:txBody>
        </p:sp>
      </p:grpSp>
      <p:grpSp>
        <p:nvGrpSpPr>
          <p:cNvPr id="10" name="Group 10"/>
          <p:cNvGrpSpPr/>
          <p:nvPr/>
        </p:nvGrpSpPr>
        <p:grpSpPr>
          <a:xfrm>
            <a:off x="1021190" y="405515"/>
            <a:ext cx="1543050" cy="1543050"/>
            <a:chOff x="0" y="0"/>
            <a:chExt cx="812800" cy="812800"/>
          </a:xfrm>
        </p:grpSpPr>
        <p:sp>
          <p:nvSpPr>
            <p:cNvPr id="11" name="Freeform 11"/>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000000">
                <a:alpha val="0"/>
              </a:srgbClr>
            </a:solidFill>
          </p:spPr>
        </p:sp>
        <p:sp>
          <p:nvSpPr>
            <p:cNvPr id="12" name="TextBox 12"/>
            <p:cNvSpPr txBox="1"/>
            <p:nvPr/>
          </p:nvSpPr>
          <p:spPr>
            <a:xfrm>
              <a:off x="0" y="-47625"/>
              <a:ext cx="812800" cy="860425"/>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245</a:t>
              </a:r>
            </a:p>
          </p:txBody>
        </p:sp>
      </p:grpSp>
      <p:grpSp>
        <p:nvGrpSpPr>
          <p:cNvPr id="13" name="Group 13"/>
          <p:cNvGrpSpPr/>
          <p:nvPr/>
        </p:nvGrpSpPr>
        <p:grpSpPr>
          <a:xfrm>
            <a:off x="2420800" y="2658546"/>
            <a:ext cx="1543050" cy="1543050"/>
            <a:chOff x="0" y="0"/>
            <a:chExt cx="812800" cy="812800"/>
          </a:xfrm>
        </p:grpSpPr>
        <p:sp>
          <p:nvSpPr>
            <p:cNvPr id="14" name="Freeform 14"/>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000000">
                <a:alpha val="0"/>
              </a:srgbClr>
            </a:solidFill>
          </p:spPr>
        </p:sp>
        <p:sp>
          <p:nvSpPr>
            <p:cNvPr id="15" name="TextBox 15"/>
            <p:cNvSpPr txBox="1"/>
            <p:nvPr/>
          </p:nvSpPr>
          <p:spPr>
            <a:xfrm>
              <a:off x="0" y="-47625"/>
              <a:ext cx="812800" cy="860425"/>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84</a:t>
              </a:r>
            </a:p>
          </p:txBody>
        </p:sp>
      </p:grpSp>
      <p:grpSp>
        <p:nvGrpSpPr>
          <p:cNvPr id="16" name="Group 16"/>
          <p:cNvGrpSpPr/>
          <p:nvPr/>
        </p:nvGrpSpPr>
        <p:grpSpPr>
          <a:xfrm>
            <a:off x="3262842" y="1304452"/>
            <a:ext cx="1543050" cy="1543050"/>
            <a:chOff x="0" y="0"/>
            <a:chExt cx="812800" cy="812800"/>
          </a:xfrm>
        </p:grpSpPr>
        <p:sp>
          <p:nvSpPr>
            <p:cNvPr id="17" name="Freeform 17"/>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000000">
                <a:alpha val="0"/>
              </a:srgbClr>
            </a:solidFill>
          </p:spPr>
        </p:sp>
        <p:sp>
          <p:nvSpPr>
            <p:cNvPr id="18" name="TextBox 18"/>
            <p:cNvSpPr txBox="1"/>
            <p:nvPr/>
          </p:nvSpPr>
          <p:spPr>
            <a:xfrm>
              <a:off x="0" y="-47625"/>
              <a:ext cx="812800" cy="860425"/>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182</a:t>
              </a:r>
            </a:p>
          </p:txBody>
        </p:sp>
      </p:grpSp>
      <p:grpSp>
        <p:nvGrpSpPr>
          <p:cNvPr id="19" name="Group 19"/>
          <p:cNvGrpSpPr/>
          <p:nvPr/>
        </p:nvGrpSpPr>
        <p:grpSpPr>
          <a:xfrm>
            <a:off x="4659175" y="3576638"/>
            <a:ext cx="1543050" cy="1543050"/>
            <a:chOff x="0" y="0"/>
            <a:chExt cx="812800" cy="812800"/>
          </a:xfrm>
        </p:grpSpPr>
        <p:sp>
          <p:nvSpPr>
            <p:cNvPr id="20" name="Freeform 20"/>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000000">
                <a:alpha val="0"/>
              </a:srgbClr>
            </a:solidFill>
          </p:spPr>
        </p:sp>
        <p:sp>
          <p:nvSpPr>
            <p:cNvPr id="21" name="TextBox 21"/>
            <p:cNvSpPr txBox="1"/>
            <p:nvPr/>
          </p:nvSpPr>
          <p:spPr>
            <a:xfrm>
              <a:off x="0" y="-47625"/>
              <a:ext cx="812800" cy="860425"/>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19</a:t>
              </a:r>
            </a:p>
          </p:txBody>
        </p:sp>
      </p:grpSp>
      <p:grpSp>
        <p:nvGrpSpPr>
          <p:cNvPr id="22" name="Group 22"/>
          <p:cNvGrpSpPr/>
          <p:nvPr/>
        </p:nvGrpSpPr>
        <p:grpSpPr>
          <a:xfrm>
            <a:off x="5454513" y="3086100"/>
            <a:ext cx="1543050" cy="1543050"/>
            <a:chOff x="0" y="0"/>
            <a:chExt cx="812800" cy="812800"/>
          </a:xfrm>
        </p:grpSpPr>
        <p:sp>
          <p:nvSpPr>
            <p:cNvPr id="23" name="Freeform 23"/>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000000">
                <a:alpha val="0"/>
              </a:srgbClr>
            </a:solidFill>
          </p:spPr>
        </p:sp>
        <p:sp>
          <p:nvSpPr>
            <p:cNvPr id="24" name="TextBox 24"/>
            <p:cNvSpPr txBox="1"/>
            <p:nvPr/>
          </p:nvSpPr>
          <p:spPr>
            <a:xfrm>
              <a:off x="0" y="-47625"/>
              <a:ext cx="812800" cy="860425"/>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54</a:t>
              </a:r>
            </a:p>
          </p:txBody>
        </p:sp>
      </p:grpSp>
      <p:grpSp>
        <p:nvGrpSpPr>
          <p:cNvPr id="25" name="Group 25"/>
          <p:cNvGrpSpPr/>
          <p:nvPr/>
        </p:nvGrpSpPr>
        <p:grpSpPr>
          <a:xfrm>
            <a:off x="6897550" y="3671888"/>
            <a:ext cx="1543050" cy="1543050"/>
            <a:chOff x="0" y="0"/>
            <a:chExt cx="812800" cy="812800"/>
          </a:xfrm>
        </p:grpSpPr>
        <p:sp>
          <p:nvSpPr>
            <p:cNvPr id="26" name="Freeform 26"/>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000000">
                <a:alpha val="0"/>
              </a:srgbClr>
            </a:solidFill>
          </p:spPr>
        </p:sp>
        <p:sp>
          <p:nvSpPr>
            <p:cNvPr id="27" name="TextBox 27"/>
            <p:cNvSpPr txBox="1"/>
            <p:nvPr/>
          </p:nvSpPr>
          <p:spPr>
            <a:xfrm>
              <a:off x="0" y="-47625"/>
              <a:ext cx="812800" cy="860425"/>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12</a:t>
              </a:r>
            </a:p>
          </p:txBody>
        </p:sp>
      </p:grpSp>
      <p:grpSp>
        <p:nvGrpSpPr>
          <p:cNvPr id="28" name="Group 28"/>
          <p:cNvGrpSpPr/>
          <p:nvPr/>
        </p:nvGrpSpPr>
        <p:grpSpPr>
          <a:xfrm>
            <a:off x="7726225" y="3702266"/>
            <a:ext cx="1543050" cy="1543050"/>
            <a:chOff x="0" y="0"/>
            <a:chExt cx="812800" cy="812800"/>
          </a:xfrm>
        </p:grpSpPr>
        <p:sp>
          <p:nvSpPr>
            <p:cNvPr id="29" name="Freeform 29"/>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000000">
                <a:alpha val="0"/>
              </a:srgbClr>
            </a:solidFill>
          </p:spPr>
        </p:sp>
        <p:sp>
          <p:nvSpPr>
            <p:cNvPr id="30" name="TextBox 30"/>
            <p:cNvSpPr txBox="1"/>
            <p:nvPr/>
          </p:nvSpPr>
          <p:spPr>
            <a:xfrm>
              <a:off x="0" y="-47625"/>
              <a:ext cx="812800" cy="860425"/>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9</a:t>
              </a:r>
            </a:p>
          </p:txBody>
        </p:sp>
      </p:grpSp>
      <p:grpSp>
        <p:nvGrpSpPr>
          <p:cNvPr id="31" name="Group 31"/>
          <p:cNvGrpSpPr/>
          <p:nvPr/>
        </p:nvGrpSpPr>
        <p:grpSpPr>
          <a:xfrm>
            <a:off x="8948740" y="4965087"/>
            <a:ext cx="244093" cy="244093"/>
            <a:chOff x="0" y="0"/>
            <a:chExt cx="650914" cy="650914"/>
          </a:xfrm>
        </p:grpSpPr>
        <p:grpSp>
          <p:nvGrpSpPr>
            <p:cNvPr id="32" name="Group 32"/>
            <p:cNvGrpSpPr/>
            <p:nvPr/>
          </p:nvGrpSpPr>
          <p:grpSpPr>
            <a:xfrm>
              <a:off x="0" y="0"/>
              <a:ext cx="650914" cy="650914"/>
              <a:chOff x="0" y="0"/>
              <a:chExt cx="812800" cy="812800"/>
            </a:xfrm>
          </p:grpSpPr>
          <p:sp>
            <p:nvSpPr>
              <p:cNvPr id="33" name="Freeform 33"/>
              <p:cNvSpPr/>
              <p:nvPr/>
            </p:nvSpPr>
            <p:spPr>
              <a:xfrm>
                <a:off x="0" y="0"/>
                <a:ext cx="812800" cy="812800"/>
              </a:xfrm>
              <a:custGeom>
                <a:avLst/>
                <a:gdLst/>
                <a:ahLst/>
                <a:cxnLst/>
                <a:rect l="l" t="t" r="r" b="b"/>
                <a:pathLst>
                  <a:path w="812800" h="812800">
                    <a:moveTo>
                      <a:pt x="406400" y="0"/>
                    </a:moveTo>
                    <a:lnTo>
                      <a:pt x="445826" y="33348"/>
                    </a:lnTo>
                    <a:lnTo>
                      <a:pt x="491360" y="8881"/>
                    </a:lnTo>
                    <a:lnTo>
                      <a:pt x="522953" y="49652"/>
                    </a:lnTo>
                    <a:lnTo>
                      <a:pt x="572609" y="35135"/>
                    </a:lnTo>
                    <a:lnTo>
                      <a:pt x="594986" y="81548"/>
                    </a:lnTo>
                    <a:lnTo>
                      <a:pt x="646591" y="77616"/>
                    </a:lnTo>
                    <a:lnTo>
                      <a:pt x="658778" y="127641"/>
                    </a:lnTo>
                    <a:lnTo>
                      <a:pt x="710077" y="134465"/>
                    </a:lnTo>
                    <a:lnTo>
                      <a:pt x="711539" y="185918"/>
                    </a:lnTo>
                    <a:lnTo>
                      <a:pt x="760292" y="203200"/>
                    </a:lnTo>
                    <a:lnTo>
                      <a:pt x="750965" y="253830"/>
                    </a:lnTo>
                    <a:lnTo>
                      <a:pt x="795038" y="280816"/>
                    </a:lnTo>
                    <a:lnTo>
                      <a:pt x="775331" y="328411"/>
                    </a:lnTo>
                    <a:lnTo>
                      <a:pt x="812800" y="363920"/>
                    </a:lnTo>
                    <a:lnTo>
                      <a:pt x="783573" y="406400"/>
                    </a:lnTo>
                    <a:lnTo>
                      <a:pt x="812800" y="448880"/>
                    </a:lnTo>
                    <a:lnTo>
                      <a:pt x="775331" y="484389"/>
                    </a:lnTo>
                    <a:lnTo>
                      <a:pt x="795038" y="531984"/>
                    </a:lnTo>
                    <a:lnTo>
                      <a:pt x="750965" y="558970"/>
                    </a:lnTo>
                    <a:lnTo>
                      <a:pt x="760292" y="609600"/>
                    </a:lnTo>
                    <a:lnTo>
                      <a:pt x="711539" y="626882"/>
                    </a:lnTo>
                    <a:lnTo>
                      <a:pt x="710077" y="678335"/>
                    </a:lnTo>
                    <a:lnTo>
                      <a:pt x="658778" y="685159"/>
                    </a:lnTo>
                    <a:lnTo>
                      <a:pt x="646591" y="735184"/>
                    </a:lnTo>
                    <a:lnTo>
                      <a:pt x="594986" y="731252"/>
                    </a:lnTo>
                    <a:lnTo>
                      <a:pt x="572609" y="777665"/>
                    </a:lnTo>
                    <a:lnTo>
                      <a:pt x="522953" y="763148"/>
                    </a:lnTo>
                    <a:lnTo>
                      <a:pt x="491360" y="803919"/>
                    </a:lnTo>
                    <a:lnTo>
                      <a:pt x="445826" y="779452"/>
                    </a:lnTo>
                    <a:lnTo>
                      <a:pt x="406400" y="812800"/>
                    </a:lnTo>
                    <a:lnTo>
                      <a:pt x="366974" y="779452"/>
                    </a:lnTo>
                    <a:lnTo>
                      <a:pt x="321440" y="803919"/>
                    </a:lnTo>
                    <a:lnTo>
                      <a:pt x="289847" y="763148"/>
                    </a:lnTo>
                    <a:lnTo>
                      <a:pt x="240191" y="777665"/>
                    </a:lnTo>
                    <a:lnTo>
                      <a:pt x="217814" y="731252"/>
                    </a:lnTo>
                    <a:lnTo>
                      <a:pt x="166209" y="735184"/>
                    </a:lnTo>
                    <a:lnTo>
                      <a:pt x="154022" y="685159"/>
                    </a:lnTo>
                    <a:lnTo>
                      <a:pt x="102722" y="678335"/>
                    </a:lnTo>
                    <a:lnTo>
                      <a:pt x="101260" y="626882"/>
                    </a:lnTo>
                    <a:lnTo>
                      <a:pt x="52509" y="609600"/>
                    </a:lnTo>
                    <a:lnTo>
                      <a:pt x="61835" y="558970"/>
                    </a:lnTo>
                    <a:lnTo>
                      <a:pt x="17762" y="531984"/>
                    </a:lnTo>
                    <a:lnTo>
                      <a:pt x="37469" y="484389"/>
                    </a:lnTo>
                    <a:lnTo>
                      <a:pt x="0" y="448880"/>
                    </a:lnTo>
                    <a:lnTo>
                      <a:pt x="29227" y="406400"/>
                    </a:lnTo>
                    <a:lnTo>
                      <a:pt x="0" y="363920"/>
                    </a:lnTo>
                    <a:lnTo>
                      <a:pt x="37469" y="328411"/>
                    </a:lnTo>
                    <a:lnTo>
                      <a:pt x="17762" y="280816"/>
                    </a:lnTo>
                    <a:lnTo>
                      <a:pt x="61835" y="253830"/>
                    </a:lnTo>
                    <a:lnTo>
                      <a:pt x="52509" y="203200"/>
                    </a:lnTo>
                    <a:lnTo>
                      <a:pt x="101260" y="185918"/>
                    </a:lnTo>
                    <a:lnTo>
                      <a:pt x="102722" y="134465"/>
                    </a:lnTo>
                    <a:lnTo>
                      <a:pt x="154022" y="127641"/>
                    </a:lnTo>
                    <a:lnTo>
                      <a:pt x="166209" y="77616"/>
                    </a:lnTo>
                    <a:lnTo>
                      <a:pt x="217814" y="81548"/>
                    </a:lnTo>
                    <a:lnTo>
                      <a:pt x="240191" y="35135"/>
                    </a:lnTo>
                    <a:lnTo>
                      <a:pt x="289847" y="49652"/>
                    </a:lnTo>
                    <a:lnTo>
                      <a:pt x="321440" y="8881"/>
                    </a:lnTo>
                    <a:lnTo>
                      <a:pt x="366974" y="33348"/>
                    </a:lnTo>
                    <a:lnTo>
                      <a:pt x="406400" y="0"/>
                    </a:lnTo>
                    <a:close/>
                  </a:path>
                </a:pathLst>
              </a:custGeom>
              <a:solidFill>
                <a:srgbClr val="EFD5C8"/>
              </a:solidFill>
              <a:ln w="19050" cap="sq">
                <a:solidFill>
                  <a:srgbClr val="DE4F45"/>
                </a:solidFill>
                <a:prstDash val="solid"/>
                <a:miter/>
              </a:ln>
            </p:spPr>
          </p:sp>
          <p:sp>
            <p:nvSpPr>
              <p:cNvPr id="34" name="TextBox 34"/>
              <p:cNvSpPr txBox="1"/>
              <p:nvPr/>
            </p:nvSpPr>
            <p:spPr>
              <a:xfrm>
                <a:off x="152400" y="57150"/>
                <a:ext cx="508000" cy="603250"/>
              </a:xfrm>
              <a:prstGeom prst="rect">
                <a:avLst/>
              </a:prstGeom>
            </p:spPr>
            <p:txBody>
              <a:bodyPr lIns="25400" tIns="25400" rIns="25400" bIns="25400" rtlCol="0" anchor="ctr"/>
              <a:lstStyle/>
              <a:p>
                <a:pPr algn="ctr">
                  <a:lnSpc>
                    <a:spcPts val="3499"/>
                  </a:lnSpc>
                </a:pPr>
                <a:endParaRPr sz="900"/>
              </a:p>
            </p:txBody>
          </p:sp>
        </p:grpSp>
        <p:sp>
          <p:nvSpPr>
            <p:cNvPr id="35" name="TextBox 35"/>
            <p:cNvSpPr txBox="1"/>
            <p:nvPr/>
          </p:nvSpPr>
          <p:spPr>
            <a:xfrm>
              <a:off x="208728" y="38619"/>
              <a:ext cx="129429" cy="478762"/>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8</a:t>
              </a:r>
            </a:p>
          </p:txBody>
        </p:sp>
      </p:grpSp>
    </p:spTree>
    <p:extLst>
      <p:ext uri="{BB962C8B-B14F-4D97-AF65-F5344CB8AC3E}">
        <p14:creationId xmlns:p14="http://schemas.microsoft.com/office/powerpoint/2010/main" val="36988493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9144000" cy="5143500"/>
            <a:chOff x="0" y="0"/>
            <a:chExt cx="4816593" cy="2709333"/>
          </a:xfrm>
        </p:grpSpPr>
        <p:sp>
          <p:nvSpPr>
            <p:cNvPr id="3" name="Freeform 3"/>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gradFill rotWithShape="1">
              <a:gsLst>
                <a:gs pos="0">
                  <a:srgbClr val="E67924">
                    <a:alpha val="20000"/>
                  </a:srgbClr>
                </a:gs>
                <a:gs pos="50000">
                  <a:srgbClr val="A63662">
                    <a:alpha val="20000"/>
                  </a:srgbClr>
                </a:gs>
                <a:gs pos="100000">
                  <a:srgbClr val="0643AB">
                    <a:alpha val="20000"/>
                  </a:srgbClr>
                </a:gs>
              </a:gsLst>
              <a:lin ang="0"/>
            </a:gradFill>
          </p:spPr>
        </p:sp>
        <p:sp>
          <p:nvSpPr>
            <p:cNvPr id="4" name="TextBox 4"/>
            <p:cNvSpPr txBox="1"/>
            <p:nvPr/>
          </p:nvSpPr>
          <p:spPr>
            <a:xfrm>
              <a:off x="0" y="-38100"/>
              <a:ext cx="4816593" cy="2747433"/>
            </a:xfrm>
            <a:prstGeom prst="rect">
              <a:avLst/>
            </a:prstGeom>
          </p:spPr>
          <p:txBody>
            <a:bodyPr lIns="25400" tIns="25400" rIns="25400" bIns="25400" rtlCol="0" anchor="ctr"/>
            <a:lstStyle/>
            <a:p>
              <a:pPr algn="ctr">
                <a:lnSpc>
                  <a:spcPts val="1330"/>
                </a:lnSpc>
                <a:spcBef>
                  <a:spcPct val="0"/>
                </a:spcBef>
              </a:pPr>
              <a:endParaRPr sz="900"/>
            </a:p>
          </p:txBody>
        </p:sp>
      </p:grpSp>
      <p:pic>
        <p:nvPicPr>
          <p:cNvPr id="5" name="Picture 5"/>
          <p:cNvPicPr>
            <a:picLocks noChangeAspect="1"/>
          </p:cNvPicPr>
          <p:nvPr/>
        </p:nvPicPr>
        <p:blipFill>
          <a:blip r:embed="rId3"/>
          <a:stretch>
            <a:fillRect/>
          </a:stretch>
        </p:blipFill>
        <p:spPr>
          <a:xfrm>
            <a:off x="4265775" y="348905"/>
            <a:ext cx="5184450" cy="4712283"/>
          </a:xfrm>
          <a:prstGeom prst="rect">
            <a:avLst/>
          </a:prstGeom>
        </p:spPr>
      </p:pic>
      <p:sp>
        <p:nvSpPr>
          <p:cNvPr id="6" name="TextBox 6"/>
          <p:cNvSpPr txBox="1"/>
          <p:nvPr/>
        </p:nvSpPr>
        <p:spPr>
          <a:xfrm>
            <a:off x="4572000" y="202566"/>
            <a:ext cx="4572000" cy="615553"/>
          </a:xfrm>
          <a:prstGeom prst="rect">
            <a:avLst/>
          </a:prstGeom>
        </p:spPr>
        <p:txBody>
          <a:bodyPr lIns="0" tIns="0" rIns="0" bIns="0" rtlCol="0" anchor="t">
            <a:spAutoFit/>
          </a:bodyPr>
          <a:lstStyle/>
          <a:p>
            <a:pPr algn="ctr">
              <a:lnSpc>
                <a:spcPts val="2380"/>
              </a:lnSpc>
            </a:pPr>
            <a:r>
              <a:rPr lang="en-US" sz="1700">
                <a:solidFill>
                  <a:srgbClr val="000000"/>
                </a:solidFill>
                <a:latin typeface="HK Grotesk"/>
              </a:rPr>
              <a:t>ÉVOLUTION DES COMBINAISONS LES PLUS PRESCRITES EN 2022 ET 2023</a:t>
            </a:r>
          </a:p>
        </p:txBody>
      </p:sp>
      <p:pic>
        <p:nvPicPr>
          <p:cNvPr id="7" name="Picture 7"/>
          <p:cNvPicPr>
            <a:picLocks noChangeAspect="1"/>
          </p:cNvPicPr>
          <p:nvPr/>
        </p:nvPicPr>
        <p:blipFill>
          <a:blip r:embed="rId4"/>
          <a:stretch>
            <a:fillRect/>
          </a:stretch>
        </p:blipFill>
        <p:spPr>
          <a:xfrm>
            <a:off x="-271060" y="330970"/>
            <a:ext cx="5283338" cy="4728764"/>
          </a:xfrm>
          <a:prstGeom prst="rect">
            <a:avLst/>
          </a:prstGeom>
        </p:spPr>
      </p:pic>
      <p:sp>
        <p:nvSpPr>
          <p:cNvPr id="8" name="TextBox 8"/>
          <p:cNvSpPr txBox="1"/>
          <p:nvPr/>
        </p:nvSpPr>
        <p:spPr>
          <a:xfrm>
            <a:off x="169219" y="202565"/>
            <a:ext cx="4572000" cy="615553"/>
          </a:xfrm>
          <a:prstGeom prst="rect">
            <a:avLst/>
          </a:prstGeom>
        </p:spPr>
        <p:txBody>
          <a:bodyPr lIns="0" tIns="0" rIns="0" bIns="0" rtlCol="0" anchor="t">
            <a:spAutoFit/>
          </a:bodyPr>
          <a:lstStyle/>
          <a:p>
            <a:pPr algn="ctr">
              <a:lnSpc>
                <a:spcPts val="2380"/>
              </a:lnSpc>
            </a:pPr>
            <a:r>
              <a:rPr lang="en-US" sz="1700" dirty="0" smtClean="0">
                <a:solidFill>
                  <a:srgbClr val="000000"/>
                </a:solidFill>
                <a:latin typeface="HK Grotesk"/>
              </a:rPr>
              <a:t>                        DEMANDES </a:t>
            </a:r>
            <a:r>
              <a:rPr lang="en-US" sz="1700" dirty="0">
                <a:solidFill>
                  <a:srgbClr val="000000"/>
                </a:solidFill>
                <a:latin typeface="HK Grotesk"/>
              </a:rPr>
              <a:t>EN SOINS DE SUPPORT EN 2022 ET 2023</a:t>
            </a:r>
          </a:p>
        </p:txBody>
      </p:sp>
      <p:grpSp>
        <p:nvGrpSpPr>
          <p:cNvPr id="9" name="Group 9"/>
          <p:cNvGrpSpPr/>
          <p:nvPr/>
        </p:nvGrpSpPr>
        <p:grpSpPr>
          <a:xfrm>
            <a:off x="169219" y="2891747"/>
            <a:ext cx="1543050" cy="440118"/>
            <a:chOff x="0" y="0"/>
            <a:chExt cx="812800" cy="231832"/>
          </a:xfrm>
        </p:grpSpPr>
        <p:sp>
          <p:nvSpPr>
            <p:cNvPr id="10" name="Freeform 10"/>
            <p:cNvSpPr/>
            <p:nvPr/>
          </p:nvSpPr>
          <p:spPr>
            <a:xfrm>
              <a:off x="0" y="0"/>
              <a:ext cx="812800" cy="231832"/>
            </a:xfrm>
            <a:custGeom>
              <a:avLst/>
              <a:gdLst/>
              <a:ahLst/>
              <a:cxnLst/>
              <a:rect l="l" t="t" r="r" b="b"/>
              <a:pathLst>
                <a:path w="812800" h="231832">
                  <a:moveTo>
                    <a:pt x="0" y="0"/>
                  </a:moveTo>
                  <a:lnTo>
                    <a:pt x="812800" y="0"/>
                  </a:lnTo>
                  <a:lnTo>
                    <a:pt x="812800" y="231832"/>
                  </a:lnTo>
                  <a:lnTo>
                    <a:pt x="0" y="231832"/>
                  </a:lnTo>
                  <a:close/>
                </a:path>
              </a:pathLst>
            </a:custGeom>
            <a:solidFill>
              <a:srgbClr val="000000">
                <a:alpha val="0"/>
              </a:srgbClr>
            </a:solidFill>
          </p:spPr>
        </p:sp>
        <p:sp>
          <p:nvSpPr>
            <p:cNvPr id="11" name="TextBox 11"/>
            <p:cNvSpPr txBox="1"/>
            <p:nvPr/>
          </p:nvSpPr>
          <p:spPr>
            <a:xfrm>
              <a:off x="0" y="-47625"/>
              <a:ext cx="812800" cy="279457"/>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86</a:t>
              </a:r>
            </a:p>
          </p:txBody>
        </p:sp>
      </p:grpSp>
      <p:grpSp>
        <p:nvGrpSpPr>
          <p:cNvPr id="12" name="Group 12"/>
          <p:cNvGrpSpPr/>
          <p:nvPr/>
        </p:nvGrpSpPr>
        <p:grpSpPr>
          <a:xfrm>
            <a:off x="1767713" y="3584239"/>
            <a:ext cx="1543050" cy="635061"/>
            <a:chOff x="0" y="0"/>
            <a:chExt cx="812800" cy="334518"/>
          </a:xfrm>
        </p:grpSpPr>
        <p:sp>
          <p:nvSpPr>
            <p:cNvPr id="13" name="Freeform 13"/>
            <p:cNvSpPr/>
            <p:nvPr/>
          </p:nvSpPr>
          <p:spPr>
            <a:xfrm>
              <a:off x="0" y="0"/>
              <a:ext cx="812800" cy="334518"/>
            </a:xfrm>
            <a:custGeom>
              <a:avLst/>
              <a:gdLst/>
              <a:ahLst/>
              <a:cxnLst/>
              <a:rect l="l" t="t" r="r" b="b"/>
              <a:pathLst>
                <a:path w="812800" h="334518">
                  <a:moveTo>
                    <a:pt x="0" y="0"/>
                  </a:moveTo>
                  <a:lnTo>
                    <a:pt x="812800" y="0"/>
                  </a:lnTo>
                  <a:lnTo>
                    <a:pt x="812800" y="334518"/>
                  </a:lnTo>
                  <a:lnTo>
                    <a:pt x="0" y="334518"/>
                  </a:lnTo>
                  <a:close/>
                </a:path>
              </a:pathLst>
            </a:custGeom>
            <a:solidFill>
              <a:srgbClr val="000000">
                <a:alpha val="0"/>
              </a:srgbClr>
            </a:solidFill>
          </p:spPr>
        </p:sp>
        <p:sp>
          <p:nvSpPr>
            <p:cNvPr id="14" name="TextBox 14"/>
            <p:cNvSpPr txBox="1"/>
            <p:nvPr/>
          </p:nvSpPr>
          <p:spPr>
            <a:xfrm>
              <a:off x="0" y="-47625"/>
              <a:ext cx="812800" cy="382143"/>
            </a:xfrm>
            <a:prstGeom prst="rect">
              <a:avLst/>
            </a:prstGeom>
          </p:spPr>
          <p:txBody>
            <a:bodyPr lIns="25400" tIns="25400" rIns="25400" bIns="25400" rtlCol="0" anchor="ctr"/>
            <a:lstStyle/>
            <a:p>
              <a:pPr algn="ctr">
                <a:lnSpc>
                  <a:spcPts val="1890"/>
                </a:lnSpc>
              </a:pPr>
              <a:r>
                <a:rPr lang="en-US" sz="1350">
                  <a:solidFill>
                    <a:srgbClr val="FFFFFF"/>
                  </a:solidFill>
                  <a:latin typeface="HK Grotesk Bold"/>
                </a:rPr>
                <a:t>68</a:t>
              </a:r>
            </a:p>
          </p:txBody>
        </p:sp>
      </p:grpSp>
      <p:grpSp>
        <p:nvGrpSpPr>
          <p:cNvPr id="15" name="Group 15"/>
          <p:cNvGrpSpPr/>
          <p:nvPr/>
        </p:nvGrpSpPr>
        <p:grpSpPr>
          <a:xfrm>
            <a:off x="169219" y="3847930"/>
            <a:ext cx="1543050" cy="469810"/>
            <a:chOff x="0" y="0"/>
            <a:chExt cx="812800" cy="247472"/>
          </a:xfrm>
        </p:grpSpPr>
        <p:sp>
          <p:nvSpPr>
            <p:cNvPr id="16" name="Freeform 16"/>
            <p:cNvSpPr/>
            <p:nvPr/>
          </p:nvSpPr>
          <p:spPr>
            <a:xfrm>
              <a:off x="0" y="0"/>
              <a:ext cx="812800" cy="247472"/>
            </a:xfrm>
            <a:custGeom>
              <a:avLst/>
              <a:gdLst/>
              <a:ahLst/>
              <a:cxnLst/>
              <a:rect l="l" t="t" r="r" b="b"/>
              <a:pathLst>
                <a:path w="812800" h="247472">
                  <a:moveTo>
                    <a:pt x="0" y="0"/>
                  </a:moveTo>
                  <a:lnTo>
                    <a:pt x="812800" y="0"/>
                  </a:lnTo>
                  <a:lnTo>
                    <a:pt x="812800" y="247472"/>
                  </a:lnTo>
                  <a:lnTo>
                    <a:pt x="0" y="247472"/>
                  </a:lnTo>
                  <a:close/>
                </a:path>
              </a:pathLst>
            </a:custGeom>
            <a:solidFill>
              <a:srgbClr val="000000">
                <a:alpha val="0"/>
              </a:srgbClr>
            </a:solidFill>
          </p:spPr>
        </p:sp>
        <p:sp>
          <p:nvSpPr>
            <p:cNvPr id="17" name="TextBox 17"/>
            <p:cNvSpPr txBox="1"/>
            <p:nvPr/>
          </p:nvSpPr>
          <p:spPr>
            <a:xfrm>
              <a:off x="0" y="-47625"/>
              <a:ext cx="812800" cy="295097"/>
            </a:xfrm>
            <a:prstGeom prst="rect">
              <a:avLst/>
            </a:prstGeom>
          </p:spPr>
          <p:txBody>
            <a:bodyPr lIns="25400" tIns="25400" rIns="25400" bIns="25400" rtlCol="0" anchor="ctr"/>
            <a:lstStyle/>
            <a:p>
              <a:pPr algn="ctr">
                <a:lnSpc>
                  <a:spcPts val="1890"/>
                </a:lnSpc>
              </a:pPr>
              <a:r>
                <a:rPr lang="en-US" sz="1350">
                  <a:solidFill>
                    <a:srgbClr val="FFFFFF"/>
                  </a:solidFill>
                  <a:latin typeface="HK Grotesk Bold"/>
                </a:rPr>
                <a:t>41</a:t>
              </a:r>
            </a:p>
          </p:txBody>
        </p:sp>
      </p:grpSp>
      <p:grpSp>
        <p:nvGrpSpPr>
          <p:cNvPr id="18" name="Group 18"/>
          <p:cNvGrpSpPr/>
          <p:nvPr/>
        </p:nvGrpSpPr>
        <p:grpSpPr>
          <a:xfrm>
            <a:off x="1778986" y="1587716"/>
            <a:ext cx="1543050" cy="1543050"/>
            <a:chOff x="0" y="0"/>
            <a:chExt cx="812800" cy="812800"/>
          </a:xfrm>
        </p:grpSpPr>
        <p:sp>
          <p:nvSpPr>
            <p:cNvPr id="19" name="Freeform 19"/>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000000">
                <a:alpha val="0"/>
              </a:srgbClr>
            </a:solidFill>
          </p:spPr>
        </p:sp>
        <p:sp>
          <p:nvSpPr>
            <p:cNvPr id="20" name="TextBox 20"/>
            <p:cNvSpPr txBox="1"/>
            <p:nvPr/>
          </p:nvSpPr>
          <p:spPr>
            <a:xfrm>
              <a:off x="0" y="-47625"/>
              <a:ext cx="812800" cy="860425"/>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112</a:t>
              </a:r>
            </a:p>
          </p:txBody>
        </p:sp>
      </p:grpSp>
      <p:grpSp>
        <p:nvGrpSpPr>
          <p:cNvPr id="21" name="Group 21"/>
          <p:cNvGrpSpPr/>
          <p:nvPr/>
        </p:nvGrpSpPr>
        <p:grpSpPr>
          <a:xfrm>
            <a:off x="7877175" y="3553192"/>
            <a:ext cx="1543050" cy="310163"/>
            <a:chOff x="0" y="0"/>
            <a:chExt cx="812800" cy="163378"/>
          </a:xfrm>
        </p:grpSpPr>
        <p:sp>
          <p:nvSpPr>
            <p:cNvPr id="22" name="Freeform 22"/>
            <p:cNvSpPr/>
            <p:nvPr/>
          </p:nvSpPr>
          <p:spPr>
            <a:xfrm>
              <a:off x="0" y="0"/>
              <a:ext cx="812800" cy="163378"/>
            </a:xfrm>
            <a:custGeom>
              <a:avLst/>
              <a:gdLst/>
              <a:ahLst/>
              <a:cxnLst/>
              <a:rect l="l" t="t" r="r" b="b"/>
              <a:pathLst>
                <a:path w="812800" h="163378">
                  <a:moveTo>
                    <a:pt x="0" y="0"/>
                  </a:moveTo>
                  <a:lnTo>
                    <a:pt x="812800" y="0"/>
                  </a:lnTo>
                  <a:lnTo>
                    <a:pt x="812800" y="163378"/>
                  </a:lnTo>
                  <a:lnTo>
                    <a:pt x="0" y="163378"/>
                  </a:lnTo>
                  <a:close/>
                </a:path>
              </a:pathLst>
            </a:custGeom>
            <a:solidFill>
              <a:srgbClr val="000000">
                <a:alpha val="0"/>
              </a:srgbClr>
            </a:solidFill>
          </p:spPr>
        </p:sp>
        <p:sp>
          <p:nvSpPr>
            <p:cNvPr id="23" name="TextBox 23"/>
            <p:cNvSpPr txBox="1"/>
            <p:nvPr/>
          </p:nvSpPr>
          <p:spPr>
            <a:xfrm>
              <a:off x="0" y="-47625"/>
              <a:ext cx="812800" cy="211003"/>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23</a:t>
              </a:r>
            </a:p>
          </p:txBody>
        </p:sp>
      </p:grpSp>
      <p:grpSp>
        <p:nvGrpSpPr>
          <p:cNvPr id="24" name="Group 24"/>
          <p:cNvGrpSpPr/>
          <p:nvPr/>
        </p:nvGrpSpPr>
        <p:grpSpPr>
          <a:xfrm>
            <a:off x="3388753" y="4064218"/>
            <a:ext cx="1543050" cy="310163"/>
            <a:chOff x="0" y="0"/>
            <a:chExt cx="812800" cy="163378"/>
          </a:xfrm>
        </p:grpSpPr>
        <p:sp>
          <p:nvSpPr>
            <p:cNvPr id="25" name="Freeform 25"/>
            <p:cNvSpPr/>
            <p:nvPr/>
          </p:nvSpPr>
          <p:spPr>
            <a:xfrm>
              <a:off x="0" y="0"/>
              <a:ext cx="812800" cy="163378"/>
            </a:xfrm>
            <a:custGeom>
              <a:avLst/>
              <a:gdLst/>
              <a:ahLst/>
              <a:cxnLst/>
              <a:rect l="l" t="t" r="r" b="b"/>
              <a:pathLst>
                <a:path w="812800" h="163378">
                  <a:moveTo>
                    <a:pt x="0" y="0"/>
                  </a:moveTo>
                  <a:lnTo>
                    <a:pt x="812800" y="0"/>
                  </a:lnTo>
                  <a:lnTo>
                    <a:pt x="812800" y="163378"/>
                  </a:lnTo>
                  <a:lnTo>
                    <a:pt x="0" y="163378"/>
                  </a:lnTo>
                  <a:close/>
                </a:path>
              </a:pathLst>
            </a:custGeom>
            <a:solidFill>
              <a:srgbClr val="000000">
                <a:alpha val="0"/>
              </a:srgbClr>
            </a:solidFill>
          </p:spPr>
        </p:sp>
        <p:sp>
          <p:nvSpPr>
            <p:cNvPr id="26" name="TextBox 26"/>
            <p:cNvSpPr txBox="1"/>
            <p:nvPr/>
          </p:nvSpPr>
          <p:spPr>
            <a:xfrm>
              <a:off x="0" y="-47625"/>
              <a:ext cx="812800" cy="211003"/>
            </a:xfrm>
            <a:prstGeom prst="rect">
              <a:avLst/>
            </a:prstGeom>
          </p:spPr>
          <p:txBody>
            <a:bodyPr lIns="25400" tIns="25400" rIns="25400" bIns="25400" rtlCol="0" anchor="ctr"/>
            <a:lstStyle/>
            <a:p>
              <a:pPr algn="ctr">
                <a:lnSpc>
                  <a:spcPts val="1890"/>
                </a:lnSpc>
              </a:pPr>
              <a:r>
                <a:rPr lang="en-US" sz="1350">
                  <a:solidFill>
                    <a:srgbClr val="FFFFFF"/>
                  </a:solidFill>
                  <a:latin typeface="HK Grotesk Bold"/>
                </a:rPr>
                <a:t>27</a:t>
              </a:r>
            </a:p>
          </p:txBody>
        </p:sp>
      </p:grpSp>
      <p:grpSp>
        <p:nvGrpSpPr>
          <p:cNvPr id="27" name="Group 27"/>
          <p:cNvGrpSpPr/>
          <p:nvPr/>
        </p:nvGrpSpPr>
        <p:grpSpPr>
          <a:xfrm>
            <a:off x="3388753" y="3111806"/>
            <a:ext cx="1543050" cy="736125"/>
            <a:chOff x="0" y="0"/>
            <a:chExt cx="812800" cy="387753"/>
          </a:xfrm>
        </p:grpSpPr>
        <p:sp>
          <p:nvSpPr>
            <p:cNvPr id="28" name="Freeform 28"/>
            <p:cNvSpPr/>
            <p:nvPr/>
          </p:nvSpPr>
          <p:spPr>
            <a:xfrm>
              <a:off x="0" y="0"/>
              <a:ext cx="812800" cy="387753"/>
            </a:xfrm>
            <a:custGeom>
              <a:avLst/>
              <a:gdLst/>
              <a:ahLst/>
              <a:cxnLst/>
              <a:rect l="l" t="t" r="r" b="b"/>
              <a:pathLst>
                <a:path w="812800" h="387753">
                  <a:moveTo>
                    <a:pt x="0" y="0"/>
                  </a:moveTo>
                  <a:lnTo>
                    <a:pt x="812800" y="0"/>
                  </a:lnTo>
                  <a:lnTo>
                    <a:pt x="812800" y="387753"/>
                  </a:lnTo>
                  <a:lnTo>
                    <a:pt x="0" y="387753"/>
                  </a:lnTo>
                  <a:close/>
                </a:path>
              </a:pathLst>
            </a:custGeom>
            <a:solidFill>
              <a:srgbClr val="000000">
                <a:alpha val="0"/>
              </a:srgbClr>
            </a:solidFill>
          </p:spPr>
        </p:sp>
        <p:sp>
          <p:nvSpPr>
            <p:cNvPr id="29" name="TextBox 29"/>
            <p:cNvSpPr txBox="1"/>
            <p:nvPr/>
          </p:nvSpPr>
          <p:spPr>
            <a:xfrm>
              <a:off x="0" y="-47625"/>
              <a:ext cx="812800" cy="435378"/>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72</a:t>
              </a:r>
            </a:p>
          </p:txBody>
        </p:sp>
      </p:grpSp>
      <p:grpSp>
        <p:nvGrpSpPr>
          <p:cNvPr id="30" name="Group 30"/>
          <p:cNvGrpSpPr/>
          <p:nvPr/>
        </p:nvGrpSpPr>
        <p:grpSpPr>
          <a:xfrm>
            <a:off x="4557713" y="3628207"/>
            <a:ext cx="1543050" cy="547125"/>
            <a:chOff x="0" y="0"/>
            <a:chExt cx="812800" cy="288198"/>
          </a:xfrm>
        </p:grpSpPr>
        <p:sp>
          <p:nvSpPr>
            <p:cNvPr id="31" name="Freeform 31"/>
            <p:cNvSpPr/>
            <p:nvPr/>
          </p:nvSpPr>
          <p:spPr>
            <a:xfrm>
              <a:off x="0" y="0"/>
              <a:ext cx="812800" cy="288198"/>
            </a:xfrm>
            <a:custGeom>
              <a:avLst/>
              <a:gdLst/>
              <a:ahLst/>
              <a:cxnLst/>
              <a:rect l="l" t="t" r="r" b="b"/>
              <a:pathLst>
                <a:path w="812800" h="288198">
                  <a:moveTo>
                    <a:pt x="0" y="0"/>
                  </a:moveTo>
                  <a:lnTo>
                    <a:pt x="812800" y="0"/>
                  </a:lnTo>
                  <a:lnTo>
                    <a:pt x="812800" y="288198"/>
                  </a:lnTo>
                  <a:lnTo>
                    <a:pt x="0" y="288198"/>
                  </a:lnTo>
                  <a:close/>
                </a:path>
              </a:pathLst>
            </a:custGeom>
            <a:solidFill>
              <a:srgbClr val="000000">
                <a:alpha val="0"/>
              </a:srgbClr>
            </a:solidFill>
          </p:spPr>
        </p:sp>
        <p:sp>
          <p:nvSpPr>
            <p:cNvPr id="32" name="TextBox 32"/>
            <p:cNvSpPr txBox="1"/>
            <p:nvPr/>
          </p:nvSpPr>
          <p:spPr>
            <a:xfrm>
              <a:off x="0" y="-47625"/>
              <a:ext cx="812800" cy="335823"/>
            </a:xfrm>
            <a:prstGeom prst="rect">
              <a:avLst/>
            </a:prstGeom>
          </p:spPr>
          <p:txBody>
            <a:bodyPr lIns="25400" tIns="25400" rIns="25400" bIns="25400" rtlCol="0" anchor="ctr"/>
            <a:lstStyle/>
            <a:p>
              <a:pPr algn="ctr">
                <a:lnSpc>
                  <a:spcPts val="1890"/>
                </a:lnSpc>
              </a:pPr>
              <a:r>
                <a:rPr lang="en-US" sz="1350">
                  <a:solidFill>
                    <a:srgbClr val="FFFFFF"/>
                  </a:solidFill>
                  <a:latin typeface="HK Grotesk Bold"/>
                </a:rPr>
                <a:t>28</a:t>
              </a:r>
            </a:p>
          </p:txBody>
        </p:sp>
      </p:grpSp>
      <p:grpSp>
        <p:nvGrpSpPr>
          <p:cNvPr id="33" name="Group 33"/>
          <p:cNvGrpSpPr/>
          <p:nvPr/>
        </p:nvGrpSpPr>
        <p:grpSpPr>
          <a:xfrm>
            <a:off x="4572000" y="1587716"/>
            <a:ext cx="1543050" cy="1543050"/>
            <a:chOff x="0" y="0"/>
            <a:chExt cx="812800" cy="812800"/>
          </a:xfrm>
        </p:grpSpPr>
        <p:sp>
          <p:nvSpPr>
            <p:cNvPr id="34" name="Freeform 34"/>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000000">
                <a:alpha val="0"/>
              </a:srgbClr>
            </a:solidFill>
          </p:spPr>
        </p:sp>
        <p:sp>
          <p:nvSpPr>
            <p:cNvPr id="35" name="TextBox 35"/>
            <p:cNvSpPr txBox="1"/>
            <p:nvPr/>
          </p:nvSpPr>
          <p:spPr>
            <a:xfrm>
              <a:off x="0" y="-47625"/>
              <a:ext cx="812800" cy="860425"/>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46</a:t>
              </a:r>
            </a:p>
          </p:txBody>
        </p:sp>
      </p:grpSp>
      <p:grpSp>
        <p:nvGrpSpPr>
          <p:cNvPr id="36" name="Group 36"/>
          <p:cNvGrpSpPr/>
          <p:nvPr/>
        </p:nvGrpSpPr>
        <p:grpSpPr>
          <a:xfrm>
            <a:off x="6782114" y="4144343"/>
            <a:ext cx="1543050" cy="325785"/>
            <a:chOff x="0" y="0"/>
            <a:chExt cx="812800" cy="171607"/>
          </a:xfrm>
        </p:grpSpPr>
        <p:sp>
          <p:nvSpPr>
            <p:cNvPr id="37" name="Freeform 37"/>
            <p:cNvSpPr/>
            <p:nvPr/>
          </p:nvSpPr>
          <p:spPr>
            <a:xfrm>
              <a:off x="0" y="0"/>
              <a:ext cx="812800" cy="171607"/>
            </a:xfrm>
            <a:custGeom>
              <a:avLst/>
              <a:gdLst/>
              <a:ahLst/>
              <a:cxnLst/>
              <a:rect l="l" t="t" r="r" b="b"/>
              <a:pathLst>
                <a:path w="812800" h="171607">
                  <a:moveTo>
                    <a:pt x="0" y="0"/>
                  </a:moveTo>
                  <a:lnTo>
                    <a:pt x="812800" y="0"/>
                  </a:lnTo>
                  <a:lnTo>
                    <a:pt x="812800" y="171607"/>
                  </a:lnTo>
                  <a:lnTo>
                    <a:pt x="0" y="171607"/>
                  </a:lnTo>
                  <a:close/>
                </a:path>
              </a:pathLst>
            </a:custGeom>
            <a:solidFill>
              <a:srgbClr val="000000">
                <a:alpha val="0"/>
              </a:srgbClr>
            </a:solidFill>
          </p:spPr>
        </p:sp>
        <p:sp>
          <p:nvSpPr>
            <p:cNvPr id="38" name="TextBox 38"/>
            <p:cNvSpPr txBox="1"/>
            <p:nvPr/>
          </p:nvSpPr>
          <p:spPr>
            <a:xfrm>
              <a:off x="0" y="-47625"/>
              <a:ext cx="812800" cy="219232"/>
            </a:xfrm>
            <a:prstGeom prst="rect">
              <a:avLst/>
            </a:prstGeom>
          </p:spPr>
          <p:txBody>
            <a:bodyPr lIns="25400" tIns="25400" rIns="25400" bIns="25400" rtlCol="0" anchor="ctr"/>
            <a:lstStyle/>
            <a:p>
              <a:pPr algn="ctr">
                <a:lnSpc>
                  <a:spcPts val="1890"/>
                </a:lnSpc>
              </a:pPr>
              <a:r>
                <a:rPr lang="en-US" sz="1350">
                  <a:solidFill>
                    <a:srgbClr val="FFFFFF"/>
                  </a:solidFill>
                  <a:latin typeface="HK Grotesk Bold"/>
                </a:rPr>
                <a:t>7</a:t>
              </a:r>
            </a:p>
          </p:txBody>
        </p:sp>
      </p:grpSp>
      <p:grpSp>
        <p:nvGrpSpPr>
          <p:cNvPr id="39" name="Group 39"/>
          <p:cNvGrpSpPr/>
          <p:nvPr/>
        </p:nvGrpSpPr>
        <p:grpSpPr>
          <a:xfrm>
            <a:off x="6777352" y="3412760"/>
            <a:ext cx="1543050" cy="501024"/>
            <a:chOff x="0" y="0"/>
            <a:chExt cx="812800" cy="263914"/>
          </a:xfrm>
        </p:grpSpPr>
        <p:sp>
          <p:nvSpPr>
            <p:cNvPr id="40" name="Freeform 40"/>
            <p:cNvSpPr/>
            <p:nvPr/>
          </p:nvSpPr>
          <p:spPr>
            <a:xfrm>
              <a:off x="0" y="0"/>
              <a:ext cx="812800" cy="263914"/>
            </a:xfrm>
            <a:custGeom>
              <a:avLst/>
              <a:gdLst/>
              <a:ahLst/>
              <a:cxnLst/>
              <a:rect l="l" t="t" r="r" b="b"/>
              <a:pathLst>
                <a:path w="812800" h="263914">
                  <a:moveTo>
                    <a:pt x="0" y="0"/>
                  </a:moveTo>
                  <a:lnTo>
                    <a:pt x="812800" y="0"/>
                  </a:lnTo>
                  <a:lnTo>
                    <a:pt x="812800" y="263914"/>
                  </a:lnTo>
                  <a:lnTo>
                    <a:pt x="0" y="263914"/>
                  </a:lnTo>
                  <a:close/>
                </a:path>
              </a:pathLst>
            </a:custGeom>
            <a:solidFill>
              <a:srgbClr val="000000">
                <a:alpha val="0"/>
              </a:srgbClr>
            </a:solidFill>
          </p:spPr>
        </p:sp>
        <p:sp>
          <p:nvSpPr>
            <p:cNvPr id="41" name="TextBox 41"/>
            <p:cNvSpPr txBox="1"/>
            <p:nvPr/>
          </p:nvSpPr>
          <p:spPr>
            <a:xfrm>
              <a:off x="0" y="-47625"/>
              <a:ext cx="812800" cy="311539"/>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25</a:t>
              </a:r>
            </a:p>
          </p:txBody>
        </p:sp>
      </p:grpSp>
      <p:grpSp>
        <p:nvGrpSpPr>
          <p:cNvPr id="42" name="Group 42"/>
          <p:cNvGrpSpPr/>
          <p:nvPr/>
        </p:nvGrpSpPr>
        <p:grpSpPr>
          <a:xfrm>
            <a:off x="5669969" y="3559975"/>
            <a:ext cx="1543050" cy="683590"/>
            <a:chOff x="0" y="0"/>
            <a:chExt cx="812800" cy="360080"/>
          </a:xfrm>
        </p:grpSpPr>
        <p:sp>
          <p:nvSpPr>
            <p:cNvPr id="43" name="Freeform 43"/>
            <p:cNvSpPr/>
            <p:nvPr/>
          </p:nvSpPr>
          <p:spPr>
            <a:xfrm>
              <a:off x="0" y="0"/>
              <a:ext cx="812800" cy="360080"/>
            </a:xfrm>
            <a:custGeom>
              <a:avLst/>
              <a:gdLst/>
              <a:ahLst/>
              <a:cxnLst/>
              <a:rect l="l" t="t" r="r" b="b"/>
              <a:pathLst>
                <a:path w="812800" h="360080">
                  <a:moveTo>
                    <a:pt x="0" y="0"/>
                  </a:moveTo>
                  <a:lnTo>
                    <a:pt x="812800" y="0"/>
                  </a:lnTo>
                  <a:lnTo>
                    <a:pt x="812800" y="360080"/>
                  </a:lnTo>
                  <a:lnTo>
                    <a:pt x="0" y="360080"/>
                  </a:lnTo>
                  <a:close/>
                </a:path>
              </a:pathLst>
            </a:custGeom>
            <a:solidFill>
              <a:srgbClr val="000000">
                <a:alpha val="0"/>
              </a:srgbClr>
            </a:solidFill>
          </p:spPr>
        </p:sp>
        <p:sp>
          <p:nvSpPr>
            <p:cNvPr id="44" name="TextBox 44"/>
            <p:cNvSpPr txBox="1"/>
            <p:nvPr/>
          </p:nvSpPr>
          <p:spPr>
            <a:xfrm>
              <a:off x="0" y="-47625"/>
              <a:ext cx="812800" cy="407705"/>
            </a:xfrm>
            <a:prstGeom prst="rect">
              <a:avLst/>
            </a:prstGeom>
          </p:spPr>
          <p:txBody>
            <a:bodyPr lIns="25400" tIns="25400" rIns="25400" bIns="25400" rtlCol="0" anchor="ctr"/>
            <a:lstStyle/>
            <a:p>
              <a:pPr algn="ctr">
                <a:lnSpc>
                  <a:spcPts val="1890"/>
                </a:lnSpc>
              </a:pPr>
              <a:r>
                <a:rPr lang="en-US" sz="1350">
                  <a:solidFill>
                    <a:srgbClr val="FFFFFF"/>
                  </a:solidFill>
                  <a:latin typeface="HK Grotesk Bold"/>
                </a:rPr>
                <a:t>26</a:t>
              </a:r>
            </a:p>
          </p:txBody>
        </p:sp>
      </p:grpSp>
      <p:grpSp>
        <p:nvGrpSpPr>
          <p:cNvPr id="45" name="Group 45"/>
          <p:cNvGrpSpPr/>
          <p:nvPr/>
        </p:nvGrpSpPr>
        <p:grpSpPr>
          <a:xfrm>
            <a:off x="5684257" y="1708768"/>
            <a:ext cx="1543050" cy="1543050"/>
            <a:chOff x="0" y="0"/>
            <a:chExt cx="812800" cy="812800"/>
          </a:xfrm>
        </p:grpSpPr>
        <p:sp>
          <p:nvSpPr>
            <p:cNvPr id="46" name="Freeform 46"/>
            <p:cNvSpPr/>
            <p:nvPr/>
          </p:nvSpPr>
          <p:spPr>
            <a:xfrm>
              <a:off x="0" y="0"/>
              <a:ext cx="812800" cy="812800"/>
            </a:xfrm>
            <a:custGeom>
              <a:avLst/>
              <a:gdLst/>
              <a:ahLst/>
              <a:cxnLst/>
              <a:rect l="l" t="t" r="r" b="b"/>
              <a:pathLst>
                <a:path w="812800" h="812800">
                  <a:moveTo>
                    <a:pt x="0" y="0"/>
                  </a:moveTo>
                  <a:lnTo>
                    <a:pt x="812800" y="0"/>
                  </a:lnTo>
                  <a:lnTo>
                    <a:pt x="812800" y="812800"/>
                  </a:lnTo>
                  <a:lnTo>
                    <a:pt x="0" y="812800"/>
                  </a:lnTo>
                  <a:close/>
                </a:path>
              </a:pathLst>
            </a:custGeom>
            <a:solidFill>
              <a:srgbClr val="000000">
                <a:alpha val="0"/>
              </a:srgbClr>
            </a:solidFill>
          </p:spPr>
        </p:sp>
        <p:sp>
          <p:nvSpPr>
            <p:cNvPr id="47" name="TextBox 47"/>
            <p:cNvSpPr txBox="1"/>
            <p:nvPr/>
          </p:nvSpPr>
          <p:spPr>
            <a:xfrm>
              <a:off x="0" y="-47625"/>
              <a:ext cx="812800" cy="860425"/>
            </a:xfrm>
            <a:prstGeom prst="rect">
              <a:avLst/>
            </a:prstGeom>
          </p:spPr>
          <p:txBody>
            <a:bodyPr lIns="25400" tIns="25400" rIns="25400" bIns="25400" rtlCol="0" anchor="ctr"/>
            <a:lstStyle/>
            <a:p>
              <a:pPr algn="ctr">
                <a:lnSpc>
                  <a:spcPts val="1890"/>
                </a:lnSpc>
              </a:pPr>
              <a:r>
                <a:rPr lang="en-US" sz="1350">
                  <a:solidFill>
                    <a:srgbClr val="000000"/>
                  </a:solidFill>
                  <a:latin typeface="HK Grotesk Bold"/>
                </a:rPr>
                <a:t>42</a:t>
              </a:r>
            </a:p>
          </p:txBody>
        </p:sp>
      </p:grpSp>
      <p:grpSp>
        <p:nvGrpSpPr>
          <p:cNvPr id="48" name="Group 48"/>
          <p:cNvGrpSpPr/>
          <p:nvPr/>
        </p:nvGrpSpPr>
        <p:grpSpPr>
          <a:xfrm>
            <a:off x="7891463" y="4144343"/>
            <a:ext cx="1543050" cy="325785"/>
            <a:chOff x="0" y="0"/>
            <a:chExt cx="812800" cy="171607"/>
          </a:xfrm>
        </p:grpSpPr>
        <p:sp>
          <p:nvSpPr>
            <p:cNvPr id="49" name="Freeform 49"/>
            <p:cNvSpPr/>
            <p:nvPr/>
          </p:nvSpPr>
          <p:spPr>
            <a:xfrm>
              <a:off x="0" y="0"/>
              <a:ext cx="812800" cy="171607"/>
            </a:xfrm>
            <a:custGeom>
              <a:avLst/>
              <a:gdLst/>
              <a:ahLst/>
              <a:cxnLst/>
              <a:rect l="l" t="t" r="r" b="b"/>
              <a:pathLst>
                <a:path w="812800" h="171607">
                  <a:moveTo>
                    <a:pt x="0" y="0"/>
                  </a:moveTo>
                  <a:lnTo>
                    <a:pt x="812800" y="0"/>
                  </a:lnTo>
                  <a:lnTo>
                    <a:pt x="812800" y="171607"/>
                  </a:lnTo>
                  <a:lnTo>
                    <a:pt x="0" y="171607"/>
                  </a:lnTo>
                  <a:close/>
                </a:path>
              </a:pathLst>
            </a:custGeom>
            <a:solidFill>
              <a:srgbClr val="000000">
                <a:alpha val="0"/>
              </a:srgbClr>
            </a:solidFill>
          </p:spPr>
        </p:sp>
        <p:sp>
          <p:nvSpPr>
            <p:cNvPr id="50" name="TextBox 50"/>
            <p:cNvSpPr txBox="1"/>
            <p:nvPr/>
          </p:nvSpPr>
          <p:spPr>
            <a:xfrm>
              <a:off x="0" y="-47625"/>
              <a:ext cx="812800" cy="219232"/>
            </a:xfrm>
            <a:prstGeom prst="rect">
              <a:avLst/>
            </a:prstGeom>
          </p:spPr>
          <p:txBody>
            <a:bodyPr lIns="25400" tIns="25400" rIns="25400" bIns="25400" rtlCol="0" anchor="ctr"/>
            <a:lstStyle/>
            <a:p>
              <a:pPr algn="ctr">
                <a:lnSpc>
                  <a:spcPts val="1890"/>
                </a:lnSpc>
              </a:pPr>
              <a:r>
                <a:rPr lang="en-US" sz="1350">
                  <a:solidFill>
                    <a:srgbClr val="FFFFFF"/>
                  </a:solidFill>
                  <a:latin typeface="HK Grotesk Bold"/>
                </a:rPr>
                <a:t>7</a:t>
              </a:r>
            </a:p>
          </p:txBody>
        </p:sp>
      </p:grpSp>
      <p:grpSp>
        <p:nvGrpSpPr>
          <p:cNvPr id="51" name="Group 51"/>
          <p:cNvGrpSpPr/>
          <p:nvPr/>
        </p:nvGrpSpPr>
        <p:grpSpPr>
          <a:xfrm>
            <a:off x="8948740" y="4965087"/>
            <a:ext cx="244093" cy="244093"/>
            <a:chOff x="0" y="0"/>
            <a:chExt cx="650914" cy="650914"/>
          </a:xfrm>
        </p:grpSpPr>
        <p:grpSp>
          <p:nvGrpSpPr>
            <p:cNvPr id="52" name="Group 52"/>
            <p:cNvGrpSpPr/>
            <p:nvPr/>
          </p:nvGrpSpPr>
          <p:grpSpPr>
            <a:xfrm>
              <a:off x="0" y="0"/>
              <a:ext cx="650914" cy="650914"/>
              <a:chOff x="0" y="0"/>
              <a:chExt cx="812800" cy="812800"/>
            </a:xfrm>
          </p:grpSpPr>
          <p:sp>
            <p:nvSpPr>
              <p:cNvPr id="53" name="Freeform 53"/>
              <p:cNvSpPr/>
              <p:nvPr/>
            </p:nvSpPr>
            <p:spPr>
              <a:xfrm>
                <a:off x="0" y="0"/>
                <a:ext cx="812800" cy="812800"/>
              </a:xfrm>
              <a:custGeom>
                <a:avLst/>
                <a:gdLst/>
                <a:ahLst/>
                <a:cxnLst/>
                <a:rect l="l" t="t" r="r" b="b"/>
                <a:pathLst>
                  <a:path w="812800" h="812800">
                    <a:moveTo>
                      <a:pt x="406400" y="0"/>
                    </a:moveTo>
                    <a:lnTo>
                      <a:pt x="445826" y="33348"/>
                    </a:lnTo>
                    <a:lnTo>
                      <a:pt x="491360" y="8881"/>
                    </a:lnTo>
                    <a:lnTo>
                      <a:pt x="522953" y="49652"/>
                    </a:lnTo>
                    <a:lnTo>
                      <a:pt x="572609" y="35135"/>
                    </a:lnTo>
                    <a:lnTo>
                      <a:pt x="594986" y="81548"/>
                    </a:lnTo>
                    <a:lnTo>
                      <a:pt x="646591" y="77616"/>
                    </a:lnTo>
                    <a:lnTo>
                      <a:pt x="658778" y="127641"/>
                    </a:lnTo>
                    <a:lnTo>
                      <a:pt x="710077" y="134465"/>
                    </a:lnTo>
                    <a:lnTo>
                      <a:pt x="711539" y="185918"/>
                    </a:lnTo>
                    <a:lnTo>
                      <a:pt x="760292" y="203200"/>
                    </a:lnTo>
                    <a:lnTo>
                      <a:pt x="750965" y="253830"/>
                    </a:lnTo>
                    <a:lnTo>
                      <a:pt x="795038" y="280816"/>
                    </a:lnTo>
                    <a:lnTo>
                      <a:pt x="775331" y="328411"/>
                    </a:lnTo>
                    <a:lnTo>
                      <a:pt x="812800" y="363920"/>
                    </a:lnTo>
                    <a:lnTo>
                      <a:pt x="783573" y="406400"/>
                    </a:lnTo>
                    <a:lnTo>
                      <a:pt x="812800" y="448880"/>
                    </a:lnTo>
                    <a:lnTo>
                      <a:pt x="775331" y="484389"/>
                    </a:lnTo>
                    <a:lnTo>
                      <a:pt x="795038" y="531984"/>
                    </a:lnTo>
                    <a:lnTo>
                      <a:pt x="750965" y="558970"/>
                    </a:lnTo>
                    <a:lnTo>
                      <a:pt x="760292" y="609600"/>
                    </a:lnTo>
                    <a:lnTo>
                      <a:pt x="711539" y="626882"/>
                    </a:lnTo>
                    <a:lnTo>
                      <a:pt x="710077" y="678335"/>
                    </a:lnTo>
                    <a:lnTo>
                      <a:pt x="658778" y="685159"/>
                    </a:lnTo>
                    <a:lnTo>
                      <a:pt x="646591" y="735184"/>
                    </a:lnTo>
                    <a:lnTo>
                      <a:pt x="594986" y="731252"/>
                    </a:lnTo>
                    <a:lnTo>
                      <a:pt x="572609" y="777665"/>
                    </a:lnTo>
                    <a:lnTo>
                      <a:pt x="522953" y="763148"/>
                    </a:lnTo>
                    <a:lnTo>
                      <a:pt x="491360" y="803919"/>
                    </a:lnTo>
                    <a:lnTo>
                      <a:pt x="445826" y="779452"/>
                    </a:lnTo>
                    <a:lnTo>
                      <a:pt x="406400" y="812800"/>
                    </a:lnTo>
                    <a:lnTo>
                      <a:pt x="366974" y="779452"/>
                    </a:lnTo>
                    <a:lnTo>
                      <a:pt x="321440" y="803919"/>
                    </a:lnTo>
                    <a:lnTo>
                      <a:pt x="289847" y="763148"/>
                    </a:lnTo>
                    <a:lnTo>
                      <a:pt x="240191" y="777665"/>
                    </a:lnTo>
                    <a:lnTo>
                      <a:pt x="217814" y="731252"/>
                    </a:lnTo>
                    <a:lnTo>
                      <a:pt x="166209" y="735184"/>
                    </a:lnTo>
                    <a:lnTo>
                      <a:pt x="154022" y="685159"/>
                    </a:lnTo>
                    <a:lnTo>
                      <a:pt x="102722" y="678335"/>
                    </a:lnTo>
                    <a:lnTo>
                      <a:pt x="101260" y="626882"/>
                    </a:lnTo>
                    <a:lnTo>
                      <a:pt x="52509" y="609600"/>
                    </a:lnTo>
                    <a:lnTo>
                      <a:pt x="61835" y="558970"/>
                    </a:lnTo>
                    <a:lnTo>
                      <a:pt x="17762" y="531984"/>
                    </a:lnTo>
                    <a:lnTo>
                      <a:pt x="37469" y="484389"/>
                    </a:lnTo>
                    <a:lnTo>
                      <a:pt x="0" y="448880"/>
                    </a:lnTo>
                    <a:lnTo>
                      <a:pt x="29227" y="406400"/>
                    </a:lnTo>
                    <a:lnTo>
                      <a:pt x="0" y="363920"/>
                    </a:lnTo>
                    <a:lnTo>
                      <a:pt x="37469" y="328411"/>
                    </a:lnTo>
                    <a:lnTo>
                      <a:pt x="17762" y="280816"/>
                    </a:lnTo>
                    <a:lnTo>
                      <a:pt x="61835" y="253830"/>
                    </a:lnTo>
                    <a:lnTo>
                      <a:pt x="52509" y="203200"/>
                    </a:lnTo>
                    <a:lnTo>
                      <a:pt x="101260" y="185918"/>
                    </a:lnTo>
                    <a:lnTo>
                      <a:pt x="102722" y="134465"/>
                    </a:lnTo>
                    <a:lnTo>
                      <a:pt x="154022" y="127641"/>
                    </a:lnTo>
                    <a:lnTo>
                      <a:pt x="166209" y="77616"/>
                    </a:lnTo>
                    <a:lnTo>
                      <a:pt x="217814" y="81548"/>
                    </a:lnTo>
                    <a:lnTo>
                      <a:pt x="240191" y="35135"/>
                    </a:lnTo>
                    <a:lnTo>
                      <a:pt x="289847" y="49652"/>
                    </a:lnTo>
                    <a:lnTo>
                      <a:pt x="321440" y="8881"/>
                    </a:lnTo>
                    <a:lnTo>
                      <a:pt x="366974" y="33348"/>
                    </a:lnTo>
                    <a:lnTo>
                      <a:pt x="406400" y="0"/>
                    </a:lnTo>
                    <a:close/>
                  </a:path>
                </a:pathLst>
              </a:custGeom>
              <a:solidFill>
                <a:srgbClr val="EFD5C8"/>
              </a:solidFill>
              <a:ln w="19050" cap="sq">
                <a:solidFill>
                  <a:srgbClr val="DE4F45"/>
                </a:solidFill>
                <a:prstDash val="solid"/>
                <a:miter/>
              </a:ln>
            </p:spPr>
          </p:sp>
          <p:sp>
            <p:nvSpPr>
              <p:cNvPr id="54" name="TextBox 54"/>
              <p:cNvSpPr txBox="1"/>
              <p:nvPr/>
            </p:nvSpPr>
            <p:spPr>
              <a:xfrm>
                <a:off x="152400" y="57150"/>
                <a:ext cx="508000" cy="603250"/>
              </a:xfrm>
              <a:prstGeom prst="rect">
                <a:avLst/>
              </a:prstGeom>
            </p:spPr>
            <p:txBody>
              <a:bodyPr lIns="25400" tIns="25400" rIns="25400" bIns="25400" rtlCol="0" anchor="ctr"/>
              <a:lstStyle/>
              <a:p>
                <a:pPr algn="ctr">
                  <a:lnSpc>
                    <a:spcPts val="3499"/>
                  </a:lnSpc>
                </a:pPr>
                <a:endParaRPr sz="900"/>
              </a:p>
            </p:txBody>
          </p:sp>
        </p:grpSp>
        <p:sp>
          <p:nvSpPr>
            <p:cNvPr id="55" name="TextBox 55"/>
            <p:cNvSpPr txBox="1"/>
            <p:nvPr/>
          </p:nvSpPr>
          <p:spPr>
            <a:xfrm>
              <a:off x="78387" y="38619"/>
              <a:ext cx="494141" cy="478762"/>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9</a:t>
              </a:r>
            </a:p>
          </p:txBody>
        </p:sp>
      </p:grpSp>
    </p:spTree>
    <p:extLst>
      <p:ext uri="{BB962C8B-B14F-4D97-AF65-F5344CB8AC3E}">
        <p14:creationId xmlns:p14="http://schemas.microsoft.com/office/powerpoint/2010/main" val="18525167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733122C9-A0B9-462F-8757-0847AD287B63}" type="slidenum">
              <a:rPr lang="fr-FR" smtClean="0"/>
              <a:pPr/>
              <a:t>5</a:t>
            </a:fld>
            <a:endParaRPr lang="fr-FR" dirty="0"/>
          </a:p>
        </p:txBody>
      </p:sp>
      <p:sp>
        <p:nvSpPr>
          <p:cNvPr id="6" name="Espace réservé de la date 5"/>
          <p:cNvSpPr>
            <a:spLocks noGrp="1"/>
          </p:cNvSpPr>
          <p:nvPr>
            <p:ph type="dt" sz="half" idx="2"/>
          </p:nvPr>
        </p:nvSpPr>
        <p:spPr>
          <a:xfrm>
            <a:off x="323850" y="4812380"/>
            <a:ext cx="1170000" cy="345869"/>
          </a:xfrm>
        </p:spPr>
        <p:txBody>
          <a:bodyPr/>
          <a:lstStyle/>
          <a:p>
            <a:fld id="{251C71F6-E0A6-1740-B64F-38F332886BAF}" type="datetime1">
              <a:rPr lang="fr-FR" cap="all" smtClean="0"/>
              <a:pPr/>
              <a:t>04/03/2024</a:t>
            </a:fld>
            <a:endParaRPr lang="fr-FR" cap="all" dirty="0"/>
          </a:p>
        </p:txBody>
      </p:sp>
      <p:sp>
        <p:nvSpPr>
          <p:cNvPr id="10" name="Titre 8"/>
          <p:cNvSpPr>
            <a:spLocks noGrp="1"/>
          </p:cNvSpPr>
          <p:nvPr>
            <p:ph type="title"/>
          </p:nvPr>
        </p:nvSpPr>
        <p:spPr>
          <a:xfrm>
            <a:off x="1887141" y="198243"/>
            <a:ext cx="6709079" cy="539991"/>
          </a:xfrm>
        </p:spPr>
        <p:txBody>
          <a:bodyPr>
            <a:noAutofit/>
          </a:bodyPr>
          <a:lstStyle/>
          <a:p>
            <a:r>
              <a:rPr lang="fr-FR" sz="1800" u="sng" dirty="0">
                <a:solidFill>
                  <a:schemeClr val="tx2"/>
                </a:solidFill>
                <a:latin typeface="Calibri" panose="020F0502020204030204" pitchFamily="34" charset="0"/>
                <a:cs typeface="Calibri" panose="020F0502020204030204" pitchFamily="34" charset="0"/>
              </a:rPr>
              <a:t>Actualités de Paris: Jeux Olympiques et Paralympiques</a:t>
            </a:r>
            <a:endParaRPr lang="fr-FR" sz="1800" dirty="0">
              <a:solidFill>
                <a:schemeClr val="tx2"/>
              </a:solidFill>
              <a:latin typeface="Calibri" panose="020F0502020204030204" pitchFamily="34" charset="0"/>
              <a:cs typeface="Calibri" panose="020F0502020204030204" pitchFamily="34" charset="0"/>
            </a:endParaRPr>
          </a:p>
        </p:txBody>
      </p:sp>
      <p:pic>
        <p:nvPicPr>
          <p:cNvPr id="1030" name="Picture 6" descr="JO Paris 2024 : découvrez les lieux où vous pourrez suivre les compétitions  à Paris et en Ile-de-France - France Bleu"/>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629" r="18737"/>
          <a:stretch/>
        </p:blipFill>
        <p:spPr bwMode="auto">
          <a:xfrm>
            <a:off x="7652788" y="361496"/>
            <a:ext cx="1106465" cy="985345"/>
          </a:xfrm>
          <a:prstGeom prst="ellipse">
            <a:avLst/>
          </a:prstGeom>
          <a:noFill/>
          <a:extLst>
            <a:ext uri="{909E8E84-426E-40DD-AFC4-6F175D3DCCD1}">
              <a14:hiddenFill xmlns:a14="http://schemas.microsoft.com/office/drawing/2010/main">
                <a:solidFill>
                  <a:srgbClr val="FFFFFF"/>
                </a:solidFill>
              </a14:hiddenFill>
            </a:ext>
          </a:extLst>
        </p:spPr>
      </p:pic>
      <p:sp>
        <p:nvSpPr>
          <p:cNvPr id="8" name="AutoShape 8" descr="Jeux olympiques et paralympiques de Paris 2024 - Ville de Paris"/>
          <p:cNvSpPr>
            <a:spLocks noChangeAspect="1" noChangeArrowheads="1"/>
          </p:cNvSpPr>
          <p:nvPr/>
        </p:nvSpPr>
        <p:spPr bwMode="auto">
          <a:xfrm>
            <a:off x="116681" y="-606028"/>
            <a:ext cx="2028825" cy="12715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9" name="AutoShape 10" descr="JO 2024 : l'État et les collectivités rajoutent 111 millions d'euros au  budget">
            <a:hlinkClick r:id="rId4"/>
          </p:cNvPr>
          <p:cNvSpPr>
            <a:spLocks noChangeAspect="1" noChangeArrowheads="1"/>
          </p:cNvSpPr>
          <p:nvPr/>
        </p:nvSpPr>
        <p:spPr bwMode="auto">
          <a:xfrm>
            <a:off x="116681" y="-645318"/>
            <a:ext cx="2271713" cy="11358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15" name="AutoShape 14" descr="Paris 2024 : la cérémonie d'ouverture des Jeux Olympiques sur la Seine"/>
          <p:cNvSpPr>
            <a:spLocks noChangeAspect="1" noChangeArrowheads="1"/>
          </p:cNvSpPr>
          <p:nvPr/>
        </p:nvSpPr>
        <p:spPr bwMode="auto">
          <a:xfrm>
            <a:off x="116681"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32" name="Rectangle 31"/>
          <p:cNvSpPr/>
          <p:nvPr/>
        </p:nvSpPr>
        <p:spPr>
          <a:xfrm>
            <a:off x="295860" y="2260850"/>
            <a:ext cx="8463393" cy="779701"/>
          </a:xfrm>
          <a:prstGeom prst="rect">
            <a:avLst/>
          </a:prstGeom>
        </p:spPr>
        <p:txBody>
          <a:bodyPr wrap="square">
            <a:spAutoFit/>
          </a:bodyPr>
          <a:lstStyle/>
          <a:p>
            <a:pPr marL="285750" indent="-285750" algn="just">
              <a:buFont typeface="Wingdings" panose="05000000000000000000" pitchFamily="2" charset="2"/>
              <a:buChar char="è"/>
            </a:pPr>
            <a:r>
              <a:rPr lang="fr-FR" sz="1350" b="1" dirty="0" smtClean="0">
                <a:solidFill>
                  <a:srgbClr val="000091"/>
                </a:solidFill>
                <a:latin typeface="Calibri" panose="020F0502020204030204" pitchFamily="34" charset="0"/>
                <a:cs typeface="Calibri" panose="020F0502020204030204" pitchFamily="34" charset="0"/>
              </a:rPr>
              <a:t>Anticiper les déplacements </a:t>
            </a:r>
            <a:r>
              <a:rPr lang="fr-FR" sz="1350" dirty="0" smtClean="0">
                <a:latin typeface="Calibri" panose="020F0502020204030204" pitchFamily="34" charset="0"/>
                <a:cs typeface="Calibri" panose="020F0502020204030204" pitchFamily="34" charset="0"/>
              </a:rPr>
              <a:t>afin de garantir la continuité des accompagnements et prises en charge</a:t>
            </a:r>
          </a:p>
          <a:p>
            <a:pPr marL="285750" indent="-285750" algn="just">
              <a:spcBef>
                <a:spcPts val="500"/>
              </a:spcBef>
              <a:buFont typeface="Wingdings" panose="05000000000000000000" pitchFamily="2" charset="2"/>
              <a:buChar char="è"/>
            </a:pPr>
            <a:r>
              <a:rPr lang="fr-FR" sz="1350" b="1" dirty="0" smtClean="0">
                <a:solidFill>
                  <a:srgbClr val="000091"/>
                </a:solidFill>
                <a:latin typeface="Calibri" panose="020F0502020204030204" pitchFamily="34" charset="0"/>
                <a:cs typeface="Calibri" panose="020F0502020204030204" pitchFamily="34" charset="0"/>
              </a:rPr>
              <a:t>Parmi les flux identifiés </a:t>
            </a:r>
            <a:r>
              <a:rPr lang="fr-FR" sz="1350" dirty="0" smtClean="0">
                <a:latin typeface="Calibri" panose="020F0502020204030204" pitchFamily="34" charset="0"/>
                <a:cs typeface="Calibri" panose="020F0502020204030204" pitchFamily="34" charset="0"/>
              </a:rPr>
              <a:t>: Transports sanitaires, professionnels de santé, acteurs de la veille sociale, flux logistiques et d’approvisionnement des ES/ESMS/pharmacies d’officine</a:t>
            </a:r>
          </a:p>
        </p:txBody>
      </p:sp>
      <p:sp>
        <p:nvSpPr>
          <p:cNvPr id="33" name="Espace réservé du contenu 2"/>
          <p:cNvSpPr txBox="1">
            <a:spLocks/>
          </p:cNvSpPr>
          <p:nvPr/>
        </p:nvSpPr>
        <p:spPr>
          <a:xfrm>
            <a:off x="339327" y="1346841"/>
            <a:ext cx="920306" cy="247192"/>
          </a:xfrm>
          <a:prstGeom prst="rect">
            <a:avLst/>
          </a:prstGeom>
          <a:ln>
            <a:solidFill>
              <a:srgbClr val="FFC000">
                <a:lumMod val="75000"/>
              </a:srgb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sz="1350" b="1" dirty="0" smtClean="0">
                <a:solidFill>
                  <a:srgbClr val="000091"/>
                </a:solidFill>
                <a:latin typeface="Calibri" panose="020F0502020204030204" pitchFamily="34" charset="0"/>
                <a:cs typeface="Calibri" panose="020F0502020204030204" pitchFamily="34" charset="0"/>
              </a:rPr>
              <a:t>Contexte</a:t>
            </a:r>
            <a:endParaRPr kumimoji="0" lang="fr-FR" sz="1350" b="1" i="0" u="none" strike="noStrike" kern="1200" cap="none" spc="0" normalizeH="0" baseline="0" noProof="0" dirty="0" smtClean="0">
              <a:ln>
                <a:noFill/>
              </a:ln>
              <a:solidFill>
                <a:srgbClr val="000091"/>
              </a:solidFill>
              <a:effectLst/>
              <a:uLnTx/>
              <a:uFillTx/>
              <a:latin typeface="Calibri" panose="020F0502020204030204" pitchFamily="34" charset="0"/>
              <a:cs typeface="Calibri" panose="020F0502020204030204" pitchFamily="34" charset="0"/>
            </a:endParaRPr>
          </a:p>
        </p:txBody>
      </p:sp>
      <p:sp>
        <p:nvSpPr>
          <p:cNvPr id="34" name="Espace réservé du contenu 2"/>
          <p:cNvSpPr txBox="1">
            <a:spLocks/>
          </p:cNvSpPr>
          <p:nvPr/>
        </p:nvSpPr>
        <p:spPr>
          <a:xfrm>
            <a:off x="384148" y="3249712"/>
            <a:ext cx="1474654" cy="239676"/>
          </a:xfrm>
          <a:prstGeom prst="rect">
            <a:avLst/>
          </a:prstGeom>
          <a:ln>
            <a:solidFill>
              <a:srgbClr val="FFC000">
                <a:lumMod val="75000"/>
              </a:srgb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350" b="1" i="0" u="none" strike="noStrike" kern="1200" cap="none" spc="0" normalizeH="0" baseline="0" noProof="0" dirty="0" smtClean="0">
                <a:ln>
                  <a:noFill/>
                </a:ln>
                <a:solidFill>
                  <a:srgbClr val="000091"/>
                </a:solidFill>
                <a:effectLst/>
                <a:uLnTx/>
                <a:uFillTx/>
                <a:latin typeface="Calibri" panose="020F0502020204030204" pitchFamily="34" charset="0"/>
                <a:cs typeface="Calibri" panose="020F0502020204030204" pitchFamily="34" charset="0"/>
              </a:rPr>
              <a:t>Actions réalisées</a:t>
            </a:r>
            <a:r>
              <a:rPr kumimoji="0" lang="fr-FR" sz="1350" b="1" i="0" u="none" strike="noStrike" kern="1200" cap="none" spc="0" normalizeH="0" noProof="0" dirty="0" smtClean="0">
                <a:ln>
                  <a:noFill/>
                </a:ln>
                <a:solidFill>
                  <a:srgbClr val="000091"/>
                </a:solidFill>
                <a:effectLst/>
                <a:uLnTx/>
                <a:uFillTx/>
                <a:latin typeface="Calibri" panose="020F0502020204030204" pitchFamily="34" charset="0"/>
                <a:cs typeface="Calibri" panose="020F0502020204030204" pitchFamily="34" charset="0"/>
              </a:rPr>
              <a:t> </a:t>
            </a:r>
            <a:r>
              <a:rPr kumimoji="0" lang="fr-FR" sz="1350" b="1" i="0" u="none" strike="noStrike" kern="1200" cap="none" spc="0" normalizeH="0" baseline="0" noProof="0" dirty="0" smtClean="0">
                <a:ln>
                  <a:noFill/>
                </a:ln>
                <a:solidFill>
                  <a:srgbClr val="000091"/>
                </a:solidFill>
                <a:effectLst/>
                <a:uLnTx/>
                <a:uFillTx/>
                <a:latin typeface="Calibri" panose="020F0502020204030204" pitchFamily="34" charset="0"/>
                <a:cs typeface="Calibri" panose="020F0502020204030204" pitchFamily="34" charset="0"/>
              </a:rPr>
              <a:t> </a:t>
            </a:r>
          </a:p>
        </p:txBody>
      </p:sp>
      <p:sp>
        <p:nvSpPr>
          <p:cNvPr id="35" name="Rectangle 34"/>
          <p:cNvSpPr/>
          <p:nvPr/>
        </p:nvSpPr>
        <p:spPr>
          <a:xfrm>
            <a:off x="301854" y="3579862"/>
            <a:ext cx="8446859" cy="1051570"/>
          </a:xfrm>
          <a:prstGeom prst="rect">
            <a:avLst/>
          </a:prstGeom>
        </p:spPr>
        <p:txBody>
          <a:bodyPr wrap="square">
            <a:spAutoFit/>
          </a:bodyPr>
          <a:lstStyle/>
          <a:p>
            <a:pPr marL="171450" indent="-171450" algn="just">
              <a:spcBef>
                <a:spcPts val="500"/>
              </a:spcBef>
              <a:buFont typeface="Arial" panose="020B0604020202020204" pitchFamily="34" charset="0"/>
              <a:buChar char="-"/>
            </a:pPr>
            <a:r>
              <a:rPr lang="fr-FR" sz="1350" b="1" dirty="0" smtClean="0">
                <a:solidFill>
                  <a:srgbClr val="000091"/>
                </a:solidFill>
                <a:latin typeface="Calibri" panose="020F0502020204030204" pitchFamily="34" charset="0"/>
                <a:cs typeface="Calibri" panose="020F0502020204030204" pitchFamily="34" charset="0"/>
              </a:rPr>
              <a:t>Organisation de réunions d’information territoriales </a:t>
            </a:r>
            <a:r>
              <a:rPr lang="fr-FR" sz="1350" dirty="0" smtClean="0">
                <a:latin typeface="Calibri" panose="020F0502020204030204" pitchFamily="34" charset="0"/>
                <a:cs typeface="Calibri" panose="020F0502020204030204" pitchFamily="34" charset="0"/>
              </a:rPr>
              <a:t>à destination des acteurs parisiens du soin et du médico-social</a:t>
            </a:r>
            <a:endParaRPr lang="fr-FR" sz="1350" b="1" dirty="0">
              <a:solidFill>
                <a:srgbClr val="000091"/>
              </a:solidFill>
              <a:latin typeface="Calibri" panose="020F0502020204030204" pitchFamily="34" charset="0"/>
              <a:cs typeface="Calibri" panose="020F0502020204030204" pitchFamily="34" charset="0"/>
            </a:endParaRPr>
          </a:p>
          <a:p>
            <a:pPr marL="171450" indent="-171450" algn="just">
              <a:spcBef>
                <a:spcPts val="500"/>
              </a:spcBef>
              <a:buFont typeface="Arial" panose="020B0604020202020204" pitchFamily="34" charset="0"/>
              <a:buChar char="-"/>
            </a:pPr>
            <a:r>
              <a:rPr lang="fr-FR" sz="1350" b="1" dirty="0" smtClean="0">
                <a:solidFill>
                  <a:srgbClr val="000091"/>
                </a:solidFill>
                <a:latin typeface="Calibri" panose="020F0502020204030204" pitchFamily="34" charset="0"/>
                <a:cs typeface="Calibri" panose="020F0502020204030204" pitchFamily="34" charset="0"/>
              </a:rPr>
              <a:t>Recensement des structures dans les périmètres,</a:t>
            </a:r>
            <a:r>
              <a:rPr lang="fr-FR" sz="1350" dirty="0" smtClean="0">
                <a:latin typeface="Calibri" panose="020F0502020204030204" pitchFamily="34" charset="0"/>
                <a:cs typeface="Calibri" panose="020F0502020204030204" pitchFamily="34" charset="0"/>
              </a:rPr>
              <a:t> </a:t>
            </a:r>
            <a:r>
              <a:rPr lang="fr-FR" sz="1350" dirty="0">
                <a:latin typeface="Calibri" panose="020F0502020204030204" pitchFamily="34" charset="0"/>
                <a:cs typeface="Calibri" panose="020F0502020204030204" pitchFamily="34" charset="0"/>
              </a:rPr>
              <a:t>à proximité </a:t>
            </a:r>
            <a:r>
              <a:rPr lang="fr-FR" sz="1350" dirty="0" smtClean="0">
                <a:latin typeface="Calibri" panose="020F0502020204030204" pitchFamily="34" charset="0"/>
                <a:cs typeface="Calibri" panose="020F0502020204030204" pitchFamily="34" charset="0"/>
              </a:rPr>
              <a:t>immédiate</a:t>
            </a:r>
            <a:r>
              <a:rPr lang="fr-FR" sz="1350" dirty="0">
                <a:latin typeface="Calibri" panose="020F0502020204030204" pitchFamily="34" charset="0"/>
                <a:cs typeface="Calibri" panose="020F0502020204030204" pitchFamily="34" charset="0"/>
              </a:rPr>
              <a:t> </a:t>
            </a:r>
            <a:r>
              <a:rPr lang="fr-FR" sz="1350" dirty="0" smtClean="0">
                <a:latin typeface="Calibri" panose="020F0502020204030204" pitchFamily="34" charset="0"/>
                <a:cs typeface="Calibri" panose="020F0502020204030204" pitchFamily="34" charset="0"/>
              </a:rPr>
              <a:t>ou enclavées</a:t>
            </a:r>
            <a:endParaRPr lang="fr-FR" sz="1350" dirty="0">
              <a:latin typeface="Calibri" panose="020F0502020204030204" pitchFamily="34" charset="0"/>
              <a:cs typeface="Calibri" panose="020F0502020204030204" pitchFamily="34" charset="0"/>
              <a:sym typeface="Wingdings" panose="05000000000000000000" pitchFamily="2" charset="2"/>
            </a:endParaRPr>
          </a:p>
          <a:p>
            <a:pPr marL="171450" indent="-171450" algn="just">
              <a:spcBef>
                <a:spcPts val="500"/>
              </a:spcBef>
              <a:buFont typeface="Arial" panose="020B0604020202020204" pitchFamily="34" charset="0"/>
              <a:buChar char="-"/>
            </a:pPr>
            <a:r>
              <a:rPr lang="fr-FR" sz="1350" b="1" dirty="0" smtClean="0">
                <a:solidFill>
                  <a:srgbClr val="000091"/>
                </a:solidFill>
                <a:latin typeface="Calibri" panose="020F0502020204030204" pitchFamily="34" charset="0"/>
                <a:cs typeface="Calibri" panose="020F0502020204030204" pitchFamily="34" charset="0"/>
                <a:sym typeface="Wingdings" panose="05000000000000000000" pitchFamily="2" charset="2"/>
              </a:rPr>
              <a:t>Identification </a:t>
            </a:r>
            <a:r>
              <a:rPr lang="fr-FR" sz="1350" b="1" dirty="0">
                <a:solidFill>
                  <a:srgbClr val="000091"/>
                </a:solidFill>
                <a:latin typeface="Calibri" panose="020F0502020204030204" pitchFamily="34" charset="0"/>
                <a:cs typeface="Calibri" panose="020F0502020204030204" pitchFamily="34" charset="0"/>
                <a:sym typeface="Wingdings" panose="05000000000000000000" pitchFamily="2" charset="2"/>
              </a:rPr>
              <a:t>des </a:t>
            </a:r>
            <a:r>
              <a:rPr lang="fr-FR" sz="1350" b="1" dirty="0" smtClean="0">
                <a:solidFill>
                  <a:srgbClr val="000091"/>
                </a:solidFill>
                <a:latin typeface="Calibri" panose="020F0502020204030204" pitchFamily="34" charset="0"/>
                <a:cs typeface="Calibri" panose="020F0502020204030204" pitchFamily="34" charset="0"/>
                <a:sym typeface="Wingdings" panose="05000000000000000000" pitchFamily="2" charset="2"/>
              </a:rPr>
              <a:t>problématiques soulevées </a:t>
            </a:r>
            <a:r>
              <a:rPr lang="fr-FR" sz="1350" dirty="0" smtClean="0">
                <a:latin typeface="Calibri" panose="020F0502020204030204" pitchFamily="34" charset="0"/>
                <a:cs typeface="Calibri" panose="020F0502020204030204" pitchFamily="34" charset="0"/>
                <a:sym typeface="Wingdings" panose="05000000000000000000" pitchFamily="2" charset="2"/>
              </a:rPr>
              <a:t>(accès des personnels/visiteurs, maraudes, acheminement des médicaments...)  Transmission des points d’alerte à la PP et la Préfecture de Région</a:t>
            </a:r>
            <a:endParaRPr lang="fr-FR" sz="1350" dirty="0">
              <a:latin typeface="Calibri" panose="020F0502020204030204" pitchFamily="34" charset="0"/>
              <a:cs typeface="Calibri" panose="020F0502020204030204" pitchFamily="34" charset="0"/>
              <a:sym typeface="Wingdings" panose="05000000000000000000" pitchFamily="2" charset="2"/>
            </a:endParaRPr>
          </a:p>
        </p:txBody>
      </p:sp>
      <p:sp>
        <p:nvSpPr>
          <p:cNvPr id="16" name="Titre 1"/>
          <p:cNvSpPr txBox="1">
            <a:spLocks/>
          </p:cNvSpPr>
          <p:nvPr/>
        </p:nvSpPr>
        <p:spPr>
          <a:xfrm>
            <a:off x="121618" y="674757"/>
            <a:ext cx="9144000" cy="539750"/>
          </a:xfrm>
          <a:prstGeom prst="rect">
            <a:avLst/>
          </a:prstGeom>
        </p:spPr>
        <p:txBody>
          <a:bodyPr vert="horz" lIns="91440" tIns="45720" rIns="91440" bIns="45720" rtlCol="0" anchor="ctr">
            <a:normAutofit/>
          </a:bodyPr>
          <a:lstStyle>
            <a:lvl1pPr marL="14288" indent="0" algn="l" defTabSz="914400" rtl="0" eaLnBrk="1" latinLnBrk="0" hangingPunct="1">
              <a:lnSpc>
                <a:spcPct val="90000"/>
              </a:lnSpc>
              <a:spcBef>
                <a:spcPct val="0"/>
              </a:spcBef>
              <a:buNone/>
              <a:tabLst/>
              <a:defRPr sz="2500" b="1" kern="1200">
                <a:solidFill>
                  <a:schemeClr val="tx1"/>
                </a:solidFill>
                <a:latin typeface="+mj-lt"/>
                <a:ea typeface="+mj-ea"/>
                <a:cs typeface="+mj-cs"/>
              </a:defRPr>
            </a:lvl1pPr>
          </a:lstStyle>
          <a:p>
            <a:r>
              <a:rPr lang="fr-FR" sz="2200" dirty="0" smtClean="0"/>
              <a:t>Circulation et mobilités pendant les Jeux </a:t>
            </a:r>
            <a:endParaRPr lang="fr-FR" sz="2200" dirty="0"/>
          </a:p>
        </p:txBody>
      </p:sp>
      <p:sp>
        <p:nvSpPr>
          <p:cNvPr id="4" name="Rectangle 3"/>
          <p:cNvSpPr/>
          <p:nvPr/>
        </p:nvSpPr>
        <p:spPr>
          <a:xfrm>
            <a:off x="295860" y="1662545"/>
            <a:ext cx="8463393" cy="507831"/>
          </a:xfrm>
          <a:prstGeom prst="rect">
            <a:avLst/>
          </a:prstGeom>
        </p:spPr>
        <p:txBody>
          <a:bodyPr wrap="square">
            <a:spAutoFit/>
          </a:bodyPr>
          <a:lstStyle/>
          <a:p>
            <a:pPr algn="just">
              <a:spcBef>
                <a:spcPts val="500"/>
              </a:spcBef>
            </a:pPr>
            <a:r>
              <a:rPr lang="fr-FR" sz="1350" dirty="0">
                <a:latin typeface="Calibri" panose="020F0502020204030204" pitchFamily="34" charset="0"/>
                <a:cs typeface="Calibri" panose="020F0502020204030204" pitchFamily="34" charset="0"/>
                <a:sym typeface="Wingdings" panose="05000000000000000000" pitchFamily="2" charset="2"/>
              </a:rPr>
              <a:t>Mise en place de </a:t>
            </a:r>
            <a:r>
              <a:rPr lang="fr-FR" sz="1350" b="1" dirty="0" smtClean="0">
                <a:solidFill>
                  <a:srgbClr val="000091"/>
                </a:solidFill>
                <a:latin typeface="Calibri" panose="020F0502020204030204" pitchFamily="34" charset="0"/>
                <a:cs typeface="Calibri" panose="020F0502020204030204" pitchFamily="34" charset="0"/>
                <a:sym typeface="Wingdings" panose="05000000000000000000" pitchFamily="2" charset="2"/>
              </a:rPr>
              <a:t>voies/itinéraires réservés </a:t>
            </a:r>
            <a:r>
              <a:rPr lang="fr-FR" sz="1350" dirty="0" smtClean="0">
                <a:latin typeface="Calibri" panose="020F0502020204030204" pitchFamily="34" charset="0"/>
                <a:cs typeface="Calibri" panose="020F0502020204030204" pitchFamily="34" charset="0"/>
                <a:sym typeface="Wingdings" panose="05000000000000000000" pitchFamily="2" charset="2"/>
              </a:rPr>
              <a:t>et </a:t>
            </a:r>
            <a:r>
              <a:rPr lang="fr-FR" sz="1350" dirty="0">
                <a:latin typeface="Calibri" panose="020F0502020204030204" pitchFamily="34" charset="0"/>
                <a:cs typeface="Calibri" panose="020F0502020204030204" pitchFamily="34" charset="0"/>
                <a:sym typeface="Wingdings" panose="05000000000000000000" pitchFamily="2" charset="2"/>
              </a:rPr>
              <a:t>a</a:t>
            </a:r>
            <a:r>
              <a:rPr lang="fr-FR" sz="1350" dirty="0" smtClean="0">
                <a:latin typeface="Calibri" panose="020F0502020204030204" pitchFamily="34" charset="0"/>
                <a:cs typeface="Calibri" panose="020F0502020204030204" pitchFamily="34" charset="0"/>
                <a:sym typeface="Wingdings" panose="05000000000000000000" pitchFamily="2" charset="2"/>
              </a:rPr>
              <a:t>ctivation </a:t>
            </a:r>
            <a:r>
              <a:rPr lang="fr-FR" sz="1350" dirty="0">
                <a:latin typeface="Calibri" panose="020F0502020204030204" pitchFamily="34" charset="0"/>
                <a:cs typeface="Calibri" panose="020F0502020204030204" pitchFamily="34" charset="0"/>
                <a:sym typeface="Wingdings" panose="05000000000000000000" pitchFamily="2" charset="2"/>
              </a:rPr>
              <a:t>de </a:t>
            </a:r>
            <a:r>
              <a:rPr lang="fr-FR" sz="1350" b="1" dirty="0">
                <a:solidFill>
                  <a:srgbClr val="000091"/>
                </a:solidFill>
                <a:latin typeface="Calibri" panose="020F0502020204030204" pitchFamily="34" charset="0"/>
                <a:cs typeface="Calibri" panose="020F0502020204030204" pitchFamily="34" charset="0"/>
                <a:sym typeface="Wingdings" panose="05000000000000000000" pitchFamily="2" charset="2"/>
              </a:rPr>
              <a:t>périmètres de sécurité </a:t>
            </a:r>
            <a:r>
              <a:rPr lang="fr-FR" sz="1350" dirty="0">
                <a:latin typeface="Calibri" panose="020F0502020204030204" pitchFamily="34" charset="0"/>
                <a:cs typeface="Calibri" panose="020F0502020204030204" pitchFamily="34" charset="0"/>
                <a:sym typeface="Wingdings" panose="05000000000000000000" pitchFamily="2" charset="2"/>
              </a:rPr>
              <a:t>autour des sites de compétition et à l’occasion des épreuves sur </a:t>
            </a:r>
            <a:r>
              <a:rPr lang="fr-FR" sz="1350" dirty="0" smtClean="0">
                <a:latin typeface="Calibri" panose="020F0502020204030204" pitchFamily="34" charset="0"/>
                <a:cs typeface="Calibri" panose="020F0502020204030204" pitchFamily="34" charset="0"/>
                <a:sym typeface="Wingdings" panose="05000000000000000000" pitchFamily="2" charset="2"/>
              </a:rPr>
              <a:t>route, pendant </a:t>
            </a:r>
            <a:r>
              <a:rPr lang="fr-FR" sz="1350" dirty="0">
                <a:latin typeface="Calibri" panose="020F0502020204030204" pitchFamily="34" charset="0"/>
                <a:cs typeface="Calibri" panose="020F0502020204030204" pitchFamily="34" charset="0"/>
                <a:sym typeface="Wingdings" panose="05000000000000000000" pitchFamily="2" charset="2"/>
              </a:rPr>
              <a:t>les Jeux, mais aussi en amont </a:t>
            </a:r>
          </a:p>
        </p:txBody>
      </p:sp>
    </p:spTree>
    <p:extLst>
      <p:ext uri="{BB962C8B-B14F-4D97-AF65-F5344CB8AC3E}">
        <p14:creationId xmlns:p14="http://schemas.microsoft.com/office/powerpoint/2010/main" val="35795368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9144000" cy="5143500"/>
            <a:chOff x="0" y="0"/>
            <a:chExt cx="4816593" cy="2709333"/>
          </a:xfrm>
        </p:grpSpPr>
        <p:sp>
          <p:nvSpPr>
            <p:cNvPr id="3" name="Freeform 3"/>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gradFill rotWithShape="1">
              <a:gsLst>
                <a:gs pos="0">
                  <a:srgbClr val="E67924">
                    <a:alpha val="20000"/>
                  </a:srgbClr>
                </a:gs>
                <a:gs pos="50000">
                  <a:srgbClr val="A63662">
                    <a:alpha val="20000"/>
                  </a:srgbClr>
                </a:gs>
                <a:gs pos="100000">
                  <a:srgbClr val="0643AB">
                    <a:alpha val="20000"/>
                  </a:srgbClr>
                </a:gs>
              </a:gsLst>
              <a:lin ang="0"/>
            </a:gradFill>
          </p:spPr>
        </p:sp>
        <p:sp>
          <p:nvSpPr>
            <p:cNvPr id="4" name="TextBox 4"/>
            <p:cNvSpPr txBox="1"/>
            <p:nvPr/>
          </p:nvSpPr>
          <p:spPr>
            <a:xfrm>
              <a:off x="0" y="-38100"/>
              <a:ext cx="4816593" cy="2747433"/>
            </a:xfrm>
            <a:prstGeom prst="rect">
              <a:avLst/>
            </a:prstGeom>
          </p:spPr>
          <p:txBody>
            <a:bodyPr lIns="25400" tIns="25400" rIns="25400" bIns="25400" rtlCol="0" anchor="ctr"/>
            <a:lstStyle/>
            <a:p>
              <a:pPr algn="ctr">
                <a:lnSpc>
                  <a:spcPts val="1330"/>
                </a:lnSpc>
                <a:spcBef>
                  <a:spcPct val="0"/>
                </a:spcBef>
              </a:pPr>
              <a:endParaRPr sz="900"/>
            </a:p>
          </p:txBody>
        </p:sp>
      </p:grpSp>
      <p:sp>
        <p:nvSpPr>
          <p:cNvPr id="5" name="TextBox 5"/>
          <p:cNvSpPr txBox="1"/>
          <p:nvPr/>
        </p:nvSpPr>
        <p:spPr>
          <a:xfrm>
            <a:off x="0" y="1725295"/>
            <a:ext cx="9144000" cy="1641475"/>
          </a:xfrm>
          <a:prstGeom prst="rect">
            <a:avLst/>
          </a:prstGeom>
        </p:spPr>
        <p:txBody>
          <a:bodyPr lIns="0" tIns="0" rIns="0" bIns="0" rtlCol="0" anchor="t">
            <a:spAutoFit/>
          </a:bodyPr>
          <a:lstStyle/>
          <a:p>
            <a:pPr algn="ctr">
              <a:lnSpc>
                <a:spcPts val="6440"/>
              </a:lnSpc>
            </a:pPr>
            <a:r>
              <a:rPr lang="en-US" sz="4600">
                <a:solidFill>
                  <a:srgbClr val="000000"/>
                </a:solidFill>
                <a:latin typeface="HK Grotesk Bold"/>
              </a:rPr>
              <a:t>BILAN QUALITATIF AU 31 DÉCEMBRE 2023</a:t>
            </a:r>
          </a:p>
        </p:txBody>
      </p:sp>
      <p:grpSp>
        <p:nvGrpSpPr>
          <p:cNvPr id="6" name="Group 6"/>
          <p:cNvGrpSpPr/>
          <p:nvPr/>
        </p:nvGrpSpPr>
        <p:grpSpPr>
          <a:xfrm>
            <a:off x="27492" y="4022954"/>
            <a:ext cx="9144000" cy="1120546"/>
            <a:chOff x="0" y="0"/>
            <a:chExt cx="4816593" cy="590246"/>
          </a:xfrm>
        </p:grpSpPr>
        <p:sp>
          <p:nvSpPr>
            <p:cNvPr id="7" name="Freeform 7"/>
            <p:cNvSpPr/>
            <p:nvPr/>
          </p:nvSpPr>
          <p:spPr>
            <a:xfrm>
              <a:off x="0" y="0"/>
              <a:ext cx="4816592" cy="590246"/>
            </a:xfrm>
            <a:custGeom>
              <a:avLst/>
              <a:gdLst/>
              <a:ahLst/>
              <a:cxnLst/>
              <a:rect l="l" t="t" r="r" b="b"/>
              <a:pathLst>
                <a:path w="4816592" h="590246">
                  <a:moveTo>
                    <a:pt x="0" y="0"/>
                  </a:moveTo>
                  <a:lnTo>
                    <a:pt x="4816592" y="0"/>
                  </a:lnTo>
                  <a:lnTo>
                    <a:pt x="4816592" y="590246"/>
                  </a:lnTo>
                  <a:lnTo>
                    <a:pt x="0" y="590246"/>
                  </a:lnTo>
                  <a:close/>
                </a:path>
              </a:pathLst>
            </a:custGeom>
            <a:gradFill rotWithShape="1">
              <a:gsLst>
                <a:gs pos="0">
                  <a:srgbClr val="E67924">
                    <a:alpha val="90000"/>
                  </a:srgbClr>
                </a:gs>
                <a:gs pos="50000">
                  <a:srgbClr val="A63662">
                    <a:alpha val="90000"/>
                  </a:srgbClr>
                </a:gs>
                <a:gs pos="100000">
                  <a:srgbClr val="0643AB">
                    <a:alpha val="90000"/>
                  </a:srgbClr>
                </a:gs>
              </a:gsLst>
              <a:lin ang="0"/>
            </a:gradFill>
          </p:spPr>
        </p:sp>
        <p:sp>
          <p:nvSpPr>
            <p:cNvPr id="8" name="TextBox 8"/>
            <p:cNvSpPr txBox="1"/>
            <p:nvPr/>
          </p:nvSpPr>
          <p:spPr>
            <a:xfrm>
              <a:off x="0" y="-38100"/>
              <a:ext cx="4816593" cy="628346"/>
            </a:xfrm>
            <a:prstGeom prst="rect">
              <a:avLst/>
            </a:prstGeom>
          </p:spPr>
          <p:txBody>
            <a:bodyPr lIns="25400" tIns="25400" rIns="25400" bIns="25400" rtlCol="0" anchor="ctr"/>
            <a:lstStyle/>
            <a:p>
              <a:pPr algn="ctr">
                <a:lnSpc>
                  <a:spcPts val="1330"/>
                </a:lnSpc>
                <a:spcBef>
                  <a:spcPct val="0"/>
                </a:spcBef>
              </a:pPr>
              <a:endParaRPr sz="900"/>
            </a:p>
          </p:txBody>
        </p:sp>
      </p:grpSp>
      <p:sp>
        <p:nvSpPr>
          <p:cNvPr id="9" name="TextBox 9"/>
          <p:cNvSpPr txBox="1"/>
          <p:nvPr/>
        </p:nvSpPr>
        <p:spPr>
          <a:xfrm>
            <a:off x="-136470" y="4274896"/>
            <a:ext cx="9144000" cy="436017"/>
          </a:xfrm>
          <a:prstGeom prst="rect">
            <a:avLst/>
          </a:prstGeom>
        </p:spPr>
        <p:txBody>
          <a:bodyPr lIns="0" tIns="0" rIns="0" bIns="0" rtlCol="0" anchor="t">
            <a:spAutoFit/>
          </a:bodyPr>
          <a:lstStyle/>
          <a:p>
            <a:pPr algn="ctr">
              <a:lnSpc>
                <a:spcPts val="1680"/>
              </a:lnSpc>
            </a:pPr>
            <a:r>
              <a:rPr lang="en-US" sz="1200" dirty="0" err="1">
                <a:solidFill>
                  <a:srgbClr val="000000"/>
                </a:solidFill>
                <a:latin typeface="HK Grotesk Italics"/>
              </a:rPr>
              <a:t>Données</a:t>
            </a:r>
            <a:r>
              <a:rPr lang="en-US" sz="1200" dirty="0">
                <a:solidFill>
                  <a:srgbClr val="000000"/>
                </a:solidFill>
                <a:latin typeface="HK Grotesk Italics"/>
              </a:rPr>
              <a:t> </a:t>
            </a:r>
            <a:r>
              <a:rPr lang="en-US" sz="1200" dirty="0" err="1">
                <a:solidFill>
                  <a:srgbClr val="000000"/>
                </a:solidFill>
                <a:latin typeface="HK Grotesk Italics"/>
              </a:rPr>
              <a:t>obtenues</a:t>
            </a:r>
            <a:r>
              <a:rPr lang="en-US" sz="1200" dirty="0">
                <a:solidFill>
                  <a:srgbClr val="000000"/>
                </a:solidFill>
                <a:latin typeface="HK Grotesk Italics"/>
              </a:rPr>
              <a:t> pour 50 </a:t>
            </a:r>
            <a:r>
              <a:rPr lang="en-US" sz="1200" dirty="0" err="1">
                <a:solidFill>
                  <a:srgbClr val="000000"/>
                </a:solidFill>
                <a:latin typeface="HK Grotesk Italics"/>
              </a:rPr>
              <a:t>bénéficiaires</a:t>
            </a:r>
            <a:r>
              <a:rPr lang="en-US" sz="1200" dirty="0">
                <a:solidFill>
                  <a:srgbClr val="000000"/>
                </a:solidFill>
                <a:latin typeface="HK Grotesk Italics"/>
              </a:rPr>
              <a:t> </a:t>
            </a:r>
            <a:r>
              <a:rPr lang="en-US" sz="1200" dirty="0" err="1">
                <a:solidFill>
                  <a:srgbClr val="000000"/>
                </a:solidFill>
                <a:latin typeface="HK Grotesk Italics"/>
              </a:rPr>
              <a:t>ayant</a:t>
            </a:r>
            <a:r>
              <a:rPr lang="en-US" sz="1200" dirty="0">
                <a:solidFill>
                  <a:srgbClr val="000000"/>
                </a:solidFill>
                <a:latin typeface="HK Grotesk Italics"/>
              </a:rPr>
              <a:t> </a:t>
            </a:r>
            <a:r>
              <a:rPr lang="en-US" sz="1200" dirty="0" err="1">
                <a:solidFill>
                  <a:srgbClr val="000000"/>
                </a:solidFill>
                <a:latin typeface="HK Grotesk Italics"/>
              </a:rPr>
              <a:t>terminé</a:t>
            </a:r>
            <a:r>
              <a:rPr lang="en-US" sz="1200" dirty="0">
                <a:solidFill>
                  <a:srgbClr val="000000"/>
                </a:solidFill>
                <a:latin typeface="HK Grotesk Italics"/>
              </a:rPr>
              <a:t> le </a:t>
            </a:r>
            <a:r>
              <a:rPr lang="en-US" sz="1200" dirty="0" err="1">
                <a:solidFill>
                  <a:srgbClr val="000000"/>
                </a:solidFill>
                <a:latin typeface="HK Grotesk Italics"/>
              </a:rPr>
              <a:t>parcours</a:t>
            </a:r>
            <a:r>
              <a:rPr lang="en-US" sz="1200" dirty="0">
                <a:solidFill>
                  <a:srgbClr val="000000"/>
                </a:solidFill>
                <a:latin typeface="HK Grotesk Italics"/>
              </a:rPr>
              <a:t> </a:t>
            </a:r>
          </a:p>
          <a:p>
            <a:pPr algn="ctr">
              <a:lnSpc>
                <a:spcPts val="1680"/>
              </a:lnSpc>
            </a:pPr>
            <a:r>
              <a:rPr lang="en-US" sz="1200" dirty="0">
                <a:solidFill>
                  <a:srgbClr val="000000"/>
                </a:solidFill>
                <a:latin typeface="HK Grotesk Italics"/>
              </a:rPr>
              <a:t>et </a:t>
            </a:r>
            <a:r>
              <a:rPr lang="en-US" sz="1200" dirty="0" err="1">
                <a:solidFill>
                  <a:srgbClr val="000000"/>
                </a:solidFill>
                <a:latin typeface="HK Grotesk Italics"/>
              </a:rPr>
              <a:t>répondu</a:t>
            </a:r>
            <a:r>
              <a:rPr lang="en-US" sz="1200" dirty="0">
                <a:solidFill>
                  <a:srgbClr val="000000"/>
                </a:solidFill>
                <a:latin typeface="HK Grotesk Italics"/>
              </a:rPr>
              <a:t> au questionnaire </a:t>
            </a:r>
            <a:r>
              <a:rPr lang="en-US" sz="1200" dirty="0" err="1">
                <a:solidFill>
                  <a:srgbClr val="000000"/>
                </a:solidFill>
                <a:latin typeface="HK Grotesk Italics"/>
              </a:rPr>
              <a:t>créé</a:t>
            </a:r>
            <a:r>
              <a:rPr lang="en-US" sz="1200" dirty="0">
                <a:solidFill>
                  <a:srgbClr val="000000"/>
                </a:solidFill>
                <a:latin typeface="HK Grotesk Italics"/>
              </a:rPr>
              <a:t> par </a:t>
            </a:r>
            <a:r>
              <a:rPr lang="en-US" sz="1200" dirty="0" err="1">
                <a:solidFill>
                  <a:srgbClr val="000000"/>
                </a:solidFill>
                <a:latin typeface="HK Grotesk Italics"/>
              </a:rPr>
              <a:t>l’INCa</a:t>
            </a:r>
            <a:r>
              <a:rPr lang="en-US" sz="1200" dirty="0">
                <a:solidFill>
                  <a:srgbClr val="000000"/>
                </a:solidFill>
                <a:latin typeface="HK Grotesk Italics"/>
              </a:rPr>
              <a:t> </a:t>
            </a:r>
            <a:r>
              <a:rPr lang="en-US" sz="1200" dirty="0" err="1">
                <a:solidFill>
                  <a:srgbClr val="000000"/>
                </a:solidFill>
                <a:latin typeface="HK Grotesk Italics"/>
              </a:rPr>
              <a:t>commun</a:t>
            </a:r>
            <a:r>
              <a:rPr lang="en-US" sz="1200" dirty="0">
                <a:solidFill>
                  <a:srgbClr val="000000"/>
                </a:solidFill>
                <a:latin typeface="HK Grotesk Italics"/>
              </a:rPr>
              <a:t> à </a:t>
            </a:r>
            <a:r>
              <a:rPr lang="en-US" sz="1200" dirty="0" err="1">
                <a:solidFill>
                  <a:srgbClr val="000000"/>
                </a:solidFill>
                <a:latin typeface="HK Grotesk Italics"/>
              </a:rPr>
              <a:t>tous</a:t>
            </a:r>
            <a:r>
              <a:rPr lang="en-US" sz="1200" dirty="0">
                <a:solidFill>
                  <a:srgbClr val="000000"/>
                </a:solidFill>
                <a:latin typeface="HK Grotesk Italics"/>
              </a:rPr>
              <a:t> les </a:t>
            </a:r>
            <a:r>
              <a:rPr lang="en-US" sz="1200" dirty="0" err="1">
                <a:solidFill>
                  <a:srgbClr val="000000"/>
                </a:solidFill>
                <a:latin typeface="HK Grotesk Italics"/>
              </a:rPr>
              <a:t>dispositifs</a:t>
            </a:r>
            <a:r>
              <a:rPr lang="en-US" sz="1200" dirty="0">
                <a:solidFill>
                  <a:srgbClr val="000000"/>
                </a:solidFill>
                <a:latin typeface="HK Grotesk Italics"/>
              </a:rPr>
              <a:t> après cancer de France </a:t>
            </a:r>
          </a:p>
        </p:txBody>
      </p:sp>
      <p:grpSp>
        <p:nvGrpSpPr>
          <p:cNvPr id="10" name="Group 10"/>
          <p:cNvGrpSpPr/>
          <p:nvPr/>
        </p:nvGrpSpPr>
        <p:grpSpPr>
          <a:xfrm>
            <a:off x="8948740" y="4965087"/>
            <a:ext cx="244093" cy="373555"/>
            <a:chOff x="0" y="0"/>
            <a:chExt cx="650914" cy="996146"/>
          </a:xfrm>
        </p:grpSpPr>
        <p:grpSp>
          <p:nvGrpSpPr>
            <p:cNvPr id="11" name="Group 11"/>
            <p:cNvGrpSpPr/>
            <p:nvPr/>
          </p:nvGrpSpPr>
          <p:grpSpPr>
            <a:xfrm>
              <a:off x="0" y="0"/>
              <a:ext cx="650914" cy="650914"/>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lnTo>
                      <a:pt x="445826" y="33348"/>
                    </a:lnTo>
                    <a:lnTo>
                      <a:pt x="491360" y="8881"/>
                    </a:lnTo>
                    <a:lnTo>
                      <a:pt x="522953" y="49652"/>
                    </a:lnTo>
                    <a:lnTo>
                      <a:pt x="572609" y="35135"/>
                    </a:lnTo>
                    <a:lnTo>
                      <a:pt x="594986" y="81548"/>
                    </a:lnTo>
                    <a:lnTo>
                      <a:pt x="646591" y="77616"/>
                    </a:lnTo>
                    <a:lnTo>
                      <a:pt x="658778" y="127641"/>
                    </a:lnTo>
                    <a:lnTo>
                      <a:pt x="710077" y="134465"/>
                    </a:lnTo>
                    <a:lnTo>
                      <a:pt x="711539" y="185918"/>
                    </a:lnTo>
                    <a:lnTo>
                      <a:pt x="760292" y="203200"/>
                    </a:lnTo>
                    <a:lnTo>
                      <a:pt x="750965" y="253830"/>
                    </a:lnTo>
                    <a:lnTo>
                      <a:pt x="795038" y="280816"/>
                    </a:lnTo>
                    <a:lnTo>
                      <a:pt x="775331" y="328411"/>
                    </a:lnTo>
                    <a:lnTo>
                      <a:pt x="812800" y="363920"/>
                    </a:lnTo>
                    <a:lnTo>
                      <a:pt x="783573" y="406400"/>
                    </a:lnTo>
                    <a:lnTo>
                      <a:pt x="812800" y="448880"/>
                    </a:lnTo>
                    <a:lnTo>
                      <a:pt x="775331" y="484389"/>
                    </a:lnTo>
                    <a:lnTo>
                      <a:pt x="795038" y="531984"/>
                    </a:lnTo>
                    <a:lnTo>
                      <a:pt x="750965" y="558970"/>
                    </a:lnTo>
                    <a:lnTo>
                      <a:pt x="760292" y="609600"/>
                    </a:lnTo>
                    <a:lnTo>
                      <a:pt x="711539" y="626882"/>
                    </a:lnTo>
                    <a:lnTo>
                      <a:pt x="710077" y="678335"/>
                    </a:lnTo>
                    <a:lnTo>
                      <a:pt x="658778" y="685159"/>
                    </a:lnTo>
                    <a:lnTo>
                      <a:pt x="646591" y="735184"/>
                    </a:lnTo>
                    <a:lnTo>
                      <a:pt x="594986" y="731252"/>
                    </a:lnTo>
                    <a:lnTo>
                      <a:pt x="572609" y="777665"/>
                    </a:lnTo>
                    <a:lnTo>
                      <a:pt x="522953" y="763148"/>
                    </a:lnTo>
                    <a:lnTo>
                      <a:pt x="491360" y="803919"/>
                    </a:lnTo>
                    <a:lnTo>
                      <a:pt x="445826" y="779452"/>
                    </a:lnTo>
                    <a:lnTo>
                      <a:pt x="406400" y="812800"/>
                    </a:lnTo>
                    <a:lnTo>
                      <a:pt x="366974" y="779452"/>
                    </a:lnTo>
                    <a:lnTo>
                      <a:pt x="321440" y="803919"/>
                    </a:lnTo>
                    <a:lnTo>
                      <a:pt x="289847" y="763148"/>
                    </a:lnTo>
                    <a:lnTo>
                      <a:pt x="240191" y="777665"/>
                    </a:lnTo>
                    <a:lnTo>
                      <a:pt x="217814" y="731252"/>
                    </a:lnTo>
                    <a:lnTo>
                      <a:pt x="166209" y="735184"/>
                    </a:lnTo>
                    <a:lnTo>
                      <a:pt x="154022" y="685159"/>
                    </a:lnTo>
                    <a:lnTo>
                      <a:pt x="102722" y="678335"/>
                    </a:lnTo>
                    <a:lnTo>
                      <a:pt x="101260" y="626882"/>
                    </a:lnTo>
                    <a:lnTo>
                      <a:pt x="52509" y="609600"/>
                    </a:lnTo>
                    <a:lnTo>
                      <a:pt x="61835" y="558970"/>
                    </a:lnTo>
                    <a:lnTo>
                      <a:pt x="17762" y="531984"/>
                    </a:lnTo>
                    <a:lnTo>
                      <a:pt x="37469" y="484389"/>
                    </a:lnTo>
                    <a:lnTo>
                      <a:pt x="0" y="448880"/>
                    </a:lnTo>
                    <a:lnTo>
                      <a:pt x="29227" y="406400"/>
                    </a:lnTo>
                    <a:lnTo>
                      <a:pt x="0" y="363920"/>
                    </a:lnTo>
                    <a:lnTo>
                      <a:pt x="37469" y="328411"/>
                    </a:lnTo>
                    <a:lnTo>
                      <a:pt x="17762" y="280816"/>
                    </a:lnTo>
                    <a:lnTo>
                      <a:pt x="61835" y="253830"/>
                    </a:lnTo>
                    <a:lnTo>
                      <a:pt x="52509" y="203200"/>
                    </a:lnTo>
                    <a:lnTo>
                      <a:pt x="101260" y="185918"/>
                    </a:lnTo>
                    <a:lnTo>
                      <a:pt x="102722" y="134465"/>
                    </a:lnTo>
                    <a:lnTo>
                      <a:pt x="154022" y="127641"/>
                    </a:lnTo>
                    <a:lnTo>
                      <a:pt x="166209" y="77616"/>
                    </a:lnTo>
                    <a:lnTo>
                      <a:pt x="217814" y="81548"/>
                    </a:lnTo>
                    <a:lnTo>
                      <a:pt x="240191" y="35135"/>
                    </a:lnTo>
                    <a:lnTo>
                      <a:pt x="289847" y="49652"/>
                    </a:lnTo>
                    <a:lnTo>
                      <a:pt x="321440" y="8881"/>
                    </a:lnTo>
                    <a:lnTo>
                      <a:pt x="366974" y="33348"/>
                    </a:lnTo>
                    <a:lnTo>
                      <a:pt x="406400" y="0"/>
                    </a:lnTo>
                    <a:close/>
                  </a:path>
                </a:pathLst>
              </a:custGeom>
              <a:solidFill>
                <a:srgbClr val="EFD5C8"/>
              </a:solidFill>
              <a:ln w="19050" cap="sq">
                <a:solidFill>
                  <a:srgbClr val="DE4F45"/>
                </a:solidFill>
                <a:prstDash val="solid"/>
                <a:miter/>
              </a:ln>
            </p:spPr>
          </p:sp>
          <p:sp>
            <p:nvSpPr>
              <p:cNvPr id="13" name="TextBox 13"/>
              <p:cNvSpPr txBox="1"/>
              <p:nvPr/>
            </p:nvSpPr>
            <p:spPr>
              <a:xfrm>
                <a:off x="152400" y="57150"/>
                <a:ext cx="508000" cy="603250"/>
              </a:xfrm>
              <a:prstGeom prst="rect">
                <a:avLst/>
              </a:prstGeom>
            </p:spPr>
            <p:txBody>
              <a:bodyPr lIns="25400" tIns="25400" rIns="25400" bIns="25400" rtlCol="0" anchor="ctr"/>
              <a:lstStyle/>
              <a:p>
                <a:pPr algn="ctr">
                  <a:lnSpc>
                    <a:spcPts val="3499"/>
                  </a:lnSpc>
                </a:pPr>
                <a:endParaRPr sz="900"/>
              </a:p>
            </p:txBody>
          </p:sp>
        </p:grpSp>
        <p:sp>
          <p:nvSpPr>
            <p:cNvPr id="14" name="TextBox 14"/>
            <p:cNvSpPr txBox="1"/>
            <p:nvPr/>
          </p:nvSpPr>
          <p:spPr>
            <a:xfrm>
              <a:off x="156773" y="38619"/>
              <a:ext cx="311965" cy="957527"/>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10</a:t>
              </a:r>
            </a:p>
          </p:txBody>
        </p:sp>
      </p:grpSp>
    </p:spTree>
    <p:extLst>
      <p:ext uri="{BB962C8B-B14F-4D97-AF65-F5344CB8AC3E}">
        <p14:creationId xmlns:p14="http://schemas.microsoft.com/office/powerpoint/2010/main" val="478546896"/>
      </p:ext>
    </p:extLst>
  </p:cSld>
  <p:clrMapOvr>
    <a:masterClrMapping/>
  </p:clrMapOvr>
  <p:transition spd="slow">
    <p:push/>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9144000" cy="5143500"/>
            <a:chOff x="0" y="0"/>
            <a:chExt cx="4816593" cy="2709333"/>
          </a:xfrm>
        </p:grpSpPr>
        <p:sp>
          <p:nvSpPr>
            <p:cNvPr id="3" name="Freeform 3"/>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gradFill rotWithShape="1">
              <a:gsLst>
                <a:gs pos="0">
                  <a:srgbClr val="E67924">
                    <a:alpha val="20000"/>
                  </a:srgbClr>
                </a:gs>
                <a:gs pos="50000">
                  <a:srgbClr val="A63662">
                    <a:alpha val="20000"/>
                  </a:srgbClr>
                </a:gs>
                <a:gs pos="100000">
                  <a:srgbClr val="0643AB">
                    <a:alpha val="20000"/>
                  </a:srgbClr>
                </a:gs>
              </a:gsLst>
              <a:lin ang="0"/>
            </a:gradFill>
          </p:spPr>
        </p:sp>
        <p:sp>
          <p:nvSpPr>
            <p:cNvPr id="4" name="TextBox 4"/>
            <p:cNvSpPr txBox="1"/>
            <p:nvPr/>
          </p:nvSpPr>
          <p:spPr>
            <a:xfrm>
              <a:off x="0" y="-38100"/>
              <a:ext cx="4816593" cy="2747433"/>
            </a:xfrm>
            <a:prstGeom prst="rect">
              <a:avLst/>
            </a:prstGeom>
          </p:spPr>
          <p:txBody>
            <a:bodyPr lIns="25400" tIns="25400" rIns="25400" bIns="25400" rtlCol="0" anchor="ctr"/>
            <a:lstStyle/>
            <a:p>
              <a:pPr algn="ctr">
                <a:lnSpc>
                  <a:spcPts val="1330"/>
                </a:lnSpc>
              </a:pPr>
              <a:endParaRPr sz="900"/>
            </a:p>
          </p:txBody>
        </p:sp>
      </p:grpSp>
      <p:pic>
        <p:nvPicPr>
          <p:cNvPr id="5" name="Picture 5"/>
          <p:cNvPicPr>
            <a:picLocks noChangeAspect="1"/>
          </p:cNvPicPr>
          <p:nvPr/>
        </p:nvPicPr>
        <p:blipFill>
          <a:blip r:embed="rId2"/>
          <a:stretch>
            <a:fillRect/>
          </a:stretch>
        </p:blipFill>
        <p:spPr>
          <a:xfrm>
            <a:off x="133959" y="971571"/>
            <a:ext cx="4564698" cy="1370383"/>
          </a:xfrm>
          <a:prstGeom prst="rect">
            <a:avLst/>
          </a:prstGeom>
        </p:spPr>
      </p:pic>
      <p:pic>
        <p:nvPicPr>
          <p:cNvPr id="6" name="Picture 6"/>
          <p:cNvPicPr>
            <a:picLocks noChangeAspect="1"/>
          </p:cNvPicPr>
          <p:nvPr/>
        </p:nvPicPr>
        <p:blipFill>
          <a:blip r:embed="rId3"/>
          <a:stretch>
            <a:fillRect/>
          </a:stretch>
        </p:blipFill>
        <p:spPr>
          <a:xfrm>
            <a:off x="133959" y="1611620"/>
            <a:ext cx="4564698" cy="1370383"/>
          </a:xfrm>
          <a:prstGeom prst="rect">
            <a:avLst/>
          </a:prstGeom>
        </p:spPr>
      </p:pic>
      <p:sp>
        <p:nvSpPr>
          <p:cNvPr id="7" name="TextBox 7"/>
          <p:cNvSpPr txBox="1"/>
          <p:nvPr/>
        </p:nvSpPr>
        <p:spPr>
          <a:xfrm>
            <a:off x="4825736" y="1476105"/>
            <a:ext cx="3803915" cy="346249"/>
          </a:xfrm>
          <a:prstGeom prst="rect">
            <a:avLst/>
          </a:prstGeom>
        </p:spPr>
        <p:txBody>
          <a:bodyPr lIns="0" tIns="0" rIns="0" bIns="0" rtlCol="0" anchor="t">
            <a:spAutoFit/>
          </a:bodyPr>
          <a:lstStyle/>
          <a:p>
            <a:pPr algn="ctr">
              <a:lnSpc>
                <a:spcPts val="2660"/>
              </a:lnSpc>
            </a:pPr>
            <a:r>
              <a:rPr lang="en-US" sz="1900">
                <a:solidFill>
                  <a:srgbClr val="000000"/>
                </a:solidFill>
                <a:latin typeface="HK Grotesk"/>
              </a:rPr>
              <a:t>Je suis satisfait de la prescription </a:t>
            </a:r>
          </a:p>
        </p:txBody>
      </p:sp>
      <p:sp>
        <p:nvSpPr>
          <p:cNvPr id="8" name="TextBox 8"/>
          <p:cNvSpPr txBox="1"/>
          <p:nvPr/>
        </p:nvSpPr>
        <p:spPr>
          <a:xfrm>
            <a:off x="4825736" y="1949466"/>
            <a:ext cx="3803915" cy="692497"/>
          </a:xfrm>
          <a:prstGeom prst="rect">
            <a:avLst/>
          </a:prstGeom>
        </p:spPr>
        <p:txBody>
          <a:bodyPr lIns="0" tIns="0" rIns="0" bIns="0" rtlCol="0" anchor="t">
            <a:spAutoFit/>
          </a:bodyPr>
          <a:lstStyle/>
          <a:p>
            <a:pPr algn="ctr">
              <a:lnSpc>
                <a:spcPts val="2660"/>
              </a:lnSpc>
            </a:pPr>
            <a:r>
              <a:rPr lang="en-US" sz="1900">
                <a:solidFill>
                  <a:srgbClr val="000000"/>
                </a:solidFill>
                <a:latin typeface="HK Grotesk"/>
              </a:rPr>
              <a:t>Je suis globalement satisfait des soins de support dont j'ai bénéficié </a:t>
            </a:r>
          </a:p>
        </p:txBody>
      </p:sp>
      <p:sp>
        <p:nvSpPr>
          <p:cNvPr id="9" name="TextBox 9"/>
          <p:cNvSpPr txBox="1"/>
          <p:nvPr/>
        </p:nvSpPr>
        <p:spPr>
          <a:xfrm>
            <a:off x="4825736" y="2758456"/>
            <a:ext cx="3803915" cy="692497"/>
          </a:xfrm>
          <a:prstGeom prst="rect">
            <a:avLst/>
          </a:prstGeom>
        </p:spPr>
        <p:txBody>
          <a:bodyPr lIns="0" tIns="0" rIns="0" bIns="0" rtlCol="0" anchor="t">
            <a:spAutoFit/>
          </a:bodyPr>
          <a:lstStyle/>
          <a:p>
            <a:pPr algn="ctr">
              <a:lnSpc>
                <a:spcPts val="2660"/>
              </a:lnSpc>
            </a:pPr>
            <a:r>
              <a:rPr lang="en-US" sz="1900">
                <a:solidFill>
                  <a:srgbClr val="000000"/>
                </a:solidFill>
                <a:latin typeface="HK Grotesk"/>
              </a:rPr>
              <a:t>Je suis satisfait des relations avec les professionnels de santé</a:t>
            </a:r>
          </a:p>
        </p:txBody>
      </p:sp>
      <p:sp>
        <p:nvSpPr>
          <p:cNvPr id="10" name="TextBox 10"/>
          <p:cNvSpPr txBox="1"/>
          <p:nvPr/>
        </p:nvSpPr>
        <p:spPr>
          <a:xfrm>
            <a:off x="4825736" y="3567445"/>
            <a:ext cx="3803915" cy="346249"/>
          </a:xfrm>
          <a:prstGeom prst="rect">
            <a:avLst/>
          </a:prstGeom>
        </p:spPr>
        <p:txBody>
          <a:bodyPr lIns="0" tIns="0" rIns="0" bIns="0" rtlCol="0" anchor="t">
            <a:spAutoFit/>
          </a:bodyPr>
          <a:lstStyle/>
          <a:p>
            <a:pPr algn="ctr">
              <a:lnSpc>
                <a:spcPts val="2660"/>
              </a:lnSpc>
            </a:pPr>
            <a:r>
              <a:rPr lang="en-US" sz="1900">
                <a:solidFill>
                  <a:srgbClr val="000000"/>
                </a:solidFill>
                <a:latin typeface="HK Grotesk"/>
              </a:rPr>
              <a:t>L'accès à ce dispositif était simple</a:t>
            </a:r>
          </a:p>
        </p:txBody>
      </p:sp>
      <p:sp>
        <p:nvSpPr>
          <p:cNvPr id="11" name="TextBox 11"/>
          <p:cNvSpPr txBox="1"/>
          <p:nvPr/>
        </p:nvSpPr>
        <p:spPr>
          <a:xfrm>
            <a:off x="4825736" y="4043060"/>
            <a:ext cx="3803915" cy="692497"/>
          </a:xfrm>
          <a:prstGeom prst="rect">
            <a:avLst/>
          </a:prstGeom>
        </p:spPr>
        <p:txBody>
          <a:bodyPr lIns="0" tIns="0" rIns="0" bIns="0" rtlCol="0" anchor="t">
            <a:spAutoFit/>
          </a:bodyPr>
          <a:lstStyle/>
          <a:p>
            <a:pPr algn="ctr">
              <a:lnSpc>
                <a:spcPts val="2660"/>
              </a:lnSpc>
            </a:pPr>
            <a:r>
              <a:rPr lang="en-US" sz="1900">
                <a:solidFill>
                  <a:srgbClr val="000000"/>
                </a:solidFill>
                <a:latin typeface="HK Grotesk"/>
              </a:rPr>
              <a:t>Lorsque j'ai eu besoin d'aide, j'ai facilement trouvé un interlocuteur</a:t>
            </a:r>
          </a:p>
        </p:txBody>
      </p:sp>
      <p:pic>
        <p:nvPicPr>
          <p:cNvPr id="12" name="Picture 12"/>
          <p:cNvPicPr>
            <a:picLocks noChangeAspect="1"/>
          </p:cNvPicPr>
          <p:nvPr/>
        </p:nvPicPr>
        <p:blipFill>
          <a:blip r:embed="rId4"/>
          <a:stretch>
            <a:fillRect/>
          </a:stretch>
        </p:blipFill>
        <p:spPr>
          <a:xfrm>
            <a:off x="133959" y="2425054"/>
            <a:ext cx="4564698" cy="1370383"/>
          </a:xfrm>
          <a:prstGeom prst="rect">
            <a:avLst/>
          </a:prstGeom>
        </p:spPr>
      </p:pic>
      <p:pic>
        <p:nvPicPr>
          <p:cNvPr id="13" name="Picture 13"/>
          <p:cNvPicPr>
            <a:picLocks noChangeAspect="1"/>
          </p:cNvPicPr>
          <p:nvPr/>
        </p:nvPicPr>
        <p:blipFill>
          <a:blip r:embed="rId5"/>
          <a:stretch>
            <a:fillRect/>
          </a:stretch>
        </p:blipFill>
        <p:spPr>
          <a:xfrm>
            <a:off x="133959" y="3091168"/>
            <a:ext cx="4564698" cy="1370383"/>
          </a:xfrm>
          <a:prstGeom prst="rect">
            <a:avLst/>
          </a:prstGeom>
        </p:spPr>
      </p:pic>
      <p:pic>
        <p:nvPicPr>
          <p:cNvPr id="14" name="Picture 14"/>
          <p:cNvPicPr>
            <a:picLocks noChangeAspect="1"/>
          </p:cNvPicPr>
          <p:nvPr/>
        </p:nvPicPr>
        <p:blipFill>
          <a:blip r:embed="rId6"/>
          <a:stretch>
            <a:fillRect/>
          </a:stretch>
        </p:blipFill>
        <p:spPr>
          <a:xfrm>
            <a:off x="133959" y="3709658"/>
            <a:ext cx="4564698" cy="1370383"/>
          </a:xfrm>
          <a:prstGeom prst="rect">
            <a:avLst/>
          </a:prstGeom>
        </p:spPr>
      </p:pic>
      <p:sp>
        <p:nvSpPr>
          <p:cNvPr id="15" name="TextBox 15"/>
          <p:cNvSpPr txBox="1"/>
          <p:nvPr/>
        </p:nvSpPr>
        <p:spPr>
          <a:xfrm>
            <a:off x="0" y="461963"/>
            <a:ext cx="8996250" cy="461665"/>
          </a:xfrm>
          <a:prstGeom prst="rect">
            <a:avLst/>
          </a:prstGeom>
        </p:spPr>
        <p:txBody>
          <a:bodyPr lIns="0" tIns="0" rIns="0" bIns="0" rtlCol="0" anchor="t">
            <a:spAutoFit/>
          </a:bodyPr>
          <a:lstStyle/>
          <a:p>
            <a:pPr algn="ctr">
              <a:lnSpc>
                <a:spcPts val="3640"/>
              </a:lnSpc>
            </a:pPr>
            <a:r>
              <a:rPr lang="en-US" sz="2600">
                <a:solidFill>
                  <a:srgbClr val="000000"/>
                </a:solidFill>
                <a:latin typeface="HK Grotesk"/>
              </a:rPr>
              <a:t>SATISFACTION GLOBALE </a:t>
            </a:r>
          </a:p>
        </p:txBody>
      </p:sp>
      <p:grpSp>
        <p:nvGrpSpPr>
          <p:cNvPr id="16" name="Group 16"/>
          <p:cNvGrpSpPr/>
          <p:nvPr/>
        </p:nvGrpSpPr>
        <p:grpSpPr>
          <a:xfrm>
            <a:off x="8948740" y="4965087"/>
            <a:ext cx="244093" cy="373555"/>
            <a:chOff x="0" y="0"/>
            <a:chExt cx="650914" cy="996146"/>
          </a:xfrm>
        </p:grpSpPr>
        <p:grpSp>
          <p:nvGrpSpPr>
            <p:cNvPr id="17" name="Group 17"/>
            <p:cNvGrpSpPr/>
            <p:nvPr/>
          </p:nvGrpSpPr>
          <p:grpSpPr>
            <a:xfrm>
              <a:off x="0" y="0"/>
              <a:ext cx="650914" cy="650914"/>
              <a:chOff x="0" y="0"/>
              <a:chExt cx="812800" cy="812800"/>
            </a:xfrm>
          </p:grpSpPr>
          <p:sp>
            <p:nvSpPr>
              <p:cNvPr id="18" name="Freeform 18"/>
              <p:cNvSpPr/>
              <p:nvPr/>
            </p:nvSpPr>
            <p:spPr>
              <a:xfrm>
                <a:off x="0" y="0"/>
                <a:ext cx="812800" cy="812800"/>
              </a:xfrm>
              <a:custGeom>
                <a:avLst/>
                <a:gdLst/>
                <a:ahLst/>
                <a:cxnLst/>
                <a:rect l="l" t="t" r="r" b="b"/>
                <a:pathLst>
                  <a:path w="812800" h="812800">
                    <a:moveTo>
                      <a:pt x="406400" y="0"/>
                    </a:moveTo>
                    <a:lnTo>
                      <a:pt x="445826" y="33348"/>
                    </a:lnTo>
                    <a:lnTo>
                      <a:pt x="491360" y="8881"/>
                    </a:lnTo>
                    <a:lnTo>
                      <a:pt x="522953" y="49652"/>
                    </a:lnTo>
                    <a:lnTo>
                      <a:pt x="572609" y="35135"/>
                    </a:lnTo>
                    <a:lnTo>
                      <a:pt x="594986" y="81548"/>
                    </a:lnTo>
                    <a:lnTo>
                      <a:pt x="646591" y="77616"/>
                    </a:lnTo>
                    <a:lnTo>
                      <a:pt x="658778" y="127641"/>
                    </a:lnTo>
                    <a:lnTo>
                      <a:pt x="710077" y="134465"/>
                    </a:lnTo>
                    <a:lnTo>
                      <a:pt x="711539" y="185918"/>
                    </a:lnTo>
                    <a:lnTo>
                      <a:pt x="760292" y="203200"/>
                    </a:lnTo>
                    <a:lnTo>
                      <a:pt x="750965" y="253830"/>
                    </a:lnTo>
                    <a:lnTo>
                      <a:pt x="795038" y="280816"/>
                    </a:lnTo>
                    <a:lnTo>
                      <a:pt x="775331" y="328411"/>
                    </a:lnTo>
                    <a:lnTo>
                      <a:pt x="812800" y="363920"/>
                    </a:lnTo>
                    <a:lnTo>
                      <a:pt x="783573" y="406400"/>
                    </a:lnTo>
                    <a:lnTo>
                      <a:pt x="812800" y="448880"/>
                    </a:lnTo>
                    <a:lnTo>
                      <a:pt x="775331" y="484389"/>
                    </a:lnTo>
                    <a:lnTo>
                      <a:pt x="795038" y="531984"/>
                    </a:lnTo>
                    <a:lnTo>
                      <a:pt x="750965" y="558970"/>
                    </a:lnTo>
                    <a:lnTo>
                      <a:pt x="760292" y="609600"/>
                    </a:lnTo>
                    <a:lnTo>
                      <a:pt x="711539" y="626882"/>
                    </a:lnTo>
                    <a:lnTo>
                      <a:pt x="710077" y="678335"/>
                    </a:lnTo>
                    <a:lnTo>
                      <a:pt x="658778" y="685159"/>
                    </a:lnTo>
                    <a:lnTo>
                      <a:pt x="646591" y="735184"/>
                    </a:lnTo>
                    <a:lnTo>
                      <a:pt x="594986" y="731252"/>
                    </a:lnTo>
                    <a:lnTo>
                      <a:pt x="572609" y="777665"/>
                    </a:lnTo>
                    <a:lnTo>
                      <a:pt x="522953" y="763148"/>
                    </a:lnTo>
                    <a:lnTo>
                      <a:pt x="491360" y="803919"/>
                    </a:lnTo>
                    <a:lnTo>
                      <a:pt x="445826" y="779452"/>
                    </a:lnTo>
                    <a:lnTo>
                      <a:pt x="406400" y="812800"/>
                    </a:lnTo>
                    <a:lnTo>
                      <a:pt x="366974" y="779452"/>
                    </a:lnTo>
                    <a:lnTo>
                      <a:pt x="321440" y="803919"/>
                    </a:lnTo>
                    <a:lnTo>
                      <a:pt x="289847" y="763148"/>
                    </a:lnTo>
                    <a:lnTo>
                      <a:pt x="240191" y="777665"/>
                    </a:lnTo>
                    <a:lnTo>
                      <a:pt x="217814" y="731252"/>
                    </a:lnTo>
                    <a:lnTo>
                      <a:pt x="166209" y="735184"/>
                    </a:lnTo>
                    <a:lnTo>
                      <a:pt x="154022" y="685159"/>
                    </a:lnTo>
                    <a:lnTo>
                      <a:pt x="102722" y="678335"/>
                    </a:lnTo>
                    <a:lnTo>
                      <a:pt x="101260" y="626882"/>
                    </a:lnTo>
                    <a:lnTo>
                      <a:pt x="52509" y="609600"/>
                    </a:lnTo>
                    <a:lnTo>
                      <a:pt x="61835" y="558970"/>
                    </a:lnTo>
                    <a:lnTo>
                      <a:pt x="17762" y="531984"/>
                    </a:lnTo>
                    <a:lnTo>
                      <a:pt x="37469" y="484389"/>
                    </a:lnTo>
                    <a:lnTo>
                      <a:pt x="0" y="448880"/>
                    </a:lnTo>
                    <a:lnTo>
                      <a:pt x="29227" y="406400"/>
                    </a:lnTo>
                    <a:lnTo>
                      <a:pt x="0" y="363920"/>
                    </a:lnTo>
                    <a:lnTo>
                      <a:pt x="37469" y="328411"/>
                    </a:lnTo>
                    <a:lnTo>
                      <a:pt x="17762" y="280816"/>
                    </a:lnTo>
                    <a:lnTo>
                      <a:pt x="61835" y="253830"/>
                    </a:lnTo>
                    <a:lnTo>
                      <a:pt x="52509" y="203200"/>
                    </a:lnTo>
                    <a:lnTo>
                      <a:pt x="101260" y="185918"/>
                    </a:lnTo>
                    <a:lnTo>
                      <a:pt x="102722" y="134465"/>
                    </a:lnTo>
                    <a:lnTo>
                      <a:pt x="154022" y="127641"/>
                    </a:lnTo>
                    <a:lnTo>
                      <a:pt x="166209" y="77616"/>
                    </a:lnTo>
                    <a:lnTo>
                      <a:pt x="217814" y="81548"/>
                    </a:lnTo>
                    <a:lnTo>
                      <a:pt x="240191" y="35135"/>
                    </a:lnTo>
                    <a:lnTo>
                      <a:pt x="289847" y="49652"/>
                    </a:lnTo>
                    <a:lnTo>
                      <a:pt x="321440" y="8881"/>
                    </a:lnTo>
                    <a:lnTo>
                      <a:pt x="366974" y="33348"/>
                    </a:lnTo>
                    <a:lnTo>
                      <a:pt x="406400" y="0"/>
                    </a:lnTo>
                    <a:close/>
                  </a:path>
                </a:pathLst>
              </a:custGeom>
              <a:solidFill>
                <a:srgbClr val="EFD5C8"/>
              </a:solidFill>
              <a:ln w="19050" cap="sq">
                <a:solidFill>
                  <a:srgbClr val="DE4F45"/>
                </a:solidFill>
                <a:prstDash val="solid"/>
                <a:miter/>
              </a:ln>
            </p:spPr>
          </p:sp>
          <p:sp>
            <p:nvSpPr>
              <p:cNvPr id="19" name="TextBox 19"/>
              <p:cNvSpPr txBox="1"/>
              <p:nvPr/>
            </p:nvSpPr>
            <p:spPr>
              <a:xfrm>
                <a:off x="152400" y="57150"/>
                <a:ext cx="508000" cy="603250"/>
              </a:xfrm>
              <a:prstGeom prst="rect">
                <a:avLst/>
              </a:prstGeom>
            </p:spPr>
            <p:txBody>
              <a:bodyPr lIns="25400" tIns="25400" rIns="25400" bIns="25400" rtlCol="0" anchor="ctr"/>
              <a:lstStyle/>
              <a:p>
                <a:pPr algn="ctr">
                  <a:lnSpc>
                    <a:spcPts val="3499"/>
                  </a:lnSpc>
                </a:pPr>
                <a:endParaRPr sz="900"/>
              </a:p>
            </p:txBody>
          </p:sp>
        </p:grpSp>
        <p:sp>
          <p:nvSpPr>
            <p:cNvPr id="20" name="TextBox 20"/>
            <p:cNvSpPr txBox="1"/>
            <p:nvPr/>
          </p:nvSpPr>
          <p:spPr>
            <a:xfrm>
              <a:off x="156773" y="38619"/>
              <a:ext cx="311965" cy="957527"/>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11</a:t>
              </a:r>
            </a:p>
          </p:txBody>
        </p:sp>
      </p:grpSp>
    </p:spTree>
    <p:extLst>
      <p:ext uri="{BB962C8B-B14F-4D97-AF65-F5344CB8AC3E}">
        <p14:creationId xmlns:p14="http://schemas.microsoft.com/office/powerpoint/2010/main" val="135912309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9144000" cy="5143500"/>
            <a:chOff x="0" y="0"/>
            <a:chExt cx="4816593" cy="2709333"/>
          </a:xfrm>
        </p:grpSpPr>
        <p:sp>
          <p:nvSpPr>
            <p:cNvPr id="3" name="Freeform 3"/>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gradFill rotWithShape="1">
              <a:gsLst>
                <a:gs pos="0">
                  <a:srgbClr val="E67924">
                    <a:alpha val="20000"/>
                  </a:srgbClr>
                </a:gs>
                <a:gs pos="50000">
                  <a:srgbClr val="A63662">
                    <a:alpha val="20000"/>
                  </a:srgbClr>
                </a:gs>
                <a:gs pos="100000">
                  <a:srgbClr val="0643AB">
                    <a:alpha val="20000"/>
                  </a:srgbClr>
                </a:gs>
              </a:gsLst>
              <a:lin ang="0"/>
            </a:gradFill>
          </p:spPr>
        </p:sp>
        <p:sp>
          <p:nvSpPr>
            <p:cNvPr id="4" name="TextBox 4"/>
            <p:cNvSpPr txBox="1"/>
            <p:nvPr/>
          </p:nvSpPr>
          <p:spPr>
            <a:xfrm>
              <a:off x="0" y="-38100"/>
              <a:ext cx="4816593" cy="2747433"/>
            </a:xfrm>
            <a:prstGeom prst="rect">
              <a:avLst/>
            </a:prstGeom>
          </p:spPr>
          <p:txBody>
            <a:bodyPr lIns="25400" tIns="25400" rIns="25400" bIns="25400" rtlCol="0" anchor="ctr"/>
            <a:lstStyle/>
            <a:p>
              <a:pPr algn="ctr">
                <a:lnSpc>
                  <a:spcPts val="1330"/>
                </a:lnSpc>
              </a:pPr>
              <a:endParaRPr sz="900"/>
            </a:p>
          </p:txBody>
        </p:sp>
      </p:grpSp>
      <p:pic>
        <p:nvPicPr>
          <p:cNvPr id="5" name="Picture 5"/>
          <p:cNvPicPr>
            <a:picLocks noChangeAspect="1"/>
          </p:cNvPicPr>
          <p:nvPr/>
        </p:nvPicPr>
        <p:blipFill>
          <a:blip r:embed="rId2"/>
          <a:stretch>
            <a:fillRect/>
          </a:stretch>
        </p:blipFill>
        <p:spPr>
          <a:xfrm>
            <a:off x="133959" y="2826063"/>
            <a:ext cx="4564698" cy="1370383"/>
          </a:xfrm>
          <a:prstGeom prst="rect">
            <a:avLst/>
          </a:prstGeom>
        </p:spPr>
      </p:pic>
      <p:pic>
        <p:nvPicPr>
          <p:cNvPr id="6" name="Picture 6"/>
          <p:cNvPicPr>
            <a:picLocks noChangeAspect="1"/>
          </p:cNvPicPr>
          <p:nvPr/>
        </p:nvPicPr>
        <p:blipFill>
          <a:blip r:embed="rId3"/>
          <a:stretch>
            <a:fillRect/>
          </a:stretch>
        </p:blipFill>
        <p:spPr>
          <a:xfrm>
            <a:off x="133959" y="3797414"/>
            <a:ext cx="4564698" cy="1370383"/>
          </a:xfrm>
          <a:prstGeom prst="rect">
            <a:avLst/>
          </a:prstGeom>
        </p:spPr>
      </p:pic>
      <p:grpSp>
        <p:nvGrpSpPr>
          <p:cNvPr id="7" name="Group 7"/>
          <p:cNvGrpSpPr/>
          <p:nvPr/>
        </p:nvGrpSpPr>
        <p:grpSpPr>
          <a:xfrm>
            <a:off x="3239151" y="4096843"/>
            <a:ext cx="1079114" cy="771525"/>
            <a:chOff x="0" y="0"/>
            <a:chExt cx="568422" cy="406400"/>
          </a:xfrm>
        </p:grpSpPr>
        <p:sp>
          <p:nvSpPr>
            <p:cNvPr id="8" name="Freeform 8"/>
            <p:cNvSpPr/>
            <p:nvPr/>
          </p:nvSpPr>
          <p:spPr>
            <a:xfrm>
              <a:off x="0" y="0"/>
              <a:ext cx="568422" cy="406400"/>
            </a:xfrm>
            <a:custGeom>
              <a:avLst/>
              <a:gdLst/>
              <a:ahLst/>
              <a:cxnLst/>
              <a:rect l="l" t="t" r="r" b="b"/>
              <a:pathLst>
                <a:path w="568422" h="406400">
                  <a:moveTo>
                    <a:pt x="182945" y="0"/>
                  </a:moveTo>
                  <a:lnTo>
                    <a:pt x="385477" y="0"/>
                  </a:lnTo>
                  <a:cubicBezTo>
                    <a:pt x="486514" y="0"/>
                    <a:pt x="568422" y="81907"/>
                    <a:pt x="568422" y="182945"/>
                  </a:cubicBezTo>
                  <a:lnTo>
                    <a:pt x="568422" y="223455"/>
                  </a:lnTo>
                  <a:cubicBezTo>
                    <a:pt x="568422" y="324493"/>
                    <a:pt x="486514" y="406400"/>
                    <a:pt x="385477" y="406400"/>
                  </a:cubicBezTo>
                  <a:lnTo>
                    <a:pt x="182945" y="406400"/>
                  </a:lnTo>
                  <a:cubicBezTo>
                    <a:pt x="81907" y="406400"/>
                    <a:pt x="0" y="324493"/>
                    <a:pt x="0" y="223455"/>
                  </a:cubicBezTo>
                  <a:lnTo>
                    <a:pt x="0" y="182945"/>
                  </a:lnTo>
                  <a:cubicBezTo>
                    <a:pt x="0" y="81907"/>
                    <a:pt x="81907" y="0"/>
                    <a:pt x="182945" y="0"/>
                  </a:cubicBezTo>
                  <a:close/>
                </a:path>
              </a:pathLst>
            </a:custGeom>
            <a:solidFill>
              <a:srgbClr val="A83D65"/>
            </a:solidFill>
          </p:spPr>
        </p:sp>
        <p:sp>
          <p:nvSpPr>
            <p:cNvPr id="9" name="TextBox 9"/>
            <p:cNvSpPr txBox="1"/>
            <p:nvPr/>
          </p:nvSpPr>
          <p:spPr>
            <a:xfrm>
              <a:off x="0" y="-114300"/>
              <a:ext cx="568422" cy="520700"/>
            </a:xfrm>
            <a:prstGeom prst="rect">
              <a:avLst/>
            </a:prstGeom>
          </p:spPr>
          <p:txBody>
            <a:bodyPr lIns="25400" tIns="25400" rIns="25400" bIns="25400" rtlCol="0" anchor="ctr"/>
            <a:lstStyle/>
            <a:p>
              <a:pPr algn="ctr">
                <a:lnSpc>
                  <a:spcPts val="4200"/>
                </a:lnSpc>
              </a:pPr>
              <a:r>
                <a:rPr lang="en-US" sz="3000">
                  <a:solidFill>
                    <a:srgbClr val="FFFFFF"/>
                  </a:solidFill>
                  <a:latin typeface="HK Grotesk"/>
                </a:rPr>
                <a:t>7.7</a:t>
              </a:r>
            </a:p>
          </p:txBody>
        </p:sp>
      </p:grpSp>
      <p:sp>
        <p:nvSpPr>
          <p:cNvPr id="10" name="TextBox 10"/>
          <p:cNvSpPr txBox="1"/>
          <p:nvPr/>
        </p:nvSpPr>
        <p:spPr>
          <a:xfrm>
            <a:off x="0" y="267024"/>
            <a:ext cx="9144000" cy="410369"/>
          </a:xfrm>
          <a:prstGeom prst="rect">
            <a:avLst/>
          </a:prstGeom>
        </p:spPr>
        <p:txBody>
          <a:bodyPr lIns="0" tIns="0" rIns="0" bIns="0" rtlCol="0" anchor="t">
            <a:spAutoFit/>
          </a:bodyPr>
          <a:lstStyle/>
          <a:p>
            <a:pPr algn="ctr">
              <a:lnSpc>
                <a:spcPts val="3150"/>
              </a:lnSpc>
            </a:pPr>
            <a:r>
              <a:rPr lang="en-US" sz="2250">
                <a:solidFill>
                  <a:srgbClr val="000000"/>
                </a:solidFill>
                <a:latin typeface="HK Grotesk"/>
              </a:rPr>
              <a:t>QUALITÉ DE VIE DES BÉNÉFICIAIRES ET IMPACT DU PARCOURS</a:t>
            </a:r>
          </a:p>
        </p:txBody>
      </p:sp>
      <p:grpSp>
        <p:nvGrpSpPr>
          <p:cNvPr id="11" name="Group 11"/>
          <p:cNvGrpSpPr/>
          <p:nvPr/>
        </p:nvGrpSpPr>
        <p:grpSpPr>
          <a:xfrm>
            <a:off x="3239151" y="3125492"/>
            <a:ext cx="1079114" cy="771525"/>
            <a:chOff x="0" y="0"/>
            <a:chExt cx="568422" cy="406400"/>
          </a:xfrm>
        </p:grpSpPr>
        <p:sp>
          <p:nvSpPr>
            <p:cNvPr id="12" name="Freeform 12"/>
            <p:cNvSpPr/>
            <p:nvPr/>
          </p:nvSpPr>
          <p:spPr>
            <a:xfrm>
              <a:off x="0" y="0"/>
              <a:ext cx="568422" cy="406400"/>
            </a:xfrm>
            <a:custGeom>
              <a:avLst/>
              <a:gdLst/>
              <a:ahLst/>
              <a:cxnLst/>
              <a:rect l="l" t="t" r="r" b="b"/>
              <a:pathLst>
                <a:path w="568422" h="406400">
                  <a:moveTo>
                    <a:pt x="182945" y="0"/>
                  </a:moveTo>
                  <a:lnTo>
                    <a:pt x="385477" y="0"/>
                  </a:lnTo>
                  <a:cubicBezTo>
                    <a:pt x="486514" y="0"/>
                    <a:pt x="568422" y="81907"/>
                    <a:pt x="568422" y="182945"/>
                  </a:cubicBezTo>
                  <a:lnTo>
                    <a:pt x="568422" y="223455"/>
                  </a:lnTo>
                  <a:cubicBezTo>
                    <a:pt x="568422" y="324493"/>
                    <a:pt x="486514" y="406400"/>
                    <a:pt x="385477" y="406400"/>
                  </a:cubicBezTo>
                  <a:lnTo>
                    <a:pt x="182945" y="406400"/>
                  </a:lnTo>
                  <a:cubicBezTo>
                    <a:pt x="81907" y="406400"/>
                    <a:pt x="0" y="324493"/>
                    <a:pt x="0" y="223455"/>
                  </a:cubicBezTo>
                  <a:lnTo>
                    <a:pt x="0" y="182945"/>
                  </a:lnTo>
                  <a:cubicBezTo>
                    <a:pt x="0" y="81907"/>
                    <a:pt x="81907" y="0"/>
                    <a:pt x="182945" y="0"/>
                  </a:cubicBezTo>
                  <a:close/>
                </a:path>
              </a:pathLst>
            </a:custGeom>
            <a:solidFill>
              <a:srgbClr val="A83D65"/>
            </a:solidFill>
          </p:spPr>
        </p:sp>
        <p:sp>
          <p:nvSpPr>
            <p:cNvPr id="13" name="TextBox 13"/>
            <p:cNvSpPr txBox="1"/>
            <p:nvPr/>
          </p:nvSpPr>
          <p:spPr>
            <a:xfrm>
              <a:off x="0" y="-114300"/>
              <a:ext cx="568422" cy="520700"/>
            </a:xfrm>
            <a:prstGeom prst="rect">
              <a:avLst/>
            </a:prstGeom>
          </p:spPr>
          <p:txBody>
            <a:bodyPr lIns="25400" tIns="25400" rIns="25400" bIns="25400" rtlCol="0" anchor="ctr"/>
            <a:lstStyle/>
            <a:p>
              <a:pPr algn="ctr">
                <a:lnSpc>
                  <a:spcPts val="4200"/>
                </a:lnSpc>
              </a:pPr>
              <a:r>
                <a:rPr lang="en-US" sz="3000">
                  <a:solidFill>
                    <a:srgbClr val="FFFFFF"/>
                  </a:solidFill>
                  <a:latin typeface="HK Grotesk"/>
                </a:rPr>
                <a:t>6.1</a:t>
              </a:r>
            </a:p>
          </p:txBody>
        </p:sp>
      </p:grpSp>
      <p:sp>
        <p:nvSpPr>
          <p:cNvPr id="14" name="TextBox 14"/>
          <p:cNvSpPr txBox="1"/>
          <p:nvPr/>
        </p:nvSpPr>
        <p:spPr>
          <a:xfrm>
            <a:off x="1422313" y="3111598"/>
            <a:ext cx="862598" cy="269304"/>
          </a:xfrm>
          <a:prstGeom prst="rect">
            <a:avLst/>
          </a:prstGeom>
        </p:spPr>
        <p:txBody>
          <a:bodyPr lIns="0" tIns="0" rIns="0" bIns="0" rtlCol="0" anchor="t">
            <a:spAutoFit/>
          </a:bodyPr>
          <a:lstStyle/>
          <a:p>
            <a:pPr algn="ctr">
              <a:lnSpc>
                <a:spcPts val="2104"/>
              </a:lnSpc>
            </a:pPr>
            <a:r>
              <a:rPr lang="en-US" sz="1503">
                <a:solidFill>
                  <a:srgbClr val="000000"/>
                </a:solidFill>
                <a:latin typeface="HK Grotesk Bold"/>
              </a:rPr>
              <a:t>Avant</a:t>
            </a:r>
          </a:p>
        </p:txBody>
      </p:sp>
      <p:sp>
        <p:nvSpPr>
          <p:cNvPr id="15" name="TextBox 15"/>
          <p:cNvSpPr txBox="1"/>
          <p:nvPr/>
        </p:nvSpPr>
        <p:spPr>
          <a:xfrm>
            <a:off x="1422313" y="4068268"/>
            <a:ext cx="862598" cy="269304"/>
          </a:xfrm>
          <a:prstGeom prst="rect">
            <a:avLst/>
          </a:prstGeom>
        </p:spPr>
        <p:txBody>
          <a:bodyPr lIns="0" tIns="0" rIns="0" bIns="0" rtlCol="0" anchor="t">
            <a:spAutoFit/>
          </a:bodyPr>
          <a:lstStyle/>
          <a:p>
            <a:pPr algn="ctr">
              <a:lnSpc>
                <a:spcPts val="2104"/>
              </a:lnSpc>
            </a:pPr>
            <a:r>
              <a:rPr lang="en-US" sz="1503">
                <a:solidFill>
                  <a:srgbClr val="000000"/>
                </a:solidFill>
                <a:latin typeface="HK Grotesk Bold"/>
              </a:rPr>
              <a:t>Après</a:t>
            </a:r>
          </a:p>
        </p:txBody>
      </p:sp>
      <p:pic>
        <p:nvPicPr>
          <p:cNvPr id="16" name="Picture 16"/>
          <p:cNvPicPr>
            <a:picLocks noChangeAspect="1"/>
          </p:cNvPicPr>
          <p:nvPr/>
        </p:nvPicPr>
        <p:blipFill>
          <a:blip r:embed="rId4"/>
          <a:stretch>
            <a:fillRect/>
          </a:stretch>
        </p:blipFill>
        <p:spPr>
          <a:xfrm>
            <a:off x="133959" y="708612"/>
            <a:ext cx="4564698" cy="1370383"/>
          </a:xfrm>
          <a:prstGeom prst="rect">
            <a:avLst/>
          </a:prstGeom>
        </p:spPr>
      </p:pic>
      <p:pic>
        <p:nvPicPr>
          <p:cNvPr id="17" name="Picture 17"/>
          <p:cNvPicPr>
            <a:picLocks noChangeAspect="1"/>
          </p:cNvPicPr>
          <p:nvPr/>
        </p:nvPicPr>
        <p:blipFill>
          <a:blip r:embed="rId5"/>
          <a:stretch>
            <a:fillRect/>
          </a:stretch>
        </p:blipFill>
        <p:spPr>
          <a:xfrm>
            <a:off x="133959" y="1621150"/>
            <a:ext cx="4564698" cy="1370383"/>
          </a:xfrm>
          <a:prstGeom prst="rect">
            <a:avLst/>
          </a:prstGeom>
        </p:spPr>
      </p:pic>
      <p:sp>
        <p:nvSpPr>
          <p:cNvPr id="18" name="TextBox 18"/>
          <p:cNvSpPr txBox="1"/>
          <p:nvPr/>
        </p:nvSpPr>
        <p:spPr>
          <a:xfrm>
            <a:off x="5058450" y="1503901"/>
            <a:ext cx="3803915" cy="692497"/>
          </a:xfrm>
          <a:prstGeom prst="rect">
            <a:avLst/>
          </a:prstGeom>
        </p:spPr>
        <p:txBody>
          <a:bodyPr lIns="0" tIns="0" rIns="0" bIns="0" rtlCol="0" anchor="t">
            <a:spAutoFit/>
          </a:bodyPr>
          <a:lstStyle/>
          <a:p>
            <a:pPr algn="ctr">
              <a:lnSpc>
                <a:spcPts val="2660"/>
              </a:lnSpc>
            </a:pPr>
            <a:r>
              <a:rPr lang="en-US" sz="1900">
                <a:solidFill>
                  <a:srgbClr val="000000"/>
                </a:solidFill>
                <a:latin typeface="HK Grotesk"/>
              </a:rPr>
              <a:t>J’évalue mes </a:t>
            </a:r>
            <a:r>
              <a:rPr lang="en-US" sz="1900">
                <a:solidFill>
                  <a:srgbClr val="000000"/>
                </a:solidFill>
                <a:latin typeface="HK Grotesk Bold"/>
              </a:rPr>
              <a:t>habitudes alimentaires</a:t>
            </a:r>
          </a:p>
        </p:txBody>
      </p:sp>
      <p:grpSp>
        <p:nvGrpSpPr>
          <p:cNvPr id="19" name="Group 19"/>
          <p:cNvGrpSpPr/>
          <p:nvPr/>
        </p:nvGrpSpPr>
        <p:grpSpPr>
          <a:xfrm>
            <a:off x="3239151" y="1008041"/>
            <a:ext cx="1079114" cy="771525"/>
            <a:chOff x="0" y="0"/>
            <a:chExt cx="568422" cy="406400"/>
          </a:xfrm>
        </p:grpSpPr>
        <p:sp>
          <p:nvSpPr>
            <p:cNvPr id="20" name="Freeform 20"/>
            <p:cNvSpPr/>
            <p:nvPr/>
          </p:nvSpPr>
          <p:spPr>
            <a:xfrm>
              <a:off x="0" y="0"/>
              <a:ext cx="568422" cy="406400"/>
            </a:xfrm>
            <a:custGeom>
              <a:avLst/>
              <a:gdLst/>
              <a:ahLst/>
              <a:cxnLst/>
              <a:rect l="l" t="t" r="r" b="b"/>
              <a:pathLst>
                <a:path w="568422" h="406400">
                  <a:moveTo>
                    <a:pt x="182945" y="0"/>
                  </a:moveTo>
                  <a:lnTo>
                    <a:pt x="385477" y="0"/>
                  </a:lnTo>
                  <a:cubicBezTo>
                    <a:pt x="486514" y="0"/>
                    <a:pt x="568422" y="81907"/>
                    <a:pt x="568422" y="182945"/>
                  </a:cubicBezTo>
                  <a:lnTo>
                    <a:pt x="568422" y="223455"/>
                  </a:lnTo>
                  <a:cubicBezTo>
                    <a:pt x="568422" y="324493"/>
                    <a:pt x="486514" y="406400"/>
                    <a:pt x="385477" y="406400"/>
                  </a:cubicBezTo>
                  <a:lnTo>
                    <a:pt x="182945" y="406400"/>
                  </a:lnTo>
                  <a:cubicBezTo>
                    <a:pt x="81907" y="406400"/>
                    <a:pt x="0" y="324493"/>
                    <a:pt x="0" y="223455"/>
                  </a:cubicBezTo>
                  <a:lnTo>
                    <a:pt x="0" y="182945"/>
                  </a:lnTo>
                  <a:cubicBezTo>
                    <a:pt x="0" y="81907"/>
                    <a:pt x="81907" y="0"/>
                    <a:pt x="182945" y="0"/>
                  </a:cubicBezTo>
                  <a:close/>
                </a:path>
              </a:pathLst>
            </a:custGeom>
            <a:solidFill>
              <a:srgbClr val="A83D65"/>
            </a:solidFill>
          </p:spPr>
        </p:sp>
        <p:sp>
          <p:nvSpPr>
            <p:cNvPr id="21" name="TextBox 21"/>
            <p:cNvSpPr txBox="1"/>
            <p:nvPr/>
          </p:nvSpPr>
          <p:spPr>
            <a:xfrm>
              <a:off x="0" y="-114300"/>
              <a:ext cx="568422" cy="520700"/>
            </a:xfrm>
            <a:prstGeom prst="rect">
              <a:avLst/>
            </a:prstGeom>
          </p:spPr>
          <p:txBody>
            <a:bodyPr lIns="25400" tIns="25400" rIns="25400" bIns="25400" rtlCol="0" anchor="ctr"/>
            <a:lstStyle/>
            <a:p>
              <a:pPr algn="ctr">
                <a:lnSpc>
                  <a:spcPts val="4200"/>
                </a:lnSpc>
              </a:pPr>
              <a:r>
                <a:rPr lang="en-US" sz="3000">
                  <a:solidFill>
                    <a:srgbClr val="FFFFFF"/>
                  </a:solidFill>
                  <a:latin typeface="HK Grotesk"/>
                </a:rPr>
                <a:t>6.8</a:t>
              </a:r>
            </a:p>
          </p:txBody>
        </p:sp>
      </p:grpSp>
      <p:grpSp>
        <p:nvGrpSpPr>
          <p:cNvPr id="22" name="Group 22"/>
          <p:cNvGrpSpPr/>
          <p:nvPr/>
        </p:nvGrpSpPr>
        <p:grpSpPr>
          <a:xfrm>
            <a:off x="3239151" y="1920579"/>
            <a:ext cx="1079114" cy="771525"/>
            <a:chOff x="0" y="0"/>
            <a:chExt cx="568422" cy="406400"/>
          </a:xfrm>
        </p:grpSpPr>
        <p:sp>
          <p:nvSpPr>
            <p:cNvPr id="23" name="Freeform 23"/>
            <p:cNvSpPr/>
            <p:nvPr/>
          </p:nvSpPr>
          <p:spPr>
            <a:xfrm>
              <a:off x="0" y="0"/>
              <a:ext cx="568422" cy="406400"/>
            </a:xfrm>
            <a:custGeom>
              <a:avLst/>
              <a:gdLst/>
              <a:ahLst/>
              <a:cxnLst/>
              <a:rect l="l" t="t" r="r" b="b"/>
              <a:pathLst>
                <a:path w="568422" h="406400">
                  <a:moveTo>
                    <a:pt x="182945" y="0"/>
                  </a:moveTo>
                  <a:lnTo>
                    <a:pt x="385477" y="0"/>
                  </a:lnTo>
                  <a:cubicBezTo>
                    <a:pt x="486514" y="0"/>
                    <a:pt x="568422" y="81907"/>
                    <a:pt x="568422" y="182945"/>
                  </a:cubicBezTo>
                  <a:lnTo>
                    <a:pt x="568422" y="223455"/>
                  </a:lnTo>
                  <a:cubicBezTo>
                    <a:pt x="568422" y="324493"/>
                    <a:pt x="486514" y="406400"/>
                    <a:pt x="385477" y="406400"/>
                  </a:cubicBezTo>
                  <a:lnTo>
                    <a:pt x="182945" y="406400"/>
                  </a:lnTo>
                  <a:cubicBezTo>
                    <a:pt x="81907" y="406400"/>
                    <a:pt x="0" y="324493"/>
                    <a:pt x="0" y="223455"/>
                  </a:cubicBezTo>
                  <a:lnTo>
                    <a:pt x="0" y="182945"/>
                  </a:lnTo>
                  <a:cubicBezTo>
                    <a:pt x="0" y="81907"/>
                    <a:pt x="81907" y="0"/>
                    <a:pt x="182945" y="0"/>
                  </a:cubicBezTo>
                  <a:close/>
                </a:path>
              </a:pathLst>
            </a:custGeom>
            <a:solidFill>
              <a:srgbClr val="A83D65"/>
            </a:solidFill>
          </p:spPr>
        </p:sp>
        <p:sp>
          <p:nvSpPr>
            <p:cNvPr id="24" name="TextBox 24"/>
            <p:cNvSpPr txBox="1"/>
            <p:nvPr/>
          </p:nvSpPr>
          <p:spPr>
            <a:xfrm>
              <a:off x="0" y="-114300"/>
              <a:ext cx="568422" cy="520700"/>
            </a:xfrm>
            <a:prstGeom prst="rect">
              <a:avLst/>
            </a:prstGeom>
          </p:spPr>
          <p:txBody>
            <a:bodyPr lIns="25400" tIns="25400" rIns="25400" bIns="25400" rtlCol="0" anchor="ctr"/>
            <a:lstStyle/>
            <a:p>
              <a:pPr algn="ctr">
                <a:lnSpc>
                  <a:spcPts val="4200"/>
                </a:lnSpc>
              </a:pPr>
              <a:r>
                <a:rPr lang="en-US" sz="3000">
                  <a:solidFill>
                    <a:srgbClr val="FFFFFF"/>
                  </a:solidFill>
                  <a:latin typeface="HK Grotesk"/>
                </a:rPr>
                <a:t>7.7</a:t>
              </a:r>
            </a:p>
          </p:txBody>
        </p:sp>
      </p:grpSp>
      <p:sp>
        <p:nvSpPr>
          <p:cNvPr id="25" name="TextBox 25"/>
          <p:cNvSpPr txBox="1"/>
          <p:nvPr/>
        </p:nvSpPr>
        <p:spPr>
          <a:xfrm>
            <a:off x="1404957" y="1903391"/>
            <a:ext cx="862598" cy="269304"/>
          </a:xfrm>
          <a:prstGeom prst="rect">
            <a:avLst/>
          </a:prstGeom>
        </p:spPr>
        <p:txBody>
          <a:bodyPr lIns="0" tIns="0" rIns="0" bIns="0" rtlCol="0" anchor="t">
            <a:spAutoFit/>
          </a:bodyPr>
          <a:lstStyle/>
          <a:p>
            <a:pPr algn="ctr">
              <a:lnSpc>
                <a:spcPts val="2104"/>
              </a:lnSpc>
            </a:pPr>
            <a:r>
              <a:rPr lang="en-US" sz="1503">
                <a:solidFill>
                  <a:srgbClr val="000000"/>
                </a:solidFill>
                <a:latin typeface="HK Grotesk Bold"/>
              </a:rPr>
              <a:t>Après</a:t>
            </a:r>
          </a:p>
        </p:txBody>
      </p:sp>
      <p:sp>
        <p:nvSpPr>
          <p:cNvPr id="26" name="TextBox 26"/>
          <p:cNvSpPr txBox="1"/>
          <p:nvPr/>
        </p:nvSpPr>
        <p:spPr>
          <a:xfrm>
            <a:off x="1400194" y="979466"/>
            <a:ext cx="862598" cy="269304"/>
          </a:xfrm>
          <a:prstGeom prst="rect">
            <a:avLst/>
          </a:prstGeom>
        </p:spPr>
        <p:txBody>
          <a:bodyPr lIns="0" tIns="0" rIns="0" bIns="0" rtlCol="0" anchor="t">
            <a:spAutoFit/>
          </a:bodyPr>
          <a:lstStyle/>
          <a:p>
            <a:pPr algn="ctr">
              <a:lnSpc>
                <a:spcPts val="2104"/>
              </a:lnSpc>
            </a:pPr>
            <a:r>
              <a:rPr lang="en-US" sz="1503">
                <a:solidFill>
                  <a:srgbClr val="000000"/>
                </a:solidFill>
                <a:latin typeface="HK Grotesk Bold"/>
              </a:rPr>
              <a:t>Avant</a:t>
            </a:r>
          </a:p>
        </p:txBody>
      </p:sp>
      <p:sp>
        <p:nvSpPr>
          <p:cNvPr id="27" name="TextBox 27"/>
          <p:cNvSpPr txBox="1"/>
          <p:nvPr/>
        </p:nvSpPr>
        <p:spPr>
          <a:xfrm>
            <a:off x="5058450" y="3582811"/>
            <a:ext cx="3803915" cy="692497"/>
          </a:xfrm>
          <a:prstGeom prst="rect">
            <a:avLst/>
          </a:prstGeom>
        </p:spPr>
        <p:txBody>
          <a:bodyPr lIns="0" tIns="0" rIns="0" bIns="0" rtlCol="0" anchor="t">
            <a:spAutoFit/>
          </a:bodyPr>
          <a:lstStyle/>
          <a:p>
            <a:pPr algn="ctr">
              <a:lnSpc>
                <a:spcPts val="2660"/>
              </a:lnSpc>
            </a:pPr>
            <a:r>
              <a:rPr lang="en-US" sz="1900">
                <a:solidFill>
                  <a:srgbClr val="000000"/>
                </a:solidFill>
                <a:latin typeface="HK Grotesk"/>
              </a:rPr>
              <a:t>J’évalue mon </a:t>
            </a:r>
            <a:r>
              <a:rPr lang="en-US" sz="1900">
                <a:solidFill>
                  <a:srgbClr val="000000"/>
                </a:solidFill>
                <a:latin typeface="HK Grotesk Bold"/>
              </a:rPr>
              <a:t>état de santé (physique, émotionnel et social)</a:t>
            </a:r>
          </a:p>
        </p:txBody>
      </p:sp>
      <p:sp>
        <p:nvSpPr>
          <p:cNvPr id="28" name="TextBox 28"/>
          <p:cNvSpPr txBox="1"/>
          <p:nvPr/>
        </p:nvSpPr>
        <p:spPr>
          <a:xfrm>
            <a:off x="9007530" y="4973616"/>
            <a:ext cx="116987" cy="359073"/>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20</a:t>
            </a:r>
          </a:p>
        </p:txBody>
      </p:sp>
      <p:grpSp>
        <p:nvGrpSpPr>
          <p:cNvPr id="29" name="Group 29"/>
          <p:cNvGrpSpPr/>
          <p:nvPr/>
        </p:nvGrpSpPr>
        <p:grpSpPr>
          <a:xfrm>
            <a:off x="8948740" y="4965087"/>
            <a:ext cx="244093" cy="244093"/>
            <a:chOff x="0" y="0"/>
            <a:chExt cx="650914" cy="650914"/>
          </a:xfrm>
        </p:grpSpPr>
        <p:grpSp>
          <p:nvGrpSpPr>
            <p:cNvPr id="30" name="Group 30"/>
            <p:cNvGrpSpPr/>
            <p:nvPr/>
          </p:nvGrpSpPr>
          <p:grpSpPr>
            <a:xfrm>
              <a:off x="0" y="0"/>
              <a:ext cx="650914" cy="650914"/>
              <a:chOff x="0" y="0"/>
              <a:chExt cx="812800" cy="812800"/>
            </a:xfrm>
          </p:grpSpPr>
          <p:sp>
            <p:nvSpPr>
              <p:cNvPr id="31" name="Freeform 31"/>
              <p:cNvSpPr/>
              <p:nvPr/>
            </p:nvSpPr>
            <p:spPr>
              <a:xfrm>
                <a:off x="0" y="0"/>
                <a:ext cx="812800" cy="812800"/>
              </a:xfrm>
              <a:custGeom>
                <a:avLst/>
                <a:gdLst/>
                <a:ahLst/>
                <a:cxnLst/>
                <a:rect l="l" t="t" r="r" b="b"/>
                <a:pathLst>
                  <a:path w="812800" h="812800">
                    <a:moveTo>
                      <a:pt x="406400" y="0"/>
                    </a:moveTo>
                    <a:lnTo>
                      <a:pt x="445826" y="33348"/>
                    </a:lnTo>
                    <a:lnTo>
                      <a:pt x="491360" y="8881"/>
                    </a:lnTo>
                    <a:lnTo>
                      <a:pt x="522953" y="49652"/>
                    </a:lnTo>
                    <a:lnTo>
                      <a:pt x="572609" y="35135"/>
                    </a:lnTo>
                    <a:lnTo>
                      <a:pt x="594986" y="81548"/>
                    </a:lnTo>
                    <a:lnTo>
                      <a:pt x="646591" y="77616"/>
                    </a:lnTo>
                    <a:lnTo>
                      <a:pt x="658778" y="127641"/>
                    </a:lnTo>
                    <a:lnTo>
                      <a:pt x="710077" y="134465"/>
                    </a:lnTo>
                    <a:lnTo>
                      <a:pt x="711539" y="185918"/>
                    </a:lnTo>
                    <a:lnTo>
                      <a:pt x="760292" y="203200"/>
                    </a:lnTo>
                    <a:lnTo>
                      <a:pt x="750965" y="253830"/>
                    </a:lnTo>
                    <a:lnTo>
                      <a:pt x="795038" y="280816"/>
                    </a:lnTo>
                    <a:lnTo>
                      <a:pt x="775331" y="328411"/>
                    </a:lnTo>
                    <a:lnTo>
                      <a:pt x="812800" y="363920"/>
                    </a:lnTo>
                    <a:lnTo>
                      <a:pt x="783573" y="406400"/>
                    </a:lnTo>
                    <a:lnTo>
                      <a:pt x="812800" y="448880"/>
                    </a:lnTo>
                    <a:lnTo>
                      <a:pt x="775331" y="484389"/>
                    </a:lnTo>
                    <a:lnTo>
                      <a:pt x="795038" y="531984"/>
                    </a:lnTo>
                    <a:lnTo>
                      <a:pt x="750965" y="558970"/>
                    </a:lnTo>
                    <a:lnTo>
                      <a:pt x="760292" y="609600"/>
                    </a:lnTo>
                    <a:lnTo>
                      <a:pt x="711539" y="626882"/>
                    </a:lnTo>
                    <a:lnTo>
                      <a:pt x="710077" y="678335"/>
                    </a:lnTo>
                    <a:lnTo>
                      <a:pt x="658778" y="685159"/>
                    </a:lnTo>
                    <a:lnTo>
                      <a:pt x="646591" y="735184"/>
                    </a:lnTo>
                    <a:lnTo>
                      <a:pt x="594986" y="731252"/>
                    </a:lnTo>
                    <a:lnTo>
                      <a:pt x="572609" y="777665"/>
                    </a:lnTo>
                    <a:lnTo>
                      <a:pt x="522953" y="763148"/>
                    </a:lnTo>
                    <a:lnTo>
                      <a:pt x="491360" y="803919"/>
                    </a:lnTo>
                    <a:lnTo>
                      <a:pt x="445826" y="779452"/>
                    </a:lnTo>
                    <a:lnTo>
                      <a:pt x="406400" y="812800"/>
                    </a:lnTo>
                    <a:lnTo>
                      <a:pt x="366974" y="779452"/>
                    </a:lnTo>
                    <a:lnTo>
                      <a:pt x="321440" y="803919"/>
                    </a:lnTo>
                    <a:lnTo>
                      <a:pt x="289847" y="763148"/>
                    </a:lnTo>
                    <a:lnTo>
                      <a:pt x="240191" y="777665"/>
                    </a:lnTo>
                    <a:lnTo>
                      <a:pt x="217814" y="731252"/>
                    </a:lnTo>
                    <a:lnTo>
                      <a:pt x="166209" y="735184"/>
                    </a:lnTo>
                    <a:lnTo>
                      <a:pt x="154022" y="685159"/>
                    </a:lnTo>
                    <a:lnTo>
                      <a:pt x="102722" y="678335"/>
                    </a:lnTo>
                    <a:lnTo>
                      <a:pt x="101260" y="626882"/>
                    </a:lnTo>
                    <a:lnTo>
                      <a:pt x="52509" y="609600"/>
                    </a:lnTo>
                    <a:lnTo>
                      <a:pt x="61835" y="558970"/>
                    </a:lnTo>
                    <a:lnTo>
                      <a:pt x="17762" y="531984"/>
                    </a:lnTo>
                    <a:lnTo>
                      <a:pt x="37469" y="484389"/>
                    </a:lnTo>
                    <a:lnTo>
                      <a:pt x="0" y="448880"/>
                    </a:lnTo>
                    <a:lnTo>
                      <a:pt x="29227" y="406400"/>
                    </a:lnTo>
                    <a:lnTo>
                      <a:pt x="0" y="363920"/>
                    </a:lnTo>
                    <a:lnTo>
                      <a:pt x="37469" y="328411"/>
                    </a:lnTo>
                    <a:lnTo>
                      <a:pt x="17762" y="280816"/>
                    </a:lnTo>
                    <a:lnTo>
                      <a:pt x="61835" y="253830"/>
                    </a:lnTo>
                    <a:lnTo>
                      <a:pt x="52509" y="203200"/>
                    </a:lnTo>
                    <a:lnTo>
                      <a:pt x="101260" y="185918"/>
                    </a:lnTo>
                    <a:lnTo>
                      <a:pt x="102722" y="134465"/>
                    </a:lnTo>
                    <a:lnTo>
                      <a:pt x="154022" y="127641"/>
                    </a:lnTo>
                    <a:lnTo>
                      <a:pt x="166209" y="77616"/>
                    </a:lnTo>
                    <a:lnTo>
                      <a:pt x="217814" y="81548"/>
                    </a:lnTo>
                    <a:lnTo>
                      <a:pt x="240191" y="35135"/>
                    </a:lnTo>
                    <a:lnTo>
                      <a:pt x="289847" y="49652"/>
                    </a:lnTo>
                    <a:lnTo>
                      <a:pt x="321440" y="8881"/>
                    </a:lnTo>
                    <a:lnTo>
                      <a:pt x="366974" y="33348"/>
                    </a:lnTo>
                    <a:lnTo>
                      <a:pt x="406400" y="0"/>
                    </a:lnTo>
                    <a:close/>
                  </a:path>
                </a:pathLst>
              </a:custGeom>
              <a:solidFill>
                <a:srgbClr val="EFD5C8"/>
              </a:solidFill>
              <a:ln w="19050" cap="sq">
                <a:solidFill>
                  <a:srgbClr val="DE4F45"/>
                </a:solidFill>
                <a:prstDash val="solid"/>
                <a:miter/>
              </a:ln>
            </p:spPr>
          </p:sp>
          <p:sp>
            <p:nvSpPr>
              <p:cNvPr id="32" name="TextBox 32"/>
              <p:cNvSpPr txBox="1"/>
              <p:nvPr/>
            </p:nvSpPr>
            <p:spPr>
              <a:xfrm>
                <a:off x="152400" y="57150"/>
                <a:ext cx="508000" cy="603250"/>
              </a:xfrm>
              <a:prstGeom prst="rect">
                <a:avLst/>
              </a:prstGeom>
            </p:spPr>
            <p:txBody>
              <a:bodyPr lIns="25400" tIns="25400" rIns="25400" bIns="25400" rtlCol="0" anchor="ctr"/>
              <a:lstStyle/>
              <a:p>
                <a:pPr algn="ctr">
                  <a:lnSpc>
                    <a:spcPts val="3499"/>
                  </a:lnSpc>
                </a:pPr>
                <a:endParaRPr sz="900"/>
              </a:p>
            </p:txBody>
          </p:sp>
        </p:grpSp>
        <p:sp>
          <p:nvSpPr>
            <p:cNvPr id="33" name="TextBox 33"/>
            <p:cNvSpPr txBox="1"/>
            <p:nvPr/>
          </p:nvSpPr>
          <p:spPr>
            <a:xfrm>
              <a:off x="78387" y="38619"/>
              <a:ext cx="494141" cy="478762"/>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12</a:t>
              </a:r>
            </a:p>
          </p:txBody>
        </p:sp>
      </p:grpSp>
    </p:spTree>
    <p:extLst>
      <p:ext uri="{BB962C8B-B14F-4D97-AF65-F5344CB8AC3E}">
        <p14:creationId xmlns:p14="http://schemas.microsoft.com/office/powerpoint/2010/main" val="11301591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9144000" cy="5143500"/>
            <a:chOff x="0" y="0"/>
            <a:chExt cx="4816593" cy="2709333"/>
          </a:xfrm>
        </p:grpSpPr>
        <p:sp>
          <p:nvSpPr>
            <p:cNvPr id="3" name="Freeform 3"/>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gradFill rotWithShape="1">
              <a:gsLst>
                <a:gs pos="0">
                  <a:srgbClr val="E67924">
                    <a:alpha val="20000"/>
                  </a:srgbClr>
                </a:gs>
                <a:gs pos="50000">
                  <a:srgbClr val="A63662">
                    <a:alpha val="20000"/>
                  </a:srgbClr>
                </a:gs>
                <a:gs pos="100000">
                  <a:srgbClr val="0643AB">
                    <a:alpha val="20000"/>
                  </a:srgbClr>
                </a:gs>
              </a:gsLst>
              <a:lin ang="0"/>
            </a:gradFill>
          </p:spPr>
        </p:sp>
        <p:sp>
          <p:nvSpPr>
            <p:cNvPr id="4" name="TextBox 4"/>
            <p:cNvSpPr txBox="1"/>
            <p:nvPr/>
          </p:nvSpPr>
          <p:spPr>
            <a:xfrm>
              <a:off x="0" y="-38100"/>
              <a:ext cx="4816593" cy="2747433"/>
            </a:xfrm>
            <a:prstGeom prst="rect">
              <a:avLst/>
            </a:prstGeom>
          </p:spPr>
          <p:txBody>
            <a:bodyPr lIns="25400" tIns="25400" rIns="25400" bIns="25400" rtlCol="0" anchor="ctr"/>
            <a:lstStyle/>
            <a:p>
              <a:pPr algn="ctr">
                <a:lnSpc>
                  <a:spcPts val="1330"/>
                </a:lnSpc>
              </a:pPr>
              <a:endParaRPr sz="900"/>
            </a:p>
          </p:txBody>
        </p:sp>
      </p:grpSp>
      <p:grpSp>
        <p:nvGrpSpPr>
          <p:cNvPr id="5" name="Group 5"/>
          <p:cNvGrpSpPr/>
          <p:nvPr/>
        </p:nvGrpSpPr>
        <p:grpSpPr>
          <a:xfrm>
            <a:off x="-550802" y="694006"/>
            <a:ext cx="5046926" cy="1007918"/>
            <a:chOff x="0" y="0"/>
            <a:chExt cx="2868541" cy="572874"/>
          </a:xfrm>
        </p:grpSpPr>
        <p:sp>
          <p:nvSpPr>
            <p:cNvPr id="6" name="Freeform 6"/>
            <p:cNvSpPr/>
            <p:nvPr/>
          </p:nvSpPr>
          <p:spPr>
            <a:xfrm>
              <a:off x="0" y="0"/>
              <a:ext cx="2883730" cy="577112"/>
            </a:xfrm>
            <a:custGeom>
              <a:avLst/>
              <a:gdLst/>
              <a:ahLst/>
              <a:cxnLst/>
              <a:rect l="l" t="t" r="r" b="b"/>
              <a:pathLst>
                <a:path w="2883730" h="577112">
                  <a:moveTo>
                    <a:pt x="1628695" y="0"/>
                  </a:moveTo>
                  <a:cubicBezTo>
                    <a:pt x="1660159" y="0"/>
                    <a:pt x="1691812" y="0"/>
                    <a:pt x="1723213" y="0"/>
                  </a:cubicBezTo>
                  <a:cubicBezTo>
                    <a:pt x="1973570" y="9568"/>
                    <a:pt x="2130031" y="41418"/>
                    <a:pt x="2201296" y="93535"/>
                  </a:cubicBezTo>
                  <a:cubicBezTo>
                    <a:pt x="2618682" y="86585"/>
                    <a:pt x="2883730" y="185130"/>
                    <a:pt x="2737207" y="281847"/>
                  </a:cubicBezTo>
                  <a:cubicBezTo>
                    <a:pt x="2798706" y="302171"/>
                    <a:pt x="2850012" y="324904"/>
                    <a:pt x="2868541" y="355417"/>
                  </a:cubicBezTo>
                  <a:cubicBezTo>
                    <a:pt x="2868541" y="364157"/>
                    <a:pt x="2868541" y="372877"/>
                    <a:pt x="2868541" y="381616"/>
                  </a:cubicBezTo>
                  <a:cubicBezTo>
                    <a:pt x="2813322" y="459273"/>
                    <a:pt x="2575713" y="511749"/>
                    <a:pt x="2185622" y="497622"/>
                  </a:cubicBezTo>
                  <a:cubicBezTo>
                    <a:pt x="2085255" y="537495"/>
                    <a:pt x="1906661" y="577112"/>
                    <a:pt x="1628753" y="572453"/>
                  </a:cubicBezTo>
                  <a:cubicBezTo>
                    <a:pt x="1485107" y="569835"/>
                    <a:pt x="1385174" y="554673"/>
                    <a:pt x="1297679" y="536253"/>
                  </a:cubicBezTo>
                  <a:cubicBezTo>
                    <a:pt x="1205522" y="551565"/>
                    <a:pt x="1105715" y="563582"/>
                    <a:pt x="961508" y="563714"/>
                  </a:cubicBezTo>
                  <a:cubicBezTo>
                    <a:pt x="627883" y="563940"/>
                    <a:pt x="404701" y="504949"/>
                    <a:pt x="399291" y="424033"/>
                  </a:cubicBezTo>
                  <a:cubicBezTo>
                    <a:pt x="184814" y="405104"/>
                    <a:pt x="39550" y="369770"/>
                    <a:pt x="0" y="309309"/>
                  </a:cubicBezTo>
                  <a:cubicBezTo>
                    <a:pt x="0" y="300569"/>
                    <a:pt x="0" y="291811"/>
                    <a:pt x="0" y="283109"/>
                  </a:cubicBezTo>
                  <a:cubicBezTo>
                    <a:pt x="43654" y="223196"/>
                    <a:pt x="181021" y="185562"/>
                    <a:pt x="409738" y="169609"/>
                  </a:cubicBezTo>
                  <a:cubicBezTo>
                    <a:pt x="395995" y="68541"/>
                    <a:pt x="853494" y="5387"/>
                    <a:pt x="1229340" y="49913"/>
                  </a:cubicBezTo>
                  <a:cubicBezTo>
                    <a:pt x="1318825" y="27895"/>
                    <a:pt x="1445431" y="3880"/>
                    <a:pt x="1628695" y="0"/>
                  </a:cubicBezTo>
                  <a:close/>
                </a:path>
              </a:pathLst>
            </a:custGeom>
            <a:solidFill>
              <a:srgbClr val="0643AB">
                <a:alpha val="50980"/>
              </a:srgbClr>
            </a:solidFill>
          </p:spPr>
        </p:sp>
        <p:sp>
          <p:nvSpPr>
            <p:cNvPr id="7" name="TextBox 7"/>
            <p:cNvSpPr txBox="1"/>
            <p:nvPr/>
          </p:nvSpPr>
          <p:spPr>
            <a:xfrm>
              <a:off x="134463" y="28804"/>
              <a:ext cx="2599615" cy="462231"/>
            </a:xfrm>
            <a:prstGeom prst="rect">
              <a:avLst/>
            </a:prstGeom>
          </p:spPr>
          <p:txBody>
            <a:bodyPr lIns="25400" tIns="25400" rIns="25400" bIns="25400" rtlCol="0" anchor="ctr"/>
            <a:lstStyle/>
            <a:p>
              <a:pPr algn="ctr">
                <a:lnSpc>
                  <a:spcPts val="2170"/>
                </a:lnSpc>
              </a:pPr>
              <a:endParaRPr sz="900"/>
            </a:p>
          </p:txBody>
        </p:sp>
      </p:grpSp>
      <p:grpSp>
        <p:nvGrpSpPr>
          <p:cNvPr id="8" name="Group 8"/>
          <p:cNvGrpSpPr/>
          <p:nvPr/>
        </p:nvGrpSpPr>
        <p:grpSpPr>
          <a:xfrm>
            <a:off x="4890246" y="621146"/>
            <a:ext cx="3892177" cy="2283297"/>
            <a:chOff x="0" y="0"/>
            <a:chExt cx="1857336" cy="1089583"/>
          </a:xfrm>
        </p:grpSpPr>
        <p:sp>
          <p:nvSpPr>
            <p:cNvPr id="9" name="Freeform 9"/>
            <p:cNvSpPr/>
            <p:nvPr/>
          </p:nvSpPr>
          <p:spPr>
            <a:xfrm>
              <a:off x="0" y="0"/>
              <a:ext cx="1857347" cy="1089583"/>
            </a:xfrm>
            <a:custGeom>
              <a:avLst/>
              <a:gdLst/>
              <a:ahLst/>
              <a:cxnLst/>
              <a:rect l="l" t="t" r="r" b="b"/>
              <a:pathLst>
                <a:path w="1857347" h="1089583">
                  <a:moveTo>
                    <a:pt x="1557113" y="0"/>
                  </a:moveTo>
                  <a:lnTo>
                    <a:pt x="282407" y="0"/>
                  </a:lnTo>
                  <a:cubicBezTo>
                    <a:pt x="126426" y="0"/>
                    <a:pt x="0" y="123512"/>
                    <a:pt x="0" y="481870"/>
                  </a:cubicBezTo>
                  <a:cubicBezTo>
                    <a:pt x="0" y="764552"/>
                    <a:pt x="66279" y="859692"/>
                    <a:pt x="162037" y="903834"/>
                  </a:cubicBezTo>
                  <a:lnTo>
                    <a:pt x="162037" y="1089583"/>
                  </a:lnTo>
                  <a:lnTo>
                    <a:pt x="353844" y="930115"/>
                  </a:lnTo>
                  <a:lnTo>
                    <a:pt x="1557113" y="930115"/>
                  </a:lnTo>
                  <a:cubicBezTo>
                    <a:pt x="1730898" y="930115"/>
                    <a:pt x="1857336" y="806603"/>
                    <a:pt x="1857336" y="481799"/>
                  </a:cubicBezTo>
                  <a:cubicBezTo>
                    <a:pt x="1857347" y="123512"/>
                    <a:pt x="1730898" y="0"/>
                    <a:pt x="1557113" y="0"/>
                  </a:cubicBezTo>
                  <a:close/>
                </a:path>
              </a:pathLst>
            </a:custGeom>
            <a:solidFill>
              <a:srgbClr val="A83D65">
                <a:alpha val="50980"/>
              </a:srgbClr>
            </a:solidFill>
          </p:spPr>
        </p:sp>
        <p:sp>
          <p:nvSpPr>
            <p:cNvPr id="10" name="TextBox 10"/>
            <p:cNvSpPr txBox="1"/>
            <p:nvPr/>
          </p:nvSpPr>
          <p:spPr>
            <a:xfrm>
              <a:off x="0" y="0"/>
              <a:ext cx="1857336" cy="899083"/>
            </a:xfrm>
            <a:prstGeom prst="rect">
              <a:avLst/>
            </a:prstGeom>
          </p:spPr>
          <p:txBody>
            <a:bodyPr lIns="25400" tIns="25400" rIns="25400" bIns="25400" rtlCol="0" anchor="ctr"/>
            <a:lstStyle/>
            <a:p>
              <a:pPr algn="ctr">
                <a:lnSpc>
                  <a:spcPts val="1330"/>
                </a:lnSpc>
              </a:pPr>
              <a:endParaRPr sz="900"/>
            </a:p>
          </p:txBody>
        </p:sp>
      </p:grpSp>
      <p:grpSp>
        <p:nvGrpSpPr>
          <p:cNvPr id="11" name="Group 11"/>
          <p:cNvGrpSpPr/>
          <p:nvPr/>
        </p:nvGrpSpPr>
        <p:grpSpPr>
          <a:xfrm rot="-10800000">
            <a:off x="141315" y="2944351"/>
            <a:ext cx="3739404" cy="2234770"/>
            <a:chOff x="0" y="0"/>
            <a:chExt cx="1857336" cy="1109994"/>
          </a:xfrm>
        </p:grpSpPr>
        <p:sp>
          <p:nvSpPr>
            <p:cNvPr id="12" name="Freeform 12"/>
            <p:cNvSpPr/>
            <p:nvPr/>
          </p:nvSpPr>
          <p:spPr>
            <a:xfrm>
              <a:off x="0" y="0"/>
              <a:ext cx="1857347" cy="1109994"/>
            </a:xfrm>
            <a:custGeom>
              <a:avLst/>
              <a:gdLst/>
              <a:ahLst/>
              <a:cxnLst/>
              <a:rect l="l" t="t" r="r" b="b"/>
              <a:pathLst>
                <a:path w="1857347" h="1109994">
                  <a:moveTo>
                    <a:pt x="1557113" y="0"/>
                  </a:moveTo>
                  <a:lnTo>
                    <a:pt x="282407" y="0"/>
                  </a:lnTo>
                  <a:cubicBezTo>
                    <a:pt x="126426" y="0"/>
                    <a:pt x="0" y="123512"/>
                    <a:pt x="0" y="492982"/>
                  </a:cubicBezTo>
                  <a:cubicBezTo>
                    <a:pt x="0" y="784963"/>
                    <a:pt x="66279" y="880104"/>
                    <a:pt x="162037" y="924245"/>
                  </a:cubicBezTo>
                  <a:lnTo>
                    <a:pt x="162037" y="1109994"/>
                  </a:lnTo>
                  <a:lnTo>
                    <a:pt x="353844" y="950527"/>
                  </a:lnTo>
                  <a:lnTo>
                    <a:pt x="1557113" y="950527"/>
                  </a:lnTo>
                  <a:cubicBezTo>
                    <a:pt x="1730898" y="950527"/>
                    <a:pt x="1857336" y="827014"/>
                    <a:pt x="1857336" y="492908"/>
                  </a:cubicBezTo>
                  <a:cubicBezTo>
                    <a:pt x="1857347" y="123512"/>
                    <a:pt x="1730898" y="0"/>
                    <a:pt x="1557113" y="0"/>
                  </a:cubicBezTo>
                  <a:close/>
                </a:path>
              </a:pathLst>
            </a:custGeom>
            <a:solidFill>
              <a:srgbClr val="0643AB">
                <a:alpha val="50980"/>
              </a:srgbClr>
            </a:solidFill>
          </p:spPr>
        </p:sp>
        <p:sp>
          <p:nvSpPr>
            <p:cNvPr id="13" name="TextBox 13"/>
            <p:cNvSpPr txBox="1"/>
            <p:nvPr/>
          </p:nvSpPr>
          <p:spPr>
            <a:xfrm>
              <a:off x="0" y="0"/>
              <a:ext cx="1857336" cy="919494"/>
            </a:xfrm>
            <a:prstGeom prst="rect">
              <a:avLst/>
            </a:prstGeom>
          </p:spPr>
          <p:txBody>
            <a:bodyPr lIns="25400" tIns="25400" rIns="25400" bIns="25400" rtlCol="0" anchor="ctr"/>
            <a:lstStyle/>
            <a:p>
              <a:pPr algn="ctr">
                <a:lnSpc>
                  <a:spcPts val="1330"/>
                </a:lnSpc>
              </a:pPr>
              <a:endParaRPr sz="900"/>
            </a:p>
          </p:txBody>
        </p:sp>
      </p:grpSp>
      <p:sp>
        <p:nvSpPr>
          <p:cNvPr id="14" name="TextBox 14"/>
          <p:cNvSpPr txBox="1"/>
          <p:nvPr/>
        </p:nvSpPr>
        <p:spPr>
          <a:xfrm>
            <a:off x="0" y="228924"/>
            <a:ext cx="9144000" cy="397545"/>
          </a:xfrm>
          <a:prstGeom prst="rect">
            <a:avLst/>
          </a:prstGeom>
        </p:spPr>
        <p:txBody>
          <a:bodyPr lIns="0" tIns="0" rIns="0" bIns="0" rtlCol="0" anchor="t">
            <a:spAutoFit/>
          </a:bodyPr>
          <a:lstStyle/>
          <a:p>
            <a:pPr algn="ctr">
              <a:lnSpc>
                <a:spcPts val="3080"/>
              </a:lnSpc>
            </a:pPr>
            <a:r>
              <a:rPr lang="en-US" sz="2200">
                <a:solidFill>
                  <a:srgbClr val="000000"/>
                </a:solidFill>
                <a:latin typeface="HK Grotesk"/>
              </a:rPr>
              <a:t>COMMENTAIRES ET SUGGESTIONS : LES ASPECTS POSITIFS 2/3  </a:t>
            </a:r>
          </a:p>
        </p:txBody>
      </p:sp>
      <p:sp>
        <p:nvSpPr>
          <p:cNvPr id="15" name="TextBox 15"/>
          <p:cNvSpPr txBox="1"/>
          <p:nvPr/>
        </p:nvSpPr>
        <p:spPr>
          <a:xfrm>
            <a:off x="5048096" y="689069"/>
            <a:ext cx="3581554" cy="2051844"/>
          </a:xfrm>
          <a:prstGeom prst="rect">
            <a:avLst/>
          </a:prstGeom>
        </p:spPr>
        <p:txBody>
          <a:bodyPr lIns="0" tIns="0" rIns="0" bIns="0" rtlCol="0" anchor="t">
            <a:spAutoFit/>
          </a:bodyPr>
          <a:lstStyle/>
          <a:p>
            <a:pPr algn="ctr">
              <a:lnSpc>
                <a:spcPts val="2030"/>
              </a:lnSpc>
            </a:pPr>
            <a:r>
              <a:rPr lang="en-US" sz="1450">
                <a:solidFill>
                  <a:srgbClr val="000000"/>
                </a:solidFill>
                <a:latin typeface="HK Grotesk"/>
              </a:rPr>
              <a:t>" Je suis vraiment très satisfaite des soins de support que j'ai reçus. Je pense qu'ils ont été </a:t>
            </a:r>
            <a:r>
              <a:rPr lang="en-US" sz="1450">
                <a:solidFill>
                  <a:srgbClr val="000000"/>
                </a:solidFill>
                <a:latin typeface="HK Grotesk Bold"/>
              </a:rPr>
              <a:t>essentiels </a:t>
            </a:r>
            <a:r>
              <a:rPr lang="en-US" sz="1450">
                <a:solidFill>
                  <a:srgbClr val="000000"/>
                </a:solidFill>
                <a:latin typeface="HK Grotesk"/>
              </a:rPr>
              <a:t>dans ma remontée du fond de l'océan ! Les professionnels étaient tous gentils et empathiques, ce qui m'a paru important quand j'étais souffrante, fatiguée et/ou très isolée de par ma maladie" </a:t>
            </a:r>
          </a:p>
        </p:txBody>
      </p:sp>
      <p:sp>
        <p:nvSpPr>
          <p:cNvPr id="16" name="TextBox 16"/>
          <p:cNvSpPr txBox="1"/>
          <p:nvPr/>
        </p:nvSpPr>
        <p:spPr>
          <a:xfrm>
            <a:off x="321119" y="3206157"/>
            <a:ext cx="3446393" cy="2539157"/>
          </a:xfrm>
          <a:prstGeom prst="rect">
            <a:avLst/>
          </a:prstGeom>
        </p:spPr>
        <p:txBody>
          <a:bodyPr lIns="0" tIns="0" rIns="0" bIns="0" rtlCol="0" anchor="t">
            <a:spAutoFit/>
          </a:bodyPr>
          <a:lstStyle/>
          <a:p>
            <a:pPr algn="ctr">
              <a:lnSpc>
                <a:spcPts val="2170"/>
              </a:lnSpc>
            </a:pPr>
            <a:r>
              <a:rPr lang="en-US" sz="1550">
                <a:solidFill>
                  <a:srgbClr val="000000"/>
                </a:solidFill>
                <a:latin typeface="HK Grotesk"/>
              </a:rPr>
              <a:t>“Un grand merci pour ce </a:t>
            </a:r>
            <a:r>
              <a:rPr lang="en-US" sz="1550">
                <a:solidFill>
                  <a:srgbClr val="000000"/>
                </a:solidFill>
                <a:latin typeface="HK Grotesk Bold"/>
              </a:rPr>
              <a:t>soutien précieux</a:t>
            </a:r>
            <a:r>
              <a:rPr lang="en-US" sz="1550">
                <a:solidFill>
                  <a:srgbClr val="000000"/>
                </a:solidFill>
                <a:latin typeface="HK Grotesk"/>
              </a:rPr>
              <a:t> dans une periode de fragilité, et qui contribue en douceur à redonner le</a:t>
            </a:r>
            <a:r>
              <a:rPr lang="en-US" sz="1550">
                <a:solidFill>
                  <a:srgbClr val="000000"/>
                </a:solidFill>
                <a:latin typeface="HK Grotesk Bold"/>
              </a:rPr>
              <a:t> gout d'une vie "normale"</a:t>
            </a:r>
            <a:r>
              <a:rPr lang="en-US" sz="1550">
                <a:solidFill>
                  <a:srgbClr val="000000"/>
                </a:solidFill>
                <a:latin typeface="HK Grotesk"/>
              </a:rPr>
              <a:t> et des habitudes de vie saine.</a:t>
            </a:r>
          </a:p>
          <a:p>
            <a:pPr algn="ctr">
              <a:lnSpc>
                <a:spcPts val="2170"/>
              </a:lnSpc>
            </a:pPr>
            <a:r>
              <a:rPr lang="en-US" sz="1550">
                <a:solidFill>
                  <a:srgbClr val="000000"/>
                </a:solidFill>
                <a:latin typeface="HK Grotesk"/>
              </a:rPr>
              <a:t>Les différents intervenants ont été </a:t>
            </a:r>
            <a:r>
              <a:rPr lang="en-US" sz="1550">
                <a:solidFill>
                  <a:srgbClr val="000000"/>
                </a:solidFill>
                <a:latin typeface="HK Grotesk Bold"/>
              </a:rPr>
              <a:t>formidables</a:t>
            </a:r>
            <a:r>
              <a:rPr lang="en-US" sz="1550">
                <a:solidFill>
                  <a:srgbClr val="000000"/>
                </a:solidFill>
                <a:latin typeface="HK Grotesk"/>
              </a:rPr>
              <a:t>, et bienveillants”</a:t>
            </a:r>
          </a:p>
          <a:p>
            <a:pPr algn="ctr">
              <a:lnSpc>
                <a:spcPts val="2170"/>
              </a:lnSpc>
            </a:pPr>
            <a:endParaRPr lang="en-US" sz="1550">
              <a:solidFill>
                <a:srgbClr val="000000"/>
              </a:solidFill>
              <a:latin typeface="HK Grotesk"/>
            </a:endParaRPr>
          </a:p>
          <a:p>
            <a:pPr algn="ctr">
              <a:lnSpc>
                <a:spcPts val="2170"/>
              </a:lnSpc>
            </a:pPr>
            <a:endParaRPr lang="en-US" sz="1550">
              <a:solidFill>
                <a:srgbClr val="000000"/>
              </a:solidFill>
              <a:latin typeface="HK Grotesk"/>
            </a:endParaRPr>
          </a:p>
        </p:txBody>
      </p:sp>
      <p:grpSp>
        <p:nvGrpSpPr>
          <p:cNvPr id="17" name="Group 17"/>
          <p:cNvGrpSpPr/>
          <p:nvPr/>
        </p:nvGrpSpPr>
        <p:grpSpPr>
          <a:xfrm>
            <a:off x="4001194" y="3936105"/>
            <a:ext cx="5252809" cy="1543050"/>
            <a:chOff x="0" y="0"/>
            <a:chExt cx="2766912" cy="812800"/>
          </a:xfrm>
        </p:grpSpPr>
        <p:sp>
          <p:nvSpPr>
            <p:cNvPr id="18" name="Freeform 18"/>
            <p:cNvSpPr/>
            <p:nvPr/>
          </p:nvSpPr>
          <p:spPr>
            <a:xfrm>
              <a:off x="0" y="0"/>
              <a:ext cx="2766912" cy="812800"/>
            </a:xfrm>
            <a:custGeom>
              <a:avLst/>
              <a:gdLst/>
              <a:ahLst/>
              <a:cxnLst/>
              <a:rect l="l" t="t" r="r" b="b"/>
              <a:pathLst>
                <a:path w="2766912" h="812800">
                  <a:moveTo>
                    <a:pt x="0" y="0"/>
                  </a:moveTo>
                  <a:lnTo>
                    <a:pt x="2766912" y="0"/>
                  </a:lnTo>
                  <a:lnTo>
                    <a:pt x="2766912" y="812800"/>
                  </a:lnTo>
                  <a:lnTo>
                    <a:pt x="0" y="812800"/>
                  </a:lnTo>
                  <a:close/>
                </a:path>
              </a:pathLst>
            </a:custGeom>
            <a:solidFill>
              <a:srgbClr val="A83D65"/>
            </a:solidFill>
          </p:spPr>
        </p:sp>
        <p:sp>
          <p:nvSpPr>
            <p:cNvPr id="19" name="TextBox 19"/>
            <p:cNvSpPr txBox="1"/>
            <p:nvPr/>
          </p:nvSpPr>
          <p:spPr>
            <a:xfrm>
              <a:off x="0" y="-38100"/>
              <a:ext cx="2766912" cy="850900"/>
            </a:xfrm>
            <a:prstGeom prst="rect">
              <a:avLst/>
            </a:prstGeom>
          </p:spPr>
          <p:txBody>
            <a:bodyPr lIns="25400" tIns="25400" rIns="25400" bIns="25400" rtlCol="0" anchor="ctr"/>
            <a:lstStyle/>
            <a:p>
              <a:pPr algn="ctr">
                <a:lnSpc>
                  <a:spcPts val="1330"/>
                </a:lnSpc>
              </a:pPr>
              <a:endParaRPr sz="900"/>
            </a:p>
          </p:txBody>
        </p:sp>
      </p:grpSp>
      <p:sp>
        <p:nvSpPr>
          <p:cNvPr id="20" name="TextBox 20"/>
          <p:cNvSpPr txBox="1"/>
          <p:nvPr/>
        </p:nvSpPr>
        <p:spPr>
          <a:xfrm>
            <a:off x="3969606" y="4293501"/>
            <a:ext cx="5246958" cy="1128514"/>
          </a:xfrm>
          <a:prstGeom prst="rect">
            <a:avLst/>
          </a:prstGeom>
        </p:spPr>
        <p:txBody>
          <a:bodyPr lIns="0" tIns="0" rIns="0" bIns="0" rtlCol="0" anchor="t">
            <a:spAutoFit/>
          </a:bodyPr>
          <a:lstStyle/>
          <a:p>
            <a:pPr algn="ctr">
              <a:lnSpc>
                <a:spcPts val="2240"/>
              </a:lnSpc>
            </a:pPr>
            <a:r>
              <a:rPr lang="en-US" sz="1600">
                <a:solidFill>
                  <a:srgbClr val="000000"/>
                </a:solidFill>
                <a:latin typeface="HK Grotesk"/>
              </a:rPr>
              <a:t>Professionnels impliqués "au top","gentils","empathiques"</a:t>
            </a:r>
          </a:p>
          <a:p>
            <a:pPr algn="ctr">
              <a:lnSpc>
                <a:spcPts val="2240"/>
              </a:lnSpc>
            </a:pPr>
            <a:r>
              <a:rPr lang="en-US" sz="1600">
                <a:solidFill>
                  <a:srgbClr val="000000"/>
                </a:solidFill>
                <a:latin typeface="HK Grotesk"/>
              </a:rPr>
              <a:t>Bon suivi des patients par Paris après cancer</a:t>
            </a:r>
          </a:p>
          <a:p>
            <a:pPr algn="ctr">
              <a:lnSpc>
                <a:spcPts val="2240"/>
              </a:lnSpc>
            </a:pPr>
            <a:r>
              <a:rPr lang="en-US" sz="1600">
                <a:solidFill>
                  <a:srgbClr val="000000"/>
                </a:solidFill>
                <a:latin typeface="HK Grotesk"/>
              </a:rPr>
              <a:t>Grande satisfaction des soins de support </a:t>
            </a:r>
          </a:p>
          <a:p>
            <a:pPr algn="ctr">
              <a:lnSpc>
                <a:spcPts val="2240"/>
              </a:lnSpc>
              <a:spcBef>
                <a:spcPct val="0"/>
              </a:spcBef>
            </a:pPr>
            <a:r>
              <a:rPr lang="en-US" sz="1600">
                <a:solidFill>
                  <a:srgbClr val="000000"/>
                </a:solidFill>
                <a:latin typeface="HK Grotesk"/>
              </a:rPr>
              <a:t> </a:t>
            </a:r>
          </a:p>
        </p:txBody>
      </p:sp>
      <p:grpSp>
        <p:nvGrpSpPr>
          <p:cNvPr id="21" name="Group 21"/>
          <p:cNvGrpSpPr/>
          <p:nvPr/>
        </p:nvGrpSpPr>
        <p:grpSpPr>
          <a:xfrm>
            <a:off x="8948740" y="4965087"/>
            <a:ext cx="244093" cy="244093"/>
            <a:chOff x="0" y="0"/>
            <a:chExt cx="650914" cy="650914"/>
          </a:xfrm>
        </p:grpSpPr>
        <p:grpSp>
          <p:nvGrpSpPr>
            <p:cNvPr id="22" name="Group 22"/>
            <p:cNvGrpSpPr/>
            <p:nvPr/>
          </p:nvGrpSpPr>
          <p:grpSpPr>
            <a:xfrm>
              <a:off x="0" y="0"/>
              <a:ext cx="650914" cy="650914"/>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lnTo>
                      <a:pt x="445826" y="33348"/>
                    </a:lnTo>
                    <a:lnTo>
                      <a:pt x="491360" y="8881"/>
                    </a:lnTo>
                    <a:lnTo>
                      <a:pt x="522953" y="49652"/>
                    </a:lnTo>
                    <a:lnTo>
                      <a:pt x="572609" y="35135"/>
                    </a:lnTo>
                    <a:lnTo>
                      <a:pt x="594986" y="81548"/>
                    </a:lnTo>
                    <a:lnTo>
                      <a:pt x="646591" y="77616"/>
                    </a:lnTo>
                    <a:lnTo>
                      <a:pt x="658778" y="127641"/>
                    </a:lnTo>
                    <a:lnTo>
                      <a:pt x="710077" y="134465"/>
                    </a:lnTo>
                    <a:lnTo>
                      <a:pt x="711539" y="185918"/>
                    </a:lnTo>
                    <a:lnTo>
                      <a:pt x="760292" y="203200"/>
                    </a:lnTo>
                    <a:lnTo>
                      <a:pt x="750965" y="253830"/>
                    </a:lnTo>
                    <a:lnTo>
                      <a:pt x="795038" y="280816"/>
                    </a:lnTo>
                    <a:lnTo>
                      <a:pt x="775331" y="328411"/>
                    </a:lnTo>
                    <a:lnTo>
                      <a:pt x="812800" y="363920"/>
                    </a:lnTo>
                    <a:lnTo>
                      <a:pt x="783573" y="406400"/>
                    </a:lnTo>
                    <a:lnTo>
                      <a:pt x="812800" y="448880"/>
                    </a:lnTo>
                    <a:lnTo>
                      <a:pt x="775331" y="484389"/>
                    </a:lnTo>
                    <a:lnTo>
                      <a:pt x="795038" y="531984"/>
                    </a:lnTo>
                    <a:lnTo>
                      <a:pt x="750965" y="558970"/>
                    </a:lnTo>
                    <a:lnTo>
                      <a:pt x="760292" y="609600"/>
                    </a:lnTo>
                    <a:lnTo>
                      <a:pt x="711539" y="626882"/>
                    </a:lnTo>
                    <a:lnTo>
                      <a:pt x="710077" y="678335"/>
                    </a:lnTo>
                    <a:lnTo>
                      <a:pt x="658778" y="685159"/>
                    </a:lnTo>
                    <a:lnTo>
                      <a:pt x="646591" y="735184"/>
                    </a:lnTo>
                    <a:lnTo>
                      <a:pt x="594986" y="731252"/>
                    </a:lnTo>
                    <a:lnTo>
                      <a:pt x="572609" y="777665"/>
                    </a:lnTo>
                    <a:lnTo>
                      <a:pt x="522953" y="763148"/>
                    </a:lnTo>
                    <a:lnTo>
                      <a:pt x="491360" y="803919"/>
                    </a:lnTo>
                    <a:lnTo>
                      <a:pt x="445826" y="779452"/>
                    </a:lnTo>
                    <a:lnTo>
                      <a:pt x="406400" y="812800"/>
                    </a:lnTo>
                    <a:lnTo>
                      <a:pt x="366974" y="779452"/>
                    </a:lnTo>
                    <a:lnTo>
                      <a:pt x="321440" y="803919"/>
                    </a:lnTo>
                    <a:lnTo>
                      <a:pt x="289847" y="763148"/>
                    </a:lnTo>
                    <a:lnTo>
                      <a:pt x="240191" y="777665"/>
                    </a:lnTo>
                    <a:lnTo>
                      <a:pt x="217814" y="731252"/>
                    </a:lnTo>
                    <a:lnTo>
                      <a:pt x="166209" y="735184"/>
                    </a:lnTo>
                    <a:lnTo>
                      <a:pt x="154022" y="685159"/>
                    </a:lnTo>
                    <a:lnTo>
                      <a:pt x="102722" y="678335"/>
                    </a:lnTo>
                    <a:lnTo>
                      <a:pt x="101260" y="626882"/>
                    </a:lnTo>
                    <a:lnTo>
                      <a:pt x="52509" y="609600"/>
                    </a:lnTo>
                    <a:lnTo>
                      <a:pt x="61835" y="558970"/>
                    </a:lnTo>
                    <a:lnTo>
                      <a:pt x="17762" y="531984"/>
                    </a:lnTo>
                    <a:lnTo>
                      <a:pt x="37469" y="484389"/>
                    </a:lnTo>
                    <a:lnTo>
                      <a:pt x="0" y="448880"/>
                    </a:lnTo>
                    <a:lnTo>
                      <a:pt x="29227" y="406400"/>
                    </a:lnTo>
                    <a:lnTo>
                      <a:pt x="0" y="363920"/>
                    </a:lnTo>
                    <a:lnTo>
                      <a:pt x="37469" y="328411"/>
                    </a:lnTo>
                    <a:lnTo>
                      <a:pt x="17762" y="280816"/>
                    </a:lnTo>
                    <a:lnTo>
                      <a:pt x="61835" y="253830"/>
                    </a:lnTo>
                    <a:lnTo>
                      <a:pt x="52509" y="203200"/>
                    </a:lnTo>
                    <a:lnTo>
                      <a:pt x="101260" y="185918"/>
                    </a:lnTo>
                    <a:lnTo>
                      <a:pt x="102722" y="134465"/>
                    </a:lnTo>
                    <a:lnTo>
                      <a:pt x="154022" y="127641"/>
                    </a:lnTo>
                    <a:lnTo>
                      <a:pt x="166209" y="77616"/>
                    </a:lnTo>
                    <a:lnTo>
                      <a:pt x="217814" y="81548"/>
                    </a:lnTo>
                    <a:lnTo>
                      <a:pt x="240191" y="35135"/>
                    </a:lnTo>
                    <a:lnTo>
                      <a:pt x="289847" y="49652"/>
                    </a:lnTo>
                    <a:lnTo>
                      <a:pt x="321440" y="8881"/>
                    </a:lnTo>
                    <a:lnTo>
                      <a:pt x="366974" y="33348"/>
                    </a:lnTo>
                    <a:lnTo>
                      <a:pt x="406400" y="0"/>
                    </a:lnTo>
                    <a:close/>
                  </a:path>
                </a:pathLst>
              </a:custGeom>
              <a:solidFill>
                <a:srgbClr val="EFD5C8"/>
              </a:solidFill>
              <a:ln w="19050" cap="sq">
                <a:solidFill>
                  <a:srgbClr val="DE4F45"/>
                </a:solidFill>
                <a:prstDash val="solid"/>
                <a:miter/>
              </a:ln>
            </p:spPr>
          </p:sp>
          <p:sp>
            <p:nvSpPr>
              <p:cNvPr id="24" name="TextBox 24"/>
              <p:cNvSpPr txBox="1"/>
              <p:nvPr/>
            </p:nvSpPr>
            <p:spPr>
              <a:xfrm>
                <a:off x="152400" y="57150"/>
                <a:ext cx="508000" cy="603250"/>
              </a:xfrm>
              <a:prstGeom prst="rect">
                <a:avLst/>
              </a:prstGeom>
            </p:spPr>
            <p:txBody>
              <a:bodyPr lIns="25400" tIns="25400" rIns="25400" bIns="25400" rtlCol="0" anchor="ctr"/>
              <a:lstStyle/>
              <a:p>
                <a:pPr algn="ctr">
                  <a:lnSpc>
                    <a:spcPts val="3499"/>
                  </a:lnSpc>
                </a:pPr>
                <a:endParaRPr sz="900"/>
              </a:p>
            </p:txBody>
          </p:sp>
        </p:grpSp>
        <p:sp>
          <p:nvSpPr>
            <p:cNvPr id="25" name="TextBox 25"/>
            <p:cNvSpPr txBox="1"/>
            <p:nvPr/>
          </p:nvSpPr>
          <p:spPr>
            <a:xfrm>
              <a:off x="78387" y="38619"/>
              <a:ext cx="494141" cy="478762"/>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13</a:t>
              </a:r>
            </a:p>
          </p:txBody>
        </p:sp>
      </p:grpSp>
      <p:grpSp>
        <p:nvGrpSpPr>
          <p:cNvPr id="26" name="Group 26"/>
          <p:cNvGrpSpPr/>
          <p:nvPr/>
        </p:nvGrpSpPr>
        <p:grpSpPr>
          <a:xfrm rot="5419916">
            <a:off x="6376709" y="1470011"/>
            <a:ext cx="1100453" cy="3704663"/>
            <a:chOff x="0" y="0"/>
            <a:chExt cx="595558" cy="2004940"/>
          </a:xfrm>
        </p:grpSpPr>
        <p:sp>
          <p:nvSpPr>
            <p:cNvPr id="27" name="Freeform 27"/>
            <p:cNvSpPr/>
            <p:nvPr/>
          </p:nvSpPr>
          <p:spPr>
            <a:xfrm>
              <a:off x="0" y="0"/>
              <a:ext cx="595558" cy="2004940"/>
            </a:xfrm>
            <a:custGeom>
              <a:avLst/>
              <a:gdLst/>
              <a:ahLst/>
              <a:cxnLst/>
              <a:rect l="l" t="t" r="r" b="b"/>
              <a:pathLst>
                <a:path w="595558" h="2004940">
                  <a:moveTo>
                    <a:pt x="595558" y="0"/>
                  </a:moveTo>
                  <a:lnTo>
                    <a:pt x="0" y="0"/>
                  </a:lnTo>
                  <a:lnTo>
                    <a:pt x="0" y="1816980"/>
                  </a:lnTo>
                  <a:lnTo>
                    <a:pt x="157480" y="1816980"/>
                  </a:lnTo>
                  <a:lnTo>
                    <a:pt x="157480" y="2004940"/>
                  </a:lnTo>
                  <a:lnTo>
                    <a:pt x="463550" y="1816980"/>
                  </a:lnTo>
                  <a:lnTo>
                    <a:pt x="595558" y="1816980"/>
                  </a:lnTo>
                  <a:lnTo>
                    <a:pt x="595558" y="0"/>
                  </a:lnTo>
                  <a:close/>
                </a:path>
              </a:pathLst>
            </a:custGeom>
            <a:solidFill>
              <a:srgbClr val="ED8A02">
                <a:alpha val="49804"/>
              </a:srgbClr>
            </a:solidFill>
          </p:spPr>
        </p:sp>
        <p:sp>
          <p:nvSpPr>
            <p:cNvPr id="28" name="TextBox 28"/>
            <p:cNvSpPr txBox="1"/>
            <p:nvPr/>
          </p:nvSpPr>
          <p:spPr>
            <a:xfrm>
              <a:off x="0" y="-38100"/>
              <a:ext cx="595558" cy="1852540"/>
            </a:xfrm>
            <a:prstGeom prst="rect">
              <a:avLst/>
            </a:prstGeom>
          </p:spPr>
          <p:txBody>
            <a:bodyPr lIns="25400" tIns="25400" rIns="25400" bIns="25400" rtlCol="0" anchor="ctr"/>
            <a:lstStyle/>
            <a:p>
              <a:pPr algn="ctr">
                <a:lnSpc>
                  <a:spcPts val="1330"/>
                </a:lnSpc>
              </a:pPr>
              <a:endParaRPr sz="900"/>
            </a:p>
          </p:txBody>
        </p:sp>
      </p:grpSp>
      <p:sp>
        <p:nvSpPr>
          <p:cNvPr id="29" name="TextBox 29"/>
          <p:cNvSpPr txBox="1"/>
          <p:nvPr/>
        </p:nvSpPr>
        <p:spPr>
          <a:xfrm>
            <a:off x="5437428" y="2744736"/>
            <a:ext cx="3511312" cy="1384995"/>
          </a:xfrm>
          <a:prstGeom prst="rect">
            <a:avLst/>
          </a:prstGeom>
        </p:spPr>
        <p:txBody>
          <a:bodyPr lIns="0" tIns="0" rIns="0" bIns="0" rtlCol="0" anchor="t">
            <a:spAutoFit/>
          </a:bodyPr>
          <a:lstStyle/>
          <a:p>
            <a:pPr algn="ctr">
              <a:lnSpc>
                <a:spcPts val="1820"/>
              </a:lnSpc>
            </a:pPr>
            <a:r>
              <a:rPr lang="en-US" sz="1300">
                <a:solidFill>
                  <a:srgbClr val="000000"/>
                </a:solidFill>
                <a:latin typeface="HK Grotesk"/>
              </a:rPr>
              <a:t>“Les consultations de diététiques m'ont permis de prendre conscience de choses à modifier dans mon comportement alimentaire et ont </a:t>
            </a:r>
            <a:r>
              <a:rPr lang="en-US" sz="1300">
                <a:solidFill>
                  <a:srgbClr val="000000"/>
                </a:solidFill>
                <a:latin typeface="HK Grotesk Bold"/>
              </a:rPr>
              <a:t>amélioré mon rapport à l'alimentation</a:t>
            </a:r>
            <a:r>
              <a:rPr lang="en-US" sz="1300">
                <a:solidFill>
                  <a:srgbClr val="000000"/>
                </a:solidFill>
                <a:latin typeface="HK Grotesk"/>
              </a:rPr>
              <a:t>. De plus ça m'a</a:t>
            </a:r>
            <a:r>
              <a:rPr lang="en-US" sz="1300">
                <a:solidFill>
                  <a:srgbClr val="000000"/>
                </a:solidFill>
                <a:latin typeface="HK Grotesk Bold"/>
              </a:rPr>
              <a:t> encouragée à faire plus de sport</a:t>
            </a:r>
            <a:r>
              <a:rPr lang="en-US" sz="1300">
                <a:solidFill>
                  <a:srgbClr val="000000"/>
                </a:solidFill>
                <a:latin typeface="HK Grotesk"/>
              </a:rPr>
              <a:t> par ailleurs“</a:t>
            </a:r>
          </a:p>
        </p:txBody>
      </p:sp>
      <p:sp>
        <p:nvSpPr>
          <p:cNvPr id="30" name="TextBox 30"/>
          <p:cNvSpPr txBox="1"/>
          <p:nvPr/>
        </p:nvSpPr>
        <p:spPr>
          <a:xfrm>
            <a:off x="247465" y="836881"/>
            <a:ext cx="4001194" cy="1128514"/>
          </a:xfrm>
          <a:prstGeom prst="rect">
            <a:avLst/>
          </a:prstGeom>
        </p:spPr>
        <p:txBody>
          <a:bodyPr lIns="0" tIns="0" rIns="0" bIns="0" rtlCol="0" anchor="t">
            <a:spAutoFit/>
          </a:bodyPr>
          <a:lstStyle/>
          <a:p>
            <a:pPr algn="ctr">
              <a:lnSpc>
                <a:spcPts val="2170"/>
              </a:lnSpc>
            </a:pPr>
            <a:r>
              <a:rPr lang="en-US" sz="1550">
                <a:solidFill>
                  <a:srgbClr val="000000"/>
                </a:solidFill>
                <a:latin typeface="HK Grotesk"/>
              </a:rPr>
              <a:t>“J'ai reçu des conseils très pertinents donnés avec beaucoup de </a:t>
            </a:r>
            <a:r>
              <a:rPr lang="en-US" sz="1550">
                <a:solidFill>
                  <a:srgbClr val="000000"/>
                </a:solidFill>
                <a:latin typeface="HK Grotesk Bold"/>
              </a:rPr>
              <a:t>bienveillance</a:t>
            </a:r>
            <a:r>
              <a:rPr lang="en-US" sz="1550">
                <a:solidFill>
                  <a:srgbClr val="000000"/>
                </a:solidFill>
                <a:latin typeface="HK Grotesk"/>
              </a:rPr>
              <a:t> ! Les résultats sont visibles et ont dépassé mes attentes!”</a:t>
            </a:r>
          </a:p>
        </p:txBody>
      </p:sp>
      <p:grpSp>
        <p:nvGrpSpPr>
          <p:cNvPr id="31" name="Group 31"/>
          <p:cNvGrpSpPr/>
          <p:nvPr/>
        </p:nvGrpSpPr>
        <p:grpSpPr>
          <a:xfrm rot="-5400000">
            <a:off x="1448183" y="551855"/>
            <a:ext cx="1100453" cy="3704663"/>
            <a:chOff x="0" y="0"/>
            <a:chExt cx="595558" cy="2004940"/>
          </a:xfrm>
        </p:grpSpPr>
        <p:sp>
          <p:nvSpPr>
            <p:cNvPr id="32" name="Freeform 32"/>
            <p:cNvSpPr/>
            <p:nvPr/>
          </p:nvSpPr>
          <p:spPr>
            <a:xfrm>
              <a:off x="0" y="0"/>
              <a:ext cx="595558" cy="2004940"/>
            </a:xfrm>
            <a:custGeom>
              <a:avLst/>
              <a:gdLst/>
              <a:ahLst/>
              <a:cxnLst/>
              <a:rect l="l" t="t" r="r" b="b"/>
              <a:pathLst>
                <a:path w="595558" h="2004940">
                  <a:moveTo>
                    <a:pt x="595558" y="0"/>
                  </a:moveTo>
                  <a:lnTo>
                    <a:pt x="0" y="0"/>
                  </a:lnTo>
                  <a:lnTo>
                    <a:pt x="0" y="1816980"/>
                  </a:lnTo>
                  <a:lnTo>
                    <a:pt x="157480" y="1816980"/>
                  </a:lnTo>
                  <a:lnTo>
                    <a:pt x="157480" y="2004940"/>
                  </a:lnTo>
                  <a:lnTo>
                    <a:pt x="463550" y="1816980"/>
                  </a:lnTo>
                  <a:lnTo>
                    <a:pt x="595558" y="1816980"/>
                  </a:lnTo>
                  <a:lnTo>
                    <a:pt x="595558" y="0"/>
                  </a:lnTo>
                  <a:close/>
                </a:path>
              </a:pathLst>
            </a:custGeom>
            <a:solidFill>
              <a:srgbClr val="ED8A02">
                <a:alpha val="49804"/>
              </a:srgbClr>
            </a:solidFill>
          </p:spPr>
        </p:sp>
        <p:sp>
          <p:nvSpPr>
            <p:cNvPr id="33" name="TextBox 33"/>
            <p:cNvSpPr txBox="1"/>
            <p:nvPr/>
          </p:nvSpPr>
          <p:spPr>
            <a:xfrm>
              <a:off x="0" y="-38100"/>
              <a:ext cx="595558" cy="1852540"/>
            </a:xfrm>
            <a:prstGeom prst="rect">
              <a:avLst/>
            </a:prstGeom>
          </p:spPr>
          <p:txBody>
            <a:bodyPr lIns="25400" tIns="25400" rIns="25400" bIns="25400" rtlCol="0" anchor="ctr"/>
            <a:lstStyle/>
            <a:p>
              <a:pPr algn="ctr">
                <a:lnSpc>
                  <a:spcPts val="1330"/>
                </a:lnSpc>
              </a:pPr>
              <a:endParaRPr sz="900"/>
            </a:p>
          </p:txBody>
        </p:sp>
      </p:grpSp>
      <p:sp>
        <p:nvSpPr>
          <p:cNvPr id="34" name="TextBox 34"/>
          <p:cNvSpPr txBox="1"/>
          <p:nvPr/>
        </p:nvSpPr>
        <p:spPr>
          <a:xfrm>
            <a:off x="146078" y="1874595"/>
            <a:ext cx="3446393" cy="1128514"/>
          </a:xfrm>
          <a:prstGeom prst="rect">
            <a:avLst/>
          </a:prstGeom>
        </p:spPr>
        <p:txBody>
          <a:bodyPr lIns="0" tIns="0" rIns="0" bIns="0" rtlCol="0" anchor="t">
            <a:spAutoFit/>
          </a:bodyPr>
          <a:lstStyle/>
          <a:p>
            <a:pPr algn="ctr">
              <a:lnSpc>
                <a:spcPts val="2170"/>
              </a:lnSpc>
            </a:pPr>
            <a:r>
              <a:rPr lang="en-US" sz="1550">
                <a:solidFill>
                  <a:srgbClr val="000000"/>
                </a:solidFill>
                <a:latin typeface="HK Grotesk"/>
              </a:rPr>
              <a:t>"Mon interlocutrice chez Paris après cancer a été formidable et très à l’écoute[...] je me suis sentie</a:t>
            </a:r>
            <a:r>
              <a:rPr lang="en-US" sz="1550">
                <a:solidFill>
                  <a:srgbClr val="000000"/>
                </a:solidFill>
                <a:latin typeface="HK Grotesk Bold"/>
              </a:rPr>
              <a:t> bien accompagnée"</a:t>
            </a:r>
          </a:p>
        </p:txBody>
      </p:sp>
      <p:sp>
        <p:nvSpPr>
          <p:cNvPr id="35" name="Freeform 35"/>
          <p:cNvSpPr/>
          <p:nvPr/>
        </p:nvSpPr>
        <p:spPr>
          <a:xfrm>
            <a:off x="3834187" y="1963862"/>
            <a:ext cx="1213910" cy="1245616"/>
          </a:xfrm>
          <a:custGeom>
            <a:avLst/>
            <a:gdLst/>
            <a:ahLst/>
            <a:cxnLst/>
            <a:rect l="l" t="t" r="r" b="b"/>
            <a:pathLst>
              <a:path w="2427819" h="2491232">
                <a:moveTo>
                  <a:pt x="0" y="0"/>
                </a:moveTo>
                <a:lnTo>
                  <a:pt x="2427819" y="0"/>
                </a:lnTo>
                <a:lnTo>
                  <a:pt x="2427819" y="2491231"/>
                </a:lnTo>
                <a:lnTo>
                  <a:pt x="0" y="2491231"/>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sp>
      <p:sp>
        <p:nvSpPr>
          <p:cNvPr id="36" name="TextBox 36"/>
          <p:cNvSpPr txBox="1"/>
          <p:nvPr/>
        </p:nvSpPr>
        <p:spPr>
          <a:xfrm>
            <a:off x="3960743" y="3869004"/>
            <a:ext cx="5293260" cy="436017"/>
          </a:xfrm>
          <a:prstGeom prst="rect">
            <a:avLst/>
          </a:prstGeom>
        </p:spPr>
        <p:txBody>
          <a:bodyPr lIns="0" tIns="0" rIns="0" bIns="0" rtlCol="0" anchor="t">
            <a:spAutoFit/>
          </a:bodyPr>
          <a:lstStyle/>
          <a:p>
            <a:pPr algn="ctr">
              <a:lnSpc>
                <a:spcPts val="3360"/>
              </a:lnSpc>
            </a:pPr>
            <a:r>
              <a:rPr lang="en-US" sz="2400">
                <a:solidFill>
                  <a:srgbClr val="000000"/>
                </a:solidFill>
                <a:latin typeface="HK Grotesk Bold"/>
              </a:rPr>
              <a:t>Synthèse</a:t>
            </a:r>
          </a:p>
        </p:txBody>
      </p:sp>
    </p:spTree>
    <p:extLst>
      <p:ext uri="{BB962C8B-B14F-4D97-AF65-F5344CB8AC3E}">
        <p14:creationId xmlns:p14="http://schemas.microsoft.com/office/powerpoint/2010/main" val="42115665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9144000" cy="5143500"/>
            <a:chOff x="0" y="0"/>
            <a:chExt cx="4816593" cy="2709333"/>
          </a:xfrm>
        </p:grpSpPr>
        <p:sp>
          <p:nvSpPr>
            <p:cNvPr id="3" name="Freeform 3"/>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gradFill rotWithShape="1">
              <a:gsLst>
                <a:gs pos="0">
                  <a:srgbClr val="E67924">
                    <a:alpha val="20000"/>
                  </a:srgbClr>
                </a:gs>
                <a:gs pos="50000">
                  <a:srgbClr val="A63662">
                    <a:alpha val="20000"/>
                  </a:srgbClr>
                </a:gs>
                <a:gs pos="100000">
                  <a:srgbClr val="0643AB">
                    <a:alpha val="20000"/>
                  </a:srgbClr>
                </a:gs>
              </a:gsLst>
              <a:lin ang="0"/>
            </a:gradFill>
          </p:spPr>
        </p:sp>
        <p:sp>
          <p:nvSpPr>
            <p:cNvPr id="4" name="TextBox 4"/>
            <p:cNvSpPr txBox="1"/>
            <p:nvPr/>
          </p:nvSpPr>
          <p:spPr>
            <a:xfrm>
              <a:off x="0" y="-38100"/>
              <a:ext cx="4816593" cy="2747433"/>
            </a:xfrm>
            <a:prstGeom prst="rect">
              <a:avLst/>
            </a:prstGeom>
          </p:spPr>
          <p:txBody>
            <a:bodyPr lIns="25400" tIns="25400" rIns="25400" bIns="25400" rtlCol="0" anchor="ctr"/>
            <a:lstStyle/>
            <a:p>
              <a:pPr algn="ctr">
                <a:lnSpc>
                  <a:spcPts val="1330"/>
                </a:lnSpc>
                <a:spcBef>
                  <a:spcPct val="0"/>
                </a:spcBef>
              </a:pPr>
              <a:endParaRPr sz="900"/>
            </a:p>
          </p:txBody>
        </p:sp>
      </p:grpSp>
      <p:sp>
        <p:nvSpPr>
          <p:cNvPr id="5" name="TextBox 5"/>
          <p:cNvSpPr txBox="1"/>
          <p:nvPr/>
        </p:nvSpPr>
        <p:spPr>
          <a:xfrm>
            <a:off x="2709904" y="2137252"/>
            <a:ext cx="4166351" cy="820738"/>
          </a:xfrm>
          <a:prstGeom prst="rect">
            <a:avLst/>
          </a:prstGeom>
        </p:spPr>
        <p:txBody>
          <a:bodyPr wrap="square" lIns="0" tIns="0" rIns="0" bIns="0" rtlCol="0" anchor="t">
            <a:spAutoFit/>
          </a:bodyPr>
          <a:lstStyle/>
          <a:p>
            <a:pPr algn="ctr">
              <a:lnSpc>
                <a:spcPts val="6440"/>
              </a:lnSpc>
            </a:pPr>
            <a:r>
              <a:rPr lang="en-US" sz="4600" dirty="0">
                <a:solidFill>
                  <a:srgbClr val="000000"/>
                </a:solidFill>
                <a:latin typeface="Glacial Indifference Bold"/>
              </a:rPr>
              <a:t>CONCLUSION</a:t>
            </a:r>
          </a:p>
        </p:txBody>
      </p:sp>
      <p:grpSp>
        <p:nvGrpSpPr>
          <p:cNvPr id="6" name="Group 6"/>
          <p:cNvGrpSpPr/>
          <p:nvPr/>
        </p:nvGrpSpPr>
        <p:grpSpPr>
          <a:xfrm>
            <a:off x="-19050" y="4018975"/>
            <a:ext cx="9163050" cy="1120546"/>
            <a:chOff x="0" y="0"/>
            <a:chExt cx="4826627" cy="590246"/>
          </a:xfrm>
        </p:grpSpPr>
        <p:sp>
          <p:nvSpPr>
            <p:cNvPr id="7" name="Freeform 7"/>
            <p:cNvSpPr/>
            <p:nvPr/>
          </p:nvSpPr>
          <p:spPr>
            <a:xfrm>
              <a:off x="0" y="0"/>
              <a:ext cx="4826627" cy="590246"/>
            </a:xfrm>
            <a:custGeom>
              <a:avLst/>
              <a:gdLst/>
              <a:ahLst/>
              <a:cxnLst/>
              <a:rect l="l" t="t" r="r" b="b"/>
              <a:pathLst>
                <a:path w="4826627" h="590246">
                  <a:moveTo>
                    <a:pt x="0" y="0"/>
                  </a:moveTo>
                  <a:lnTo>
                    <a:pt x="4826627" y="0"/>
                  </a:lnTo>
                  <a:lnTo>
                    <a:pt x="4826627" y="590246"/>
                  </a:lnTo>
                  <a:lnTo>
                    <a:pt x="0" y="590246"/>
                  </a:lnTo>
                  <a:close/>
                </a:path>
              </a:pathLst>
            </a:custGeom>
            <a:gradFill rotWithShape="1">
              <a:gsLst>
                <a:gs pos="0">
                  <a:srgbClr val="E67924">
                    <a:alpha val="90000"/>
                  </a:srgbClr>
                </a:gs>
                <a:gs pos="50000">
                  <a:srgbClr val="A63662">
                    <a:alpha val="90000"/>
                  </a:srgbClr>
                </a:gs>
                <a:gs pos="100000">
                  <a:srgbClr val="0643AB">
                    <a:alpha val="90000"/>
                  </a:srgbClr>
                </a:gs>
              </a:gsLst>
              <a:lin ang="0"/>
            </a:gradFill>
          </p:spPr>
        </p:sp>
        <p:sp>
          <p:nvSpPr>
            <p:cNvPr id="8" name="TextBox 8"/>
            <p:cNvSpPr txBox="1"/>
            <p:nvPr/>
          </p:nvSpPr>
          <p:spPr>
            <a:xfrm>
              <a:off x="0" y="-38100"/>
              <a:ext cx="4826627" cy="628346"/>
            </a:xfrm>
            <a:prstGeom prst="rect">
              <a:avLst/>
            </a:prstGeom>
          </p:spPr>
          <p:txBody>
            <a:bodyPr lIns="25400" tIns="25400" rIns="25400" bIns="25400" rtlCol="0" anchor="ctr"/>
            <a:lstStyle/>
            <a:p>
              <a:pPr algn="ctr">
                <a:lnSpc>
                  <a:spcPts val="1330"/>
                </a:lnSpc>
                <a:spcBef>
                  <a:spcPct val="0"/>
                </a:spcBef>
              </a:pPr>
              <a:endParaRPr sz="900"/>
            </a:p>
          </p:txBody>
        </p:sp>
      </p:grpSp>
      <p:grpSp>
        <p:nvGrpSpPr>
          <p:cNvPr id="9" name="Group 9"/>
          <p:cNvGrpSpPr/>
          <p:nvPr/>
        </p:nvGrpSpPr>
        <p:grpSpPr>
          <a:xfrm>
            <a:off x="8948740" y="4965087"/>
            <a:ext cx="244093" cy="244093"/>
            <a:chOff x="0" y="0"/>
            <a:chExt cx="650914" cy="650914"/>
          </a:xfrm>
        </p:grpSpPr>
        <p:grpSp>
          <p:nvGrpSpPr>
            <p:cNvPr id="10" name="Group 10"/>
            <p:cNvGrpSpPr/>
            <p:nvPr/>
          </p:nvGrpSpPr>
          <p:grpSpPr>
            <a:xfrm>
              <a:off x="0" y="0"/>
              <a:ext cx="650914" cy="650914"/>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lnTo>
                      <a:pt x="445826" y="33348"/>
                    </a:lnTo>
                    <a:lnTo>
                      <a:pt x="491360" y="8881"/>
                    </a:lnTo>
                    <a:lnTo>
                      <a:pt x="522953" y="49652"/>
                    </a:lnTo>
                    <a:lnTo>
                      <a:pt x="572609" y="35135"/>
                    </a:lnTo>
                    <a:lnTo>
                      <a:pt x="594986" y="81548"/>
                    </a:lnTo>
                    <a:lnTo>
                      <a:pt x="646591" y="77616"/>
                    </a:lnTo>
                    <a:lnTo>
                      <a:pt x="658778" y="127641"/>
                    </a:lnTo>
                    <a:lnTo>
                      <a:pt x="710077" y="134465"/>
                    </a:lnTo>
                    <a:lnTo>
                      <a:pt x="711539" y="185918"/>
                    </a:lnTo>
                    <a:lnTo>
                      <a:pt x="760292" y="203200"/>
                    </a:lnTo>
                    <a:lnTo>
                      <a:pt x="750965" y="253830"/>
                    </a:lnTo>
                    <a:lnTo>
                      <a:pt x="795038" y="280816"/>
                    </a:lnTo>
                    <a:lnTo>
                      <a:pt x="775331" y="328411"/>
                    </a:lnTo>
                    <a:lnTo>
                      <a:pt x="812800" y="363920"/>
                    </a:lnTo>
                    <a:lnTo>
                      <a:pt x="783573" y="406400"/>
                    </a:lnTo>
                    <a:lnTo>
                      <a:pt x="812800" y="448880"/>
                    </a:lnTo>
                    <a:lnTo>
                      <a:pt x="775331" y="484389"/>
                    </a:lnTo>
                    <a:lnTo>
                      <a:pt x="795038" y="531984"/>
                    </a:lnTo>
                    <a:lnTo>
                      <a:pt x="750965" y="558970"/>
                    </a:lnTo>
                    <a:lnTo>
                      <a:pt x="760292" y="609600"/>
                    </a:lnTo>
                    <a:lnTo>
                      <a:pt x="711539" y="626882"/>
                    </a:lnTo>
                    <a:lnTo>
                      <a:pt x="710077" y="678335"/>
                    </a:lnTo>
                    <a:lnTo>
                      <a:pt x="658778" y="685159"/>
                    </a:lnTo>
                    <a:lnTo>
                      <a:pt x="646591" y="735184"/>
                    </a:lnTo>
                    <a:lnTo>
                      <a:pt x="594986" y="731252"/>
                    </a:lnTo>
                    <a:lnTo>
                      <a:pt x="572609" y="777665"/>
                    </a:lnTo>
                    <a:lnTo>
                      <a:pt x="522953" y="763148"/>
                    </a:lnTo>
                    <a:lnTo>
                      <a:pt x="491360" y="803919"/>
                    </a:lnTo>
                    <a:lnTo>
                      <a:pt x="445826" y="779452"/>
                    </a:lnTo>
                    <a:lnTo>
                      <a:pt x="406400" y="812800"/>
                    </a:lnTo>
                    <a:lnTo>
                      <a:pt x="366974" y="779452"/>
                    </a:lnTo>
                    <a:lnTo>
                      <a:pt x="321440" y="803919"/>
                    </a:lnTo>
                    <a:lnTo>
                      <a:pt x="289847" y="763148"/>
                    </a:lnTo>
                    <a:lnTo>
                      <a:pt x="240191" y="777665"/>
                    </a:lnTo>
                    <a:lnTo>
                      <a:pt x="217814" y="731252"/>
                    </a:lnTo>
                    <a:lnTo>
                      <a:pt x="166209" y="735184"/>
                    </a:lnTo>
                    <a:lnTo>
                      <a:pt x="154022" y="685159"/>
                    </a:lnTo>
                    <a:lnTo>
                      <a:pt x="102722" y="678335"/>
                    </a:lnTo>
                    <a:lnTo>
                      <a:pt x="101260" y="626882"/>
                    </a:lnTo>
                    <a:lnTo>
                      <a:pt x="52509" y="609600"/>
                    </a:lnTo>
                    <a:lnTo>
                      <a:pt x="61835" y="558970"/>
                    </a:lnTo>
                    <a:lnTo>
                      <a:pt x="17762" y="531984"/>
                    </a:lnTo>
                    <a:lnTo>
                      <a:pt x="37469" y="484389"/>
                    </a:lnTo>
                    <a:lnTo>
                      <a:pt x="0" y="448880"/>
                    </a:lnTo>
                    <a:lnTo>
                      <a:pt x="29227" y="406400"/>
                    </a:lnTo>
                    <a:lnTo>
                      <a:pt x="0" y="363920"/>
                    </a:lnTo>
                    <a:lnTo>
                      <a:pt x="37469" y="328411"/>
                    </a:lnTo>
                    <a:lnTo>
                      <a:pt x="17762" y="280816"/>
                    </a:lnTo>
                    <a:lnTo>
                      <a:pt x="61835" y="253830"/>
                    </a:lnTo>
                    <a:lnTo>
                      <a:pt x="52509" y="203200"/>
                    </a:lnTo>
                    <a:lnTo>
                      <a:pt x="101260" y="185918"/>
                    </a:lnTo>
                    <a:lnTo>
                      <a:pt x="102722" y="134465"/>
                    </a:lnTo>
                    <a:lnTo>
                      <a:pt x="154022" y="127641"/>
                    </a:lnTo>
                    <a:lnTo>
                      <a:pt x="166209" y="77616"/>
                    </a:lnTo>
                    <a:lnTo>
                      <a:pt x="217814" y="81548"/>
                    </a:lnTo>
                    <a:lnTo>
                      <a:pt x="240191" y="35135"/>
                    </a:lnTo>
                    <a:lnTo>
                      <a:pt x="289847" y="49652"/>
                    </a:lnTo>
                    <a:lnTo>
                      <a:pt x="321440" y="8881"/>
                    </a:lnTo>
                    <a:lnTo>
                      <a:pt x="366974" y="33348"/>
                    </a:lnTo>
                    <a:lnTo>
                      <a:pt x="406400" y="0"/>
                    </a:lnTo>
                    <a:close/>
                  </a:path>
                </a:pathLst>
              </a:custGeom>
              <a:solidFill>
                <a:srgbClr val="EFD5C8"/>
              </a:solidFill>
              <a:ln w="19050" cap="sq">
                <a:solidFill>
                  <a:srgbClr val="DE4F45"/>
                </a:solidFill>
                <a:prstDash val="solid"/>
                <a:miter/>
              </a:ln>
            </p:spPr>
          </p:sp>
          <p:sp>
            <p:nvSpPr>
              <p:cNvPr id="12" name="TextBox 12"/>
              <p:cNvSpPr txBox="1"/>
              <p:nvPr/>
            </p:nvSpPr>
            <p:spPr>
              <a:xfrm>
                <a:off x="152400" y="57150"/>
                <a:ext cx="508000" cy="603250"/>
              </a:xfrm>
              <a:prstGeom prst="rect">
                <a:avLst/>
              </a:prstGeom>
            </p:spPr>
            <p:txBody>
              <a:bodyPr lIns="25400" tIns="25400" rIns="25400" bIns="25400" rtlCol="0" anchor="ctr"/>
              <a:lstStyle/>
              <a:p>
                <a:pPr algn="ctr">
                  <a:lnSpc>
                    <a:spcPts val="3499"/>
                  </a:lnSpc>
                </a:pPr>
                <a:endParaRPr sz="900"/>
              </a:p>
            </p:txBody>
          </p:sp>
        </p:grpSp>
        <p:sp>
          <p:nvSpPr>
            <p:cNvPr id="13" name="TextBox 13"/>
            <p:cNvSpPr txBox="1"/>
            <p:nvPr/>
          </p:nvSpPr>
          <p:spPr>
            <a:xfrm>
              <a:off x="78387" y="38619"/>
              <a:ext cx="494141" cy="478762"/>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14</a:t>
              </a:r>
            </a:p>
          </p:txBody>
        </p:sp>
      </p:grpSp>
    </p:spTree>
    <p:extLst>
      <p:ext uri="{BB962C8B-B14F-4D97-AF65-F5344CB8AC3E}">
        <p14:creationId xmlns:p14="http://schemas.microsoft.com/office/powerpoint/2010/main" val="20785376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9144000" cy="5143500"/>
            <a:chOff x="0" y="0"/>
            <a:chExt cx="4816593" cy="2709333"/>
          </a:xfrm>
        </p:grpSpPr>
        <p:sp>
          <p:nvSpPr>
            <p:cNvPr id="3" name="Freeform 3"/>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gradFill rotWithShape="1">
              <a:gsLst>
                <a:gs pos="0">
                  <a:srgbClr val="E67924">
                    <a:alpha val="20000"/>
                  </a:srgbClr>
                </a:gs>
                <a:gs pos="50000">
                  <a:srgbClr val="A63662">
                    <a:alpha val="20000"/>
                  </a:srgbClr>
                </a:gs>
                <a:gs pos="100000">
                  <a:srgbClr val="0643AB">
                    <a:alpha val="20000"/>
                  </a:srgbClr>
                </a:gs>
              </a:gsLst>
              <a:lin ang="0"/>
            </a:gradFill>
          </p:spPr>
        </p:sp>
        <p:sp>
          <p:nvSpPr>
            <p:cNvPr id="4" name="TextBox 4"/>
            <p:cNvSpPr txBox="1"/>
            <p:nvPr/>
          </p:nvSpPr>
          <p:spPr>
            <a:xfrm>
              <a:off x="0" y="-38100"/>
              <a:ext cx="4816593" cy="2747433"/>
            </a:xfrm>
            <a:prstGeom prst="rect">
              <a:avLst/>
            </a:prstGeom>
          </p:spPr>
          <p:txBody>
            <a:bodyPr lIns="25400" tIns="25400" rIns="25400" bIns="25400" rtlCol="0" anchor="ctr"/>
            <a:lstStyle/>
            <a:p>
              <a:pPr algn="ctr">
                <a:lnSpc>
                  <a:spcPts val="1330"/>
                </a:lnSpc>
              </a:pPr>
              <a:endParaRPr sz="900"/>
            </a:p>
          </p:txBody>
        </p:sp>
      </p:grpSp>
      <p:grpSp>
        <p:nvGrpSpPr>
          <p:cNvPr id="5" name="Group 5"/>
          <p:cNvGrpSpPr/>
          <p:nvPr/>
        </p:nvGrpSpPr>
        <p:grpSpPr>
          <a:xfrm>
            <a:off x="8948740" y="4965087"/>
            <a:ext cx="244093" cy="244093"/>
            <a:chOff x="0" y="0"/>
            <a:chExt cx="650914" cy="650914"/>
          </a:xfrm>
        </p:grpSpPr>
        <p:grpSp>
          <p:nvGrpSpPr>
            <p:cNvPr id="6" name="Group 6"/>
            <p:cNvGrpSpPr/>
            <p:nvPr/>
          </p:nvGrpSpPr>
          <p:grpSpPr>
            <a:xfrm>
              <a:off x="0" y="0"/>
              <a:ext cx="650914" cy="650914"/>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lnTo>
                      <a:pt x="445826" y="33348"/>
                    </a:lnTo>
                    <a:lnTo>
                      <a:pt x="491360" y="8881"/>
                    </a:lnTo>
                    <a:lnTo>
                      <a:pt x="522953" y="49652"/>
                    </a:lnTo>
                    <a:lnTo>
                      <a:pt x="572609" y="35135"/>
                    </a:lnTo>
                    <a:lnTo>
                      <a:pt x="594986" y="81548"/>
                    </a:lnTo>
                    <a:lnTo>
                      <a:pt x="646591" y="77616"/>
                    </a:lnTo>
                    <a:lnTo>
                      <a:pt x="658778" y="127641"/>
                    </a:lnTo>
                    <a:lnTo>
                      <a:pt x="710077" y="134465"/>
                    </a:lnTo>
                    <a:lnTo>
                      <a:pt x="711539" y="185918"/>
                    </a:lnTo>
                    <a:lnTo>
                      <a:pt x="760292" y="203200"/>
                    </a:lnTo>
                    <a:lnTo>
                      <a:pt x="750965" y="253830"/>
                    </a:lnTo>
                    <a:lnTo>
                      <a:pt x="795038" y="280816"/>
                    </a:lnTo>
                    <a:lnTo>
                      <a:pt x="775331" y="328411"/>
                    </a:lnTo>
                    <a:lnTo>
                      <a:pt x="812800" y="363920"/>
                    </a:lnTo>
                    <a:lnTo>
                      <a:pt x="783573" y="406400"/>
                    </a:lnTo>
                    <a:lnTo>
                      <a:pt x="812800" y="448880"/>
                    </a:lnTo>
                    <a:lnTo>
                      <a:pt x="775331" y="484389"/>
                    </a:lnTo>
                    <a:lnTo>
                      <a:pt x="795038" y="531984"/>
                    </a:lnTo>
                    <a:lnTo>
                      <a:pt x="750965" y="558970"/>
                    </a:lnTo>
                    <a:lnTo>
                      <a:pt x="760292" y="609600"/>
                    </a:lnTo>
                    <a:lnTo>
                      <a:pt x="711539" y="626882"/>
                    </a:lnTo>
                    <a:lnTo>
                      <a:pt x="710077" y="678335"/>
                    </a:lnTo>
                    <a:lnTo>
                      <a:pt x="658778" y="685159"/>
                    </a:lnTo>
                    <a:lnTo>
                      <a:pt x="646591" y="735184"/>
                    </a:lnTo>
                    <a:lnTo>
                      <a:pt x="594986" y="731252"/>
                    </a:lnTo>
                    <a:lnTo>
                      <a:pt x="572609" y="777665"/>
                    </a:lnTo>
                    <a:lnTo>
                      <a:pt x="522953" y="763148"/>
                    </a:lnTo>
                    <a:lnTo>
                      <a:pt x="491360" y="803919"/>
                    </a:lnTo>
                    <a:lnTo>
                      <a:pt x="445826" y="779452"/>
                    </a:lnTo>
                    <a:lnTo>
                      <a:pt x="406400" y="812800"/>
                    </a:lnTo>
                    <a:lnTo>
                      <a:pt x="366974" y="779452"/>
                    </a:lnTo>
                    <a:lnTo>
                      <a:pt x="321440" y="803919"/>
                    </a:lnTo>
                    <a:lnTo>
                      <a:pt x="289847" y="763148"/>
                    </a:lnTo>
                    <a:lnTo>
                      <a:pt x="240191" y="777665"/>
                    </a:lnTo>
                    <a:lnTo>
                      <a:pt x="217814" y="731252"/>
                    </a:lnTo>
                    <a:lnTo>
                      <a:pt x="166209" y="735184"/>
                    </a:lnTo>
                    <a:lnTo>
                      <a:pt x="154022" y="685159"/>
                    </a:lnTo>
                    <a:lnTo>
                      <a:pt x="102722" y="678335"/>
                    </a:lnTo>
                    <a:lnTo>
                      <a:pt x="101260" y="626882"/>
                    </a:lnTo>
                    <a:lnTo>
                      <a:pt x="52509" y="609600"/>
                    </a:lnTo>
                    <a:lnTo>
                      <a:pt x="61835" y="558970"/>
                    </a:lnTo>
                    <a:lnTo>
                      <a:pt x="17762" y="531984"/>
                    </a:lnTo>
                    <a:lnTo>
                      <a:pt x="37469" y="484389"/>
                    </a:lnTo>
                    <a:lnTo>
                      <a:pt x="0" y="448880"/>
                    </a:lnTo>
                    <a:lnTo>
                      <a:pt x="29227" y="406400"/>
                    </a:lnTo>
                    <a:lnTo>
                      <a:pt x="0" y="363920"/>
                    </a:lnTo>
                    <a:lnTo>
                      <a:pt x="37469" y="328411"/>
                    </a:lnTo>
                    <a:lnTo>
                      <a:pt x="17762" y="280816"/>
                    </a:lnTo>
                    <a:lnTo>
                      <a:pt x="61835" y="253830"/>
                    </a:lnTo>
                    <a:lnTo>
                      <a:pt x="52509" y="203200"/>
                    </a:lnTo>
                    <a:lnTo>
                      <a:pt x="101260" y="185918"/>
                    </a:lnTo>
                    <a:lnTo>
                      <a:pt x="102722" y="134465"/>
                    </a:lnTo>
                    <a:lnTo>
                      <a:pt x="154022" y="127641"/>
                    </a:lnTo>
                    <a:lnTo>
                      <a:pt x="166209" y="77616"/>
                    </a:lnTo>
                    <a:lnTo>
                      <a:pt x="217814" y="81548"/>
                    </a:lnTo>
                    <a:lnTo>
                      <a:pt x="240191" y="35135"/>
                    </a:lnTo>
                    <a:lnTo>
                      <a:pt x="289847" y="49652"/>
                    </a:lnTo>
                    <a:lnTo>
                      <a:pt x="321440" y="8881"/>
                    </a:lnTo>
                    <a:lnTo>
                      <a:pt x="366974" y="33348"/>
                    </a:lnTo>
                    <a:lnTo>
                      <a:pt x="406400" y="0"/>
                    </a:lnTo>
                    <a:close/>
                  </a:path>
                </a:pathLst>
              </a:custGeom>
              <a:solidFill>
                <a:srgbClr val="EFD5C8"/>
              </a:solidFill>
              <a:ln w="19050" cap="sq">
                <a:solidFill>
                  <a:srgbClr val="DE4F45"/>
                </a:solidFill>
                <a:prstDash val="solid"/>
                <a:miter/>
              </a:ln>
            </p:spPr>
          </p:sp>
          <p:sp>
            <p:nvSpPr>
              <p:cNvPr id="8" name="TextBox 8"/>
              <p:cNvSpPr txBox="1"/>
              <p:nvPr/>
            </p:nvSpPr>
            <p:spPr>
              <a:xfrm>
                <a:off x="152400" y="57150"/>
                <a:ext cx="508000" cy="603250"/>
              </a:xfrm>
              <a:prstGeom prst="rect">
                <a:avLst/>
              </a:prstGeom>
            </p:spPr>
            <p:txBody>
              <a:bodyPr lIns="25400" tIns="25400" rIns="25400" bIns="25400" rtlCol="0" anchor="ctr"/>
              <a:lstStyle/>
              <a:p>
                <a:pPr algn="ctr">
                  <a:lnSpc>
                    <a:spcPts val="3499"/>
                  </a:lnSpc>
                </a:pPr>
                <a:endParaRPr sz="900"/>
              </a:p>
            </p:txBody>
          </p:sp>
        </p:grpSp>
        <p:sp>
          <p:nvSpPr>
            <p:cNvPr id="9" name="TextBox 9"/>
            <p:cNvSpPr txBox="1"/>
            <p:nvPr/>
          </p:nvSpPr>
          <p:spPr>
            <a:xfrm>
              <a:off x="78387" y="38619"/>
              <a:ext cx="494141" cy="478762"/>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15</a:t>
              </a:r>
            </a:p>
          </p:txBody>
        </p:sp>
      </p:grpSp>
      <p:graphicFrame>
        <p:nvGraphicFramePr>
          <p:cNvPr id="10" name="Table 10"/>
          <p:cNvGraphicFramePr>
            <a:graphicFrameLocks noGrp="1"/>
          </p:cNvGraphicFramePr>
          <p:nvPr>
            <p:extLst>
              <p:ext uri="{D42A27DB-BD31-4B8C-83A1-F6EECF244321}">
                <p14:modId xmlns:p14="http://schemas.microsoft.com/office/powerpoint/2010/main" val="402915560"/>
              </p:ext>
            </p:extLst>
          </p:nvPr>
        </p:nvGraphicFramePr>
        <p:xfrm>
          <a:off x="366104" y="700159"/>
          <a:ext cx="8216534" cy="4175847"/>
        </p:xfrm>
        <a:graphic>
          <a:graphicData uri="http://schemas.openxmlformats.org/drawingml/2006/table">
            <a:tbl>
              <a:tblPr/>
              <a:tblGrid>
                <a:gridCol w="4108267">
                  <a:extLst>
                    <a:ext uri="{9D8B030D-6E8A-4147-A177-3AD203B41FA5}">
                      <a16:colId xmlns:a16="http://schemas.microsoft.com/office/drawing/2014/main" val="20000"/>
                    </a:ext>
                  </a:extLst>
                </a:gridCol>
                <a:gridCol w="4108267">
                  <a:extLst>
                    <a:ext uri="{9D8B030D-6E8A-4147-A177-3AD203B41FA5}">
                      <a16:colId xmlns:a16="http://schemas.microsoft.com/office/drawing/2014/main" val="20001"/>
                    </a:ext>
                  </a:extLst>
                </a:gridCol>
              </a:tblGrid>
              <a:tr h="715879">
                <a:tc>
                  <a:txBody>
                    <a:bodyPr/>
                    <a:lstStyle/>
                    <a:p>
                      <a:pPr algn="ctr">
                        <a:lnSpc>
                          <a:spcPts val="4199"/>
                        </a:lnSpc>
                        <a:defRPr/>
                      </a:pPr>
                      <a:r>
                        <a:rPr lang="en-US" sz="1500" dirty="0">
                          <a:solidFill>
                            <a:srgbClr val="000000"/>
                          </a:solidFill>
                          <a:latin typeface="HK Grotesk Bold"/>
                        </a:rPr>
                        <a:t>Les </a:t>
                      </a:r>
                      <a:r>
                        <a:rPr lang="en-US" sz="1500" dirty="0" err="1">
                          <a:solidFill>
                            <a:srgbClr val="000000"/>
                          </a:solidFill>
                          <a:latin typeface="HK Grotesk Bold"/>
                        </a:rPr>
                        <a:t>éléments</a:t>
                      </a:r>
                      <a:r>
                        <a:rPr lang="en-US" sz="1500" dirty="0">
                          <a:solidFill>
                            <a:srgbClr val="000000"/>
                          </a:solidFill>
                          <a:latin typeface="HK Grotesk Bold"/>
                        </a:rPr>
                        <a:t> </a:t>
                      </a:r>
                      <a:r>
                        <a:rPr lang="en-US" sz="1500" dirty="0" err="1">
                          <a:solidFill>
                            <a:srgbClr val="000000"/>
                          </a:solidFill>
                          <a:latin typeface="HK Grotesk Bold"/>
                        </a:rPr>
                        <a:t>porteurs</a:t>
                      </a:r>
                      <a:r>
                        <a:rPr lang="en-US" sz="1500" dirty="0">
                          <a:solidFill>
                            <a:srgbClr val="000000"/>
                          </a:solidFill>
                          <a:latin typeface="HK Grotesk Bold"/>
                        </a:rPr>
                        <a:t> </a:t>
                      </a:r>
                      <a:endParaRPr lang="en-US" sz="600" dirty="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4200"/>
                        </a:lnSpc>
                        <a:defRPr/>
                      </a:pPr>
                      <a:r>
                        <a:rPr lang="en-US" sz="1500">
                          <a:solidFill>
                            <a:srgbClr val="000000"/>
                          </a:solidFill>
                          <a:latin typeface="HK Grotesk Bold"/>
                        </a:rPr>
                        <a:t>Les freins </a:t>
                      </a:r>
                      <a:endParaRPr lang="en-US" sz="60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86446">
                <a:tc>
                  <a:txBody>
                    <a:bodyPr/>
                    <a:lstStyle/>
                    <a:p>
                      <a:pPr algn="ctr">
                        <a:lnSpc>
                          <a:spcPts val="2939"/>
                        </a:lnSpc>
                        <a:defRPr/>
                      </a:pPr>
                      <a:r>
                        <a:rPr lang="en-US" sz="1000" dirty="0">
                          <a:solidFill>
                            <a:srgbClr val="000000"/>
                          </a:solidFill>
                          <a:latin typeface="HK Grotesk Bold"/>
                        </a:rPr>
                        <a:t>Grande satisfaction des patients</a:t>
                      </a:r>
                      <a:endParaRPr lang="en-US" sz="600" dirty="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2939"/>
                        </a:lnSpc>
                        <a:defRPr/>
                      </a:pPr>
                      <a:r>
                        <a:rPr lang="en-US" sz="1000">
                          <a:solidFill>
                            <a:srgbClr val="000000"/>
                          </a:solidFill>
                          <a:latin typeface="HK Grotesk"/>
                        </a:rPr>
                        <a:t>Le manque de séances pour certains patients qui auraient besoin de continuer</a:t>
                      </a:r>
                      <a:endParaRPr lang="en-US" sz="60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24647">
                <a:tc>
                  <a:txBody>
                    <a:bodyPr/>
                    <a:lstStyle/>
                    <a:p>
                      <a:pPr algn="ctr">
                        <a:lnSpc>
                          <a:spcPct val="100000"/>
                        </a:lnSpc>
                        <a:defRPr/>
                      </a:pPr>
                      <a:r>
                        <a:rPr lang="en-US" sz="1000" dirty="0">
                          <a:solidFill>
                            <a:srgbClr val="000000"/>
                          </a:solidFill>
                          <a:latin typeface="HK Grotesk Bold"/>
                        </a:rPr>
                        <a:t>La </a:t>
                      </a:r>
                      <a:r>
                        <a:rPr lang="en-US" sz="1000" dirty="0" err="1">
                          <a:solidFill>
                            <a:srgbClr val="000000"/>
                          </a:solidFill>
                          <a:latin typeface="HK Grotesk Bold"/>
                        </a:rPr>
                        <a:t>diversité</a:t>
                      </a:r>
                      <a:r>
                        <a:rPr lang="en-US" sz="1000" dirty="0">
                          <a:solidFill>
                            <a:srgbClr val="000000"/>
                          </a:solidFill>
                          <a:latin typeface="HK Grotesk Bold"/>
                        </a:rPr>
                        <a:t> de </a:t>
                      </a:r>
                      <a:r>
                        <a:rPr lang="en-US" sz="1000" dirty="0" err="1">
                          <a:solidFill>
                            <a:srgbClr val="000000"/>
                          </a:solidFill>
                          <a:latin typeface="HK Grotesk Bold"/>
                        </a:rPr>
                        <a:t>l’offre</a:t>
                      </a:r>
                      <a:r>
                        <a:rPr lang="en-US" sz="1000" dirty="0">
                          <a:solidFill>
                            <a:srgbClr val="000000"/>
                          </a:solidFill>
                          <a:latin typeface="HK Grotesk Bold"/>
                        </a:rPr>
                        <a:t> pour </a:t>
                      </a:r>
                      <a:r>
                        <a:rPr lang="en-US" sz="1000" dirty="0" err="1">
                          <a:solidFill>
                            <a:srgbClr val="000000"/>
                          </a:solidFill>
                          <a:latin typeface="HK Grotesk Bold"/>
                        </a:rPr>
                        <a:t>répondre</a:t>
                      </a:r>
                      <a:r>
                        <a:rPr lang="en-US" sz="1000" dirty="0">
                          <a:solidFill>
                            <a:srgbClr val="000000"/>
                          </a:solidFill>
                          <a:latin typeface="HK Grotesk Bold"/>
                        </a:rPr>
                        <a:t> aux divers </a:t>
                      </a:r>
                      <a:r>
                        <a:rPr lang="en-US" sz="1000" dirty="0" err="1">
                          <a:solidFill>
                            <a:srgbClr val="000000"/>
                          </a:solidFill>
                          <a:latin typeface="HK Grotesk Bold"/>
                        </a:rPr>
                        <a:t>besoins</a:t>
                      </a:r>
                      <a:r>
                        <a:rPr lang="en-US" sz="1000" dirty="0">
                          <a:solidFill>
                            <a:srgbClr val="000000"/>
                          </a:solidFill>
                          <a:latin typeface="HK Grotesk Bold"/>
                        </a:rPr>
                        <a:t> : </a:t>
                      </a:r>
                      <a:endParaRPr lang="en-US" sz="600" dirty="0"/>
                    </a:p>
                    <a:p>
                      <a:pPr marL="453388" lvl="1" indent="-226694">
                        <a:lnSpc>
                          <a:spcPct val="100000"/>
                        </a:lnSpc>
                        <a:buFont typeface="Arial"/>
                        <a:buChar char="•"/>
                      </a:pPr>
                      <a:r>
                        <a:rPr lang="en-US" sz="1000" dirty="0">
                          <a:solidFill>
                            <a:srgbClr val="000000"/>
                          </a:solidFill>
                          <a:latin typeface="HK Grotesk"/>
                        </a:rPr>
                        <a:t>Visio/</a:t>
                      </a:r>
                      <a:r>
                        <a:rPr lang="en-US" sz="1000" dirty="0" err="1">
                          <a:solidFill>
                            <a:srgbClr val="000000"/>
                          </a:solidFill>
                          <a:latin typeface="HK Grotesk"/>
                        </a:rPr>
                        <a:t>Présentiel</a:t>
                      </a:r>
                      <a:r>
                        <a:rPr lang="en-US" sz="1000" dirty="0">
                          <a:solidFill>
                            <a:srgbClr val="000000"/>
                          </a:solidFill>
                          <a:latin typeface="HK Grotesk"/>
                        </a:rPr>
                        <a:t> pour les 3 soins de support</a:t>
                      </a:r>
                    </a:p>
                    <a:p>
                      <a:pPr marL="453388" lvl="1" indent="-226694">
                        <a:lnSpc>
                          <a:spcPct val="100000"/>
                        </a:lnSpc>
                        <a:buFont typeface="Arial"/>
                        <a:buChar char="•"/>
                      </a:pPr>
                      <a:r>
                        <a:rPr lang="en-US" sz="1000" dirty="0" err="1">
                          <a:solidFill>
                            <a:srgbClr val="000000"/>
                          </a:solidFill>
                          <a:latin typeface="HK Grotesk"/>
                        </a:rPr>
                        <a:t>Individuel</a:t>
                      </a:r>
                      <a:r>
                        <a:rPr lang="en-US" sz="1000" dirty="0">
                          <a:solidFill>
                            <a:srgbClr val="000000"/>
                          </a:solidFill>
                          <a:latin typeface="HK Grotesk"/>
                        </a:rPr>
                        <a:t> PSY/</a:t>
                      </a:r>
                      <a:r>
                        <a:rPr lang="en-US" sz="1000" dirty="0" err="1">
                          <a:solidFill>
                            <a:srgbClr val="000000"/>
                          </a:solidFill>
                          <a:latin typeface="HK Grotesk"/>
                        </a:rPr>
                        <a:t>Groupe</a:t>
                      </a:r>
                      <a:r>
                        <a:rPr lang="en-US" sz="1000" dirty="0">
                          <a:solidFill>
                            <a:srgbClr val="000000"/>
                          </a:solidFill>
                          <a:latin typeface="HK Grotesk"/>
                        </a:rPr>
                        <a:t> PSY</a:t>
                      </a:r>
                    </a:p>
                    <a:p>
                      <a:pPr marL="453388" lvl="1" indent="-226694">
                        <a:lnSpc>
                          <a:spcPct val="100000"/>
                        </a:lnSpc>
                        <a:buFont typeface="Arial"/>
                        <a:buChar char="•"/>
                      </a:pPr>
                      <a:r>
                        <a:rPr lang="en-US" sz="1000" dirty="0">
                          <a:solidFill>
                            <a:srgbClr val="000000"/>
                          </a:solidFill>
                          <a:latin typeface="HK Grotesk"/>
                        </a:rPr>
                        <a:t>Domicile </a:t>
                      </a:r>
                      <a:r>
                        <a:rPr lang="en-US" sz="1000" dirty="0" err="1">
                          <a:solidFill>
                            <a:srgbClr val="000000"/>
                          </a:solidFill>
                          <a:latin typeface="HK Grotesk"/>
                        </a:rPr>
                        <a:t>dans</a:t>
                      </a:r>
                      <a:r>
                        <a:rPr lang="en-US" sz="1000" dirty="0">
                          <a:solidFill>
                            <a:srgbClr val="000000"/>
                          </a:solidFill>
                          <a:latin typeface="HK Grotesk"/>
                        </a:rPr>
                        <a:t> </a:t>
                      </a:r>
                      <a:r>
                        <a:rPr lang="en-US" sz="1000" dirty="0" err="1">
                          <a:solidFill>
                            <a:srgbClr val="000000"/>
                          </a:solidFill>
                          <a:latin typeface="HK Grotesk"/>
                        </a:rPr>
                        <a:t>certains</a:t>
                      </a:r>
                      <a:r>
                        <a:rPr lang="en-US" sz="1000" dirty="0">
                          <a:solidFill>
                            <a:srgbClr val="000000"/>
                          </a:solidFill>
                          <a:latin typeface="HK Grotesk"/>
                        </a:rPr>
                        <a:t> </a:t>
                      </a:r>
                      <a:r>
                        <a:rPr lang="en-US" sz="1000" dirty="0" err="1">
                          <a:solidFill>
                            <a:srgbClr val="000000"/>
                          </a:solidFill>
                          <a:latin typeface="HK Grotesk"/>
                        </a:rPr>
                        <a:t>cas</a:t>
                      </a:r>
                      <a:endParaRPr lang="en-US" sz="1000" dirty="0">
                        <a:solidFill>
                          <a:srgbClr val="000000"/>
                        </a:solidFill>
                        <a:latin typeface="HK Grotesk"/>
                      </a:endParaRPr>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2939"/>
                        </a:lnSpc>
                        <a:defRPr/>
                      </a:pPr>
                      <a:r>
                        <a:rPr lang="en-US" sz="1000" dirty="0">
                          <a:solidFill>
                            <a:srgbClr val="000000"/>
                          </a:solidFill>
                          <a:latin typeface="HK Grotesk"/>
                        </a:rPr>
                        <a:t>Offre </a:t>
                      </a:r>
                      <a:r>
                        <a:rPr lang="en-US" sz="1000" dirty="0" err="1">
                          <a:solidFill>
                            <a:srgbClr val="000000"/>
                          </a:solidFill>
                          <a:latin typeface="HK Grotesk"/>
                        </a:rPr>
                        <a:t>manquante</a:t>
                      </a:r>
                      <a:r>
                        <a:rPr lang="en-US" sz="1000" dirty="0">
                          <a:solidFill>
                            <a:srgbClr val="000000"/>
                          </a:solidFill>
                          <a:latin typeface="HK Grotesk"/>
                        </a:rPr>
                        <a:t> sur </a:t>
                      </a:r>
                      <a:r>
                        <a:rPr lang="en-US" sz="1000" dirty="0" err="1">
                          <a:solidFill>
                            <a:srgbClr val="000000"/>
                          </a:solidFill>
                          <a:latin typeface="HK Grotesk"/>
                        </a:rPr>
                        <a:t>certaines</a:t>
                      </a:r>
                      <a:r>
                        <a:rPr lang="en-US" sz="1000" dirty="0">
                          <a:solidFill>
                            <a:srgbClr val="000000"/>
                          </a:solidFill>
                          <a:latin typeface="HK Grotesk"/>
                        </a:rPr>
                        <a:t> zones de Paris</a:t>
                      </a:r>
                      <a:endParaRPr lang="en-US" sz="600" dirty="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60651">
                <a:tc>
                  <a:txBody>
                    <a:bodyPr/>
                    <a:lstStyle/>
                    <a:p>
                      <a:pPr algn="ctr">
                        <a:lnSpc>
                          <a:spcPct val="150000"/>
                        </a:lnSpc>
                        <a:defRPr/>
                      </a:pPr>
                      <a:r>
                        <a:rPr lang="en-US" sz="1000" dirty="0">
                          <a:solidFill>
                            <a:srgbClr val="000000"/>
                          </a:solidFill>
                          <a:latin typeface="HK Grotesk Bold"/>
                        </a:rPr>
                        <a:t>La multitude des </a:t>
                      </a:r>
                      <a:r>
                        <a:rPr lang="en-US" sz="1000" dirty="0" err="1">
                          <a:solidFill>
                            <a:srgbClr val="000000"/>
                          </a:solidFill>
                          <a:latin typeface="HK Grotesk Bold"/>
                        </a:rPr>
                        <a:t>offres</a:t>
                      </a:r>
                      <a:r>
                        <a:rPr lang="en-US" sz="1000" dirty="0">
                          <a:solidFill>
                            <a:srgbClr val="000000"/>
                          </a:solidFill>
                          <a:latin typeface="HK Grotesk Bold"/>
                        </a:rPr>
                        <a:t> APA : </a:t>
                      </a:r>
                      <a:endParaRPr lang="en-US" sz="600" dirty="0"/>
                    </a:p>
                    <a:p>
                      <a:pPr marL="455294" lvl="1" indent="-228600">
                        <a:lnSpc>
                          <a:spcPct val="150000"/>
                        </a:lnSpc>
                        <a:buFont typeface="Arial" panose="020B0604020202020204" pitchFamily="34" charset="0"/>
                        <a:buChar char="•"/>
                      </a:pPr>
                      <a:r>
                        <a:rPr lang="en-US" sz="1000" dirty="0" err="1">
                          <a:solidFill>
                            <a:srgbClr val="000000"/>
                          </a:solidFill>
                          <a:latin typeface="HK Grotesk"/>
                        </a:rPr>
                        <a:t>Permet</a:t>
                      </a:r>
                      <a:r>
                        <a:rPr lang="en-US" sz="1000" dirty="0">
                          <a:solidFill>
                            <a:srgbClr val="000000"/>
                          </a:solidFill>
                          <a:latin typeface="HK Grotesk"/>
                        </a:rPr>
                        <a:t> </a:t>
                      </a:r>
                      <a:r>
                        <a:rPr lang="en-US" sz="1000" dirty="0" err="1">
                          <a:solidFill>
                            <a:srgbClr val="000000"/>
                          </a:solidFill>
                          <a:latin typeface="HK Grotesk"/>
                        </a:rPr>
                        <a:t>d’offrir</a:t>
                      </a:r>
                      <a:r>
                        <a:rPr lang="en-US" sz="1000" dirty="0">
                          <a:solidFill>
                            <a:srgbClr val="000000"/>
                          </a:solidFill>
                          <a:latin typeface="HK Grotesk"/>
                        </a:rPr>
                        <a:t> des séances aux patients</a:t>
                      </a:r>
                    </a:p>
                    <a:p>
                      <a:pPr marL="455294" lvl="1" indent="-228600" algn="l">
                        <a:lnSpc>
                          <a:spcPct val="150000"/>
                        </a:lnSpc>
                        <a:buFont typeface="Arial" panose="020B0604020202020204" pitchFamily="34" charset="0"/>
                        <a:buChar char="•"/>
                      </a:pPr>
                      <a:r>
                        <a:rPr lang="en-US" sz="1000" dirty="0" err="1">
                          <a:solidFill>
                            <a:srgbClr val="000000"/>
                          </a:solidFill>
                          <a:latin typeface="HK Grotesk"/>
                        </a:rPr>
                        <a:t>Permet</a:t>
                      </a:r>
                      <a:r>
                        <a:rPr lang="en-US" sz="1000" dirty="0">
                          <a:solidFill>
                            <a:srgbClr val="000000"/>
                          </a:solidFill>
                          <a:latin typeface="HK Grotesk"/>
                        </a:rPr>
                        <a:t> aux patients de continuer les séances après le </a:t>
                      </a:r>
                      <a:r>
                        <a:rPr lang="en-US" sz="1000" dirty="0" err="1">
                          <a:solidFill>
                            <a:srgbClr val="000000"/>
                          </a:solidFill>
                          <a:latin typeface="HK Grotesk"/>
                        </a:rPr>
                        <a:t>parcours</a:t>
                      </a:r>
                      <a:endParaRPr lang="en-US" sz="1000" dirty="0">
                        <a:solidFill>
                          <a:srgbClr val="000000"/>
                        </a:solidFill>
                        <a:latin typeface="HK Grotesk"/>
                      </a:endParaRPr>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2939"/>
                        </a:lnSpc>
                        <a:defRPr/>
                      </a:pPr>
                      <a:r>
                        <a:rPr lang="en-US" sz="1000">
                          <a:solidFill>
                            <a:srgbClr val="000000"/>
                          </a:solidFill>
                          <a:latin typeface="HK Grotesk"/>
                        </a:rPr>
                        <a:t>Le délai de prise en charge de 1 an après la date de fin de traitement</a:t>
                      </a:r>
                      <a:endParaRPr lang="en-US" sz="60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19847">
                <a:tc>
                  <a:txBody>
                    <a:bodyPr/>
                    <a:lstStyle/>
                    <a:p>
                      <a:pPr algn="ctr">
                        <a:lnSpc>
                          <a:spcPct val="100000"/>
                        </a:lnSpc>
                        <a:defRPr/>
                      </a:pPr>
                      <a:r>
                        <a:rPr lang="en-US" sz="1000" dirty="0">
                          <a:solidFill>
                            <a:srgbClr val="000000"/>
                          </a:solidFill>
                          <a:latin typeface="HK Grotesk"/>
                        </a:rPr>
                        <a:t>Un </a:t>
                      </a:r>
                      <a:r>
                        <a:rPr lang="en-US" sz="1000" dirty="0" err="1">
                          <a:solidFill>
                            <a:srgbClr val="000000"/>
                          </a:solidFill>
                          <a:latin typeface="HK Grotesk"/>
                        </a:rPr>
                        <a:t>écosystème</a:t>
                      </a:r>
                      <a:r>
                        <a:rPr lang="en-US" sz="1000" dirty="0">
                          <a:solidFill>
                            <a:srgbClr val="000000"/>
                          </a:solidFill>
                          <a:latin typeface="HK Grotesk"/>
                        </a:rPr>
                        <a:t> </a:t>
                      </a:r>
                      <a:r>
                        <a:rPr lang="en-US" sz="1000" dirty="0" err="1">
                          <a:solidFill>
                            <a:srgbClr val="000000"/>
                          </a:solidFill>
                          <a:latin typeface="HK Grotesk"/>
                        </a:rPr>
                        <a:t>d’acteurs</a:t>
                      </a:r>
                      <a:r>
                        <a:rPr lang="en-US" sz="1000" dirty="0">
                          <a:solidFill>
                            <a:srgbClr val="000000"/>
                          </a:solidFill>
                          <a:latin typeface="HK Grotesk"/>
                        </a:rPr>
                        <a:t> </a:t>
                      </a:r>
                      <a:r>
                        <a:rPr lang="en-US" sz="1000" dirty="0" err="1">
                          <a:solidFill>
                            <a:srgbClr val="000000"/>
                          </a:solidFill>
                          <a:latin typeface="HK Grotesk"/>
                        </a:rPr>
                        <a:t>impliqués</a:t>
                      </a:r>
                      <a:r>
                        <a:rPr lang="en-US" sz="1000" dirty="0">
                          <a:solidFill>
                            <a:srgbClr val="000000"/>
                          </a:solidFill>
                          <a:latin typeface="HK Grotesk"/>
                        </a:rPr>
                        <a:t> : </a:t>
                      </a:r>
                      <a:r>
                        <a:rPr lang="en-US" sz="1000" dirty="0" err="1">
                          <a:solidFill>
                            <a:srgbClr val="000000"/>
                          </a:solidFill>
                          <a:latin typeface="HK Grotesk"/>
                        </a:rPr>
                        <a:t>prescripteurs</a:t>
                      </a:r>
                      <a:r>
                        <a:rPr lang="en-US" sz="1000" dirty="0">
                          <a:solidFill>
                            <a:srgbClr val="000000"/>
                          </a:solidFill>
                          <a:latin typeface="HK Grotesk"/>
                        </a:rPr>
                        <a:t>, </a:t>
                      </a:r>
                      <a:r>
                        <a:rPr lang="en-US" sz="1000" dirty="0" err="1">
                          <a:solidFill>
                            <a:srgbClr val="000000"/>
                          </a:solidFill>
                          <a:latin typeface="HK Grotesk"/>
                        </a:rPr>
                        <a:t>partenaire</a:t>
                      </a:r>
                      <a:r>
                        <a:rPr lang="en-US" sz="1000" dirty="0">
                          <a:solidFill>
                            <a:srgbClr val="000000"/>
                          </a:solidFill>
                          <a:latin typeface="HK Grotesk"/>
                        </a:rPr>
                        <a:t>, </a:t>
                      </a:r>
                      <a:r>
                        <a:rPr lang="en-US" sz="1000" dirty="0" err="1">
                          <a:solidFill>
                            <a:srgbClr val="000000"/>
                          </a:solidFill>
                          <a:latin typeface="HK Grotesk"/>
                        </a:rPr>
                        <a:t>porteurs</a:t>
                      </a:r>
                      <a:r>
                        <a:rPr lang="en-US" sz="1000" dirty="0">
                          <a:solidFill>
                            <a:srgbClr val="000000"/>
                          </a:solidFill>
                          <a:latin typeface="HK Grotesk"/>
                        </a:rPr>
                        <a:t> de </a:t>
                      </a:r>
                      <a:r>
                        <a:rPr lang="en-US" sz="1000" dirty="0" err="1">
                          <a:solidFill>
                            <a:srgbClr val="000000"/>
                          </a:solidFill>
                          <a:latin typeface="HK Grotesk"/>
                        </a:rPr>
                        <a:t>projet</a:t>
                      </a:r>
                      <a:r>
                        <a:rPr lang="en-US" sz="1000" dirty="0">
                          <a:solidFill>
                            <a:srgbClr val="000000"/>
                          </a:solidFill>
                          <a:latin typeface="HK Grotesk"/>
                        </a:rPr>
                        <a:t> IDF, </a:t>
                      </a:r>
                      <a:r>
                        <a:rPr lang="en-US" sz="1000" dirty="0" err="1">
                          <a:solidFill>
                            <a:srgbClr val="000000"/>
                          </a:solidFill>
                          <a:latin typeface="HK Grotesk"/>
                        </a:rPr>
                        <a:t>Comités</a:t>
                      </a:r>
                      <a:r>
                        <a:rPr lang="en-US" sz="1000" dirty="0">
                          <a:solidFill>
                            <a:srgbClr val="000000"/>
                          </a:solidFill>
                          <a:latin typeface="HK Grotesk"/>
                        </a:rPr>
                        <a:t> de la </a:t>
                      </a:r>
                      <a:r>
                        <a:rPr lang="en-US" sz="1000" dirty="0" err="1">
                          <a:solidFill>
                            <a:srgbClr val="000000"/>
                          </a:solidFill>
                          <a:latin typeface="HK Grotesk"/>
                        </a:rPr>
                        <a:t>Ligue</a:t>
                      </a:r>
                      <a:r>
                        <a:rPr lang="en-US" sz="1000" dirty="0">
                          <a:solidFill>
                            <a:srgbClr val="000000"/>
                          </a:solidFill>
                          <a:latin typeface="HK Grotesk"/>
                        </a:rPr>
                        <a:t> </a:t>
                      </a:r>
                      <a:endParaRPr lang="en-US" sz="600" dirty="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2939"/>
                        </a:lnSpc>
                        <a:defRPr/>
                      </a:pPr>
                      <a:r>
                        <a:rPr lang="en-US" sz="1000" dirty="0">
                          <a:solidFill>
                            <a:srgbClr val="000000"/>
                          </a:solidFill>
                          <a:latin typeface="HK Grotesk"/>
                        </a:rPr>
                        <a:t>Le </a:t>
                      </a:r>
                      <a:r>
                        <a:rPr lang="en-US" sz="1000" dirty="0" err="1">
                          <a:solidFill>
                            <a:srgbClr val="000000"/>
                          </a:solidFill>
                          <a:latin typeface="HK Grotesk"/>
                        </a:rPr>
                        <a:t>sujet</a:t>
                      </a:r>
                      <a:r>
                        <a:rPr lang="en-US" sz="1000" dirty="0">
                          <a:solidFill>
                            <a:srgbClr val="000000"/>
                          </a:solidFill>
                          <a:latin typeface="HK Grotesk"/>
                        </a:rPr>
                        <a:t> </a:t>
                      </a:r>
                      <a:r>
                        <a:rPr lang="en-US" sz="1000" dirty="0" err="1">
                          <a:solidFill>
                            <a:srgbClr val="000000"/>
                          </a:solidFill>
                          <a:latin typeface="HK Grotesk"/>
                        </a:rPr>
                        <a:t>économique</a:t>
                      </a:r>
                      <a:r>
                        <a:rPr lang="en-US" sz="1000" dirty="0">
                          <a:solidFill>
                            <a:srgbClr val="000000"/>
                          </a:solidFill>
                          <a:latin typeface="HK Grotesk"/>
                        </a:rPr>
                        <a:t> ??</a:t>
                      </a:r>
                      <a:endParaRPr lang="en-US" sz="600" dirty="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1" name="TextBox 11"/>
          <p:cNvSpPr txBox="1"/>
          <p:nvPr/>
        </p:nvSpPr>
        <p:spPr>
          <a:xfrm>
            <a:off x="1632964" y="123478"/>
            <a:ext cx="7308304" cy="373500"/>
          </a:xfrm>
          <a:prstGeom prst="rect">
            <a:avLst/>
          </a:prstGeom>
        </p:spPr>
        <p:txBody>
          <a:bodyPr wrap="square" lIns="0" tIns="0" rIns="0" bIns="0" rtlCol="0" anchor="t">
            <a:spAutoFit/>
          </a:bodyPr>
          <a:lstStyle/>
          <a:p>
            <a:pPr algn="ctr">
              <a:lnSpc>
                <a:spcPts val="3150"/>
              </a:lnSpc>
            </a:pPr>
            <a:r>
              <a:rPr lang="en-US" sz="2250" dirty="0">
                <a:solidFill>
                  <a:srgbClr val="000000"/>
                </a:solidFill>
                <a:latin typeface="HK Grotesk"/>
              </a:rPr>
              <a:t>LES ÉLÉMENTS PORTEURS ET LES </a:t>
            </a:r>
            <a:r>
              <a:rPr lang="en-US" sz="2250" dirty="0" smtClean="0">
                <a:solidFill>
                  <a:srgbClr val="000000"/>
                </a:solidFill>
                <a:latin typeface="HK Grotesk"/>
              </a:rPr>
              <a:t>FREINS</a:t>
            </a:r>
            <a:endParaRPr lang="en-US" sz="2250" dirty="0">
              <a:solidFill>
                <a:srgbClr val="000000"/>
              </a:solidFill>
              <a:latin typeface="HK Grotesk"/>
            </a:endParaRPr>
          </a:p>
        </p:txBody>
      </p:sp>
    </p:spTree>
    <p:extLst>
      <p:ext uri="{BB962C8B-B14F-4D97-AF65-F5344CB8AC3E}">
        <p14:creationId xmlns:p14="http://schemas.microsoft.com/office/powerpoint/2010/main" val="16025989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9144000" cy="5143500"/>
            <a:chOff x="0" y="0"/>
            <a:chExt cx="4816593" cy="2709333"/>
          </a:xfrm>
        </p:grpSpPr>
        <p:sp>
          <p:nvSpPr>
            <p:cNvPr id="3" name="Freeform 3"/>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gradFill rotWithShape="1">
              <a:gsLst>
                <a:gs pos="0">
                  <a:srgbClr val="E67924">
                    <a:alpha val="20000"/>
                  </a:srgbClr>
                </a:gs>
                <a:gs pos="50000">
                  <a:srgbClr val="A63662">
                    <a:alpha val="20000"/>
                  </a:srgbClr>
                </a:gs>
                <a:gs pos="100000">
                  <a:srgbClr val="0643AB">
                    <a:alpha val="20000"/>
                  </a:srgbClr>
                </a:gs>
              </a:gsLst>
              <a:lin ang="0"/>
            </a:gradFill>
          </p:spPr>
        </p:sp>
        <p:sp>
          <p:nvSpPr>
            <p:cNvPr id="4" name="TextBox 4"/>
            <p:cNvSpPr txBox="1"/>
            <p:nvPr/>
          </p:nvSpPr>
          <p:spPr>
            <a:xfrm>
              <a:off x="0" y="-38100"/>
              <a:ext cx="4816593" cy="2747433"/>
            </a:xfrm>
            <a:prstGeom prst="rect">
              <a:avLst/>
            </a:prstGeom>
          </p:spPr>
          <p:txBody>
            <a:bodyPr lIns="25400" tIns="25400" rIns="25400" bIns="25400" rtlCol="0" anchor="ctr"/>
            <a:lstStyle/>
            <a:p>
              <a:pPr algn="ctr">
                <a:lnSpc>
                  <a:spcPts val="1330"/>
                </a:lnSpc>
              </a:pPr>
              <a:endParaRPr sz="900"/>
            </a:p>
          </p:txBody>
        </p:sp>
      </p:grpSp>
      <p:sp>
        <p:nvSpPr>
          <p:cNvPr id="5" name="Freeform 5"/>
          <p:cNvSpPr/>
          <p:nvPr/>
        </p:nvSpPr>
        <p:spPr>
          <a:xfrm>
            <a:off x="6693467" y="1188001"/>
            <a:ext cx="2398146" cy="3389606"/>
          </a:xfrm>
          <a:custGeom>
            <a:avLst/>
            <a:gdLst/>
            <a:ahLst/>
            <a:cxnLst/>
            <a:rect l="l" t="t" r="r" b="b"/>
            <a:pathLst>
              <a:path w="4796292" h="6779211">
                <a:moveTo>
                  <a:pt x="0" y="0"/>
                </a:moveTo>
                <a:lnTo>
                  <a:pt x="4796292" y="0"/>
                </a:lnTo>
                <a:lnTo>
                  <a:pt x="4796292" y="6779212"/>
                </a:lnTo>
                <a:lnTo>
                  <a:pt x="0" y="6779212"/>
                </a:lnTo>
                <a:lnTo>
                  <a:pt x="0" y="0"/>
                </a:lnTo>
                <a:close/>
              </a:path>
            </a:pathLst>
          </a:custGeom>
          <a:blipFill>
            <a:blip r:embed="rId2"/>
            <a:stretch>
              <a:fillRect/>
            </a:stretch>
          </a:blipFill>
        </p:spPr>
      </p:sp>
      <p:sp>
        <p:nvSpPr>
          <p:cNvPr id="6" name="Freeform 6"/>
          <p:cNvSpPr/>
          <p:nvPr/>
        </p:nvSpPr>
        <p:spPr>
          <a:xfrm>
            <a:off x="4161452" y="1188001"/>
            <a:ext cx="2381878" cy="3366613"/>
          </a:xfrm>
          <a:custGeom>
            <a:avLst/>
            <a:gdLst/>
            <a:ahLst/>
            <a:cxnLst/>
            <a:rect l="l" t="t" r="r" b="b"/>
            <a:pathLst>
              <a:path w="4763756" h="6733225">
                <a:moveTo>
                  <a:pt x="0" y="0"/>
                </a:moveTo>
                <a:lnTo>
                  <a:pt x="4763757" y="0"/>
                </a:lnTo>
                <a:lnTo>
                  <a:pt x="4763757" y="6733225"/>
                </a:lnTo>
                <a:lnTo>
                  <a:pt x="0" y="6733225"/>
                </a:lnTo>
                <a:lnTo>
                  <a:pt x="0" y="0"/>
                </a:lnTo>
                <a:close/>
              </a:path>
            </a:pathLst>
          </a:custGeom>
          <a:blipFill>
            <a:blip r:embed="rId3"/>
            <a:stretch>
              <a:fillRect/>
            </a:stretch>
          </a:blipFill>
        </p:spPr>
      </p:sp>
      <p:grpSp>
        <p:nvGrpSpPr>
          <p:cNvPr id="7" name="Group 7"/>
          <p:cNvGrpSpPr/>
          <p:nvPr/>
        </p:nvGrpSpPr>
        <p:grpSpPr>
          <a:xfrm>
            <a:off x="8948740" y="4965087"/>
            <a:ext cx="244093" cy="244093"/>
            <a:chOff x="0" y="0"/>
            <a:chExt cx="650914" cy="650914"/>
          </a:xfrm>
        </p:grpSpPr>
        <p:grpSp>
          <p:nvGrpSpPr>
            <p:cNvPr id="8" name="Group 8"/>
            <p:cNvGrpSpPr/>
            <p:nvPr/>
          </p:nvGrpSpPr>
          <p:grpSpPr>
            <a:xfrm>
              <a:off x="0" y="0"/>
              <a:ext cx="650914" cy="650914"/>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lnTo>
                      <a:pt x="445826" y="33348"/>
                    </a:lnTo>
                    <a:lnTo>
                      <a:pt x="491360" y="8881"/>
                    </a:lnTo>
                    <a:lnTo>
                      <a:pt x="522953" y="49652"/>
                    </a:lnTo>
                    <a:lnTo>
                      <a:pt x="572609" y="35135"/>
                    </a:lnTo>
                    <a:lnTo>
                      <a:pt x="594986" y="81548"/>
                    </a:lnTo>
                    <a:lnTo>
                      <a:pt x="646591" y="77616"/>
                    </a:lnTo>
                    <a:lnTo>
                      <a:pt x="658778" y="127641"/>
                    </a:lnTo>
                    <a:lnTo>
                      <a:pt x="710077" y="134465"/>
                    </a:lnTo>
                    <a:lnTo>
                      <a:pt x="711539" y="185918"/>
                    </a:lnTo>
                    <a:lnTo>
                      <a:pt x="760292" y="203200"/>
                    </a:lnTo>
                    <a:lnTo>
                      <a:pt x="750965" y="253830"/>
                    </a:lnTo>
                    <a:lnTo>
                      <a:pt x="795038" y="280816"/>
                    </a:lnTo>
                    <a:lnTo>
                      <a:pt x="775331" y="328411"/>
                    </a:lnTo>
                    <a:lnTo>
                      <a:pt x="812800" y="363920"/>
                    </a:lnTo>
                    <a:lnTo>
                      <a:pt x="783573" y="406400"/>
                    </a:lnTo>
                    <a:lnTo>
                      <a:pt x="812800" y="448880"/>
                    </a:lnTo>
                    <a:lnTo>
                      <a:pt x="775331" y="484389"/>
                    </a:lnTo>
                    <a:lnTo>
                      <a:pt x="795038" y="531984"/>
                    </a:lnTo>
                    <a:lnTo>
                      <a:pt x="750965" y="558970"/>
                    </a:lnTo>
                    <a:lnTo>
                      <a:pt x="760292" y="609600"/>
                    </a:lnTo>
                    <a:lnTo>
                      <a:pt x="711539" y="626882"/>
                    </a:lnTo>
                    <a:lnTo>
                      <a:pt x="710077" y="678335"/>
                    </a:lnTo>
                    <a:lnTo>
                      <a:pt x="658778" y="685159"/>
                    </a:lnTo>
                    <a:lnTo>
                      <a:pt x="646591" y="735184"/>
                    </a:lnTo>
                    <a:lnTo>
                      <a:pt x="594986" y="731252"/>
                    </a:lnTo>
                    <a:lnTo>
                      <a:pt x="572609" y="777665"/>
                    </a:lnTo>
                    <a:lnTo>
                      <a:pt x="522953" y="763148"/>
                    </a:lnTo>
                    <a:lnTo>
                      <a:pt x="491360" y="803919"/>
                    </a:lnTo>
                    <a:lnTo>
                      <a:pt x="445826" y="779452"/>
                    </a:lnTo>
                    <a:lnTo>
                      <a:pt x="406400" y="812800"/>
                    </a:lnTo>
                    <a:lnTo>
                      <a:pt x="366974" y="779452"/>
                    </a:lnTo>
                    <a:lnTo>
                      <a:pt x="321440" y="803919"/>
                    </a:lnTo>
                    <a:lnTo>
                      <a:pt x="289847" y="763148"/>
                    </a:lnTo>
                    <a:lnTo>
                      <a:pt x="240191" y="777665"/>
                    </a:lnTo>
                    <a:lnTo>
                      <a:pt x="217814" y="731252"/>
                    </a:lnTo>
                    <a:lnTo>
                      <a:pt x="166209" y="735184"/>
                    </a:lnTo>
                    <a:lnTo>
                      <a:pt x="154022" y="685159"/>
                    </a:lnTo>
                    <a:lnTo>
                      <a:pt x="102722" y="678335"/>
                    </a:lnTo>
                    <a:lnTo>
                      <a:pt x="101260" y="626882"/>
                    </a:lnTo>
                    <a:lnTo>
                      <a:pt x="52509" y="609600"/>
                    </a:lnTo>
                    <a:lnTo>
                      <a:pt x="61835" y="558970"/>
                    </a:lnTo>
                    <a:lnTo>
                      <a:pt x="17762" y="531984"/>
                    </a:lnTo>
                    <a:lnTo>
                      <a:pt x="37469" y="484389"/>
                    </a:lnTo>
                    <a:lnTo>
                      <a:pt x="0" y="448880"/>
                    </a:lnTo>
                    <a:lnTo>
                      <a:pt x="29227" y="406400"/>
                    </a:lnTo>
                    <a:lnTo>
                      <a:pt x="0" y="363920"/>
                    </a:lnTo>
                    <a:lnTo>
                      <a:pt x="37469" y="328411"/>
                    </a:lnTo>
                    <a:lnTo>
                      <a:pt x="17762" y="280816"/>
                    </a:lnTo>
                    <a:lnTo>
                      <a:pt x="61835" y="253830"/>
                    </a:lnTo>
                    <a:lnTo>
                      <a:pt x="52509" y="203200"/>
                    </a:lnTo>
                    <a:lnTo>
                      <a:pt x="101260" y="185918"/>
                    </a:lnTo>
                    <a:lnTo>
                      <a:pt x="102722" y="134465"/>
                    </a:lnTo>
                    <a:lnTo>
                      <a:pt x="154022" y="127641"/>
                    </a:lnTo>
                    <a:lnTo>
                      <a:pt x="166209" y="77616"/>
                    </a:lnTo>
                    <a:lnTo>
                      <a:pt x="217814" y="81548"/>
                    </a:lnTo>
                    <a:lnTo>
                      <a:pt x="240191" y="35135"/>
                    </a:lnTo>
                    <a:lnTo>
                      <a:pt x="289847" y="49652"/>
                    </a:lnTo>
                    <a:lnTo>
                      <a:pt x="321440" y="8881"/>
                    </a:lnTo>
                    <a:lnTo>
                      <a:pt x="366974" y="33348"/>
                    </a:lnTo>
                    <a:lnTo>
                      <a:pt x="406400" y="0"/>
                    </a:lnTo>
                    <a:close/>
                  </a:path>
                </a:pathLst>
              </a:custGeom>
              <a:solidFill>
                <a:srgbClr val="EFD5C8"/>
              </a:solidFill>
              <a:ln w="19050" cap="sq">
                <a:solidFill>
                  <a:srgbClr val="DE4F45"/>
                </a:solidFill>
                <a:prstDash val="solid"/>
                <a:miter/>
              </a:ln>
            </p:spPr>
          </p:sp>
          <p:sp>
            <p:nvSpPr>
              <p:cNvPr id="10" name="TextBox 10"/>
              <p:cNvSpPr txBox="1"/>
              <p:nvPr/>
            </p:nvSpPr>
            <p:spPr>
              <a:xfrm>
                <a:off x="152400" y="57150"/>
                <a:ext cx="508000" cy="603250"/>
              </a:xfrm>
              <a:prstGeom prst="rect">
                <a:avLst/>
              </a:prstGeom>
            </p:spPr>
            <p:txBody>
              <a:bodyPr lIns="25400" tIns="25400" rIns="25400" bIns="25400" rtlCol="0" anchor="ctr"/>
              <a:lstStyle/>
              <a:p>
                <a:pPr algn="ctr">
                  <a:lnSpc>
                    <a:spcPts val="3499"/>
                  </a:lnSpc>
                </a:pPr>
                <a:endParaRPr sz="900"/>
              </a:p>
            </p:txBody>
          </p:sp>
        </p:grpSp>
        <p:sp>
          <p:nvSpPr>
            <p:cNvPr id="11" name="TextBox 11"/>
            <p:cNvSpPr txBox="1"/>
            <p:nvPr/>
          </p:nvSpPr>
          <p:spPr>
            <a:xfrm>
              <a:off x="78387" y="38619"/>
              <a:ext cx="494141" cy="478762"/>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16</a:t>
              </a:r>
            </a:p>
          </p:txBody>
        </p:sp>
      </p:grpSp>
      <p:sp>
        <p:nvSpPr>
          <p:cNvPr id="12" name="Freeform 12"/>
          <p:cNvSpPr/>
          <p:nvPr/>
        </p:nvSpPr>
        <p:spPr>
          <a:xfrm>
            <a:off x="87147" y="176230"/>
            <a:ext cx="4016875" cy="1565540"/>
          </a:xfrm>
          <a:custGeom>
            <a:avLst/>
            <a:gdLst/>
            <a:ahLst/>
            <a:cxnLst/>
            <a:rect l="l" t="t" r="r" b="b"/>
            <a:pathLst>
              <a:path w="8033749" h="3131080">
                <a:moveTo>
                  <a:pt x="0" y="0"/>
                </a:moveTo>
                <a:lnTo>
                  <a:pt x="8033749" y="0"/>
                </a:lnTo>
                <a:lnTo>
                  <a:pt x="8033749" y="3131080"/>
                </a:lnTo>
                <a:lnTo>
                  <a:pt x="0" y="3131080"/>
                </a:lnTo>
                <a:lnTo>
                  <a:pt x="0" y="0"/>
                </a:lnTo>
                <a:close/>
              </a:path>
            </a:pathLst>
          </a:custGeom>
          <a:blipFill>
            <a:blip r:embed="rId4"/>
            <a:stretch>
              <a:fillRect/>
            </a:stretch>
          </a:blipFill>
        </p:spPr>
      </p:sp>
      <p:graphicFrame>
        <p:nvGraphicFramePr>
          <p:cNvPr id="13" name="Table 13"/>
          <p:cNvGraphicFramePr>
            <a:graphicFrameLocks noGrp="1"/>
          </p:cNvGraphicFramePr>
          <p:nvPr/>
        </p:nvGraphicFramePr>
        <p:xfrm>
          <a:off x="271546" y="1964966"/>
          <a:ext cx="3657600" cy="3200400"/>
        </p:xfrm>
        <a:graphic>
          <a:graphicData uri="http://schemas.openxmlformats.org/drawingml/2006/table">
            <a:tbl>
              <a:tblPr/>
              <a:tblGrid>
                <a:gridCol w="785400">
                  <a:extLst>
                    <a:ext uri="{9D8B030D-6E8A-4147-A177-3AD203B41FA5}">
                      <a16:colId xmlns:a16="http://schemas.microsoft.com/office/drawing/2014/main" val="20000"/>
                    </a:ext>
                  </a:extLst>
                </a:gridCol>
                <a:gridCol w="16530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tblGrid>
              <a:tr h="407988">
                <a:tc gridSpan="2">
                  <a:txBody>
                    <a:bodyPr/>
                    <a:lstStyle/>
                    <a:p>
                      <a:pPr algn="ctr">
                        <a:lnSpc>
                          <a:spcPts val="2659"/>
                        </a:lnSpc>
                        <a:defRPr/>
                      </a:pPr>
                      <a:r>
                        <a:rPr lang="en-US" sz="900">
                          <a:solidFill>
                            <a:srgbClr val="000000"/>
                          </a:solidFill>
                          <a:latin typeface="HK Grotesk Bold"/>
                        </a:rPr>
                        <a:t>Nombre d’utilisateurs </a:t>
                      </a:r>
                      <a:endParaRPr lang="en-US" sz="60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hMerge="1">
                  <a:txBody>
                    <a:bodyPr/>
                    <a:lstStyle/>
                    <a:p>
                      <a:pPr algn="ctr">
                        <a:lnSpc>
                          <a:spcPts val="2659"/>
                        </a:lnSpc>
                        <a:defRPr/>
                      </a:pPr>
                      <a:r>
                        <a:rPr lang="en-US" sz="1899">
                          <a:solidFill>
                            <a:srgbClr val="000000"/>
                          </a:solidFill>
                          <a:latin typeface="HK Grotesk Bold"/>
                        </a:rPr>
                        <a:t>Nombre d’utilisateurs </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2659"/>
                        </a:lnSpc>
                        <a:defRPr/>
                      </a:pPr>
                      <a:r>
                        <a:rPr lang="en-US" sz="900">
                          <a:solidFill>
                            <a:srgbClr val="000000"/>
                          </a:solidFill>
                          <a:latin typeface="HK Grotesk"/>
                        </a:rPr>
                        <a:t>431</a:t>
                      </a:r>
                      <a:endParaRPr lang="en-US" sz="60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07988">
                <a:tc gridSpan="2">
                  <a:txBody>
                    <a:bodyPr/>
                    <a:lstStyle/>
                    <a:p>
                      <a:pPr algn="ctr">
                        <a:lnSpc>
                          <a:spcPts val="2659"/>
                        </a:lnSpc>
                        <a:defRPr/>
                      </a:pPr>
                      <a:r>
                        <a:rPr lang="en-US" sz="900">
                          <a:solidFill>
                            <a:srgbClr val="000000"/>
                          </a:solidFill>
                          <a:latin typeface="HK Grotesk"/>
                        </a:rPr>
                        <a:t>Durée moyenne d’engagement </a:t>
                      </a:r>
                      <a:endParaRPr lang="en-US" sz="60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hMerge="1">
                  <a:txBody>
                    <a:bodyPr/>
                    <a:lstStyle/>
                    <a:p>
                      <a:pPr algn="ctr">
                        <a:lnSpc>
                          <a:spcPts val="2659"/>
                        </a:lnSpc>
                        <a:defRPr/>
                      </a:pPr>
                      <a:r>
                        <a:rPr lang="en-US" sz="1899">
                          <a:solidFill>
                            <a:srgbClr val="000000"/>
                          </a:solidFill>
                          <a:latin typeface="HK Grotesk"/>
                        </a:rPr>
                        <a:t>Durée moyenne d’engagement </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2659"/>
                        </a:lnSpc>
                        <a:defRPr/>
                      </a:pPr>
                      <a:r>
                        <a:rPr lang="en-US" sz="900">
                          <a:solidFill>
                            <a:srgbClr val="000000"/>
                          </a:solidFill>
                          <a:latin typeface="HK Grotesk"/>
                        </a:rPr>
                        <a:t>1 min 34</a:t>
                      </a:r>
                      <a:endParaRPr lang="en-US" sz="60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7988">
                <a:tc gridSpan="2">
                  <a:txBody>
                    <a:bodyPr/>
                    <a:lstStyle/>
                    <a:p>
                      <a:pPr algn="ctr">
                        <a:lnSpc>
                          <a:spcPts val="2659"/>
                        </a:lnSpc>
                        <a:defRPr/>
                      </a:pPr>
                      <a:r>
                        <a:rPr lang="en-US" sz="900">
                          <a:solidFill>
                            <a:srgbClr val="000000"/>
                          </a:solidFill>
                          <a:latin typeface="HK Grotesk Bold"/>
                        </a:rPr>
                        <a:t>Nombre de sessions (connexion au site) </a:t>
                      </a:r>
                      <a:endParaRPr lang="en-US" sz="60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hMerge="1">
                  <a:txBody>
                    <a:bodyPr/>
                    <a:lstStyle/>
                    <a:p>
                      <a:pPr algn="ctr">
                        <a:lnSpc>
                          <a:spcPts val="2659"/>
                        </a:lnSpc>
                        <a:defRPr/>
                      </a:pPr>
                      <a:r>
                        <a:rPr lang="en-US" sz="1899">
                          <a:solidFill>
                            <a:srgbClr val="000000"/>
                          </a:solidFill>
                          <a:latin typeface="HK Grotesk Bold"/>
                        </a:rPr>
                        <a:t>Nombre de sessions (connexion au site) </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2659"/>
                        </a:lnSpc>
                        <a:defRPr/>
                      </a:pPr>
                      <a:r>
                        <a:rPr lang="en-US" sz="900">
                          <a:solidFill>
                            <a:srgbClr val="000000"/>
                          </a:solidFill>
                          <a:latin typeface="HK Grotesk"/>
                        </a:rPr>
                        <a:t>712 sessions </a:t>
                      </a:r>
                      <a:endParaRPr lang="en-US" sz="60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7988">
                <a:tc gridSpan="2">
                  <a:txBody>
                    <a:bodyPr/>
                    <a:lstStyle/>
                    <a:p>
                      <a:pPr algn="ctr">
                        <a:lnSpc>
                          <a:spcPts val="2659"/>
                        </a:lnSpc>
                        <a:defRPr/>
                      </a:pPr>
                      <a:r>
                        <a:rPr lang="en-US" sz="900">
                          <a:solidFill>
                            <a:srgbClr val="000000"/>
                          </a:solidFill>
                          <a:latin typeface="HK Grotesk Bold"/>
                        </a:rPr>
                        <a:t>Total de visites sur les pages </a:t>
                      </a:r>
                      <a:endParaRPr lang="en-US" sz="60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hMerge="1">
                  <a:txBody>
                    <a:bodyPr/>
                    <a:lstStyle/>
                    <a:p>
                      <a:pPr algn="ctr">
                        <a:lnSpc>
                          <a:spcPts val="2659"/>
                        </a:lnSpc>
                        <a:defRPr/>
                      </a:pPr>
                      <a:r>
                        <a:rPr lang="en-US" sz="1899">
                          <a:solidFill>
                            <a:srgbClr val="000000"/>
                          </a:solidFill>
                          <a:latin typeface="HK Grotesk Bold"/>
                        </a:rPr>
                        <a:t>Total de visites sur les pages </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2659"/>
                        </a:lnSpc>
                        <a:defRPr/>
                      </a:pPr>
                      <a:r>
                        <a:rPr lang="en-US" sz="900">
                          <a:solidFill>
                            <a:srgbClr val="000000"/>
                          </a:solidFill>
                          <a:latin typeface="HK Grotesk"/>
                        </a:rPr>
                        <a:t>1440 visites </a:t>
                      </a:r>
                      <a:endParaRPr lang="en-US" sz="60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07988">
                <a:tc rowSpan="2">
                  <a:txBody>
                    <a:bodyPr/>
                    <a:lstStyle/>
                    <a:p>
                      <a:pPr algn="ctr">
                        <a:lnSpc>
                          <a:spcPts val="2659"/>
                        </a:lnSpc>
                        <a:defRPr/>
                      </a:pPr>
                      <a:r>
                        <a:rPr lang="en-US" sz="900">
                          <a:solidFill>
                            <a:srgbClr val="000000"/>
                          </a:solidFill>
                          <a:latin typeface="HK Grotesk"/>
                        </a:rPr>
                        <a:t>Pages les plus visités </a:t>
                      </a:r>
                      <a:endParaRPr lang="en-US" sz="60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2659"/>
                        </a:lnSpc>
                        <a:defRPr/>
                      </a:pPr>
                      <a:r>
                        <a:rPr lang="en-US" sz="900">
                          <a:solidFill>
                            <a:srgbClr val="000000"/>
                          </a:solidFill>
                          <a:latin typeface="HK Grotesk"/>
                        </a:rPr>
                        <a:t>Page d’accueil </a:t>
                      </a:r>
                      <a:endParaRPr lang="en-US" sz="60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2659"/>
                        </a:lnSpc>
                        <a:defRPr/>
                      </a:pPr>
                      <a:r>
                        <a:rPr lang="en-US" sz="900">
                          <a:solidFill>
                            <a:srgbClr val="000000"/>
                          </a:solidFill>
                          <a:latin typeface="HK Grotesk"/>
                        </a:rPr>
                        <a:t>644 visites</a:t>
                      </a:r>
                      <a:endParaRPr lang="en-US" sz="60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07988">
                <a:tc vMerge="1">
                  <a:txBody>
                    <a:bodyPr/>
                    <a:lstStyle/>
                    <a:p>
                      <a:pPr algn="ctr">
                        <a:lnSpc>
                          <a:spcPts val="2659"/>
                        </a:lnSpc>
                        <a:defRPr/>
                      </a:pPr>
                      <a:r>
                        <a:rPr lang="en-US" sz="1899">
                          <a:solidFill>
                            <a:srgbClr val="000000"/>
                          </a:solidFill>
                          <a:latin typeface="HK Grotesk"/>
                        </a:rPr>
                        <a:t>Pages les plus visités </a:t>
                      </a:r>
                      <a:endParaRPr lang="en-US" sz="1100"/>
                    </a:p>
                  </a:txBody>
                  <a:tcPr marL="190500" marR="190500" marT="190500" marB="19050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2659"/>
                        </a:lnSpc>
                        <a:defRPr/>
                      </a:pPr>
                      <a:r>
                        <a:rPr lang="en-US" sz="900">
                          <a:solidFill>
                            <a:srgbClr val="000000"/>
                          </a:solidFill>
                          <a:latin typeface="HK Grotesk"/>
                        </a:rPr>
                        <a:t>"Je suis patient”</a:t>
                      </a:r>
                      <a:endParaRPr lang="en-US" sz="60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tc>
                  <a:txBody>
                    <a:bodyPr/>
                    <a:lstStyle/>
                    <a:p>
                      <a:pPr algn="ctr">
                        <a:lnSpc>
                          <a:spcPts val="2659"/>
                        </a:lnSpc>
                        <a:defRPr/>
                      </a:pPr>
                      <a:r>
                        <a:rPr lang="en-US" sz="900">
                          <a:solidFill>
                            <a:srgbClr val="000000"/>
                          </a:solidFill>
                          <a:latin typeface="HK Grotesk"/>
                        </a:rPr>
                        <a:t>194 visites </a:t>
                      </a:r>
                      <a:endParaRPr lang="en-US" sz="600"/>
                    </a:p>
                  </a:txBody>
                  <a:tcPr marL="95250" marR="95250" marT="95250" marB="95250" anchor="ctr">
                    <a:lnL w="38100" cap="flat" cmpd="sng" algn="ctr">
                      <a:solidFill>
                        <a:srgbClr val="000000"/>
                      </a:solidFill>
                      <a:prstDash val="solid"/>
                      <a:round/>
                      <a:headEnd type="none" w="med" len="med"/>
                      <a:tailEnd type="none" w="med" len="med"/>
                    </a:lnL>
                    <a:lnR w="38100" cap="flat" cmpd="sng" algn="ctr">
                      <a:solidFill>
                        <a:srgbClr val="000000"/>
                      </a:solidFill>
                      <a:prstDash val="solid"/>
                      <a:round/>
                      <a:headEnd type="none" w="med" len="med"/>
                      <a:tailEnd type="none" w="med" len="med"/>
                    </a:lnR>
                    <a:lnT w="38100" cap="flat" cmpd="sng" algn="ctr">
                      <a:solidFill>
                        <a:srgbClr val="000000"/>
                      </a:solidFill>
                      <a:prstDash val="solid"/>
                      <a:round/>
                      <a:headEnd type="none" w="med" len="med"/>
                      <a:tailEnd type="none" w="med" len="med"/>
                    </a:lnT>
                    <a:lnB w="381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14" name="TextBox 14"/>
          <p:cNvSpPr txBox="1"/>
          <p:nvPr/>
        </p:nvSpPr>
        <p:spPr>
          <a:xfrm>
            <a:off x="4412809" y="267024"/>
            <a:ext cx="4731192" cy="820738"/>
          </a:xfrm>
          <a:prstGeom prst="rect">
            <a:avLst/>
          </a:prstGeom>
        </p:spPr>
        <p:txBody>
          <a:bodyPr lIns="0" tIns="0" rIns="0" bIns="0" rtlCol="0" anchor="t">
            <a:spAutoFit/>
          </a:bodyPr>
          <a:lstStyle/>
          <a:p>
            <a:pPr algn="ctr">
              <a:lnSpc>
                <a:spcPts val="3150"/>
              </a:lnSpc>
            </a:pPr>
            <a:r>
              <a:rPr lang="en-US" sz="2250">
                <a:solidFill>
                  <a:srgbClr val="000000"/>
                </a:solidFill>
                <a:latin typeface="HK Grotesk"/>
              </a:rPr>
              <a:t>LE PROGRAMME APRÈS CANCER DU TERRITOIRE DE PARIS </a:t>
            </a:r>
          </a:p>
        </p:txBody>
      </p:sp>
      <p:sp>
        <p:nvSpPr>
          <p:cNvPr id="15" name="TextBox 15"/>
          <p:cNvSpPr txBox="1"/>
          <p:nvPr/>
        </p:nvSpPr>
        <p:spPr>
          <a:xfrm>
            <a:off x="4289265" y="4672857"/>
            <a:ext cx="2154054" cy="282129"/>
          </a:xfrm>
          <a:prstGeom prst="rect">
            <a:avLst/>
          </a:prstGeom>
        </p:spPr>
        <p:txBody>
          <a:bodyPr lIns="0" tIns="0" rIns="0" bIns="0" rtlCol="0" anchor="t">
            <a:spAutoFit/>
          </a:bodyPr>
          <a:lstStyle/>
          <a:p>
            <a:pPr algn="ctr">
              <a:lnSpc>
                <a:spcPts val="2240"/>
              </a:lnSpc>
            </a:pPr>
            <a:r>
              <a:rPr lang="en-US" sz="1600">
                <a:solidFill>
                  <a:srgbClr val="000000"/>
                </a:solidFill>
                <a:latin typeface="HK Grotesk"/>
              </a:rPr>
              <a:t>Nouvelle affiche 2023</a:t>
            </a:r>
          </a:p>
        </p:txBody>
      </p:sp>
      <p:sp>
        <p:nvSpPr>
          <p:cNvPr id="16" name="TextBox 16"/>
          <p:cNvSpPr txBox="1"/>
          <p:nvPr/>
        </p:nvSpPr>
        <p:spPr>
          <a:xfrm>
            <a:off x="6794687" y="4672857"/>
            <a:ext cx="2154054" cy="282129"/>
          </a:xfrm>
          <a:prstGeom prst="rect">
            <a:avLst/>
          </a:prstGeom>
        </p:spPr>
        <p:txBody>
          <a:bodyPr lIns="0" tIns="0" rIns="0" bIns="0" rtlCol="0" anchor="t">
            <a:spAutoFit/>
          </a:bodyPr>
          <a:lstStyle/>
          <a:p>
            <a:pPr algn="ctr">
              <a:lnSpc>
                <a:spcPts val="2240"/>
              </a:lnSpc>
            </a:pPr>
            <a:r>
              <a:rPr lang="en-US" sz="1600">
                <a:solidFill>
                  <a:srgbClr val="000000"/>
                </a:solidFill>
                <a:latin typeface="HK Grotesk"/>
              </a:rPr>
              <a:t>1er poster CNRC 2023</a:t>
            </a:r>
          </a:p>
        </p:txBody>
      </p:sp>
    </p:spTree>
    <p:extLst>
      <p:ext uri="{BB962C8B-B14F-4D97-AF65-F5344CB8AC3E}">
        <p14:creationId xmlns:p14="http://schemas.microsoft.com/office/powerpoint/2010/main" val="232685407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9144000" cy="5143500"/>
            <a:chOff x="0" y="0"/>
            <a:chExt cx="4816593" cy="2709333"/>
          </a:xfrm>
        </p:grpSpPr>
        <p:sp>
          <p:nvSpPr>
            <p:cNvPr id="3" name="Freeform 3"/>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gradFill rotWithShape="1">
              <a:gsLst>
                <a:gs pos="0">
                  <a:srgbClr val="E67924">
                    <a:alpha val="50000"/>
                  </a:srgbClr>
                </a:gs>
                <a:gs pos="50000">
                  <a:srgbClr val="A63662">
                    <a:alpha val="50000"/>
                  </a:srgbClr>
                </a:gs>
                <a:gs pos="100000">
                  <a:srgbClr val="0643AB">
                    <a:alpha val="50000"/>
                  </a:srgbClr>
                </a:gs>
              </a:gsLst>
              <a:lin ang="0"/>
            </a:gradFill>
          </p:spPr>
        </p:sp>
        <p:sp>
          <p:nvSpPr>
            <p:cNvPr id="4" name="TextBox 4"/>
            <p:cNvSpPr txBox="1"/>
            <p:nvPr/>
          </p:nvSpPr>
          <p:spPr>
            <a:xfrm>
              <a:off x="0" y="-47625"/>
              <a:ext cx="4816593" cy="2756958"/>
            </a:xfrm>
            <a:prstGeom prst="rect">
              <a:avLst/>
            </a:prstGeom>
          </p:spPr>
          <p:txBody>
            <a:bodyPr lIns="25400" tIns="25400" rIns="25400" bIns="25400" rtlCol="0" anchor="ctr"/>
            <a:lstStyle/>
            <a:p>
              <a:pPr algn="ctr">
                <a:lnSpc>
                  <a:spcPts val="1330"/>
                </a:lnSpc>
                <a:spcBef>
                  <a:spcPct val="0"/>
                </a:spcBef>
              </a:pPr>
              <a:endParaRPr sz="900"/>
            </a:p>
          </p:txBody>
        </p:sp>
      </p:grpSp>
      <p:sp>
        <p:nvSpPr>
          <p:cNvPr id="5" name="Freeform 5"/>
          <p:cNvSpPr/>
          <p:nvPr/>
        </p:nvSpPr>
        <p:spPr>
          <a:xfrm>
            <a:off x="4753654" y="1446663"/>
            <a:ext cx="3353885" cy="949213"/>
          </a:xfrm>
          <a:custGeom>
            <a:avLst/>
            <a:gdLst/>
            <a:ahLst/>
            <a:cxnLst/>
            <a:rect l="l" t="t" r="r" b="b"/>
            <a:pathLst>
              <a:path w="6707769" h="1898425">
                <a:moveTo>
                  <a:pt x="0" y="0"/>
                </a:moveTo>
                <a:lnTo>
                  <a:pt x="6707769" y="0"/>
                </a:lnTo>
                <a:lnTo>
                  <a:pt x="6707769" y="1898425"/>
                </a:lnTo>
                <a:lnTo>
                  <a:pt x="0" y="1898425"/>
                </a:lnTo>
                <a:lnTo>
                  <a:pt x="0" y="0"/>
                </a:lnTo>
                <a:close/>
              </a:path>
            </a:pathLst>
          </a:custGeom>
          <a:blipFill>
            <a:blip r:embed="rId2"/>
            <a:stretch>
              <a:fillRect/>
            </a:stretch>
          </a:blipFill>
        </p:spPr>
      </p:sp>
      <p:sp>
        <p:nvSpPr>
          <p:cNvPr id="6" name="Freeform 6"/>
          <p:cNvSpPr/>
          <p:nvPr/>
        </p:nvSpPr>
        <p:spPr>
          <a:xfrm>
            <a:off x="514350" y="514350"/>
            <a:ext cx="845959" cy="626010"/>
          </a:xfrm>
          <a:custGeom>
            <a:avLst/>
            <a:gdLst/>
            <a:ahLst/>
            <a:cxnLst/>
            <a:rect l="l" t="t" r="r" b="b"/>
            <a:pathLst>
              <a:path w="1691917" h="1252019">
                <a:moveTo>
                  <a:pt x="0" y="0"/>
                </a:moveTo>
                <a:lnTo>
                  <a:pt x="1691917" y="0"/>
                </a:lnTo>
                <a:lnTo>
                  <a:pt x="1691917" y="1252019"/>
                </a:lnTo>
                <a:lnTo>
                  <a:pt x="0" y="1252019"/>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7" name="AutoShape 7"/>
          <p:cNvSpPr/>
          <p:nvPr/>
        </p:nvSpPr>
        <p:spPr>
          <a:xfrm flipV="1">
            <a:off x="4842827" y="3758590"/>
            <a:ext cx="3584513" cy="9525"/>
          </a:xfrm>
          <a:prstGeom prst="line">
            <a:avLst/>
          </a:prstGeom>
          <a:ln w="38100" cap="flat">
            <a:solidFill>
              <a:srgbClr val="000000"/>
            </a:solidFill>
            <a:prstDash val="solid"/>
            <a:headEnd type="none" w="sm" len="sm"/>
            <a:tailEnd type="none" w="sm" len="sm"/>
          </a:ln>
        </p:spPr>
      </p:sp>
      <p:sp>
        <p:nvSpPr>
          <p:cNvPr id="8" name="AutoShape 8"/>
          <p:cNvSpPr/>
          <p:nvPr/>
        </p:nvSpPr>
        <p:spPr>
          <a:xfrm>
            <a:off x="4842827" y="3195658"/>
            <a:ext cx="2125864" cy="0"/>
          </a:xfrm>
          <a:prstGeom prst="line">
            <a:avLst/>
          </a:prstGeom>
          <a:ln w="38100" cap="flat">
            <a:solidFill>
              <a:srgbClr val="000000"/>
            </a:solidFill>
            <a:prstDash val="solid"/>
            <a:headEnd type="none" w="sm" len="sm"/>
            <a:tailEnd type="none" w="sm" len="sm"/>
          </a:ln>
        </p:spPr>
      </p:sp>
      <p:sp>
        <p:nvSpPr>
          <p:cNvPr id="9" name="AutoShape 9"/>
          <p:cNvSpPr/>
          <p:nvPr/>
        </p:nvSpPr>
        <p:spPr>
          <a:xfrm flipV="1">
            <a:off x="4842827" y="4329773"/>
            <a:ext cx="2732696" cy="7736"/>
          </a:xfrm>
          <a:prstGeom prst="line">
            <a:avLst/>
          </a:prstGeom>
          <a:ln w="38100" cap="flat">
            <a:solidFill>
              <a:srgbClr val="000000"/>
            </a:solidFill>
            <a:prstDash val="solid"/>
            <a:headEnd type="none" w="sm" len="sm"/>
            <a:tailEnd type="none" w="sm" len="sm"/>
          </a:ln>
        </p:spPr>
      </p:sp>
      <p:sp>
        <p:nvSpPr>
          <p:cNvPr id="10" name="Freeform 10"/>
          <p:cNvSpPr/>
          <p:nvPr/>
        </p:nvSpPr>
        <p:spPr>
          <a:xfrm>
            <a:off x="4760729" y="2983456"/>
            <a:ext cx="164197" cy="167548"/>
          </a:xfrm>
          <a:custGeom>
            <a:avLst/>
            <a:gdLst/>
            <a:ahLst/>
            <a:cxnLst/>
            <a:rect l="l" t="t" r="r" b="b"/>
            <a:pathLst>
              <a:path w="328393" h="335095">
                <a:moveTo>
                  <a:pt x="0" y="0"/>
                </a:moveTo>
                <a:lnTo>
                  <a:pt x="328393" y="0"/>
                </a:lnTo>
                <a:lnTo>
                  <a:pt x="328393" y="335095"/>
                </a:lnTo>
                <a:lnTo>
                  <a:pt x="0" y="335095"/>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11" name="Freeform 11"/>
          <p:cNvSpPr/>
          <p:nvPr/>
        </p:nvSpPr>
        <p:spPr>
          <a:xfrm>
            <a:off x="4760729" y="4171482"/>
            <a:ext cx="142056" cy="142056"/>
          </a:xfrm>
          <a:custGeom>
            <a:avLst/>
            <a:gdLst/>
            <a:ahLst/>
            <a:cxnLst/>
            <a:rect l="l" t="t" r="r" b="b"/>
            <a:pathLst>
              <a:path w="284111" h="284111">
                <a:moveTo>
                  <a:pt x="0" y="0"/>
                </a:moveTo>
                <a:lnTo>
                  <a:pt x="284111" y="0"/>
                </a:lnTo>
                <a:lnTo>
                  <a:pt x="284111" y="284111"/>
                </a:lnTo>
                <a:lnTo>
                  <a:pt x="0" y="284111"/>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12" name="Freeform 12"/>
          <p:cNvSpPr/>
          <p:nvPr/>
        </p:nvSpPr>
        <p:spPr>
          <a:xfrm>
            <a:off x="4753654" y="3565704"/>
            <a:ext cx="149130" cy="146690"/>
          </a:xfrm>
          <a:custGeom>
            <a:avLst/>
            <a:gdLst/>
            <a:ahLst/>
            <a:cxnLst/>
            <a:rect l="l" t="t" r="r" b="b"/>
            <a:pathLst>
              <a:path w="298260" h="293379">
                <a:moveTo>
                  <a:pt x="0" y="0"/>
                </a:moveTo>
                <a:lnTo>
                  <a:pt x="298260" y="0"/>
                </a:lnTo>
                <a:lnTo>
                  <a:pt x="298260" y="293379"/>
                </a:lnTo>
                <a:lnTo>
                  <a:pt x="0" y="293379"/>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grpSp>
        <p:nvGrpSpPr>
          <p:cNvPr id="13" name="Group 13"/>
          <p:cNvGrpSpPr/>
          <p:nvPr/>
        </p:nvGrpSpPr>
        <p:grpSpPr>
          <a:xfrm>
            <a:off x="1360309" y="441592"/>
            <a:ext cx="2772540" cy="771525"/>
            <a:chOff x="0" y="0"/>
            <a:chExt cx="1460432" cy="406400"/>
          </a:xfrm>
        </p:grpSpPr>
        <p:sp>
          <p:nvSpPr>
            <p:cNvPr id="14" name="Freeform 14"/>
            <p:cNvSpPr/>
            <p:nvPr/>
          </p:nvSpPr>
          <p:spPr>
            <a:xfrm>
              <a:off x="0" y="0"/>
              <a:ext cx="1460432" cy="406400"/>
            </a:xfrm>
            <a:custGeom>
              <a:avLst/>
              <a:gdLst/>
              <a:ahLst/>
              <a:cxnLst/>
              <a:rect l="l" t="t" r="r" b="b"/>
              <a:pathLst>
                <a:path w="1460432" h="406400">
                  <a:moveTo>
                    <a:pt x="1460432" y="0"/>
                  </a:moveTo>
                  <a:lnTo>
                    <a:pt x="0" y="0"/>
                  </a:lnTo>
                  <a:lnTo>
                    <a:pt x="101600" y="203200"/>
                  </a:lnTo>
                  <a:lnTo>
                    <a:pt x="0" y="406400"/>
                  </a:lnTo>
                  <a:lnTo>
                    <a:pt x="1460432" y="406400"/>
                  </a:lnTo>
                  <a:lnTo>
                    <a:pt x="1358832" y="203200"/>
                  </a:lnTo>
                  <a:lnTo>
                    <a:pt x="1460432" y="0"/>
                  </a:lnTo>
                  <a:close/>
                </a:path>
              </a:pathLst>
            </a:custGeom>
            <a:solidFill>
              <a:srgbClr val="000000">
                <a:alpha val="0"/>
              </a:srgbClr>
            </a:solidFill>
          </p:spPr>
        </p:sp>
        <p:sp>
          <p:nvSpPr>
            <p:cNvPr id="15" name="TextBox 15"/>
            <p:cNvSpPr txBox="1"/>
            <p:nvPr/>
          </p:nvSpPr>
          <p:spPr>
            <a:xfrm>
              <a:off x="88900" y="-38100"/>
              <a:ext cx="1282632" cy="444500"/>
            </a:xfrm>
            <a:prstGeom prst="rect">
              <a:avLst/>
            </a:prstGeom>
          </p:spPr>
          <p:txBody>
            <a:bodyPr lIns="25400" tIns="25400" rIns="25400" bIns="25400" rtlCol="0" anchor="ctr"/>
            <a:lstStyle/>
            <a:p>
              <a:pPr algn="ctr">
                <a:lnSpc>
                  <a:spcPts val="1330"/>
                </a:lnSpc>
              </a:pPr>
              <a:endParaRPr sz="900"/>
            </a:p>
          </p:txBody>
        </p:sp>
      </p:grpSp>
      <p:sp>
        <p:nvSpPr>
          <p:cNvPr id="16" name="TextBox 16"/>
          <p:cNvSpPr txBox="1"/>
          <p:nvPr/>
        </p:nvSpPr>
        <p:spPr>
          <a:xfrm>
            <a:off x="4842827" y="2905463"/>
            <a:ext cx="1532398" cy="307777"/>
          </a:xfrm>
          <a:prstGeom prst="rect">
            <a:avLst/>
          </a:prstGeom>
        </p:spPr>
        <p:txBody>
          <a:bodyPr lIns="0" tIns="0" rIns="0" bIns="0" rtlCol="0" anchor="t">
            <a:spAutoFit/>
          </a:bodyPr>
          <a:lstStyle/>
          <a:p>
            <a:pPr algn="ctr">
              <a:lnSpc>
                <a:spcPts val="2380"/>
              </a:lnSpc>
            </a:pPr>
            <a:r>
              <a:rPr lang="en-US" sz="1700" dirty="0">
                <a:solidFill>
                  <a:srgbClr val="000000"/>
                </a:solidFill>
                <a:latin typeface="Glacial Indifference"/>
              </a:rPr>
              <a:t>07 86 55 61 40</a:t>
            </a:r>
          </a:p>
        </p:txBody>
      </p:sp>
      <p:sp>
        <p:nvSpPr>
          <p:cNvPr id="17" name="TextBox 17"/>
          <p:cNvSpPr txBox="1"/>
          <p:nvPr/>
        </p:nvSpPr>
        <p:spPr>
          <a:xfrm>
            <a:off x="4842827" y="3468395"/>
            <a:ext cx="2957691" cy="307777"/>
          </a:xfrm>
          <a:prstGeom prst="rect">
            <a:avLst/>
          </a:prstGeom>
        </p:spPr>
        <p:txBody>
          <a:bodyPr lIns="0" tIns="0" rIns="0" bIns="0" rtlCol="0" anchor="t">
            <a:spAutoFit/>
          </a:bodyPr>
          <a:lstStyle/>
          <a:p>
            <a:pPr algn="ctr">
              <a:lnSpc>
                <a:spcPts val="2380"/>
              </a:lnSpc>
            </a:pPr>
            <a:r>
              <a:rPr lang="en-US" sz="1700" dirty="0">
                <a:solidFill>
                  <a:srgbClr val="000000"/>
                </a:solidFill>
                <a:latin typeface="Glacial Indifference"/>
              </a:rPr>
              <a:t>contact@parisaprescancer.org</a:t>
            </a:r>
          </a:p>
        </p:txBody>
      </p:sp>
      <p:sp>
        <p:nvSpPr>
          <p:cNvPr id="18" name="TextBox 18"/>
          <p:cNvSpPr txBox="1"/>
          <p:nvPr/>
        </p:nvSpPr>
        <p:spPr>
          <a:xfrm>
            <a:off x="4842827" y="4039578"/>
            <a:ext cx="2125864" cy="307777"/>
          </a:xfrm>
          <a:prstGeom prst="rect">
            <a:avLst/>
          </a:prstGeom>
        </p:spPr>
        <p:txBody>
          <a:bodyPr lIns="0" tIns="0" rIns="0" bIns="0" rtlCol="0" anchor="t">
            <a:spAutoFit/>
          </a:bodyPr>
          <a:lstStyle/>
          <a:p>
            <a:pPr algn="ctr">
              <a:lnSpc>
                <a:spcPts val="2380"/>
              </a:lnSpc>
            </a:pPr>
            <a:r>
              <a:rPr lang="en-US" sz="1700" dirty="0">
                <a:solidFill>
                  <a:srgbClr val="000000"/>
                </a:solidFill>
                <a:latin typeface="Glacial Indifference"/>
              </a:rPr>
              <a:t>parisaprescancer.org</a:t>
            </a:r>
          </a:p>
        </p:txBody>
      </p:sp>
      <p:sp>
        <p:nvSpPr>
          <p:cNvPr id="19" name="TextBox 19"/>
          <p:cNvSpPr txBox="1"/>
          <p:nvPr/>
        </p:nvSpPr>
        <p:spPr>
          <a:xfrm>
            <a:off x="1581401" y="392856"/>
            <a:ext cx="2183130" cy="820738"/>
          </a:xfrm>
          <a:prstGeom prst="rect">
            <a:avLst/>
          </a:prstGeom>
        </p:spPr>
        <p:txBody>
          <a:bodyPr lIns="0" tIns="0" rIns="0" bIns="0" rtlCol="0" anchor="t">
            <a:spAutoFit/>
          </a:bodyPr>
          <a:lstStyle/>
          <a:p>
            <a:pPr algn="ctr">
              <a:lnSpc>
                <a:spcPts val="6440"/>
              </a:lnSpc>
            </a:pPr>
            <a:r>
              <a:rPr lang="en-US" sz="4600">
                <a:solidFill>
                  <a:srgbClr val="000000"/>
                </a:solidFill>
                <a:latin typeface="Glacial Indifference Bold"/>
              </a:rPr>
              <a:t>Contact</a:t>
            </a:r>
          </a:p>
        </p:txBody>
      </p:sp>
      <p:sp>
        <p:nvSpPr>
          <p:cNvPr id="20" name="AutoShape 20"/>
          <p:cNvSpPr/>
          <p:nvPr/>
        </p:nvSpPr>
        <p:spPr>
          <a:xfrm>
            <a:off x="6321672" y="3225254"/>
            <a:ext cx="647019" cy="0"/>
          </a:xfrm>
          <a:prstGeom prst="line">
            <a:avLst/>
          </a:prstGeom>
          <a:ln w="38100" cap="flat">
            <a:solidFill>
              <a:srgbClr val="000000"/>
            </a:solidFill>
            <a:prstDash val="solid"/>
            <a:headEnd type="none" w="sm" len="sm"/>
            <a:tailEnd type="none" w="sm" len="sm"/>
          </a:ln>
        </p:spPr>
      </p:sp>
      <p:sp>
        <p:nvSpPr>
          <p:cNvPr id="21" name="AutoShape 21"/>
          <p:cNvSpPr/>
          <p:nvPr/>
        </p:nvSpPr>
        <p:spPr>
          <a:xfrm>
            <a:off x="7784029" y="3794785"/>
            <a:ext cx="647019" cy="0"/>
          </a:xfrm>
          <a:prstGeom prst="line">
            <a:avLst/>
          </a:prstGeom>
          <a:ln w="38100" cap="flat">
            <a:solidFill>
              <a:srgbClr val="000000"/>
            </a:solidFill>
            <a:prstDash val="solid"/>
            <a:headEnd type="none" w="sm" len="sm"/>
            <a:tailEnd type="none" w="sm" len="sm"/>
          </a:ln>
        </p:spPr>
      </p:sp>
      <p:sp>
        <p:nvSpPr>
          <p:cNvPr id="22" name="AutoShape 22"/>
          <p:cNvSpPr/>
          <p:nvPr/>
        </p:nvSpPr>
        <p:spPr>
          <a:xfrm>
            <a:off x="6928505" y="4363040"/>
            <a:ext cx="647019" cy="0"/>
          </a:xfrm>
          <a:prstGeom prst="line">
            <a:avLst/>
          </a:prstGeom>
          <a:ln w="38100" cap="flat">
            <a:solidFill>
              <a:srgbClr val="000000"/>
            </a:solidFill>
            <a:prstDash val="solid"/>
            <a:headEnd type="none" w="sm" len="sm"/>
            <a:tailEnd type="none" w="sm" len="sm"/>
          </a:ln>
        </p:spPr>
      </p:sp>
      <p:grpSp>
        <p:nvGrpSpPr>
          <p:cNvPr id="23" name="Group 23"/>
          <p:cNvGrpSpPr/>
          <p:nvPr/>
        </p:nvGrpSpPr>
        <p:grpSpPr>
          <a:xfrm>
            <a:off x="8948740" y="4965087"/>
            <a:ext cx="244093" cy="244093"/>
            <a:chOff x="0" y="0"/>
            <a:chExt cx="650914" cy="650914"/>
          </a:xfrm>
        </p:grpSpPr>
        <p:grpSp>
          <p:nvGrpSpPr>
            <p:cNvPr id="24" name="Group 24"/>
            <p:cNvGrpSpPr/>
            <p:nvPr/>
          </p:nvGrpSpPr>
          <p:grpSpPr>
            <a:xfrm>
              <a:off x="0" y="0"/>
              <a:ext cx="650914" cy="650914"/>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lnTo>
                      <a:pt x="445826" y="33348"/>
                    </a:lnTo>
                    <a:lnTo>
                      <a:pt x="491360" y="8881"/>
                    </a:lnTo>
                    <a:lnTo>
                      <a:pt x="522953" y="49652"/>
                    </a:lnTo>
                    <a:lnTo>
                      <a:pt x="572609" y="35135"/>
                    </a:lnTo>
                    <a:lnTo>
                      <a:pt x="594986" y="81548"/>
                    </a:lnTo>
                    <a:lnTo>
                      <a:pt x="646591" y="77616"/>
                    </a:lnTo>
                    <a:lnTo>
                      <a:pt x="658778" y="127641"/>
                    </a:lnTo>
                    <a:lnTo>
                      <a:pt x="710077" y="134465"/>
                    </a:lnTo>
                    <a:lnTo>
                      <a:pt x="711539" y="185918"/>
                    </a:lnTo>
                    <a:lnTo>
                      <a:pt x="760292" y="203200"/>
                    </a:lnTo>
                    <a:lnTo>
                      <a:pt x="750965" y="253830"/>
                    </a:lnTo>
                    <a:lnTo>
                      <a:pt x="795038" y="280816"/>
                    </a:lnTo>
                    <a:lnTo>
                      <a:pt x="775331" y="328411"/>
                    </a:lnTo>
                    <a:lnTo>
                      <a:pt x="812800" y="363920"/>
                    </a:lnTo>
                    <a:lnTo>
                      <a:pt x="783573" y="406400"/>
                    </a:lnTo>
                    <a:lnTo>
                      <a:pt x="812800" y="448880"/>
                    </a:lnTo>
                    <a:lnTo>
                      <a:pt x="775331" y="484389"/>
                    </a:lnTo>
                    <a:lnTo>
                      <a:pt x="795038" y="531984"/>
                    </a:lnTo>
                    <a:lnTo>
                      <a:pt x="750965" y="558970"/>
                    </a:lnTo>
                    <a:lnTo>
                      <a:pt x="760292" y="609600"/>
                    </a:lnTo>
                    <a:lnTo>
                      <a:pt x="711539" y="626882"/>
                    </a:lnTo>
                    <a:lnTo>
                      <a:pt x="710077" y="678335"/>
                    </a:lnTo>
                    <a:lnTo>
                      <a:pt x="658778" y="685159"/>
                    </a:lnTo>
                    <a:lnTo>
                      <a:pt x="646591" y="735184"/>
                    </a:lnTo>
                    <a:lnTo>
                      <a:pt x="594986" y="731252"/>
                    </a:lnTo>
                    <a:lnTo>
                      <a:pt x="572609" y="777665"/>
                    </a:lnTo>
                    <a:lnTo>
                      <a:pt x="522953" y="763148"/>
                    </a:lnTo>
                    <a:lnTo>
                      <a:pt x="491360" y="803919"/>
                    </a:lnTo>
                    <a:lnTo>
                      <a:pt x="445826" y="779452"/>
                    </a:lnTo>
                    <a:lnTo>
                      <a:pt x="406400" y="812800"/>
                    </a:lnTo>
                    <a:lnTo>
                      <a:pt x="366974" y="779452"/>
                    </a:lnTo>
                    <a:lnTo>
                      <a:pt x="321440" y="803919"/>
                    </a:lnTo>
                    <a:lnTo>
                      <a:pt x="289847" y="763148"/>
                    </a:lnTo>
                    <a:lnTo>
                      <a:pt x="240191" y="777665"/>
                    </a:lnTo>
                    <a:lnTo>
                      <a:pt x="217814" y="731252"/>
                    </a:lnTo>
                    <a:lnTo>
                      <a:pt x="166209" y="735184"/>
                    </a:lnTo>
                    <a:lnTo>
                      <a:pt x="154022" y="685159"/>
                    </a:lnTo>
                    <a:lnTo>
                      <a:pt x="102722" y="678335"/>
                    </a:lnTo>
                    <a:lnTo>
                      <a:pt x="101260" y="626882"/>
                    </a:lnTo>
                    <a:lnTo>
                      <a:pt x="52509" y="609600"/>
                    </a:lnTo>
                    <a:lnTo>
                      <a:pt x="61835" y="558970"/>
                    </a:lnTo>
                    <a:lnTo>
                      <a:pt x="17762" y="531984"/>
                    </a:lnTo>
                    <a:lnTo>
                      <a:pt x="37469" y="484389"/>
                    </a:lnTo>
                    <a:lnTo>
                      <a:pt x="0" y="448880"/>
                    </a:lnTo>
                    <a:lnTo>
                      <a:pt x="29227" y="406400"/>
                    </a:lnTo>
                    <a:lnTo>
                      <a:pt x="0" y="363920"/>
                    </a:lnTo>
                    <a:lnTo>
                      <a:pt x="37469" y="328411"/>
                    </a:lnTo>
                    <a:lnTo>
                      <a:pt x="17762" y="280816"/>
                    </a:lnTo>
                    <a:lnTo>
                      <a:pt x="61835" y="253830"/>
                    </a:lnTo>
                    <a:lnTo>
                      <a:pt x="52509" y="203200"/>
                    </a:lnTo>
                    <a:lnTo>
                      <a:pt x="101260" y="185918"/>
                    </a:lnTo>
                    <a:lnTo>
                      <a:pt x="102722" y="134465"/>
                    </a:lnTo>
                    <a:lnTo>
                      <a:pt x="154022" y="127641"/>
                    </a:lnTo>
                    <a:lnTo>
                      <a:pt x="166209" y="77616"/>
                    </a:lnTo>
                    <a:lnTo>
                      <a:pt x="217814" y="81548"/>
                    </a:lnTo>
                    <a:lnTo>
                      <a:pt x="240191" y="35135"/>
                    </a:lnTo>
                    <a:lnTo>
                      <a:pt x="289847" y="49652"/>
                    </a:lnTo>
                    <a:lnTo>
                      <a:pt x="321440" y="8881"/>
                    </a:lnTo>
                    <a:lnTo>
                      <a:pt x="366974" y="33348"/>
                    </a:lnTo>
                    <a:lnTo>
                      <a:pt x="406400" y="0"/>
                    </a:lnTo>
                    <a:close/>
                  </a:path>
                </a:pathLst>
              </a:custGeom>
              <a:solidFill>
                <a:srgbClr val="EFD5C8"/>
              </a:solidFill>
              <a:ln w="19050" cap="sq">
                <a:solidFill>
                  <a:srgbClr val="DE4F45"/>
                </a:solidFill>
                <a:prstDash val="solid"/>
                <a:miter/>
              </a:ln>
            </p:spPr>
          </p:sp>
          <p:sp>
            <p:nvSpPr>
              <p:cNvPr id="26" name="TextBox 26"/>
              <p:cNvSpPr txBox="1"/>
              <p:nvPr/>
            </p:nvSpPr>
            <p:spPr>
              <a:xfrm>
                <a:off x="152400" y="57150"/>
                <a:ext cx="508000" cy="603250"/>
              </a:xfrm>
              <a:prstGeom prst="rect">
                <a:avLst/>
              </a:prstGeom>
            </p:spPr>
            <p:txBody>
              <a:bodyPr lIns="25400" tIns="25400" rIns="25400" bIns="25400" rtlCol="0" anchor="ctr"/>
              <a:lstStyle/>
              <a:p>
                <a:pPr algn="ctr">
                  <a:lnSpc>
                    <a:spcPts val="3499"/>
                  </a:lnSpc>
                </a:pPr>
                <a:endParaRPr sz="900"/>
              </a:p>
            </p:txBody>
          </p:sp>
        </p:grpSp>
        <p:sp>
          <p:nvSpPr>
            <p:cNvPr id="27" name="TextBox 27"/>
            <p:cNvSpPr txBox="1"/>
            <p:nvPr/>
          </p:nvSpPr>
          <p:spPr>
            <a:xfrm>
              <a:off x="78387" y="38619"/>
              <a:ext cx="494141" cy="478762"/>
            </a:xfrm>
            <a:prstGeom prst="rect">
              <a:avLst/>
            </a:prstGeom>
          </p:spPr>
          <p:txBody>
            <a:bodyPr lIns="0" tIns="0" rIns="0" bIns="0" rtlCol="0" anchor="t">
              <a:spAutoFit/>
            </a:bodyPr>
            <a:lstStyle/>
            <a:p>
              <a:pPr algn="ctr">
                <a:lnSpc>
                  <a:spcPts val="1399"/>
                </a:lnSpc>
              </a:pPr>
              <a:r>
                <a:rPr lang="en-US" sz="999">
                  <a:solidFill>
                    <a:srgbClr val="000000"/>
                  </a:solidFill>
                  <a:latin typeface="Glacial Indifference Bold"/>
                </a:rPr>
                <a:t>17</a:t>
              </a:r>
            </a:p>
          </p:txBody>
        </p:sp>
      </p:grpSp>
    </p:spTree>
    <p:extLst>
      <p:ext uri="{BB962C8B-B14F-4D97-AF65-F5344CB8AC3E}">
        <p14:creationId xmlns:p14="http://schemas.microsoft.com/office/powerpoint/2010/main" val="14541736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pour une image  1"/>
          <p:cNvSpPr>
            <a:spLocks noGrp="1"/>
          </p:cNvSpPr>
          <p:nvPr>
            <p:ph type="pic" sz="quarter" idx="13"/>
          </p:nvPr>
        </p:nvSpPr>
        <p:spPr/>
      </p:sp>
      <p:sp>
        <p:nvSpPr>
          <p:cNvPr id="4" name="Titre 3"/>
          <p:cNvSpPr>
            <a:spLocks noGrp="1"/>
          </p:cNvSpPr>
          <p:nvPr>
            <p:ph type="title"/>
          </p:nvPr>
        </p:nvSpPr>
        <p:spPr/>
        <p:txBody>
          <a:bodyPr/>
          <a:lstStyle/>
          <a:p>
            <a:pPr marL="0" indent="0">
              <a:buNone/>
            </a:pPr>
            <a:r>
              <a:rPr lang="fr-FR" dirty="0" smtClean="0"/>
              <a:t>Semaine nationale de prévention du </a:t>
            </a:r>
            <a:r>
              <a:rPr lang="fr-FR" dirty="0"/>
              <a:t>Diabète</a:t>
            </a:r>
            <a:br>
              <a:rPr lang="fr-FR" dirty="0"/>
            </a:br>
            <a:r>
              <a:rPr lang="fr-FR" dirty="0"/>
              <a:t>Intervenant externe: Claude Chaumeil</a:t>
            </a:r>
            <a:br>
              <a:rPr lang="fr-FR" dirty="0"/>
            </a:br>
            <a:endParaRPr lang="fr-FR" dirty="0"/>
          </a:p>
        </p:txBody>
      </p:sp>
      <p:sp>
        <p:nvSpPr>
          <p:cNvPr id="3" name="Espace réservé du numéro de diapositive 2"/>
          <p:cNvSpPr>
            <a:spLocks noGrp="1"/>
          </p:cNvSpPr>
          <p:nvPr>
            <p:ph type="sldNum" sz="quarter" idx="4294967295"/>
          </p:nvPr>
        </p:nvSpPr>
        <p:spPr>
          <a:xfrm>
            <a:off x="7794625" y="4783138"/>
            <a:ext cx="1349375" cy="360362"/>
          </a:xfrm>
        </p:spPr>
        <p:txBody>
          <a:bodyPr/>
          <a:lstStyle/>
          <a:p>
            <a:fld id="{733122C9-A0B9-462F-8757-0847AD287B63}" type="slidenum">
              <a:rPr lang="fr-FR" smtClean="0"/>
              <a:pPr/>
              <a:t>58</a:t>
            </a:fld>
            <a:endParaRPr lang="fr-FR" dirty="0"/>
          </a:p>
        </p:txBody>
      </p:sp>
    </p:spTree>
    <p:extLst>
      <p:ext uri="{BB962C8B-B14F-4D97-AF65-F5344CB8AC3E}">
        <p14:creationId xmlns:p14="http://schemas.microsoft.com/office/powerpoint/2010/main" val="35886301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733122C9-A0B9-462F-8757-0847AD287B63}" type="slidenum">
              <a:rPr lang="fr-FR" smtClean="0"/>
              <a:pPr/>
              <a:t>59</a:t>
            </a:fld>
            <a:endParaRPr lang="fr-FR" dirty="0"/>
          </a:p>
        </p:txBody>
      </p:sp>
      <p:sp>
        <p:nvSpPr>
          <p:cNvPr id="8" name="Titre 7"/>
          <p:cNvSpPr>
            <a:spLocks noGrp="1"/>
          </p:cNvSpPr>
          <p:nvPr>
            <p:ph type="title"/>
          </p:nvPr>
        </p:nvSpPr>
        <p:spPr/>
        <p:txBody>
          <a:bodyPr/>
          <a:lstStyle/>
          <a:p>
            <a:endParaRPr lang="fr-FR"/>
          </a:p>
        </p:txBody>
      </p:sp>
      <p:sp>
        <p:nvSpPr>
          <p:cNvPr id="7" name="Espace réservé du texte 6"/>
          <p:cNvSpPr>
            <a:spLocks noGrp="1"/>
          </p:cNvSpPr>
          <p:nvPr>
            <p:ph type="body" sz="quarter" idx="4294967295"/>
          </p:nvPr>
        </p:nvSpPr>
        <p:spPr>
          <a:xfrm>
            <a:off x="611560" y="2139950"/>
            <a:ext cx="7811715" cy="2292350"/>
          </a:xfrm>
        </p:spPr>
        <p:txBody>
          <a:bodyPr/>
          <a:lstStyle/>
          <a:p>
            <a:endParaRPr lang="fr-FR" dirty="0" smtClean="0"/>
          </a:p>
          <a:p>
            <a:endParaRPr lang="fr-FR" dirty="0"/>
          </a:p>
          <a:p>
            <a:endParaRPr lang="fr-FR" sz="2000" dirty="0" smtClean="0"/>
          </a:p>
          <a:p>
            <a:r>
              <a:rPr lang="fr-FR" sz="2000" dirty="0" smtClean="0"/>
              <a:t>Prochaines séances:</a:t>
            </a:r>
          </a:p>
          <a:p>
            <a:r>
              <a:rPr lang="fr-FR" sz="2000" dirty="0" smtClean="0"/>
              <a:t>•	Séance le 03 avril de 10h à 12h30 en présentiel : Périnatalité</a:t>
            </a:r>
          </a:p>
          <a:p>
            <a:r>
              <a:rPr lang="fr-FR" sz="2000" dirty="0" smtClean="0"/>
              <a:t>•	Séance le 06 juin de 10h à 12h30 en présentiel : Santé mentale</a:t>
            </a:r>
            <a:endParaRPr lang="fr-FR" sz="2000" dirty="0"/>
          </a:p>
        </p:txBody>
      </p:sp>
    </p:spTree>
    <p:extLst>
      <p:ext uri="{BB962C8B-B14F-4D97-AF65-F5344CB8AC3E}">
        <p14:creationId xmlns:p14="http://schemas.microsoft.com/office/powerpoint/2010/main" val="3973011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733122C9-A0B9-462F-8757-0847AD287B63}" type="slidenum">
              <a:rPr lang="fr-FR" smtClean="0"/>
              <a:pPr/>
              <a:t>6</a:t>
            </a:fld>
            <a:endParaRPr lang="fr-FR" dirty="0"/>
          </a:p>
        </p:txBody>
      </p:sp>
      <p:sp>
        <p:nvSpPr>
          <p:cNvPr id="6" name="Espace réservé de la date 5"/>
          <p:cNvSpPr>
            <a:spLocks noGrp="1"/>
          </p:cNvSpPr>
          <p:nvPr>
            <p:ph type="dt" sz="half" idx="2"/>
          </p:nvPr>
        </p:nvSpPr>
        <p:spPr>
          <a:xfrm>
            <a:off x="323850" y="4812380"/>
            <a:ext cx="1170000" cy="345869"/>
          </a:xfrm>
        </p:spPr>
        <p:txBody>
          <a:bodyPr/>
          <a:lstStyle/>
          <a:p>
            <a:fld id="{251C71F6-E0A6-1740-B64F-38F332886BAF}" type="datetime1">
              <a:rPr lang="fr-FR" cap="all" smtClean="0"/>
              <a:pPr/>
              <a:t>04/03/2024</a:t>
            </a:fld>
            <a:endParaRPr lang="fr-FR" cap="all" dirty="0"/>
          </a:p>
        </p:txBody>
      </p:sp>
      <p:sp>
        <p:nvSpPr>
          <p:cNvPr id="10" name="Titre 8"/>
          <p:cNvSpPr>
            <a:spLocks noGrp="1"/>
          </p:cNvSpPr>
          <p:nvPr>
            <p:ph type="title"/>
          </p:nvPr>
        </p:nvSpPr>
        <p:spPr>
          <a:xfrm>
            <a:off x="1887141" y="198243"/>
            <a:ext cx="6709079" cy="539991"/>
          </a:xfrm>
        </p:spPr>
        <p:txBody>
          <a:bodyPr>
            <a:noAutofit/>
          </a:bodyPr>
          <a:lstStyle/>
          <a:p>
            <a:r>
              <a:rPr lang="fr-FR" sz="1800" u="sng" dirty="0">
                <a:solidFill>
                  <a:schemeClr val="tx2"/>
                </a:solidFill>
                <a:latin typeface="Calibri" panose="020F0502020204030204" pitchFamily="34" charset="0"/>
                <a:cs typeface="Calibri" panose="020F0502020204030204" pitchFamily="34" charset="0"/>
              </a:rPr>
              <a:t>Actualités de Paris: Jeux Olympiques et Paralympiques</a:t>
            </a:r>
            <a:endParaRPr lang="fr-FR" sz="1800" dirty="0">
              <a:solidFill>
                <a:schemeClr val="tx2"/>
              </a:solidFill>
              <a:latin typeface="Calibri" panose="020F0502020204030204" pitchFamily="34" charset="0"/>
              <a:cs typeface="Calibri" panose="020F0502020204030204" pitchFamily="34" charset="0"/>
            </a:endParaRPr>
          </a:p>
        </p:txBody>
      </p:sp>
      <p:pic>
        <p:nvPicPr>
          <p:cNvPr id="1030" name="Picture 6" descr="JO Paris 2024 : découvrez les lieux où vous pourrez suivre les compétitions  à Paris et en Ile-de-France - France Bleu"/>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629" r="18737"/>
          <a:stretch/>
        </p:blipFill>
        <p:spPr bwMode="auto">
          <a:xfrm>
            <a:off x="7711839" y="278641"/>
            <a:ext cx="1106465" cy="985345"/>
          </a:xfrm>
          <a:prstGeom prst="ellipse">
            <a:avLst/>
          </a:prstGeom>
          <a:noFill/>
          <a:extLst>
            <a:ext uri="{909E8E84-426E-40DD-AFC4-6F175D3DCCD1}">
              <a14:hiddenFill xmlns:a14="http://schemas.microsoft.com/office/drawing/2010/main">
                <a:solidFill>
                  <a:srgbClr val="FFFFFF"/>
                </a:solidFill>
              </a14:hiddenFill>
            </a:ext>
          </a:extLst>
        </p:spPr>
      </p:pic>
      <p:sp>
        <p:nvSpPr>
          <p:cNvPr id="8" name="AutoShape 8" descr="Jeux olympiques et paralympiques de Paris 2024 - Ville de Paris"/>
          <p:cNvSpPr>
            <a:spLocks noChangeAspect="1" noChangeArrowheads="1"/>
          </p:cNvSpPr>
          <p:nvPr/>
        </p:nvSpPr>
        <p:spPr bwMode="auto">
          <a:xfrm>
            <a:off x="116681" y="-606028"/>
            <a:ext cx="2028825" cy="12715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9" name="AutoShape 10" descr="JO 2024 : l'État et les collectivités rajoutent 111 millions d'euros au  budget">
            <a:hlinkClick r:id="rId4"/>
          </p:cNvPr>
          <p:cNvSpPr>
            <a:spLocks noChangeAspect="1" noChangeArrowheads="1"/>
          </p:cNvSpPr>
          <p:nvPr/>
        </p:nvSpPr>
        <p:spPr bwMode="auto">
          <a:xfrm>
            <a:off x="116681" y="-645318"/>
            <a:ext cx="2271713" cy="11358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15" name="AutoShape 14" descr="Paris 2024 : la cérémonie d'ouverture des Jeux Olympiques sur la Seine"/>
          <p:cNvSpPr>
            <a:spLocks noChangeAspect="1" noChangeArrowheads="1"/>
          </p:cNvSpPr>
          <p:nvPr/>
        </p:nvSpPr>
        <p:spPr bwMode="auto">
          <a:xfrm>
            <a:off x="116681"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32" name="Rectangle 31"/>
          <p:cNvSpPr/>
          <p:nvPr/>
        </p:nvSpPr>
        <p:spPr>
          <a:xfrm>
            <a:off x="345281" y="3600524"/>
            <a:ext cx="8517732" cy="987450"/>
          </a:xfrm>
          <a:prstGeom prst="rect">
            <a:avLst/>
          </a:prstGeom>
        </p:spPr>
        <p:txBody>
          <a:bodyPr wrap="square">
            <a:spAutoFit/>
          </a:bodyPr>
          <a:lstStyle/>
          <a:p>
            <a:pPr marL="285750" lvl="0" indent="-285750">
              <a:buFont typeface="Calibri" panose="020F0502020204030204" pitchFamily="34" charset="0"/>
              <a:buChar char="-"/>
            </a:pPr>
            <a:r>
              <a:rPr lang="fr-FR" sz="1350" b="1" i="1" dirty="0" smtClean="0">
                <a:solidFill>
                  <a:srgbClr val="000091"/>
                </a:solidFill>
                <a:latin typeface="Calibri" panose="020F0502020204030204" pitchFamily="34" charset="0"/>
                <a:cs typeface="Calibri" panose="020F0502020204030204" pitchFamily="34" charset="0"/>
              </a:rPr>
              <a:t>Site </a:t>
            </a:r>
            <a:r>
              <a:rPr lang="fr-FR" sz="1350" b="1" i="1" dirty="0">
                <a:solidFill>
                  <a:srgbClr val="000091"/>
                </a:solidFill>
                <a:latin typeface="Calibri" panose="020F0502020204030204" pitchFamily="34" charset="0"/>
                <a:cs typeface="Calibri" panose="020F0502020204030204" pitchFamily="34" charset="0"/>
              </a:rPr>
              <a:t>de la Ville de Paris </a:t>
            </a:r>
            <a:r>
              <a:rPr lang="fr-FR" sz="1350" i="1" dirty="0" smtClean="0">
                <a:latin typeface="Calibri" panose="020F0502020204030204" pitchFamily="34" charset="0"/>
                <a:cs typeface="Calibri" panose="020F0502020204030204" pitchFamily="34" charset="0"/>
              </a:rPr>
              <a:t>: </a:t>
            </a:r>
            <a:r>
              <a:rPr lang="fr-FR" sz="1350" i="1" u="sng" dirty="0">
                <a:latin typeface="Calibri" panose="020F0502020204030204" pitchFamily="34" charset="0"/>
                <a:cs typeface="Calibri" panose="020F0502020204030204" pitchFamily="34" charset="0"/>
                <a:hlinkClick r:id="rId5"/>
              </a:rPr>
              <a:t>https://</a:t>
            </a:r>
            <a:r>
              <a:rPr lang="fr-FR" sz="1350" i="1" u="sng" dirty="0" smtClean="0">
                <a:latin typeface="Calibri" panose="020F0502020204030204" pitchFamily="34" charset="0"/>
                <a:cs typeface="Calibri" panose="020F0502020204030204" pitchFamily="34" charset="0"/>
                <a:hlinkClick r:id="rId5"/>
              </a:rPr>
              <a:t>www.paris.fr/pages/perimetres-de-securite-pendant-les-jeux-de-paris-2024-les-reponses-a-vos-questions-25632</a:t>
            </a:r>
            <a:r>
              <a:rPr lang="fr-FR" sz="1350" i="1" dirty="0" smtClean="0">
                <a:latin typeface="Calibri" panose="020F0502020204030204" pitchFamily="34" charset="0"/>
                <a:cs typeface="Calibri" panose="020F0502020204030204" pitchFamily="34" charset="0"/>
              </a:rPr>
              <a:t> </a:t>
            </a:r>
            <a:endParaRPr lang="fr-FR" sz="1350" i="1" dirty="0">
              <a:latin typeface="Calibri" panose="020F0502020204030204" pitchFamily="34" charset="0"/>
              <a:cs typeface="Calibri" panose="020F0502020204030204" pitchFamily="34" charset="0"/>
            </a:endParaRPr>
          </a:p>
          <a:p>
            <a:pPr marL="285750" lvl="0" indent="-285750">
              <a:spcBef>
                <a:spcPts val="500"/>
              </a:spcBef>
              <a:buFont typeface="Calibri" panose="020F0502020204030204" pitchFamily="34" charset="0"/>
              <a:buChar char="-"/>
            </a:pPr>
            <a:r>
              <a:rPr lang="fr-FR" sz="1350" b="1" i="1" dirty="0">
                <a:solidFill>
                  <a:srgbClr val="000091"/>
                </a:solidFill>
                <a:latin typeface="Calibri" panose="020F0502020204030204" pitchFamily="34" charset="0"/>
                <a:cs typeface="Calibri" panose="020F0502020204030204" pitchFamily="34" charset="0"/>
              </a:rPr>
              <a:t>Site « Anticiper les Jeux » </a:t>
            </a:r>
            <a:r>
              <a:rPr lang="fr-FR" sz="1350" i="1" dirty="0">
                <a:latin typeface="Calibri" panose="020F0502020204030204" pitchFamily="34" charset="0"/>
                <a:cs typeface="Calibri" panose="020F0502020204030204" pitchFamily="34" charset="0"/>
              </a:rPr>
              <a:t>du Ministère chargé des </a:t>
            </a:r>
            <a:r>
              <a:rPr lang="fr-FR" sz="1350" i="1" dirty="0" smtClean="0">
                <a:latin typeface="Calibri" panose="020F0502020204030204" pitchFamily="34" charset="0"/>
                <a:cs typeface="Calibri" panose="020F0502020204030204" pitchFamily="34" charset="0"/>
              </a:rPr>
              <a:t>transports</a:t>
            </a:r>
            <a:r>
              <a:rPr lang="fr-FR" sz="1350" i="1" dirty="0">
                <a:latin typeface="Calibri" panose="020F0502020204030204" pitchFamily="34" charset="0"/>
                <a:cs typeface="Calibri" panose="020F0502020204030204" pitchFamily="34" charset="0"/>
              </a:rPr>
              <a:t> : </a:t>
            </a:r>
            <a:r>
              <a:rPr lang="fr-FR" sz="1350" i="1" u="sng" dirty="0">
                <a:latin typeface="Calibri" panose="020F0502020204030204" pitchFamily="34" charset="0"/>
                <a:cs typeface="Calibri" panose="020F0502020204030204" pitchFamily="34" charset="0"/>
                <a:hlinkClick r:id="rId6"/>
              </a:rPr>
              <a:t>https://anticiperlesjeux.gouv.fr/je-minforme/limportant-cest-danticiper</a:t>
            </a:r>
            <a:r>
              <a:rPr lang="fr-FR" sz="1350" i="1" dirty="0">
                <a:latin typeface="Calibri" panose="020F0502020204030204" pitchFamily="34" charset="0"/>
                <a:cs typeface="Calibri" panose="020F0502020204030204" pitchFamily="34" charset="0"/>
              </a:rPr>
              <a:t> . </a:t>
            </a:r>
          </a:p>
        </p:txBody>
      </p:sp>
      <p:sp>
        <p:nvSpPr>
          <p:cNvPr id="33" name="Espace réservé du contenu 2"/>
          <p:cNvSpPr txBox="1">
            <a:spLocks/>
          </p:cNvSpPr>
          <p:nvPr/>
        </p:nvSpPr>
        <p:spPr>
          <a:xfrm>
            <a:off x="345281" y="1280009"/>
            <a:ext cx="1579203" cy="234277"/>
          </a:xfrm>
          <a:prstGeom prst="rect">
            <a:avLst/>
          </a:prstGeom>
          <a:ln>
            <a:solidFill>
              <a:srgbClr val="FFC000">
                <a:lumMod val="75000"/>
              </a:srgb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350" b="1" i="0" u="none" strike="noStrike" kern="1200" cap="none" spc="0" normalizeH="0" baseline="0" noProof="0" dirty="0" smtClean="0">
                <a:ln>
                  <a:noFill/>
                </a:ln>
                <a:solidFill>
                  <a:srgbClr val="000091"/>
                </a:solidFill>
                <a:effectLst/>
                <a:uLnTx/>
                <a:uFillTx/>
                <a:latin typeface="Calibri" panose="020F0502020204030204" pitchFamily="34" charset="0"/>
                <a:cs typeface="Calibri" panose="020F0502020204030204" pitchFamily="34" charset="0"/>
              </a:rPr>
              <a:t>Prochaines étapes</a:t>
            </a:r>
          </a:p>
        </p:txBody>
      </p:sp>
      <p:sp>
        <p:nvSpPr>
          <p:cNvPr id="37" name="Espace réservé du contenu 2"/>
          <p:cNvSpPr txBox="1">
            <a:spLocks/>
          </p:cNvSpPr>
          <p:nvPr/>
        </p:nvSpPr>
        <p:spPr>
          <a:xfrm>
            <a:off x="3923928" y="3319338"/>
            <a:ext cx="1038015" cy="263157"/>
          </a:xfrm>
          <a:prstGeom prst="rect">
            <a:avLst/>
          </a:prstGeom>
          <a:ln>
            <a:solidFill>
              <a:srgbClr val="FFC000">
                <a:lumMod val="75000"/>
              </a:srgbClr>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350" b="1" i="0" u="none" strike="noStrike" kern="1200" cap="none" spc="0" normalizeH="0" baseline="0" noProof="0" dirty="0" smtClean="0">
                <a:ln>
                  <a:noFill/>
                </a:ln>
                <a:solidFill>
                  <a:srgbClr val="000091"/>
                </a:solidFill>
                <a:effectLst/>
                <a:uLnTx/>
                <a:uFillTx/>
                <a:latin typeface="Calibri" panose="020F0502020204030204" pitchFamily="34" charset="0"/>
                <a:cs typeface="Calibri" panose="020F0502020204030204" pitchFamily="34" charset="0"/>
              </a:rPr>
              <a:t>Liens utiles </a:t>
            </a:r>
            <a:r>
              <a:rPr kumimoji="0" lang="fr-FR" sz="1350" b="1" i="0" u="none" strike="noStrike" kern="1200" cap="none" spc="0" normalizeH="0" noProof="0" dirty="0" smtClean="0">
                <a:ln>
                  <a:noFill/>
                </a:ln>
                <a:solidFill>
                  <a:srgbClr val="000091"/>
                </a:solidFill>
                <a:effectLst/>
                <a:uLnTx/>
                <a:uFillTx/>
                <a:latin typeface="Calibri" panose="020F0502020204030204" pitchFamily="34" charset="0"/>
                <a:cs typeface="Calibri" panose="020F0502020204030204" pitchFamily="34" charset="0"/>
              </a:rPr>
              <a:t> </a:t>
            </a:r>
            <a:r>
              <a:rPr kumimoji="0" lang="fr-FR" sz="1350" b="1" i="0" u="none" strike="noStrike" kern="1200" cap="none" spc="0" normalizeH="0" baseline="0" noProof="0" dirty="0" smtClean="0">
                <a:ln>
                  <a:noFill/>
                </a:ln>
                <a:solidFill>
                  <a:srgbClr val="000091"/>
                </a:solidFill>
                <a:effectLst/>
                <a:uLnTx/>
                <a:uFillTx/>
                <a:latin typeface="Calibri" panose="020F0502020204030204" pitchFamily="34" charset="0"/>
                <a:cs typeface="Calibri" panose="020F0502020204030204" pitchFamily="34" charset="0"/>
              </a:rPr>
              <a:t> </a:t>
            </a:r>
          </a:p>
        </p:txBody>
      </p:sp>
      <p:sp>
        <p:nvSpPr>
          <p:cNvPr id="38" name="Rectangle 37"/>
          <p:cNvSpPr/>
          <p:nvPr/>
        </p:nvSpPr>
        <p:spPr>
          <a:xfrm>
            <a:off x="296566" y="2139702"/>
            <a:ext cx="8531175" cy="1051570"/>
          </a:xfrm>
          <a:prstGeom prst="rect">
            <a:avLst/>
          </a:prstGeom>
        </p:spPr>
        <p:txBody>
          <a:bodyPr wrap="square">
            <a:spAutoFit/>
          </a:bodyPr>
          <a:lstStyle/>
          <a:p>
            <a:pPr algn="just"/>
            <a:r>
              <a:rPr lang="fr-FR" sz="1350" u="sng" dirty="0" smtClean="0">
                <a:latin typeface="Calibri" panose="020F0502020204030204" pitchFamily="34" charset="0"/>
                <a:cs typeface="Calibri" panose="020F0502020204030204" pitchFamily="34" charset="0"/>
              </a:rPr>
              <a:t>Actions côté DD75 </a:t>
            </a:r>
            <a:r>
              <a:rPr lang="fr-FR" sz="1350" dirty="0" smtClean="0">
                <a:latin typeface="Calibri" panose="020F0502020204030204" pitchFamily="34" charset="0"/>
                <a:cs typeface="Calibri" panose="020F0502020204030204" pitchFamily="34" charset="0"/>
              </a:rPr>
              <a:t>: </a:t>
            </a:r>
          </a:p>
          <a:p>
            <a:pPr marL="285750" indent="-285750" algn="just">
              <a:spcBef>
                <a:spcPts val="500"/>
              </a:spcBef>
              <a:buFont typeface="Wingdings" panose="05000000000000000000" pitchFamily="2" charset="2"/>
              <a:buChar char="è"/>
            </a:pPr>
            <a:r>
              <a:rPr lang="fr-FR" sz="1350" b="1" dirty="0" smtClean="0">
                <a:solidFill>
                  <a:srgbClr val="000091"/>
                </a:solidFill>
                <a:latin typeface="Calibri" panose="020F0502020204030204" pitchFamily="34" charset="0"/>
                <a:cs typeface="Calibri" panose="020F0502020204030204" pitchFamily="34" charset="0"/>
              </a:rPr>
              <a:t>Organisation de nouvelles réunions territoriales,</a:t>
            </a:r>
            <a:r>
              <a:rPr lang="fr-FR" sz="1350" dirty="0" smtClean="0">
                <a:solidFill>
                  <a:srgbClr val="000091"/>
                </a:solidFill>
                <a:latin typeface="Calibri" panose="020F0502020204030204" pitchFamily="34" charset="0"/>
                <a:cs typeface="Calibri" panose="020F0502020204030204" pitchFamily="34" charset="0"/>
              </a:rPr>
              <a:t> </a:t>
            </a:r>
            <a:r>
              <a:rPr lang="fr-FR" sz="1350" dirty="0" smtClean="0">
                <a:latin typeface="Calibri" panose="020F0502020204030204" pitchFamily="34" charset="0"/>
                <a:cs typeface="Calibri" panose="020F0502020204030204" pitchFamily="34" charset="0"/>
              </a:rPr>
              <a:t>à destination de l’ensemble des acteurs et/ou plus ciblées </a:t>
            </a:r>
            <a:endParaRPr lang="fr-FR" sz="600" dirty="0" smtClean="0">
              <a:latin typeface="Calibri" panose="020F0502020204030204" pitchFamily="34" charset="0"/>
              <a:cs typeface="Calibri" panose="020F0502020204030204" pitchFamily="34" charset="0"/>
            </a:endParaRPr>
          </a:p>
          <a:p>
            <a:pPr marL="285750" indent="-285750" algn="just">
              <a:spcBef>
                <a:spcPts val="500"/>
              </a:spcBef>
              <a:buFont typeface="Wingdings" panose="05000000000000000000" pitchFamily="2" charset="2"/>
              <a:buChar char="è"/>
            </a:pPr>
            <a:r>
              <a:rPr lang="fr-FR" sz="1350" b="1" dirty="0">
                <a:solidFill>
                  <a:srgbClr val="000091"/>
                </a:solidFill>
                <a:latin typeface="Calibri" panose="020F0502020204030204" pitchFamily="34" charset="0"/>
                <a:cs typeface="Calibri" panose="020F0502020204030204" pitchFamily="34" charset="0"/>
              </a:rPr>
              <a:t>Poursuite de l’accompagnement des structures et des acteurs, </a:t>
            </a:r>
            <a:r>
              <a:rPr lang="fr-FR" sz="1350" dirty="0" smtClean="0">
                <a:latin typeface="Calibri" panose="020F0502020204030204" pitchFamily="34" charset="0"/>
                <a:cs typeface="Calibri" panose="020F0502020204030204" pitchFamily="34" charset="0"/>
              </a:rPr>
              <a:t>avec une vigilance particulière pour les dispositifs et actions en direction des personnes vulnérables </a:t>
            </a:r>
          </a:p>
        </p:txBody>
      </p:sp>
      <p:sp>
        <p:nvSpPr>
          <p:cNvPr id="5" name="Rectangle 4"/>
          <p:cNvSpPr/>
          <p:nvPr/>
        </p:nvSpPr>
        <p:spPr>
          <a:xfrm>
            <a:off x="320848" y="3319338"/>
            <a:ext cx="8427865" cy="1327073"/>
          </a:xfrm>
          <a:prstGeom prst="rect">
            <a:avLst/>
          </a:prstGeom>
          <a:noFill/>
          <a:ln w="63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Rectangle 39"/>
          <p:cNvSpPr/>
          <p:nvPr/>
        </p:nvSpPr>
        <p:spPr>
          <a:xfrm>
            <a:off x="331838" y="1577474"/>
            <a:ext cx="8531175" cy="507831"/>
          </a:xfrm>
          <a:prstGeom prst="rect">
            <a:avLst/>
          </a:prstGeom>
        </p:spPr>
        <p:txBody>
          <a:bodyPr wrap="square">
            <a:spAutoFit/>
          </a:bodyPr>
          <a:lstStyle/>
          <a:p>
            <a:pPr marL="285750" indent="-285750" algn="just">
              <a:buFont typeface="Calibri" panose="020F0502020204030204" pitchFamily="34" charset="0"/>
              <a:buChar char="-"/>
            </a:pPr>
            <a:r>
              <a:rPr lang="fr-FR" sz="1350" dirty="0" smtClean="0">
                <a:latin typeface="Calibri" panose="020F0502020204030204" pitchFamily="34" charset="0"/>
                <a:cs typeface="Calibri" panose="020F0502020204030204" pitchFamily="34" charset="0"/>
              </a:rPr>
              <a:t>Début mars : Communication de la Préfecture de Police sur les </a:t>
            </a:r>
            <a:r>
              <a:rPr lang="fr-FR" sz="1350" b="1" dirty="0">
                <a:solidFill>
                  <a:srgbClr val="000091"/>
                </a:solidFill>
                <a:latin typeface="Calibri" panose="020F0502020204030204" pitchFamily="34" charset="0"/>
                <a:cs typeface="Calibri" panose="020F0502020204030204" pitchFamily="34" charset="0"/>
              </a:rPr>
              <a:t>évolutions des périmètres et dérogations</a:t>
            </a:r>
          </a:p>
          <a:p>
            <a:pPr marL="285750" indent="-285750" algn="just">
              <a:buFont typeface="Calibri" panose="020F0502020204030204" pitchFamily="34" charset="0"/>
              <a:buChar char="-"/>
            </a:pPr>
            <a:r>
              <a:rPr lang="fr-FR" sz="1350" dirty="0" smtClean="0">
                <a:latin typeface="Calibri" panose="020F0502020204030204" pitchFamily="34" charset="0"/>
                <a:cs typeface="Calibri" panose="020F0502020204030204" pitchFamily="34" charset="0"/>
              </a:rPr>
              <a:t>Printemps :</a:t>
            </a:r>
            <a:r>
              <a:rPr lang="fr-FR" sz="1350" dirty="0" smtClean="0">
                <a:solidFill>
                  <a:srgbClr val="002395"/>
                </a:solidFill>
                <a:latin typeface="Calibri" panose="020F0502020204030204" pitchFamily="34" charset="0"/>
                <a:cs typeface="Calibri" panose="020F0502020204030204" pitchFamily="34" charset="0"/>
              </a:rPr>
              <a:t> </a:t>
            </a:r>
            <a:r>
              <a:rPr lang="fr-FR" sz="1350" b="1" dirty="0">
                <a:solidFill>
                  <a:srgbClr val="000091"/>
                </a:solidFill>
                <a:latin typeface="Calibri" panose="020F0502020204030204" pitchFamily="34" charset="0"/>
                <a:cs typeface="Calibri" panose="020F0502020204030204" pitchFamily="34" charset="0"/>
              </a:rPr>
              <a:t>Mise en ligne de la plateforme </a:t>
            </a:r>
            <a:r>
              <a:rPr lang="fr-FR" sz="1350" dirty="0" smtClean="0">
                <a:latin typeface="Calibri" panose="020F0502020204030204" pitchFamily="34" charset="0"/>
                <a:cs typeface="Calibri" panose="020F0502020204030204" pitchFamily="34" charset="0"/>
              </a:rPr>
              <a:t>pour les demandes de dérogations </a:t>
            </a:r>
          </a:p>
        </p:txBody>
      </p:sp>
      <p:sp>
        <p:nvSpPr>
          <p:cNvPr id="41" name="Titre 1"/>
          <p:cNvSpPr txBox="1">
            <a:spLocks/>
          </p:cNvSpPr>
          <p:nvPr/>
        </p:nvSpPr>
        <p:spPr>
          <a:xfrm>
            <a:off x="121618" y="674757"/>
            <a:ext cx="9144000" cy="539750"/>
          </a:xfrm>
          <a:prstGeom prst="rect">
            <a:avLst/>
          </a:prstGeom>
        </p:spPr>
        <p:txBody>
          <a:bodyPr vert="horz" lIns="91440" tIns="45720" rIns="91440" bIns="45720" rtlCol="0" anchor="ctr">
            <a:normAutofit/>
          </a:bodyPr>
          <a:lstStyle>
            <a:lvl1pPr marL="14288" indent="0" algn="l" defTabSz="914400" rtl="0" eaLnBrk="1" latinLnBrk="0" hangingPunct="1">
              <a:lnSpc>
                <a:spcPct val="90000"/>
              </a:lnSpc>
              <a:spcBef>
                <a:spcPct val="0"/>
              </a:spcBef>
              <a:buNone/>
              <a:tabLst/>
              <a:defRPr sz="2500" b="1" kern="1200">
                <a:solidFill>
                  <a:schemeClr val="tx1"/>
                </a:solidFill>
                <a:latin typeface="+mj-lt"/>
                <a:ea typeface="+mj-ea"/>
                <a:cs typeface="+mj-cs"/>
              </a:defRPr>
            </a:lvl1pPr>
          </a:lstStyle>
          <a:p>
            <a:r>
              <a:rPr lang="fr-FR" sz="2200" dirty="0" smtClean="0"/>
              <a:t>Circulation et mobilités pendant les Jeux </a:t>
            </a:r>
            <a:endParaRPr lang="fr-FR" sz="2200" dirty="0"/>
          </a:p>
        </p:txBody>
      </p:sp>
    </p:spTree>
    <p:extLst>
      <p:ext uri="{BB962C8B-B14F-4D97-AF65-F5344CB8AC3E}">
        <p14:creationId xmlns:p14="http://schemas.microsoft.com/office/powerpoint/2010/main" val="4605985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733122C9-A0B9-462F-8757-0847AD287B63}" type="slidenum">
              <a:rPr lang="fr-FR" smtClean="0"/>
              <a:pPr/>
              <a:t>7</a:t>
            </a:fld>
            <a:endParaRPr lang="fr-FR" dirty="0"/>
          </a:p>
        </p:txBody>
      </p:sp>
      <p:sp>
        <p:nvSpPr>
          <p:cNvPr id="6" name="Espace réservé de la date 5"/>
          <p:cNvSpPr>
            <a:spLocks noGrp="1"/>
          </p:cNvSpPr>
          <p:nvPr>
            <p:ph type="dt" sz="half" idx="2"/>
          </p:nvPr>
        </p:nvSpPr>
        <p:spPr>
          <a:xfrm>
            <a:off x="323850" y="4812380"/>
            <a:ext cx="1170000" cy="345869"/>
          </a:xfrm>
        </p:spPr>
        <p:txBody>
          <a:bodyPr/>
          <a:lstStyle/>
          <a:p>
            <a:fld id="{251C71F6-E0A6-1740-B64F-38F332886BAF}" type="datetime1">
              <a:rPr lang="fr-FR" cap="all" smtClean="0"/>
              <a:pPr/>
              <a:t>04/03/2024</a:t>
            </a:fld>
            <a:endParaRPr lang="fr-FR" cap="all" dirty="0"/>
          </a:p>
        </p:txBody>
      </p:sp>
      <p:sp>
        <p:nvSpPr>
          <p:cNvPr id="10" name="Titre 8"/>
          <p:cNvSpPr>
            <a:spLocks noGrp="1"/>
          </p:cNvSpPr>
          <p:nvPr>
            <p:ph type="title"/>
          </p:nvPr>
        </p:nvSpPr>
        <p:spPr>
          <a:xfrm>
            <a:off x="1887141" y="198243"/>
            <a:ext cx="6709079" cy="539991"/>
          </a:xfrm>
        </p:spPr>
        <p:txBody>
          <a:bodyPr>
            <a:noAutofit/>
          </a:bodyPr>
          <a:lstStyle/>
          <a:p>
            <a:r>
              <a:rPr lang="fr-FR" sz="1800" u="sng" dirty="0">
                <a:solidFill>
                  <a:schemeClr val="tx2"/>
                </a:solidFill>
                <a:latin typeface="Calibri" panose="020F0502020204030204" pitchFamily="34" charset="0"/>
                <a:cs typeface="Calibri" panose="020F0502020204030204" pitchFamily="34" charset="0"/>
              </a:rPr>
              <a:t>Actualités de Paris: Jeux Olympiques et Paralympiques</a:t>
            </a:r>
            <a:endParaRPr lang="fr-FR" sz="1800" dirty="0">
              <a:solidFill>
                <a:schemeClr val="tx2"/>
              </a:solidFill>
              <a:latin typeface="Calibri" panose="020F0502020204030204" pitchFamily="34" charset="0"/>
              <a:cs typeface="Calibri" panose="020F0502020204030204" pitchFamily="34" charset="0"/>
            </a:endParaRPr>
          </a:p>
        </p:txBody>
      </p:sp>
      <p:sp>
        <p:nvSpPr>
          <p:cNvPr id="3" name="ZoneTexte 2"/>
          <p:cNvSpPr txBox="1"/>
          <p:nvPr/>
        </p:nvSpPr>
        <p:spPr>
          <a:xfrm>
            <a:off x="395536" y="664521"/>
            <a:ext cx="8533794" cy="4001095"/>
          </a:xfrm>
          <a:prstGeom prst="rect">
            <a:avLst/>
          </a:prstGeom>
          <a:noFill/>
        </p:spPr>
        <p:txBody>
          <a:bodyPr wrap="square" rtlCol="0">
            <a:spAutoFit/>
          </a:bodyPr>
          <a:lstStyle/>
          <a:p>
            <a:pPr marL="214313" indent="-214313" algn="just">
              <a:buFont typeface="Arial" panose="020B0604020202020204" pitchFamily="34" charset="0"/>
              <a:buChar char="•"/>
            </a:pPr>
            <a:r>
              <a:rPr lang="fr-FR" sz="1350" b="1" dirty="0" smtClean="0">
                <a:solidFill>
                  <a:srgbClr val="000000"/>
                </a:solidFill>
                <a:latin typeface="Calibri" panose="020F0502020204030204" pitchFamily="34" charset="0"/>
                <a:cs typeface="Calibri" panose="020F0502020204030204" pitchFamily="34" charset="0"/>
              </a:rPr>
              <a:t>Travaux et réflexions en cours sur la continuité des prises en charge :</a:t>
            </a:r>
          </a:p>
          <a:p>
            <a:pPr marL="742950" lvl="1" indent="-285750" algn="just">
              <a:buFont typeface="Wingdings" panose="05000000000000000000" pitchFamily="2" charset="2"/>
              <a:buChar char="q"/>
            </a:pPr>
            <a:r>
              <a:rPr lang="fr-FR" sz="1350" b="1" dirty="0" smtClean="0">
                <a:solidFill>
                  <a:srgbClr val="000000"/>
                </a:solidFill>
                <a:latin typeface="Calibri" panose="020F0502020204030204" pitchFamily="34" charset="0"/>
                <a:cs typeface="Calibri" panose="020F0502020204030204" pitchFamily="34" charset="0"/>
              </a:rPr>
              <a:t>Assurer </a:t>
            </a:r>
            <a:r>
              <a:rPr lang="fr-FR" sz="1350" b="1" dirty="0">
                <a:solidFill>
                  <a:srgbClr val="000000"/>
                </a:solidFill>
                <a:latin typeface="Calibri" panose="020F0502020204030204" pitchFamily="34" charset="0"/>
                <a:cs typeface="Calibri" panose="020F0502020204030204" pitchFamily="34" charset="0"/>
              </a:rPr>
              <a:t>la continuité des soins à </a:t>
            </a:r>
            <a:r>
              <a:rPr lang="fr-FR" sz="1350" b="1" dirty="0" smtClean="0">
                <a:solidFill>
                  <a:srgbClr val="000000"/>
                </a:solidFill>
                <a:latin typeface="Calibri" panose="020F0502020204030204" pitchFamily="34" charset="0"/>
                <a:cs typeface="Calibri" panose="020F0502020204030204" pitchFamily="34" charset="0"/>
              </a:rPr>
              <a:t>l’hôpital :</a:t>
            </a:r>
          </a:p>
          <a:p>
            <a:pPr marL="1200150" lvl="2" indent="-285750" algn="just">
              <a:buFont typeface="Wingdings" panose="05000000000000000000" pitchFamily="2" charset="2"/>
              <a:buChar char="§"/>
            </a:pPr>
            <a:r>
              <a:rPr lang="fr-FR" sz="1000" dirty="0">
                <a:latin typeface="Calibri" panose="020F0502020204030204" pitchFamily="34" charset="0"/>
                <a:cs typeface="Calibri" panose="020F0502020204030204" pitchFamily="34" charset="0"/>
              </a:rPr>
              <a:t>Pour les 12 établissements de </a:t>
            </a:r>
            <a:r>
              <a:rPr lang="fr-FR" sz="1000" dirty="0" smtClean="0">
                <a:latin typeface="Calibri" panose="020F0502020204030204" pitchFamily="34" charset="0"/>
                <a:cs typeface="Calibri" panose="020F0502020204030204" pitchFamily="34" charset="0"/>
              </a:rPr>
              <a:t>1</a:t>
            </a:r>
            <a:r>
              <a:rPr lang="fr-FR" sz="1000" baseline="30000" dirty="0" smtClean="0">
                <a:latin typeface="Calibri" panose="020F0502020204030204" pitchFamily="34" charset="0"/>
                <a:cs typeface="Calibri" panose="020F0502020204030204" pitchFamily="34" charset="0"/>
              </a:rPr>
              <a:t>e</a:t>
            </a:r>
            <a:r>
              <a:rPr lang="fr-FR" sz="1000" dirty="0" smtClean="0">
                <a:latin typeface="Calibri" panose="020F0502020204030204" pitchFamily="34" charset="0"/>
                <a:cs typeface="Calibri" panose="020F0502020204030204" pitchFamily="34" charset="0"/>
              </a:rPr>
              <a:t> ligne </a:t>
            </a:r>
            <a:r>
              <a:rPr lang="fr-FR" sz="1000" dirty="0">
                <a:latin typeface="Calibri" panose="020F0502020204030204" pitchFamily="34" charset="0"/>
                <a:cs typeface="Calibri" panose="020F0502020204030204" pitchFamily="34" charset="0"/>
              </a:rPr>
              <a:t>(et l’AP-HP) : renforcement des services </a:t>
            </a:r>
            <a:r>
              <a:rPr lang="fr-FR" sz="1000" dirty="0" smtClean="0">
                <a:latin typeface="Calibri" panose="020F0502020204030204" pitchFamily="34" charset="0"/>
                <a:cs typeface="Calibri" panose="020F0502020204030204" pitchFamily="34" charset="0"/>
              </a:rPr>
              <a:t>(aval </a:t>
            </a:r>
            <a:r>
              <a:rPr lang="fr-FR" sz="1000" dirty="0">
                <a:latin typeface="Calibri" panose="020F0502020204030204" pitchFamily="34" charset="0"/>
                <a:cs typeface="Calibri" panose="020F0502020204030204" pitchFamily="34" charset="0"/>
              </a:rPr>
              <a:t>des urgences, chirurgie urgente, soins </a:t>
            </a:r>
            <a:r>
              <a:rPr lang="fr-FR" sz="1000" dirty="0" smtClean="0">
                <a:latin typeface="Calibri" panose="020F0502020204030204" pitchFamily="34" charset="0"/>
                <a:cs typeface="Calibri" panose="020F0502020204030204" pitchFamily="34" charset="0"/>
              </a:rPr>
              <a:t>critiques…)</a:t>
            </a:r>
          </a:p>
          <a:p>
            <a:pPr marL="1200150" lvl="2" indent="-285750" algn="just">
              <a:buFont typeface="Wingdings" panose="05000000000000000000" pitchFamily="2" charset="2"/>
              <a:buChar char="§"/>
            </a:pPr>
            <a:r>
              <a:rPr lang="fr-FR" sz="1000" dirty="0">
                <a:latin typeface="Calibri" panose="020F0502020204030204" pitchFamily="34" charset="0"/>
                <a:cs typeface="Calibri" panose="020F0502020204030204" pitchFamily="34" charset="0"/>
              </a:rPr>
              <a:t>Pour l’ensemble des </a:t>
            </a:r>
            <a:r>
              <a:rPr lang="fr-FR" sz="1000" dirty="0" smtClean="0">
                <a:latin typeface="Calibri" panose="020F0502020204030204" pitchFamily="34" charset="0"/>
                <a:cs typeface="Calibri" panose="020F0502020204030204" pitchFamily="34" charset="0"/>
              </a:rPr>
              <a:t>ES franciliens </a:t>
            </a:r>
            <a:r>
              <a:rPr lang="fr-FR" sz="1000" dirty="0">
                <a:latin typeface="Calibri" panose="020F0502020204030204" pitchFamily="34" charset="0"/>
                <a:cs typeface="Calibri" panose="020F0502020204030204" pitchFamily="34" charset="0"/>
              </a:rPr>
              <a:t>:  </a:t>
            </a:r>
            <a:r>
              <a:rPr lang="fr-FR" sz="1000" dirty="0" smtClean="0">
                <a:latin typeface="Calibri" panose="020F0502020204030204" pitchFamily="34" charset="0"/>
                <a:cs typeface="Calibri" panose="020F0502020204030204" pitchFamily="34" charset="0"/>
              </a:rPr>
              <a:t>demande </a:t>
            </a:r>
            <a:r>
              <a:rPr lang="fr-FR" sz="1000" dirty="0">
                <a:latin typeface="Calibri" panose="020F0502020204030204" pitchFamily="34" charset="0"/>
                <a:cs typeface="Calibri" panose="020F0502020204030204" pitchFamily="34" charset="0"/>
              </a:rPr>
              <a:t>de maintenir un capacitaire minimal équivalent à celui de l’été 2023 et d’assurer leur </a:t>
            </a:r>
            <a:r>
              <a:rPr lang="fr-FR" sz="1000" dirty="0" smtClean="0">
                <a:latin typeface="Calibri" panose="020F0502020204030204" pitchFamily="34" charset="0"/>
                <a:cs typeface="Calibri" panose="020F0502020204030204" pitchFamily="34" charset="0"/>
              </a:rPr>
              <a:t>aval</a:t>
            </a:r>
          </a:p>
          <a:p>
            <a:pPr marL="1200150" lvl="2" indent="-285750" algn="just">
              <a:buFont typeface="Wingdings" panose="05000000000000000000" pitchFamily="2" charset="2"/>
              <a:buChar char="§"/>
            </a:pPr>
            <a:endParaRPr lang="fr-FR" sz="1000" dirty="0" smtClean="0">
              <a:latin typeface="Calibri" panose="020F0502020204030204" pitchFamily="34" charset="0"/>
              <a:cs typeface="Calibri" panose="020F0502020204030204" pitchFamily="34" charset="0"/>
            </a:endParaRPr>
          </a:p>
          <a:p>
            <a:pPr marL="628650" lvl="1" indent="-171450" algn="just">
              <a:buFont typeface="Wingdings" panose="05000000000000000000" pitchFamily="2" charset="2"/>
              <a:buChar char="q"/>
            </a:pPr>
            <a:r>
              <a:rPr lang="fr-FR" sz="1350" b="1" dirty="0" smtClean="0">
                <a:solidFill>
                  <a:srgbClr val="000000"/>
                </a:solidFill>
                <a:latin typeface="Calibri" panose="020F0502020204030204" pitchFamily="34" charset="0"/>
                <a:cs typeface="Calibri" panose="020F0502020204030204" pitchFamily="34" charset="0"/>
              </a:rPr>
              <a:t> Assurer </a:t>
            </a:r>
            <a:r>
              <a:rPr lang="fr-FR" sz="1350" b="1" dirty="0">
                <a:solidFill>
                  <a:srgbClr val="000000"/>
                </a:solidFill>
                <a:latin typeface="Calibri" panose="020F0502020204030204" pitchFamily="34" charset="0"/>
                <a:cs typeface="Calibri" panose="020F0502020204030204" pitchFamily="34" charset="0"/>
              </a:rPr>
              <a:t>la continuité des soins de ville </a:t>
            </a:r>
            <a:r>
              <a:rPr lang="fr-FR" sz="1350" b="1" dirty="0" smtClean="0">
                <a:solidFill>
                  <a:srgbClr val="000000"/>
                </a:solidFill>
                <a:latin typeface="Calibri" panose="020F0502020204030204" pitchFamily="34" charset="0"/>
                <a:cs typeface="Calibri" panose="020F0502020204030204" pitchFamily="34" charset="0"/>
              </a:rPr>
              <a:t>:</a:t>
            </a:r>
          </a:p>
          <a:p>
            <a:pPr marL="1200150" lvl="2" indent="-285750" algn="just">
              <a:buFont typeface="Wingdings" panose="05000000000000000000" pitchFamily="2" charset="2"/>
              <a:buChar char="§"/>
            </a:pPr>
            <a:r>
              <a:rPr lang="fr-FR" sz="1000" dirty="0">
                <a:solidFill>
                  <a:srgbClr val="000000"/>
                </a:solidFill>
                <a:latin typeface="Calibri" panose="020F0502020204030204" pitchFamily="34" charset="0"/>
                <a:cs typeface="Calibri" panose="020F0502020204030204" pitchFamily="34" charset="0"/>
              </a:rPr>
              <a:t>Renforcer les soins non programmés, notamment grâce à un appel à volontariat (AAV) lancé en décembre par la DD75 auprès des structures de premier </a:t>
            </a:r>
            <a:r>
              <a:rPr lang="fr-FR" sz="1000" dirty="0" smtClean="0">
                <a:solidFill>
                  <a:srgbClr val="000000"/>
                </a:solidFill>
                <a:latin typeface="Calibri" panose="020F0502020204030204" pitchFamily="34" charset="0"/>
                <a:cs typeface="Calibri" panose="020F0502020204030204" pitchFamily="34" charset="0"/>
              </a:rPr>
              <a:t>recours.</a:t>
            </a:r>
          </a:p>
          <a:p>
            <a:pPr lvl="3" algn="just"/>
            <a:r>
              <a:rPr lang="fr-FR" sz="1000" dirty="0">
                <a:solidFill>
                  <a:srgbClr val="000000"/>
                </a:solidFill>
                <a:latin typeface="Calibri" panose="020F0502020204030204" pitchFamily="34" charset="0"/>
                <a:cs typeface="Calibri" panose="020F0502020204030204" pitchFamily="34" charset="0"/>
                <a:sym typeface="Wingdings" panose="05000000000000000000" pitchFamily="2" charset="2"/>
              </a:rPr>
              <a:t></a:t>
            </a:r>
            <a:r>
              <a:rPr lang="fr-FR" sz="1000" dirty="0" smtClean="0">
                <a:solidFill>
                  <a:srgbClr val="000000"/>
                </a:solidFill>
                <a:latin typeface="Calibri" panose="020F0502020204030204" pitchFamily="34" charset="0"/>
                <a:cs typeface="Calibri" panose="020F0502020204030204" pitchFamily="34" charset="0"/>
              </a:rPr>
              <a:t> Objectifs </a:t>
            </a:r>
            <a:r>
              <a:rPr lang="fr-FR" sz="1000" dirty="0">
                <a:solidFill>
                  <a:srgbClr val="000000"/>
                </a:solidFill>
                <a:latin typeface="Calibri" panose="020F0502020204030204" pitchFamily="34" charset="0"/>
                <a:cs typeface="Calibri" panose="020F0502020204030204" pitchFamily="34" charset="0"/>
              </a:rPr>
              <a:t>: </a:t>
            </a:r>
            <a:r>
              <a:rPr lang="fr-FR" sz="1000" dirty="0" smtClean="0">
                <a:solidFill>
                  <a:srgbClr val="000000"/>
                </a:solidFill>
                <a:latin typeface="Calibri" panose="020F0502020204030204" pitchFamily="34" charset="0"/>
                <a:cs typeface="Calibri" panose="020F0502020204030204" pitchFamily="34" charset="0"/>
              </a:rPr>
              <a:t>disponibilité </a:t>
            </a:r>
            <a:r>
              <a:rPr lang="fr-FR" sz="1000" dirty="0">
                <a:solidFill>
                  <a:srgbClr val="000000"/>
                </a:solidFill>
                <a:latin typeface="Calibri" panose="020F0502020204030204" pitchFamily="34" charset="0"/>
                <a:cs typeface="Calibri" panose="020F0502020204030204" pitchFamily="34" charset="0"/>
              </a:rPr>
              <a:t>(offre en soirée, avec et sans </a:t>
            </a:r>
            <a:r>
              <a:rPr lang="fr-FR" sz="1000" dirty="0" smtClean="0">
                <a:solidFill>
                  <a:srgbClr val="000000"/>
                </a:solidFill>
                <a:latin typeface="Calibri" panose="020F0502020204030204" pitchFamily="34" charset="0"/>
                <a:cs typeface="Calibri" panose="020F0502020204030204" pitchFamily="34" charset="0"/>
              </a:rPr>
              <a:t>RDV, </a:t>
            </a:r>
            <a:r>
              <a:rPr lang="fr-FR" sz="1000" dirty="0">
                <a:solidFill>
                  <a:srgbClr val="000000"/>
                </a:solidFill>
                <a:latin typeface="Calibri" panose="020F0502020204030204" pitchFamily="34" charset="0"/>
                <a:cs typeface="Calibri" panose="020F0502020204030204" pitchFamily="34" charset="0"/>
              </a:rPr>
              <a:t>horaires </a:t>
            </a:r>
            <a:r>
              <a:rPr lang="fr-FR" sz="1000" dirty="0" smtClean="0">
                <a:solidFill>
                  <a:srgbClr val="000000"/>
                </a:solidFill>
                <a:latin typeface="Calibri" panose="020F0502020204030204" pitchFamily="34" charset="0"/>
                <a:cs typeface="Calibri" panose="020F0502020204030204" pitchFamily="34" charset="0"/>
              </a:rPr>
              <a:t>élargis…), accessibilité </a:t>
            </a:r>
            <a:r>
              <a:rPr lang="fr-FR" sz="1000" dirty="0">
                <a:solidFill>
                  <a:srgbClr val="000000"/>
                </a:solidFill>
                <a:latin typeface="Calibri" panose="020F0502020204030204" pitchFamily="34" charset="0"/>
                <a:cs typeface="Calibri" panose="020F0502020204030204" pitchFamily="34" charset="0"/>
              </a:rPr>
              <a:t>dont </a:t>
            </a:r>
            <a:r>
              <a:rPr lang="fr-FR" sz="1000" dirty="0" smtClean="0">
                <a:solidFill>
                  <a:srgbClr val="000000"/>
                </a:solidFill>
                <a:latin typeface="Calibri" panose="020F0502020204030204" pitchFamily="34" charset="0"/>
                <a:cs typeface="Calibri" panose="020F0502020204030204" pitchFamily="34" charset="0"/>
              </a:rPr>
              <a:t>interprétariat, adaptabilité</a:t>
            </a:r>
            <a:endParaRPr lang="fr-FR" sz="1000" dirty="0">
              <a:solidFill>
                <a:srgbClr val="000000"/>
              </a:solidFill>
              <a:latin typeface="Calibri" panose="020F0502020204030204" pitchFamily="34" charset="0"/>
              <a:cs typeface="Calibri" panose="020F0502020204030204" pitchFamily="34" charset="0"/>
            </a:endParaRPr>
          </a:p>
          <a:p>
            <a:pPr marL="1200150" lvl="2" indent="-285750" algn="just">
              <a:buFont typeface="Wingdings" panose="05000000000000000000" pitchFamily="2" charset="2"/>
              <a:buChar char="§"/>
            </a:pPr>
            <a:r>
              <a:rPr lang="fr-FR" sz="1000" dirty="0" smtClean="0">
                <a:solidFill>
                  <a:srgbClr val="000000"/>
                </a:solidFill>
                <a:latin typeface="Calibri" panose="020F0502020204030204" pitchFamily="34" charset="0"/>
                <a:cs typeface="Calibri" panose="020F0502020204030204" pitchFamily="34" charset="0"/>
              </a:rPr>
              <a:t>Assurer </a:t>
            </a:r>
            <a:r>
              <a:rPr lang="fr-FR" sz="1000" dirty="0">
                <a:solidFill>
                  <a:srgbClr val="000000"/>
                </a:solidFill>
                <a:latin typeface="Calibri" panose="020F0502020204030204" pitchFamily="34" charset="0"/>
                <a:cs typeface="Calibri" panose="020F0502020204030204" pitchFamily="34" charset="0"/>
              </a:rPr>
              <a:t>l’accessibilité des soins de ville (</a:t>
            </a:r>
            <a:r>
              <a:rPr lang="fr-FR" sz="1000" i="1" dirty="0">
                <a:solidFill>
                  <a:srgbClr val="000000"/>
                </a:solidFill>
                <a:latin typeface="Calibri" panose="020F0502020204030204" pitchFamily="34" charset="0"/>
                <a:cs typeface="Calibri" panose="020F0502020204030204" pitchFamily="34" charset="0"/>
              </a:rPr>
              <a:t>cf</a:t>
            </a:r>
            <a:r>
              <a:rPr lang="fr-FR" sz="1000" dirty="0">
                <a:solidFill>
                  <a:srgbClr val="000000"/>
                </a:solidFill>
                <a:latin typeface="Calibri" panose="020F0502020204030204" pitchFamily="34" charset="0"/>
                <a:cs typeface="Calibri" panose="020F0502020204030204" pitchFamily="34" charset="0"/>
              </a:rPr>
              <a:t>. </a:t>
            </a:r>
            <a:r>
              <a:rPr lang="fr-FR" sz="1000" dirty="0" smtClean="0">
                <a:solidFill>
                  <a:srgbClr val="000000"/>
                </a:solidFill>
                <a:latin typeface="Calibri" panose="020F0502020204030204" pitchFamily="34" charset="0"/>
                <a:cs typeface="Calibri" panose="020F0502020204030204" pitchFamily="34" charset="0"/>
              </a:rPr>
              <a:t>circulation &amp; mobilités)</a:t>
            </a:r>
          </a:p>
          <a:p>
            <a:pPr marL="1200150" lvl="2" indent="-285750" algn="just">
              <a:buFont typeface="Wingdings" panose="05000000000000000000" pitchFamily="2" charset="2"/>
              <a:buChar char="§"/>
            </a:pPr>
            <a:endParaRPr lang="fr-FR" sz="1000" dirty="0" smtClean="0">
              <a:solidFill>
                <a:srgbClr val="000000"/>
              </a:solidFill>
              <a:latin typeface="Calibri" panose="020F0502020204030204" pitchFamily="34" charset="0"/>
              <a:cs typeface="Calibri" panose="020F0502020204030204" pitchFamily="34" charset="0"/>
            </a:endParaRPr>
          </a:p>
          <a:p>
            <a:pPr marL="742950" lvl="1" indent="-285750" algn="just">
              <a:buFont typeface="Wingdings" panose="05000000000000000000" pitchFamily="2" charset="2"/>
              <a:buChar char="q"/>
            </a:pPr>
            <a:r>
              <a:rPr lang="fr-FR" sz="1350" b="1" dirty="0" smtClean="0">
                <a:solidFill>
                  <a:srgbClr val="000000"/>
                </a:solidFill>
                <a:latin typeface="Calibri" panose="020F0502020204030204" pitchFamily="34" charset="0"/>
                <a:cs typeface="Calibri" panose="020F0502020204030204" pitchFamily="34" charset="0"/>
              </a:rPr>
              <a:t>Préserver l’accompagnement des </a:t>
            </a:r>
            <a:r>
              <a:rPr lang="fr-FR" sz="1350" b="1" dirty="0">
                <a:solidFill>
                  <a:srgbClr val="000000"/>
                </a:solidFill>
                <a:latin typeface="Calibri" panose="020F0502020204030204" pitchFamily="34" charset="0"/>
                <a:cs typeface="Calibri" panose="020F0502020204030204" pitchFamily="34" charset="0"/>
              </a:rPr>
              <a:t>publics </a:t>
            </a:r>
            <a:r>
              <a:rPr lang="fr-FR" sz="1350" b="1" dirty="0" smtClean="0">
                <a:solidFill>
                  <a:srgbClr val="000000"/>
                </a:solidFill>
                <a:latin typeface="Calibri" panose="020F0502020204030204" pitchFamily="34" charset="0"/>
                <a:cs typeface="Calibri" panose="020F0502020204030204" pitchFamily="34" charset="0"/>
              </a:rPr>
              <a:t>vulnérables :</a:t>
            </a:r>
          </a:p>
          <a:p>
            <a:pPr lvl="1" algn="just"/>
            <a:r>
              <a:rPr lang="fr-FR" sz="1000" dirty="0">
                <a:solidFill>
                  <a:srgbClr val="000000"/>
                </a:solidFill>
                <a:latin typeface="Calibri" panose="020F0502020204030204" pitchFamily="34" charset="0"/>
                <a:cs typeface="Calibri" panose="020F0502020204030204" pitchFamily="34" charset="0"/>
              </a:rPr>
              <a:t>Vigilance accrue de </a:t>
            </a:r>
            <a:r>
              <a:rPr lang="fr-FR" sz="1000" dirty="0" smtClean="0">
                <a:solidFill>
                  <a:srgbClr val="000000"/>
                </a:solidFill>
                <a:latin typeface="Calibri" panose="020F0502020204030204" pitchFamily="34" charset="0"/>
                <a:cs typeface="Calibri" panose="020F0502020204030204" pitchFamily="34" charset="0"/>
              </a:rPr>
              <a:t>l’ARS concernant </a:t>
            </a:r>
            <a:r>
              <a:rPr lang="fr-FR" sz="1000" dirty="0">
                <a:solidFill>
                  <a:srgbClr val="000000"/>
                </a:solidFill>
                <a:latin typeface="Calibri" panose="020F0502020204030204" pitchFamily="34" charset="0"/>
                <a:cs typeface="Calibri" panose="020F0502020204030204" pitchFamily="34" charset="0"/>
              </a:rPr>
              <a:t>l’impact des JOP sur les personnes vulnérables : personnes </a:t>
            </a:r>
            <a:r>
              <a:rPr lang="fr-FR" sz="1000" dirty="0" smtClean="0">
                <a:solidFill>
                  <a:srgbClr val="000000"/>
                </a:solidFill>
                <a:latin typeface="Calibri" panose="020F0502020204030204" pitchFamily="34" charset="0"/>
                <a:cs typeface="Calibri" panose="020F0502020204030204" pitchFamily="34" charset="0"/>
              </a:rPr>
              <a:t>en situation </a:t>
            </a:r>
            <a:r>
              <a:rPr lang="fr-FR" sz="1000" dirty="0">
                <a:solidFill>
                  <a:srgbClr val="000000"/>
                </a:solidFill>
                <a:latin typeface="Calibri" panose="020F0502020204030204" pitchFamily="34" charset="0"/>
                <a:cs typeface="Calibri" panose="020F0502020204030204" pitchFamily="34" charset="0"/>
              </a:rPr>
              <a:t>de rue, migrants, </a:t>
            </a:r>
            <a:r>
              <a:rPr lang="fr-FR" sz="1000" dirty="0" smtClean="0">
                <a:solidFill>
                  <a:srgbClr val="000000"/>
                </a:solidFill>
                <a:latin typeface="Calibri" panose="020F0502020204030204" pitchFamily="34" charset="0"/>
                <a:cs typeface="Calibri" panose="020F0502020204030204" pitchFamily="34" charset="0"/>
              </a:rPr>
              <a:t>usagers </a:t>
            </a:r>
            <a:r>
              <a:rPr lang="fr-FR" sz="1000" dirty="0">
                <a:solidFill>
                  <a:srgbClr val="000000"/>
                </a:solidFill>
                <a:latin typeface="Calibri" panose="020F0502020204030204" pitchFamily="34" charset="0"/>
                <a:cs typeface="Calibri" panose="020F0502020204030204" pitchFamily="34" charset="0"/>
              </a:rPr>
              <a:t>de drogue, travailleuses du sexe (TDS</a:t>
            </a:r>
            <a:r>
              <a:rPr lang="fr-FR" sz="1000" dirty="0" smtClean="0">
                <a:solidFill>
                  <a:srgbClr val="000000"/>
                </a:solidFill>
                <a:latin typeface="Calibri" panose="020F0502020204030204" pitchFamily="34" charset="0"/>
                <a:cs typeface="Calibri" panose="020F0502020204030204" pitchFamily="34" charset="0"/>
              </a:rPr>
              <a:t>)…</a:t>
            </a:r>
          </a:p>
          <a:p>
            <a:pPr marL="900113" lvl="2" algn="just"/>
            <a:r>
              <a:rPr lang="fr-FR" sz="1000" dirty="0">
                <a:solidFill>
                  <a:srgbClr val="000000"/>
                </a:solidFill>
                <a:latin typeface="Calibri" panose="020F0502020204030204" pitchFamily="34" charset="0"/>
                <a:cs typeface="Calibri" panose="020F0502020204030204" pitchFamily="34" charset="0"/>
              </a:rPr>
              <a:t>	</a:t>
            </a:r>
            <a:r>
              <a:rPr lang="fr-FR" sz="1000" dirty="0">
                <a:solidFill>
                  <a:srgbClr val="000000"/>
                </a:solidFill>
                <a:latin typeface="Calibri" panose="020F0502020204030204" pitchFamily="34" charset="0"/>
                <a:cs typeface="Calibri" panose="020F0502020204030204" pitchFamily="34" charset="0"/>
                <a:sym typeface="Wingdings" panose="05000000000000000000" pitchFamily="2" charset="2"/>
              </a:rPr>
              <a:t> O</a:t>
            </a:r>
            <a:r>
              <a:rPr lang="fr-FR" sz="1000" dirty="0" smtClean="0">
                <a:solidFill>
                  <a:srgbClr val="000000"/>
                </a:solidFill>
                <a:latin typeface="Calibri" panose="020F0502020204030204" pitchFamily="34" charset="0"/>
                <a:cs typeface="Calibri" panose="020F0502020204030204" pitchFamily="34" charset="0"/>
                <a:sym typeface="Wingdings" panose="05000000000000000000" pitchFamily="2" charset="2"/>
              </a:rPr>
              <a:t>bjectif </a:t>
            </a:r>
            <a:r>
              <a:rPr lang="fr-FR" sz="1000" dirty="0">
                <a:solidFill>
                  <a:srgbClr val="000000"/>
                </a:solidFill>
                <a:latin typeface="Calibri" panose="020F0502020204030204" pitchFamily="34" charset="0"/>
                <a:cs typeface="Calibri" panose="020F0502020204030204" pitchFamily="34" charset="0"/>
                <a:sym typeface="Wingdings" panose="05000000000000000000" pitchFamily="2" charset="2"/>
              </a:rPr>
              <a:t>de l’ARS </a:t>
            </a:r>
            <a:r>
              <a:rPr lang="fr-FR" sz="1000" dirty="0" smtClean="0">
                <a:solidFill>
                  <a:srgbClr val="000000"/>
                </a:solidFill>
                <a:latin typeface="Calibri" panose="020F0502020204030204" pitchFamily="34" charset="0"/>
                <a:cs typeface="Calibri" panose="020F0502020204030204" pitchFamily="34" charset="0"/>
                <a:sym typeface="Wingdings" panose="05000000000000000000" pitchFamily="2" charset="2"/>
              </a:rPr>
              <a:t>: assurer </a:t>
            </a:r>
            <a:r>
              <a:rPr lang="fr-FR" sz="1000" dirty="0">
                <a:solidFill>
                  <a:srgbClr val="000000"/>
                </a:solidFill>
                <a:latin typeface="Calibri" panose="020F0502020204030204" pitchFamily="34" charset="0"/>
                <a:cs typeface="Calibri" panose="020F0502020204030204" pitchFamily="34" charset="0"/>
                <a:sym typeface="Wingdings" panose="05000000000000000000" pitchFamily="2" charset="2"/>
              </a:rPr>
              <a:t>une continuité d’activité des dispositifs pendant </a:t>
            </a:r>
            <a:r>
              <a:rPr lang="fr-FR" sz="1000" dirty="0" smtClean="0">
                <a:solidFill>
                  <a:srgbClr val="000000"/>
                </a:solidFill>
                <a:latin typeface="Calibri" panose="020F0502020204030204" pitchFamily="34" charset="0"/>
                <a:cs typeface="Calibri" panose="020F0502020204030204" pitchFamily="34" charset="0"/>
                <a:sym typeface="Wingdings" panose="05000000000000000000" pitchFamily="2" charset="2"/>
              </a:rPr>
              <a:t>les Jeux </a:t>
            </a:r>
            <a:r>
              <a:rPr lang="fr-FR" sz="1000" dirty="0">
                <a:solidFill>
                  <a:srgbClr val="000000"/>
                </a:solidFill>
                <a:latin typeface="Calibri" panose="020F0502020204030204" pitchFamily="34" charset="0"/>
                <a:cs typeface="Calibri" panose="020F0502020204030204" pitchFamily="34" charset="0"/>
                <a:sym typeface="Wingdings" panose="05000000000000000000" pitchFamily="2" charset="2"/>
              </a:rPr>
              <a:t>pour éviter les ruptures de prises en </a:t>
            </a:r>
            <a:r>
              <a:rPr lang="fr-FR" sz="1000" dirty="0" smtClean="0">
                <a:solidFill>
                  <a:srgbClr val="000000"/>
                </a:solidFill>
                <a:latin typeface="Calibri" panose="020F0502020204030204" pitchFamily="34" charset="0"/>
                <a:cs typeface="Calibri" panose="020F0502020204030204" pitchFamily="34" charset="0"/>
                <a:sym typeface="Wingdings" panose="05000000000000000000" pitchFamily="2" charset="2"/>
              </a:rPr>
              <a:t>charge.</a:t>
            </a:r>
          </a:p>
          <a:p>
            <a:pPr marL="900113" lvl="2" algn="just"/>
            <a:r>
              <a:rPr lang="fr-FR" sz="1000" dirty="0">
                <a:solidFill>
                  <a:srgbClr val="000000"/>
                </a:solidFill>
                <a:latin typeface="Calibri" panose="020F0502020204030204" pitchFamily="34" charset="0"/>
                <a:cs typeface="Calibri" panose="020F0502020204030204" pitchFamily="34" charset="0"/>
              </a:rPr>
              <a:t>Travail avec les associations et les partenaires sur :</a:t>
            </a:r>
          </a:p>
          <a:p>
            <a:pPr marL="1071563" lvl="2" indent="-171450" algn="just">
              <a:buFont typeface="Wingdings" panose="05000000000000000000" pitchFamily="2" charset="2"/>
              <a:buChar char="§"/>
            </a:pPr>
            <a:r>
              <a:rPr lang="fr-FR" sz="1000" dirty="0" smtClean="0">
                <a:solidFill>
                  <a:srgbClr val="000000"/>
                </a:solidFill>
                <a:latin typeface="Calibri" panose="020F0502020204030204" pitchFamily="34" charset="0"/>
                <a:cs typeface="Calibri" panose="020F0502020204030204" pitchFamily="34" charset="0"/>
              </a:rPr>
              <a:t>La </a:t>
            </a:r>
            <a:r>
              <a:rPr lang="fr-FR" sz="1000" dirty="0">
                <a:solidFill>
                  <a:srgbClr val="000000"/>
                </a:solidFill>
                <a:latin typeface="Calibri" panose="020F0502020204030204" pitchFamily="34" charset="0"/>
                <a:cs typeface="Calibri" panose="020F0502020204030204" pitchFamily="34" charset="0"/>
              </a:rPr>
              <a:t>gestion des enjeux sanitaires dans l’espace public et ses difficultés (maintien </a:t>
            </a:r>
            <a:r>
              <a:rPr lang="fr-FR" sz="1000" dirty="0" smtClean="0">
                <a:solidFill>
                  <a:srgbClr val="000000"/>
                </a:solidFill>
                <a:latin typeface="Calibri" panose="020F0502020204030204" pitchFamily="34" charset="0"/>
                <a:cs typeface="Calibri" panose="020F0502020204030204" pitchFamily="34" charset="0"/>
              </a:rPr>
              <a:t>des distributeurs</a:t>
            </a:r>
            <a:r>
              <a:rPr lang="fr-FR" sz="1000" dirty="0">
                <a:solidFill>
                  <a:srgbClr val="000000"/>
                </a:solidFill>
                <a:latin typeface="Calibri" panose="020F0502020204030204" pitchFamily="34" charset="0"/>
                <a:cs typeface="Calibri" panose="020F0502020204030204" pitchFamily="34" charset="0"/>
              </a:rPr>
              <a:t>, action renforcée auprès des </a:t>
            </a:r>
            <a:r>
              <a:rPr lang="fr-FR" sz="1000" dirty="0" smtClean="0">
                <a:solidFill>
                  <a:srgbClr val="000000"/>
                </a:solidFill>
                <a:latin typeface="Calibri" panose="020F0502020204030204" pitchFamily="34" charset="0"/>
                <a:cs typeface="Calibri" panose="020F0502020204030204" pitchFamily="34" charset="0"/>
              </a:rPr>
              <a:t>TDS…)</a:t>
            </a:r>
            <a:endParaRPr lang="fr-FR" sz="1000" dirty="0">
              <a:solidFill>
                <a:srgbClr val="000000"/>
              </a:solidFill>
              <a:latin typeface="Calibri" panose="020F0502020204030204" pitchFamily="34" charset="0"/>
              <a:cs typeface="Calibri" panose="020F0502020204030204" pitchFamily="34" charset="0"/>
            </a:endParaRPr>
          </a:p>
          <a:p>
            <a:pPr marL="1071563" lvl="2" indent="-171450" algn="just">
              <a:buFont typeface="Wingdings" panose="05000000000000000000" pitchFamily="2" charset="2"/>
              <a:buChar char="§"/>
            </a:pPr>
            <a:r>
              <a:rPr lang="fr-FR" sz="1000" dirty="0">
                <a:solidFill>
                  <a:srgbClr val="000000"/>
                </a:solidFill>
                <a:latin typeface="Calibri" panose="020F0502020204030204" pitchFamily="34" charset="0"/>
                <a:cs typeface="Calibri" panose="020F0502020204030204" pitchFamily="34" charset="0"/>
              </a:rPr>
              <a:t>L’accès aux services/structures dédiés </a:t>
            </a:r>
            <a:r>
              <a:rPr lang="fr-FR" sz="1000" dirty="0" smtClean="0">
                <a:solidFill>
                  <a:srgbClr val="000000"/>
                </a:solidFill>
                <a:latin typeface="Calibri" panose="020F0502020204030204" pitchFamily="34" charset="0"/>
                <a:cs typeface="Calibri" panose="020F0502020204030204" pitchFamily="34" charset="0"/>
              </a:rPr>
              <a:t>: PASS</a:t>
            </a:r>
            <a:r>
              <a:rPr lang="fr-FR" sz="1000" dirty="0">
                <a:solidFill>
                  <a:srgbClr val="000000"/>
                </a:solidFill>
                <a:latin typeface="Calibri" panose="020F0502020204030204" pitchFamily="34" charset="0"/>
                <a:cs typeface="Calibri" panose="020F0502020204030204" pitchFamily="34" charset="0"/>
              </a:rPr>
              <a:t>, CEGIDD, </a:t>
            </a:r>
            <a:r>
              <a:rPr lang="fr-FR" sz="1000" dirty="0" smtClean="0">
                <a:solidFill>
                  <a:srgbClr val="000000"/>
                </a:solidFill>
                <a:latin typeface="Calibri" panose="020F0502020204030204" pitchFamily="34" charset="0"/>
                <a:cs typeface="Calibri" panose="020F0502020204030204" pitchFamily="34" charset="0"/>
              </a:rPr>
              <a:t>CAARUD-CSAPA, ESMS… </a:t>
            </a:r>
            <a:r>
              <a:rPr lang="fr-FR" sz="1000" dirty="0">
                <a:solidFill>
                  <a:srgbClr val="000000"/>
                </a:solidFill>
                <a:latin typeface="Calibri" panose="020F0502020204030204" pitchFamily="34" charset="0"/>
                <a:cs typeface="Calibri" panose="020F0502020204030204" pitchFamily="34" charset="0"/>
              </a:rPr>
              <a:t>prenant </a:t>
            </a:r>
            <a:r>
              <a:rPr lang="fr-FR" sz="1000" dirty="0" smtClean="0">
                <a:solidFill>
                  <a:srgbClr val="000000"/>
                </a:solidFill>
                <a:latin typeface="Calibri" panose="020F0502020204030204" pitchFamily="34" charset="0"/>
                <a:cs typeface="Calibri" panose="020F0502020204030204" pitchFamily="34" charset="0"/>
              </a:rPr>
              <a:t>en charge </a:t>
            </a:r>
            <a:r>
              <a:rPr lang="fr-FR" sz="1000" dirty="0">
                <a:solidFill>
                  <a:srgbClr val="000000"/>
                </a:solidFill>
                <a:latin typeface="Calibri" panose="020F0502020204030204" pitchFamily="34" charset="0"/>
                <a:cs typeface="Calibri" panose="020F0502020204030204" pitchFamily="34" charset="0"/>
              </a:rPr>
              <a:t>des personnes en difficultés spécifiques (ex soins </a:t>
            </a:r>
            <a:r>
              <a:rPr lang="fr-FR" sz="1000" dirty="0" smtClean="0">
                <a:solidFill>
                  <a:srgbClr val="000000"/>
                </a:solidFill>
                <a:latin typeface="Calibri" panose="020F0502020204030204" pitchFamily="34" charset="0"/>
                <a:cs typeface="Calibri" panose="020F0502020204030204" pitchFamily="34" charset="0"/>
              </a:rPr>
              <a:t>résidentiels)</a:t>
            </a:r>
          </a:p>
          <a:p>
            <a:pPr marL="1071563" lvl="2" indent="-171450" algn="just">
              <a:buFont typeface="Wingdings" panose="05000000000000000000" pitchFamily="2" charset="2"/>
              <a:buChar char="§"/>
            </a:pPr>
            <a:r>
              <a:rPr lang="fr-FR" sz="1000" dirty="0" smtClean="0">
                <a:solidFill>
                  <a:srgbClr val="000000"/>
                </a:solidFill>
                <a:latin typeface="Calibri" panose="020F0502020204030204" pitchFamily="34" charset="0"/>
                <a:cs typeface="Calibri" panose="020F0502020204030204" pitchFamily="34" charset="0"/>
              </a:rPr>
              <a:t>La </a:t>
            </a:r>
            <a:r>
              <a:rPr lang="fr-FR" sz="1000" dirty="0">
                <a:solidFill>
                  <a:srgbClr val="000000"/>
                </a:solidFill>
                <a:latin typeface="Calibri" panose="020F0502020204030204" pitchFamily="34" charset="0"/>
                <a:cs typeface="Calibri" panose="020F0502020204030204" pitchFamily="34" charset="0"/>
              </a:rPr>
              <a:t>mobilisation des équipes mobiles santé social hors zones habituelles en cas de sollicitation</a:t>
            </a:r>
          </a:p>
          <a:p>
            <a:pPr marL="900113" lvl="2" algn="just"/>
            <a:r>
              <a:rPr lang="fr-FR" sz="1000" dirty="0" smtClean="0">
                <a:solidFill>
                  <a:srgbClr val="000000"/>
                </a:solidFill>
                <a:latin typeface="Calibri" panose="020F0502020204030204" pitchFamily="34" charset="0"/>
                <a:cs typeface="Calibri" panose="020F0502020204030204" pitchFamily="34" charset="0"/>
              </a:rPr>
              <a:t>	Ex : déploiement </a:t>
            </a:r>
            <a:r>
              <a:rPr lang="fr-FR" sz="1000" dirty="0">
                <a:solidFill>
                  <a:srgbClr val="000000"/>
                </a:solidFill>
                <a:latin typeface="Calibri" panose="020F0502020204030204" pitchFamily="34" charset="0"/>
                <a:cs typeface="Calibri" panose="020F0502020204030204" pitchFamily="34" charset="0"/>
              </a:rPr>
              <a:t>en structure d’accueil pour grands marginalisés (travaux avec la </a:t>
            </a:r>
            <a:r>
              <a:rPr lang="fr-FR" sz="1000" dirty="0" smtClean="0">
                <a:solidFill>
                  <a:srgbClr val="000000"/>
                </a:solidFill>
                <a:latin typeface="Calibri" panose="020F0502020204030204" pitchFamily="34" charset="0"/>
                <a:cs typeface="Calibri" panose="020F0502020204030204" pitchFamily="34" charset="0"/>
              </a:rPr>
              <a:t>PRIF/DRIHL &amp; Ville de Paris)</a:t>
            </a:r>
          </a:p>
          <a:p>
            <a:pPr marL="1074738" lvl="2" indent="-174625" algn="just">
              <a:buFont typeface="Wingdings" panose="05000000000000000000" pitchFamily="2" charset="2"/>
              <a:buChar char="§"/>
            </a:pPr>
            <a:r>
              <a:rPr lang="fr-FR" sz="1000" smtClean="0">
                <a:solidFill>
                  <a:srgbClr val="000000"/>
                </a:solidFill>
                <a:latin typeface="Calibri" panose="020F0502020204030204" pitchFamily="34" charset="0"/>
                <a:cs typeface="Calibri" panose="020F0502020204030204" pitchFamily="34" charset="0"/>
              </a:rPr>
              <a:t>L’élaboration des </a:t>
            </a:r>
            <a:r>
              <a:rPr lang="fr-FR" sz="1000" dirty="0" smtClean="0">
                <a:solidFill>
                  <a:srgbClr val="000000"/>
                </a:solidFill>
                <a:latin typeface="Calibri" panose="020F0502020204030204" pitchFamily="34" charset="0"/>
                <a:cs typeface="Calibri" panose="020F0502020204030204" pitchFamily="34" charset="0"/>
              </a:rPr>
              <a:t>plannings prévisionnels d’ouverture (activité) pour l’été 2024 </a:t>
            </a:r>
            <a:r>
              <a:rPr lang="fr-FR" sz="1000" dirty="0">
                <a:solidFill>
                  <a:srgbClr val="000000"/>
                </a:solidFill>
                <a:latin typeface="Calibri" panose="020F0502020204030204" pitchFamily="34" charset="0"/>
                <a:cs typeface="Calibri" panose="020F0502020204030204" pitchFamily="34" charset="0"/>
              </a:rPr>
              <a:t>(CAARUD </a:t>
            </a:r>
            <a:r>
              <a:rPr lang="fr-FR" sz="1000" dirty="0" smtClean="0">
                <a:solidFill>
                  <a:srgbClr val="000000"/>
                </a:solidFill>
                <a:latin typeface="Calibri" panose="020F0502020204030204" pitchFamily="34" charset="0"/>
                <a:cs typeface="Calibri" panose="020F0502020204030204" pitchFamily="34" charset="0"/>
              </a:rPr>
              <a:t>CSAPA, équipes </a:t>
            </a:r>
            <a:r>
              <a:rPr lang="fr-FR" sz="1000" dirty="0">
                <a:solidFill>
                  <a:srgbClr val="000000"/>
                </a:solidFill>
                <a:latin typeface="Calibri" panose="020F0502020204030204" pitchFamily="34" charset="0"/>
                <a:cs typeface="Calibri" panose="020F0502020204030204" pitchFamily="34" charset="0"/>
              </a:rPr>
              <a:t>mobiles mesure </a:t>
            </a:r>
            <a:r>
              <a:rPr lang="fr-FR" sz="1000" dirty="0" smtClean="0">
                <a:solidFill>
                  <a:srgbClr val="000000"/>
                </a:solidFill>
                <a:latin typeface="Calibri" panose="020F0502020204030204" pitchFamily="34" charset="0"/>
                <a:cs typeface="Calibri" panose="020F0502020204030204" pitchFamily="34" charset="0"/>
              </a:rPr>
              <a:t>27, bus </a:t>
            </a:r>
            <a:r>
              <a:rPr lang="fr-FR" sz="1000" dirty="0">
                <a:solidFill>
                  <a:srgbClr val="000000"/>
                </a:solidFill>
                <a:latin typeface="Calibri" panose="020F0502020204030204" pitchFamily="34" charset="0"/>
                <a:cs typeface="Calibri" panose="020F0502020204030204" pitchFamily="34" charset="0"/>
              </a:rPr>
              <a:t>de </a:t>
            </a:r>
            <a:r>
              <a:rPr lang="fr-FR" sz="1000" dirty="0" smtClean="0">
                <a:solidFill>
                  <a:srgbClr val="000000"/>
                </a:solidFill>
                <a:latin typeface="Calibri" panose="020F0502020204030204" pitchFamily="34" charset="0"/>
                <a:cs typeface="Calibri" panose="020F0502020204030204" pitchFamily="34" charset="0"/>
              </a:rPr>
              <a:t>prévention, PASS, CEGIDD…)</a:t>
            </a:r>
          </a:p>
          <a:p>
            <a:pPr marL="1074738" lvl="2" indent="-174625" algn="just">
              <a:buFont typeface="Wingdings" panose="05000000000000000000" pitchFamily="2" charset="2"/>
              <a:buChar char="§"/>
            </a:pPr>
            <a:r>
              <a:rPr lang="fr-FR" sz="1000" dirty="0" smtClean="0">
                <a:solidFill>
                  <a:srgbClr val="000000"/>
                </a:solidFill>
                <a:latin typeface="Calibri" panose="020F0502020204030204" pitchFamily="34" charset="0"/>
                <a:cs typeface="Calibri" panose="020F0502020204030204" pitchFamily="34" charset="0"/>
              </a:rPr>
              <a:t>L’organisation par la DD75 de réunions </a:t>
            </a:r>
            <a:r>
              <a:rPr lang="fr-FR" sz="1000" dirty="0">
                <a:solidFill>
                  <a:srgbClr val="000000"/>
                </a:solidFill>
                <a:latin typeface="Calibri" panose="020F0502020204030204" pitchFamily="34" charset="0"/>
                <a:cs typeface="Calibri" panose="020F0502020204030204" pitchFamily="34" charset="0"/>
              </a:rPr>
              <a:t>territoriales d’information des acteurs pour anticiper les difficultés de continuité </a:t>
            </a:r>
            <a:r>
              <a:rPr lang="fr-FR" sz="1000" dirty="0" smtClean="0">
                <a:solidFill>
                  <a:srgbClr val="000000"/>
                </a:solidFill>
                <a:latin typeface="Calibri" panose="020F0502020204030204" pitchFamily="34" charset="0"/>
                <a:cs typeface="Calibri" panose="020F0502020204030204" pitchFamily="34" charset="0"/>
              </a:rPr>
              <a:t>d’activité</a:t>
            </a:r>
          </a:p>
        </p:txBody>
      </p:sp>
      <p:pic>
        <p:nvPicPr>
          <p:cNvPr id="1030" name="Picture 6" descr="JO Paris 2024 : découvrez les lieux où vous pourrez suivre les compétitions  à Paris et en Ile-de-France - France Bleu"/>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7629" r="18737"/>
          <a:stretch/>
        </p:blipFill>
        <p:spPr bwMode="auto">
          <a:xfrm>
            <a:off x="7740352" y="171849"/>
            <a:ext cx="1106465" cy="985345"/>
          </a:xfrm>
          <a:prstGeom prst="ellipse">
            <a:avLst/>
          </a:prstGeom>
          <a:noFill/>
          <a:extLst>
            <a:ext uri="{909E8E84-426E-40DD-AFC4-6F175D3DCCD1}">
              <a14:hiddenFill xmlns:a14="http://schemas.microsoft.com/office/drawing/2010/main">
                <a:solidFill>
                  <a:srgbClr val="FFFFFF"/>
                </a:solidFill>
              </a14:hiddenFill>
            </a:ext>
          </a:extLst>
        </p:spPr>
      </p:pic>
      <p:sp>
        <p:nvSpPr>
          <p:cNvPr id="8" name="AutoShape 8" descr="Jeux olympiques et paralympiques de Paris 2024 - Ville de Paris"/>
          <p:cNvSpPr>
            <a:spLocks noChangeAspect="1" noChangeArrowheads="1"/>
          </p:cNvSpPr>
          <p:nvPr/>
        </p:nvSpPr>
        <p:spPr bwMode="auto">
          <a:xfrm>
            <a:off x="116681" y="-606028"/>
            <a:ext cx="2028825" cy="12715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
        <p:nvSpPr>
          <p:cNvPr id="9" name="AutoShape 10" descr="JO 2024 : l'État et les collectivités rajoutent 111 millions d'euros au  budget">
            <a:hlinkClick r:id="rId4"/>
          </p:cNvPr>
          <p:cNvSpPr>
            <a:spLocks noChangeAspect="1" noChangeArrowheads="1"/>
          </p:cNvSpPr>
          <p:nvPr/>
        </p:nvSpPr>
        <p:spPr bwMode="auto">
          <a:xfrm>
            <a:off x="116681" y="-645318"/>
            <a:ext cx="2271713" cy="11358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pic>
        <p:nvPicPr>
          <p:cNvPr id="1036" name="Picture 12" descr="Jeux olympiques et paralympiques de Paris 2024 - Ville de Pari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496" y="4083918"/>
            <a:ext cx="1331640" cy="832275"/>
          </a:xfrm>
          <a:prstGeom prst="rect">
            <a:avLst/>
          </a:prstGeom>
          <a:noFill/>
          <a:extLst>
            <a:ext uri="{909E8E84-426E-40DD-AFC4-6F175D3DCCD1}">
              <a14:hiddenFill xmlns:a14="http://schemas.microsoft.com/office/drawing/2010/main">
                <a:solidFill>
                  <a:srgbClr val="FFFFFF"/>
                </a:solidFill>
              </a14:hiddenFill>
            </a:ext>
          </a:extLst>
        </p:spPr>
      </p:pic>
      <p:sp>
        <p:nvSpPr>
          <p:cNvPr id="15" name="AutoShape 14" descr="Paris 2024 : la cérémonie d'ouverture des Jeux Olympiques sur la Seine"/>
          <p:cNvSpPr>
            <a:spLocks noChangeAspect="1" noChangeArrowheads="1"/>
          </p:cNvSpPr>
          <p:nvPr/>
        </p:nvSpPr>
        <p:spPr bwMode="auto">
          <a:xfrm>
            <a:off x="116681"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fr-FR" sz="1350" dirty="0"/>
          </a:p>
        </p:txBody>
      </p:sp>
    </p:spTree>
    <p:extLst>
      <p:ext uri="{BB962C8B-B14F-4D97-AF65-F5344CB8AC3E}">
        <p14:creationId xmlns:p14="http://schemas.microsoft.com/office/powerpoint/2010/main" val="369464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2137" y="699542"/>
            <a:ext cx="8280920" cy="3744416"/>
          </a:xfrm>
          <a:prstGeom prst="rect">
            <a:avLst/>
          </a:prstGeom>
          <a:solidFill>
            <a:srgbClr val="00206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itre 1"/>
          <p:cNvSpPr>
            <a:spLocks noGrp="1"/>
          </p:cNvSpPr>
          <p:nvPr>
            <p:ph type="title"/>
          </p:nvPr>
        </p:nvSpPr>
        <p:spPr>
          <a:xfrm>
            <a:off x="683568" y="2211710"/>
            <a:ext cx="7813303" cy="539750"/>
          </a:xfrm>
        </p:spPr>
        <p:txBody>
          <a:bodyPr/>
          <a:lstStyle/>
          <a:p>
            <a:pPr lvl="0" algn="ctr"/>
            <a:r>
              <a:rPr lang="fr-FR" sz="2800" dirty="0" smtClean="0">
                <a:solidFill>
                  <a:schemeClr val="bg1"/>
                </a:solidFill>
              </a:rPr>
              <a:t> Zonage </a:t>
            </a:r>
            <a:r>
              <a:rPr lang="fr-FR" sz="2800" dirty="0" err="1" smtClean="0">
                <a:solidFill>
                  <a:schemeClr val="bg1"/>
                </a:solidFill>
              </a:rPr>
              <a:t>ortophonistes</a:t>
            </a:r>
            <a:endParaRPr lang="fr-FR" sz="2800" dirty="0">
              <a:solidFill>
                <a:schemeClr val="bg1"/>
              </a:solidFill>
            </a:endParaRPr>
          </a:p>
        </p:txBody>
      </p:sp>
      <p:sp>
        <p:nvSpPr>
          <p:cNvPr id="7"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04/03/2024</a:t>
            </a:fld>
            <a:endParaRPr lang="fr-FR" dirty="0"/>
          </a:p>
        </p:txBody>
      </p:sp>
      <p:sp>
        <p:nvSpPr>
          <p:cNvPr id="6"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8</a:t>
            </a:fld>
            <a:endParaRPr lang="fr-FR" dirty="0"/>
          </a:p>
        </p:txBody>
      </p:sp>
    </p:spTree>
    <p:extLst>
      <p:ext uri="{BB962C8B-B14F-4D97-AF65-F5344CB8AC3E}">
        <p14:creationId xmlns:p14="http://schemas.microsoft.com/office/powerpoint/2010/main" val="2559113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504" y="461865"/>
            <a:ext cx="9144000" cy="539750"/>
          </a:xfrm>
        </p:spPr>
        <p:txBody>
          <a:bodyPr/>
          <a:lstStyle/>
          <a:p>
            <a:r>
              <a:rPr lang="fr-FR" sz="2200" dirty="0" smtClean="0"/>
              <a:t>Effectifs des orthophonistes libéraux en Ile-de-France et France </a:t>
            </a:r>
            <a:endParaRPr lang="fr-FR" sz="2200" dirty="0"/>
          </a:p>
        </p:txBody>
      </p:sp>
      <p:sp>
        <p:nvSpPr>
          <p:cNvPr id="6" name="Espace réservé du numéro de diapositive 1"/>
          <p:cNvSpPr txBox="1">
            <a:spLocks/>
          </p:cNvSpPr>
          <p:nvPr/>
        </p:nvSpPr>
        <p:spPr bwMode="gray">
          <a:xfrm>
            <a:off x="7399338" y="4783138"/>
            <a:ext cx="1349375" cy="360362"/>
          </a:xfrm>
          <a:prstGeom prst="rect">
            <a:avLst/>
          </a:prstGeom>
        </p:spPr>
        <p:txBody>
          <a:bodyPr vert="horz" wrap="square" lIns="0" tIns="0" rIns="0" bIns="0" numCol="1" anchor="ctr" anchorCtr="0" compatLnSpc="1">
            <a:prstTxWarp prst="textNoShape">
              <a:avLst/>
            </a:prstTxWarp>
            <a:noAutofit/>
          </a:bodyPr>
          <a:lstStyle>
            <a:defPPr>
              <a:defRPr lang="fr-FR"/>
            </a:defPPr>
            <a:lvl1pPr algn="r" rtl="0" eaLnBrk="1" fontAlgn="base" hangingPunct="1">
              <a:spcBef>
                <a:spcPct val="0"/>
              </a:spcBef>
              <a:spcAft>
                <a:spcPct val="0"/>
              </a:spcAft>
              <a:defRPr sz="700"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733122C9-A0B9-462F-8757-0847AD287B63}" type="slidenum">
              <a:rPr lang="fr-FR" smtClean="0"/>
              <a:pPr/>
              <a:t>9</a:t>
            </a:fld>
            <a:endParaRPr lang="fr-FR" dirty="0"/>
          </a:p>
        </p:txBody>
      </p:sp>
      <p:sp>
        <p:nvSpPr>
          <p:cNvPr id="7" name="ZoneTexte 6"/>
          <p:cNvSpPr txBox="1"/>
          <p:nvPr/>
        </p:nvSpPr>
        <p:spPr>
          <a:xfrm>
            <a:off x="3611347" y="4861864"/>
            <a:ext cx="2304256" cy="200055"/>
          </a:xfrm>
          <a:prstGeom prst="rect">
            <a:avLst/>
          </a:prstGeom>
          <a:noFill/>
        </p:spPr>
        <p:txBody>
          <a:bodyPr wrap="square" rtlCol="0">
            <a:spAutoFit/>
          </a:bodyPr>
          <a:lstStyle/>
          <a:p>
            <a:r>
              <a:rPr lang="fr-FR" sz="700" dirty="0" smtClean="0"/>
              <a:t>Source : ADELI - DREES</a:t>
            </a:r>
            <a:endParaRPr lang="fr-FR" sz="700" dirty="0"/>
          </a:p>
        </p:txBody>
      </p:sp>
      <p:sp>
        <p:nvSpPr>
          <p:cNvPr id="8" name="Espace réservé de la date 5"/>
          <p:cNvSpPr txBox="1">
            <a:spLocks/>
          </p:cNvSpPr>
          <p:nvPr/>
        </p:nvSpPr>
        <p:spPr>
          <a:xfrm>
            <a:off x="315913" y="4783138"/>
            <a:ext cx="2057400" cy="274637"/>
          </a:xfrm>
          <a:prstGeom prst="rect">
            <a:avLst/>
          </a:prstGeom>
        </p:spPr>
        <p:txBody>
          <a:bodyPr vert="horz" lIns="91440" tIns="45720" rIns="91440" bIns="45720" rtlCol="0" anchor="ctr"/>
          <a:lstStyle>
            <a:defPPr>
              <a:defRPr lang="fr-FR"/>
            </a:defPPr>
            <a:lvl1pPr algn="l" rtl="0" eaLnBrk="1" fontAlgn="auto" hangingPunct="1">
              <a:spcBef>
                <a:spcPts val="0"/>
              </a:spcBef>
              <a:spcAft>
                <a:spcPts val="0"/>
              </a:spcAft>
              <a:defRPr sz="750" b="1" kern="1200" cap="all">
                <a:solidFill>
                  <a:schemeClr val="tx1"/>
                </a:solidFill>
                <a:latin typeface="+mn-lt"/>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fld id="{251C71F6-E0A6-1740-B64F-38F332886BAF}" type="datetime1">
              <a:rPr lang="fr-FR" smtClean="0"/>
              <a:pPr/>
              <a:t>04/03/2024</a:t>
            </a:fld>
            <a:endParaRPr lang="fr-FR" dirty="0"/>
          </a:p>
        </p:txBody>
      </p:sp>
      <p:sp>
        <p:nvSpPr>
          <p:cNvPr id="10" name="Rectangle 9"/>
          <p:cNvSpPr/>
          <p:nvPr/>
        </p:nvSpPr>
        <p:spPr>
          <a:xfrm>
            <a:off x="35497" y="1161360"/>
            <a:ext cx="4657040" cy="430887"/>
          </a:xfrm>
          <a:prstGeom prst="rect">
            <a:avLst/>
          </a:prstGeom>
        </p:spPr>
        <p:txBody>
          <a:bodyPr wrap="square">
            <a:spAutoFit/>
          </a:bodyPr>
          <a:lstStyle/>
          <a:p>
            <a:pPr algn="ctr"/>
            <a:r>
              <a:rPr lang="fr-FR" sz="1100" dirty="0" smtClean="0">
                <a:ea typeface="Calibri" panose="020F0502020204030204" pitchFamily="34" charset="0"/>
              </a:rPr>
              <a:t>Variation des effectifs des libéraux par département </a:t>
            </a:r>
          </a:p>
          <a:p>
            <a:pPr algn="ctr"/>
            <a:r>
              <a:rPr lang="fr-FR" sz="1100" dirty="0" smtClean="0">
                <a:ea typeface="Calibri" panose="020F0502020204030204" pitchFamily="34" charset="0"/>
              </a:rPr>
              <a:t>sur la période 2013-2023</a:t>
            </a:r>
            <a:endParaRPr lang="fr-FR" sz="1100" dirty="0"/>
          </a:p>
        </p:txBody>
      </p:sp>
      <p:sp>
        <p:nvSpPr>
          <p:cNvPr id="12" name="Rectangle 11"/>
          <p:cNvSpPr/>
          <p:nvPr/>
        </p:nvSpPr>
        <p:spPr>
          <a:xfrm>
            <a:off x="4812573" y="1121426"/>
            <a:ext cx="4102391" cy="600164"/>
          </a:xfrm>
          <a:prstGeom prst="rect">
            <a:avLst/>
          </a:prstGeom>
        </p:spPr>
        <p:txBody>
          <a:bodyPr wrap="square">
            <a:spAutoFit/>
          </a:bodyPr>
          <a:lstStyle/>
          <a:p>
            <a:pPr algn="ctr"/>
            <a:r>
              <a:rPr lang="fr-FR" sz="1100" dirty="0" smtClean="0"/>
              <a:t>Entre 2013 et 2023, les effectifs des </a:t>
            </a:r>
            <a:r>
              <a:rPr lang="fr-FR" sz="1100" b="1" dirty="0" smtClean="0"/>
              <a:t>orthophonistes libéraux </a:t>
            </a:r>
            <a:r>
              <a:rPr lang="fr-FR" sz="1100" dirty="0" smtClean="0"/>
              <a:t>ont diminué de 5,7% en IDF contre une forte augmentation au niveau national (+27,6%)</a:t>
            </a:r>
            <a:endParaRPr lang="fr-FR" sz="1100" dirty="0"/>
          </a:p>
        </p:txBody>
      </p:sp>
      <p:graphicFrame>
        <p:nvGraphicFramePr>
          <p:cNvPr id="4" name="Tableau 3"/>
          <p:cNvGraphicFramePr>
            <a:graphicFrameLocks noGrp="1"/>
          </p:cNvGraphicFramePr>
          <p:nvPr>
            <p:extLst/>
          </p:nvPr>
        </p:nvGraphicFramePr>
        <p:xfrm>
          <a:off x="4692536" y="1751993"/>
          <a:ext cx="4222428" cy="2586640"/>
        </p:xfrm>
        <a:graphic>
          <a:graphicData uri="http://schemas.openxmlformats.org/drawingml/2006/table">
            <a:tbl>
              <a:tblPr/>
              <a:tblGrid>
                <a:gridCol w="1031592">
                  <a:extLst>
                    <a:ext uri="{9D8B030D-6E8A-4147-A177-3AD203B41FA5}">
                      <a16:colId xmlns:a16="http://schemas.microsoft.com/office/drawing/2014/main" val="2263071548"/>
                    </a:ext>
                  </a:extLst>
                </a:gridCol>
                <a:gridCol w="1152128">
                  <a:extLst>
                    <a:ext uri="{9D8B030D-6E8A-4147-A177-3AD203B41FA5}">
                      <a16:colId xmlns:a16="http://schemas.microsoft.com/office/drawing/2014/main" val="2311498865"/>
                    </a:ext>
                  </a:extLst>
                </a:gridCol>
                <a:gridCol w="938976">
                  <a:extLst>
                    <a:ext uri="{9D8B030D-6E8A-4147-A177-3AD203B41FA5}">
                      <a16:colId xmlns:a16="http://schemas.microsoft.com/office/drawing/2014/main" val="1617442267"/>
                    </a:ext>
                  </a:extLst>
                </a:gridCol>
                <a:gridCol w="1099732">
                  <a:extLst>
                    <a:ext uri="{9D8B030D-6E8A-4147-A177-3AD203B41FA5}">
                      <a16:colId xmlns:a16="http://schemas.microsoft.com/office/drawing/2014/main" val="3302100748"/>
                    </a:ext>
                  </a:extLst>
                </a:gridCol>
              </a:tblGrid>
              <a:tr h="216881">
                <a:tc>
                  <a:txBody>
                    <a:bodyPr/>
                    <a:lstStyle/>
                    <a:p>
                      <a:pPr algn="l" fontAlgn="b"/>
                      <a:r>
                        <a:rPr lang="fr-FR" sz="900" b="1" i="0" u="none" strike="noStrike" dirty="0">
                          <a:solidFill>
                            <a:srgbClr val="FFFFFF"/>
                          </a:solidFill>
                          <a:effectLst/>
                          <a:latin typeface="+mn-lt"/>
                        </a:rPr>
                        <a:t>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900" b="1" i="0" u="none" strike="noStrike" dirty="0" smtClean="0">
                          <a:solidFill>
                            <a:srgbClr val="FFFFFF"/>
                          </a:solidFill>
                          <a:effectLst/>
                          <a:latin typeface="+mn-lt"/>
                        </a:rPr>
                        <a:t>Effectif des orthophonistes libéraux en 2013</a:t>
                      </a:r>
                      <a:endParaRPr lang="fr-FR" sz="900" b="1" i="0" u="none" strike="noStrike" dirty="0">
                        <a:solidFill>
                          <a:srgbClr val="FFFFFF"/>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900" b="1" i="0" u="none" strike="noStrike" dirty="0" smtClean="0">
                          <a:solidFill>
                            <a:srgbClr val="FFFFFF"/>
                          </a:solidFill>
                          <a:effectLst/>
                          <a:latin typeface="+mn-lt"/>
                        </a:rPr>
                        <a:t>Effectif des orthophonistes libéraux en 2023</a:t>
                      </a:r>
                      <a:endParaRPr lang="fr-FR" sz="900" b="1" i="0" u="none" strike="noStrike" dirty="0">
                        <a:solidFill>
                          <a:srgbClr val="FFFFFF"/>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900" b="1" i="0" u="none" strike="noStrike" dirty="0">
                          <a:solidFill>
                            <a:srgbClr val="FFFFFF"/>
                          </a:solidFill>
                          <a:effectLst/>
                          <a:latin typeface="+mn-lt"/>
                        </a:rPr>
                        <a:t>Taux </a:t>
                      </a:r>
                      <a:r>
                        <a:rPr lang="fr-FR" sz="900" b="1" i="0" u="none" strike="noStrike" dirty="0" smtClean="0">
                          <a:solidFill>
                            <a:srgbClr val="FFFFFF"/>
                          </a:solidFill>
                          <a:effectLst/>
                          <a:latin typeface="+mn-lt"/>
                        </a:rPr>
                        <a:t>d'évolution des effectifs</a:t>
                      </a:r>
                      <a:r>
                        <a:rPr lang="fr-FR" sz="900" b="1" i="0" u="none" strike="noStrike" baseline="0" dirty="0" smtClean="0">
                          <a:solidFill>
                            <a:srgbClr val="FFFFFF"/>
                          </a:solidFill>
                          <a:effectLst/>
                          <a:latin typeface="+mn-lt"/>
                        </a:rPr>
                        <a:t> de 2013 à 2023</a:t>
                      </a:r>
                      <a:endParaRPr lang="fr-FR" sz="900" b="1" i="0" u="none" strike="noStrike" dirty="0">
                        <a:solidFill>
                          <a:srgbClr val="FFFFFF"/>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3634483206"/>
                  </a:ext>
                </a:extLst>
              </a:tr>
              <a:tr h="216881">
                <a:tc>
                  <a:txBody>
                    <a:bodyPr/>
                    <a:lstStyle/>
                    <a:p>
                      <a:pPr algn="l" fontAlgn="b"/>
                      <a:r>
                        <a:rPr lang="fr-FR" sz="900" b="1" i="0" u="none" strike="noStrike" dirty="0">
                          <a:solidFill>
                            <a:srgbClr val="FFFFFF"/>
                          </a:solidFill>
                          <a:effectLst/>
                          <a:latin typeface="+mn-lt"/>
                        </a:rPr>
                        <a:t>France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900" b="1" i="0" u="none" strike="noStrike">
                          <a:solidFill>
                            <a:srgbClr val="FFFFFF"/>
                          </a:solidFill>
                          <a:effectLst/>
                          <a:latin typeface="+mn-lt"/>
                        </a:rPr>
                        <a:t>16 410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900" b="1" i="0" u="none" strike="noStrike" dirty="0">
                          <a:solidFill>
                            <a:srgbClr val="FFFFFF"/>
                          </a:solidFill>
                          <a:effectLst/>
                          <a:latin typeface="+mn-lt"/>
                        </a:rPr>
                        <a:t>20 939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900" b="1" i="0" u="none" strike="noStrike" dirty="0">
                          <a:solidFill>
                            <a:srgbClr val="FFFFFF"/>
                          </a:solidFill>
                          <a:effectLst/>
                          <a:latin typeface="+mn-lt"/>
                        </a:rPr>
                        <a:t>27,6%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3311376464"/>
                  </a:ext>
                </a:extLst>
              </a:tr>
              <a:tr h="216881">
                <a:tc>
                  <a:txBody>
                    <a:bodyPr/>
                    <a:lstStyle/>
                    <a:p>
                      <a:pPr algn="l" fontAlgn="b"/>
                      <a:r>
                        <a:rPr lang="fr-FR" sz="900" b="1" i="0" u="none" strike="noStrike" dirty="0">
                          <a:solidFill>
                            <a:srgbClr val="FFFFFF"/>
                          </a:solidFill>
                          <a:effectLst/>
                          <a:latin typeface="+mn-lt"/>
                        </a:rPr>
                        <a:t>Île-de-France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900" b="1" i="0" u="none" strike="noStrike">
                          <a:solidFill>
                            <a:srgbClr val="FFFFFF"/>
                          </a:solidFill>
                          <a:effectLst/>
                          <a:latin typeface="+mn-lt"/>
                        </a:rPr>
                        <a:t>2993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900" b="1" i="0" u="none" strike="noStrike">
                          <a:solidFill>
                            <a:srgbClr val="FFFFFF"/>
                          </a:solidFill>
                          <a:effectLst/>
                          <a:latin typeface="+mn-lt"/>
                        </a:rPr>
                        <a:t>2821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tc>
                  <a:txBody>
                    <a:bodyPr/>
                    <a:lstStyle/>
                    <a:p>
                      <a:pPr algn="ctr" fontAlgn="b"/>
                      <a:r>
                        <a:rPr lang="fr-FR" sz="900" b="1" i="0" u="none" strike="noStrike" dirty="0">
                          <a:solidFill>
                            <a:srgbClr val="FFFFFF"/>
                          </a:solidFill>
                          <a:effectLst/>
                          <a:latin typeface="+mn-lt"/>
                        </a:rPr>
                        <a:t>-5,7%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203764"/>
                    </a:solidFill>
                  </a:tcPr>
                </a:tc>
                <a:extLst>
                  <a:ext uri="{0D108BD9-81ED-4DB2-BD59-A6C34878D82A}">
                    <a16:rowId xmlns:a16="http://schemas.microsoft.com/office/drawing/2014/main" val="2936655933"/>
                  </a:ext>
                </a:extLst>
              </a:tr>
              <a:tr h="216881">
                <a:tc>
                  <a:txBody>
                    <a:bodyPr/>
                    <a:lstStyle/>
                    <a:p>
                      <a:pPr algn="l" fontAlgn="b"/>
                      <a:r>
                        <a:rPr lang="fr-FR" sz="900" b="0" i="0" u="none" strike="noStrike" dirty="0" smtClean="0">
                          <a:solidFill>
                            <a:srgbClr val="000000"/>
                          </a:solidFill>
                          <a:effectLst/>
                          <a:latin typeface="+mn-lt"/>
                        </a:rPr>
                        <a:t>Paris</a:t>
                      </a:r>
                      <a:endParaRPr lang="fr-FR" sz="900" b="0" i="0" u="none" strike="noStrike" dirty="0">
                        <a:solidFill>
                          <a:srgbClr val="000000"/>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dirty="0">
                          <a:solidFill>
                            <a:srgbClr val="000000"/>
                          </a:solidFill>
                          <a:effectLst/>
                          <a:latin typeface="+mn-lt"/>
                        </a:rPr>
                        <a:t>820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a:solidFill>
                            <a:srgbClr val="000000"/>
                          </a:solidFill>
                          <a:effectLst/>
                          <a:latin typeface="+mn-lt"/>
                        </a:rPr>
                        <a:t>760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dirty="0">
                          <a:solidFill>
                            <a:srgbClr val="000000"/>
                          </a:solidFill>
                          <a:effectLst/>
                          <a:latin typeface="+mn-lt"/>
                        </a:rPr>
                        <a:t>-7,3%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3902685"/>
                  </a:ext>
                </a:extLst>
              </a:tr>
              <a:tr h="216881">
                <a:tc>
                  <a:txBody>
                    <a:bodyPr/>
                    <a:lstStyle/>
                    <a:p>
                      <a:pPr algn="l" fontAlgn="b"/>
                      <a:r>
                        <a:rPr lang="fr-FR" sz="900" b="0" i="0" u="none" strike="noStrike" dirty="0" smtClean="0">
                          <a:solidFill>
                            <a:srgbClr val="000000"/>
                          </a:solidFill>
                          <a:effectLst/>
                          <a:latin typeface="+mn-lt"/>
                        </a:rPr>
                        <a:t>Seine-et-Marne</a:t>
                      </a:r>
                      <a:endParaRPr lang="fr-FR" sz="900" b="0" i="0" u="none" strike="noStrike" dirty="0">
                        <a:solidFill>
                          <a:srgbClr val="000000"/>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dirty="0">
                          <a:solidFill>
                            <a:srgbClr val="000000"/>
                          </a:solidFill>
                          <a:effectLst/>
                          <a:latin typeface="+mn-lt"/>
                        </a:rPr>
                        <a:t>236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a:solidFill>
                            <a:srgbClr val="000000"/>
                          </a:solidFill>
                          <a:effectLst/>
                          <a:latin typeface="+mn-lt"/>
                        </a:rPr>
                        <a:t>232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dirty="0">
                          <a:solidFill>
                            <a:srgbClr val="000000"/>
                          </a:solidFill>
                          <a:effectLst/>
                          <a:latin typeface="+mn-lt"/>
                        </a:rPr>
                        <a:t>-1,7%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9689255"/>
                  </a:ext>
                </a:extLst>
              </a:tr>
              <a:tr h="216881">
                <a:tc>
                  <a:txBody>
                    <a:bodyPr/>
                    <a:lstStyle/>
                    <a:p>
                      <a:pPr algn="l" fontAlgn="b"/>
                      <a:r>
                        <a:rPr lang="fr-FR" sz="900" b="0" i="0" u="none" strike="noStrike" dirty="0" smtClean="0">
                          <a:solidFill>
                            <a:srgbClr val="000000"/>
                          </a:solidFill>
                          <a:effectLst/>
                          <a:latin typeface="+mn-lt"/>
                        </a:rPr>
                        <a:t>Yvelines</a:t>
                      </a:r>
                      <a:endParaRPr lang="fr-FR" sz="900" b="0" i="0" u="none" strike="noStrike" dirty="0">
                        <a:solidFill>
                          <a:srgbClr val="000000"/>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dirty="0">
                          <a:solidFill>
                            <a:srgbClr val="000000"/>
                          </a:solidFill>
                          <a:effectLst/>
                          <a:latin typeface="+mn-lt"/>
                        </a:rPr>
                        <a:t>398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dirty="0">
                          <a:solidFill>
                            <a:srgbClr val="000000"/>
                          </a:solidFill>
                          <a:effectLst/>
                          <a:latin typeface="+mn-lt"/>
                        </a:rPr>
                        <a:t>401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dirty="0">
                          <a:solidFill>
                            <a:srgbClr val="000000"/>
                          </a:solidFill>
                          <a:effectLst/>
                          <a:latin typeface="+mn-lt"/>
                        </a:rPr>
                        <a:t>0,8%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433255"/>
                  </a:ext>
                </a:extLst>
              </a:tr>
              <a:tr h="216881">
                <a:tc>
                  <a:txBody>
                    <a:bodyPr/>
                    <a:lstStyle/>
                    <a:p>
                      <a:pPr algn="l" fontAlgn="b"/>
                      <a:r>
                        <a:rPr lang="fr-FR" sz="900" b="0" i="0" u="none" strike="noStrike" dirty="0" smtClean="0">
                          <a:solidFill>
                            <a:srgbClr val="000000"/>
                          </a:solidFill>
                          <a:effectLst/>
                          <a:latin typeface="+mn-lt"/>
                        </a:rPr>
                        <a:t>Essonne</a:t>
                      </a:r>
                      <a:endParaRPr lang="fr-FR" sz="900" b="0" i="0" u="none" strike="noStrike" dirty="0">
                        <a:solidFill>
                          <a:srgbClr val="000000"/>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a:solidFill>
                            <a:srgbClr val="000000"/>
                          </a:solidFill>
                          <a:effectLst/>
                          <a:latin typeface="+mn-lt"/>
                        </a:rPr>
                        <a:t>264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dirty="0">
                          <a:solidFill>
                            <a:srgbClr val="000000"/>
                          </a:solidFill>
                          <a:effectLst/>
                          <a:latin typeface="+mn-lt"/>
                        </a:rPr>
                        <a:t>246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dirty="0">
                          <a:solidFill>
                            <a:srgbClr val="000000"/>
                          </a:solidFill>
                          <a:effectLst/>
                          <a:latin typeface="+mn-lt"/>
                        </a:rPr>
                        <a:t>-6,8%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9182697"/>
                  </a:ext>
                </a:extLst>
              </a:tr>
              <a:tr h="216881">
                <a:tc>
                  <a:txBody>
                    <a:bodyPr/>
                    <a:lstStyle/>
                    <a:p>
                      <a:pPr algn="l" fontAlgn="b"/>
                      <a:r>
                        <a:rPr lang="fr-FR" sz="900" b="0" i="0" u="none" strike="noStrike" dirty="0" smtClean="0">
                          <a:solidFill>
                            <a:srgbClr val="000000"/>
                          </a:solidFill>
                          <a:effectLst/>
                          <a:latin typeface="+mn-lt"/>
                        </a:rPr>
                        <a:t>Hauts-de-Seine</a:t>
                      </a:r>
                      <a:endParaRPr lang="fr-FR" sz="900" b="0" i="0" u="none" strike="noStrike" dirty="0">
                        <a:solidFill>
                          <a:srgbClr val="000000"/>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a:solidFill>
                            <a:srgbClr val="000000"/>
                          </a:solidFill>
                          <a:effectLst/>
                          <a:latin typeface="+mn-lt"/>
                        </a:rPr>
                        <a:t>474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dirty="0">
                          <a:solidFill>
                            <a:srgbClr val="000000"/>
                          </a:solidFill>
                          <a:effectLst/>
                          <a:latin typeface="+mn-lt"/>
                        </a:rPr>
                        <a:t>449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dirty="0">
                          <a:solidFill>
                            <a:srgbClr val="000000"/>
                          </a:solidFill>
                          <a:effectLst/>
                          <a:latin typeface="+mn-lt"/>
                        </a:rPr>
                        <a:t>-5,3%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1796095"/>
                  </a:ext>
                </a:extLst>
              </a:tr>
              <a:tr h="216881">
                <a:tc>
                  <a:txBody>
                    <a:bodyPr/>
                    <a:lstStyle/>
                    <a:p>
                      <a:pPr algn="l" fontAlgn="b"/>
                      <a:r>
                        <a:rPr lang="fr-FR" sz="900" b="0" i="0" u="none" strike="noStrike" dirty="0" smtClean="0">
                          <a:solidFill>
                            <a:srgbClr val="000000"/>
                          </a:solidFill>
                          <a:effectLst/>
                          <a:latin typeface="+mn-lt"/>
                        </a:rPr>
                        <a:t>Seine-Saint-Denis</a:t>
                      </a:r>
                      <a:endParaRPr lang="fr-FR" sz="900" b="0" i="0" u="none" strike="noStrike" dirty="0">
                        <a:solidFill>
                          <a:srgbClr val="000000"/>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a:solidFill>
                            <a:srgbClr val="000000"/>
                          </a:solidFill>
                          <a:effectLst/>
                          <a:latin typeface="+mn-lt"/>
                        </a:rPr>
                        <a:t>227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a:solidFill>
                            <a:srgbClr val="000000"/>
                          </a:solidFill>
                          <a:effectLst/>
                          <a:latin typeface="+mn-lt"/>
                        </a:rPr>
                        <a:t>175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dirty="0">
                          <a:solidFill>
                            <a:srgbClr val="000000"/>
                          </a:solidFill>
                          <a:effectLst/>
                          <a:latin typeface="+mn-lt"/>
                        </a:rPr>
                        <a:t>-22,9%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63175915"/>
                  </a:ext>
                </a:extLst>
              </a:tr>
              <a:tr h="216881">
                <a:tc>
                  <a:txBody>
                    <a:bodyPr/>
                    <a:lstStyle/>
                    <a:p>
                      <a:pPr algn="l" fontAlgn="b"/>
                      <a:r>
                        <a:rPr lang="fr-FR" sz="900" b="0" i="0" u="none" strike="noStrike" dirty="0" smtClean="0">
                          <a:solidFill>
                            <a:srgbClr val="000000"/>
                          </a:solidFill>
                          <a:effectLst/>
                          <a:latin typeface="+mn-lt"/>
                        </a:rPr>
                        <a:t>Val-de-Marne</a:t>
                      </a:r>
                      <a:endParaRPr lang="fr-FR" sz="900" b="0" i="0" u="none" strike="noStrike" dirty="0">
                        <a:solidFill>
                          <a:srgbClr val="000000"/>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a:solidFill>
                            <a:srgbClr val="000000"/>
                          </a:solidFill>
                          <a:effectLst/>
                          <a:latin typeface="+mn-lt"/>
                        </a:rPr>
                        <a:t>338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a:solidFill>
                            <a:srgbClr val="000000"/>
                          </a:solidFill>
                          <a:effectLst/>
                          <a:latin typeface="+mn-lt"/>
                        </a:rPr>
                        <a:t>331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dirty="0">
                          <a:solidFill>
                            <a:srgbClr val="000000"/>
                          </a:solidFill>
                          <a:effectLst/>
                          <a:latin typeface="+mn-lt"/>
                        </a:rPr>
                        <a:t>-2,1%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6290578"/>
                  </a:ext>
                </a:extLst>
              </a:tr>
              <a:tr h="216881">
                <a:tc>
                  <a:txBody>
                    <a:bodyPr/>
                    <a:lstStyle/>
                    <a:p>
                      <a:pPr algn="l" fontAlgn="b"/>
                      <a:r>
                        <a:rPr lang="fr-FR" sz="900" b="0" i="0" u="none" strike="noStrike" dirty="0" smtClean="0">
                          <a:solidFill>
                            <a:srgbClr val="000000"/>
                          </a:solidFill>
                          <a:effectLst/>
                          <a:latin typeface="+mn-lt"/>
                        </a:rPr>
                        <a:t>Val-d’Oise</a:t>
                      </a:r>
                      <a:endParaRPr lang="fr-FR" sz="900" b="0" i="0" u="none" strike="noStrike" dirty="0">
                        <a:solidFill>
                          <a:srgbClr val="000000"/>
                        </a:solidFill>
                        <a:effectLst/>
                        <a:latin typeface="+mn-lt"/>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a:solidFill>
                            <a:srgbClr val="000000"/>
                          </a:solidFill>
                          <a:effectLst/>
                          <a:latin typeface="+mn-lt"/>
                        </a:rPr>
                        <a:t>236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a:solidFill>
                            <a:srgbClr val="000000"/>
                          </a:solidFill>
                          <a:effectLst/>
                          <a:latin typeface="+mn-lt"/>
                        </a:rPr>
                        <a:t>227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r-FR" sz="900" b="0" i="0" u="none" strike="noStrike" dirty="0">
                          <a:solidFill>
                            <a:srgbClr val="000000"/>
                          </a:solidFill>
                          <a:effectLst/>
                          <a:latin typeface="+mn-lt"/>
                        </a:rPr>
                        <a:t>-3,8%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9282004"/>
                  </a:ext>
                </a:extLst>
              </a:tr>
            </a:tbl>
          </a:graphicData>
        </a:graphic>
      </p:graphicFrame>
      <p:pic>
        <p:nvPicPr>
          <p:cNvPr id="11" name="Image 10"/>
          <p:cNvPicPr/>
          <p:nvPr/>
        </p:nvPicPr>
        <p:blipFill rotWithShape="1">
          <a:blip r:embed="rId2"/>
          <a:srcRect l="31912" t="32628" r="24273" b="5938"/>
          <a:stretch/>
        </p:blipFill>
        <p:spPr bwMode="auto">
          <a:xfrm>
            <a:off x="146492" y="1587090"/>
            <a:ext cx="4003430" cy="2923719"/>
          </a:xfrm>
          <a:prstGeom prst="rect">
            <a:avLst/>
          </a:prstGeom>
          <a:ln>
            <a:noFill/>
          </a:ln>
          <a:extLst>
            <a:ext uri="{53640926-AAD7-44D8-BBD7-CCE9431645EC}">
              <a14:shadowObscured xmlns:a14="http://schemas.microsoft.com/office/drawing/2010/main"/>
            </a:ext>
          </a:extLst>
        </p:spPr>
      </p:pic>
      <p:pic>
        <p:nvPicPr>
          <p:cNvPr id="13" name="Image 12"/>
          <p:cNvPicPr/>
          <p:nvPr/>
        </p:nvPicPr>
        <p:blipFill rotWithShape="1">
          <a:blip r:embed="rId3"/>
          <a:srcRect l="83499" t="42328" b="41799"/>
          <a:stretch/>
        </p:blipFill>
        <p:spPr bwMode="auto">
          <a:xfrm>
            <a:off x="251520" y="4268788"/>
            <a:ext cx="950595" cy="51435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36899110"/>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_ARS_HAUTS DE FRANCE 16-9">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25" id="{CCAA3B1F-37AD-D142-9B00-F2952BC71F32}" vid="{8780E14E-37A2-0148-9F40-6587BA01BE65}"/>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TEMPLATE_ARS_IDF 16-9</Template>
  <TotalTime>4717</TotalTime>
  <Words>4111</Words>
  <Application>Microsoft Office PowerPoint</Application>
  <PresentationFormat>Affichage à l'écran (16:9)</PresentationFormat>
  <Paragraphs>755</Paragraphs>
  <Slides>59</Slides>
  <Notes>8</Notes>
  <HiddenSlides>0</HiddenSlides>
  <MMClips>0</MMClips>
  <ScaleCrop>false</ScaleCrop>
  <HeadingPairs>
    <vt:vector size="6" baseType="variant">
      <vt:variant>
        <vt:lpstr>Polices utilisées</vt:lpstr>
      </vt:variant>
      <vt:variant>
        <vt:i4>14</vt:i4>
      </vt:variant>
      <vt:variant>
        <vt:lpstr>Thème</vt:lpstr>
      </vt:variant>
      <vt:variant>
        <vt:i4>1</vt:i4>
      </vt:variant>
      <vt:variant>
        <vt:lpstr>Titres des diapositives</vt:lpstr>
      </vt:variant>
      <vt:variant>
        <vt:i4>59</vt:i4>
      </vt:variant>
    </vt:vector>
  </HeadingPairs>
  <TitlesOfParts>
    <vt:vector size="74" baseType="lpstr">
      <vt:lpstr>ＭＳ Ｐゴシック</vt:lpstr>
      <vt:lpstr>Arial</vt:lpstr>
      <vt:lpstr>Arimo</vt:lpstr>
      <vt:lpstr>Calibri</vt:lpstr>
      <vt:lpstr>Courier New</vt:lpstr>
      <vt:lpstr>Glacial Indifference</vt:lpstr>
      <vt:lpstr>Glacial Indifference Bold</vt:lpstr>
      <vt:lpstr>HK Grotesk</vt:lpstr>
      <vt:lpstr>HK Grotesk Bold</vt:lpstr>
      <vt:lpstr>HK Grotesk Italics</vt:lpstr>
      <vt:lpstr>Marianne</vt:lpstr>
      <vt:lpstr>Montserrat</vt:lpstr>
      <vt:lpstr>Symbol</vt:lpstr>
      <vt:lpstr>Wingdings</vt:lpstr>
      <vt:lpstr>TEMPLATE_ARS_HAUTS DE FRANCE 16-9</vt:lpstr>
      <vt:lpstr>Présentation PowerPoint</vt:lpstr>
      <vt:lpstr>1. Introduction du Président et actualités du département Parisien </vt:lpstr>
      <vt:lpstr>Tensions hivernales sur l’offre de soins</vt:lpstr>
      <vt:lpstr>Représentations graphiques</vt:lpstr>
      <vt:lpstr>Actualités de Paris: Jeux Olympiques et Paralympiques</vt:lpstr>
      <vt:lpstr>Actualités de Paris: Jeux Olympiques et Paralympiques</vt:lpstr>
      <vt:lpstr>Actualités de Paris: Jeux Olympiques et Paralympiques</vt:lpstr>
      <vt:lpstr> Zonage ortophonistes</vt:lpstr>
      <vt:lpstr>Effectifs des orthophonistes libéraux en Ile-de-France et France </vt:lpstr>
      <vt:lpstr>Caractéristiques démographiques (genre, âge moyen et structure d’exercice) des orthophonistes libéraux en 2023</vt:lpstr>
      <vt:lpstr>2. La méthodologie du zonage 2023 – cadre réglementaire</vt:lpstr>
      <vt:lpstr>Cadre réglementaire</vt:lpstr>
      <vt:lpstr>Méthodologie</vt:lpstr>
      <vt:lpstr>Les différentes zones</vt:lpstr>
      <vt:lpstr>Proportions et évolution des zones (Données 2019 vs 2023)</vt:lpstr>
      <vt:lpstr>Présentation PowerPoint</vt:lpstr>
      <vt:lpstr>Cartographies des zonages 2019 et 2023</vt:lpstr>
      <vt:lpstr>Présentation PowerPoint</vt:lpstr>
      <vt:lpstr>Paris</vt:lpstr>
      <vt:lpstr>Paris</vt:lpstr>
      <vt:lpstr>Présentation PowerPoint</vt:lpstr>
      <vt:lpstr>Arrêté de modulation régionale</vt:lpstr>
      <vt:lpstr>Liste des 20 % (n=13) des zones sous denses</vt:lpstr>
      <vt:lpstr>Lancement début février 2024, des travaux parisiens pour un schéma territorial des urgences psychiatriques. </vt:lpstr>
      <vt:lpstr>2. Prévention</vt:lpstr>
      <vt:lpstr>RETEX sur la campagne HPV</vt:lpstr>
      <vt:lpstr>Campagne HPV en milieu scolaire 2023-2024</vt:lpstr>
      <vt:lpstr>Bilan quantitatif 2023</vt:lpstr>
      <vt:lpstr>L’adhésion : marqueur social</vt:lpstr>
      <vt:lpstr>Vaccination HPV en ville en 2023 </vt:lpstr>
      <vt:lpstr>Communiquer et sensibiliser</vt:lpstr>
      <vt:lpstr>5 infos clés à retenir et partager en priorité</vt:lpstr>
      <vt:lpstr>Déroulé de la suite de la  campagne 2023-2024</vt:lpstr>
      <vt:lpstr>Merci !</vt:lpstr>
      <vt:lpstr>Dépistage des cancers (Caisse Primaire d’Assurance Maladie de Paris)</vt:lpstr>
      <vt:lpstr>Un retard parisien structurel et persistant en matière de taux de participation  des assurés éligibles aux 3 DO - 1/3</vt:lpstr>
      <vt:lpstr>Un retard parisien structurel et persistant en matière de taux de participation  des assurés éligibles aux 3 DO - 2/3</vt:lpstr>
      <vt:lpstr>Un retard parisien structurel et persistant en matière de taux de participation  des assurés éligibles aux 3 DO - 3/3</vt:lpstr>
      <vt:lpstr>Les actions prioritaires pour 2024</vt:lpstr>
      <vt:lpstr>Prévention tertiaire : Paris après cancer</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Semaine nationale de prévention du Diabète Intervenant externe: Claude Chaumeil </vt:lpstr>
      <vt:lpstr>Présentation PowerPoint</vt:lpstr>
    </vt:vector>
  </TitlesOfParts>
  <Manager>Client</Manager>
  <Company>ARS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Client</dc:subject>
  <dc:creator>FARTHOUAT, Isabelle</dc:creator>
  <cp:lastModifiedBy>DUPRE, Mathilde (ARS-IDF)</cp:lastModifiedBy>
  <cp:revision>364</cp:revision>
  <cp:lastPrinted>2021-11-15T20:58:34Z</cp:lastPrinted>
  <dcterms:created xsi:type="dcterms:W3CDTF">2020-05-28T12:56:37Z</dcterms:created>
  <dcterms:modified xsi:type="dcterms:W3CDTF">2024-03-04T09:51:25Z</dcterms:modified>
</cp:coreProperties>
</file>