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handoutMasterIdLst>
    <p:handoutMasterId r:id="rId19"/>
  </p:handoutMasterIdLst>
  <p:sldIdLst>
    <p:sldId id="260" r:id="rId5"/>
    <p:sldId id="439" r:id="rId6"/>
    <p:sldId id="437" r:id="rId7"/>
    <p:sldId id="438" r:id="rId8"/>
    <p:sldId id="436" r:id="rId9"/>
    <p:sldId id="441" r:id="rId10"/>
    <p:sldId id="442" r:id="rId11"/>
    <p:sldId id="443" r:id="rId12"/>
    <p:sldId id="444" r:id="rId13"/>
    <p:sldId id="446" r:id="rId14"/>
    <p:sldId id="447" r:id="rId15"/>
    <p:sldId id="448" r:id="rId16"/>
    <p:sldId id="449" r:id="rId17"/>
  </p:sldIdLst>
  <p:sldSz cx="9144000" cy="6858000" type="screen4x3"/>
  <p:notesSz cx="6797675" cy="9926638"/>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extLst>
    <p:ext uri="{EFAFB233-063F-42B5-8137-9DF3F51BA10A}">
      <p15:sldGuideLst xmlns:p15="http://schemas.microsoft.com/office/powerpoint/2012/main" xmlns="">
        <p15:guide id="1" orient="horz" pos="981">
          <p15:clr>
            <a:srgbClr val="A4A3A4"/>
          </p15:clr>
        </p15:guide>
        <p15:guide id="2" orient="horz" pos="3566">
          <p15:clr>
            <a:srgbClr val="A4A3A4"/>
          </p15:clr>
        </p15:guide>
        <p15:guide id="3" pos="816">
          <p15:clr>
            <a:srgbClr val="A4A3A4"/>
          </p15:clr>
        </p15:guide>
        <p15:guide id="4" pos="5511">
          <p15:clr>
            <a:srgbClr val="A4A3A4"/>
          </p15:clr>
        </p15:guide>
        <p15:guide id="5" pos="1383">
          <p15:clr>
            <a:srgbClr val="A4A3A4"/>
          </p15:clr>
        </p15:guide>
        <p15:guide id="6" pos="1837">
          <p15:clr>
            <a:srgbClr val="A4A3A4"/>
          </p15:clr>
        </p15:guide>
        <p15:guide id="7" pos="249">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4696"/>
    <a:srgbClr val="96BE1E"/>
    <a:srgbClr val="FF9933"/>
    <a:srgbClr val="006666"/>
    <a:srgbClr val="32B4BE"/>
    <a:srgbClr val="CCECFF"/>
    <a:srgbClr val="0066CC"/>
    <a:srgbClr val="FBE5D7"/>
    <a:srgbClr val="FFCC66"/>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1" autoAdjust="0"/>
    <p:restoredTop sz="93260" autoAdjust="0"/>
  </p:normalViewPr>
  <p:slideViewPr>
    <p:cSldViewPr>
      <p:cViewPr>
        <p:scale>
          <a:sx n="75" d="100"/>
          <a:sy n="75" d="100"/>
        </p:scale>
        <p:origin x="-1236" y="-72"/>
      </p:cViewPr>
      <p:guideLst>
        <p:guide orient="horz" pos="981"/>
        <p:guide orient="horz" pos="3566"/>
        <p:guide pos="816"/>
        <p:guide pos="5511"/>
        <p:guide pos="1383"/>
        <p:guide pos="1837"/>
        <p:guide pos="24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8" d="100"/>
          <a:sy n="78" d="100"/>
        </p:scale>
        <p:origin x="-3354"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defTabSz="955731">
              <a:defRPr sz="1300">
                <a:latin typeface="Arial" charset="0"/>
              </a:defRPr>
            </a:lvl1pPr>
          </a:lstStyle>
          <a:p>
            <a:pPr>
              <a:defRPr/>
            </a:pPr>
            <a:endParaRPr lang="fr-FR" altLang="fr-FR" dirty="0"/>
          </a:p>
        </p:txBody>
      </p:sp>
      <p:sp>
        <p:nvSpPr>
          <p:cNvPr id="11267" name="Rectangle 3"/>
          <p:cNvSpPr>
            <a:spLocks noGrp="1" noChangeArrowheads="1"/>
          </p:cNvSpPr>
          <p:nvPr>
            <p:ph type="dt" sz="quarter" idx="1"/>
          </p:nvPr>
        </p:nvSpPr>
        <p:spPr bwMode="auto">
          <a:xfrm>
            <a:off x="3851814"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algn="r" defTabSz="955731">
              <a:defRPr sz="1300">
                <a:latin typeface="Arial" charset="0"/>
              </a:defRPr>
            </a:lvl1pPr>
          </a:lstStyle>
          <a:p>
            <a:pPr>
              <a:defRPr/>
            </a:pPr>
            <a:endParaRPr lang="fr-FR" altLang="fr-FR" dirty="0"/>
          </a:p>
        </p:txBody>
      </p:sp>
      <p:sp>
        <p:nvSpPr>
          <p:cNvPr id="11268" name="Rectangle 4"/>
          <p:cNvSpPr>
            <a:spLocks noGrp="1" noChangeArrowheads="1"/>
          </p:cNvSpPr>
          <p:nvPr>
            <p:ph type="ftr" sz="quarter" idx="2"/>
          </p:nvPr>
        </p:nvSpPr>
        <p:spPr bwMode="auto">
          <a:xfrm>
            <a:off x="0"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defTabSz="955731">
              <a:defRPr sz="1300">
                <a:latin typeface="Arial" charset="0"/>
              </a:defRPr>
            </a:lvl1pPr>
          </a:lstStyle>
          <a:p>
            <a:pPr>
              <a:defRPr/>
            </a:pPr>
            <a:endParaRPr lang="fr-FR" altLang="fr-FR" dirty="0"/>
          </a:p>
        </p:txBody>
      </p:sp>
      <p:sp>
        <p:nvSpPr>
          <p:cNvPr id="11269" name="Rectangle 5"/>
          <p:cNvSpPr>
            <a:spLocks noGrp="1" noChangeArrowheads="1"/>
          </p:cNvSpPr>
          <p:nvPr>
            <p:ph type="sldNum" sz="quarter" idx="3"/>
          </p:nvPr>
        </p:nvSpPr>
        <p:spPr bwMode="auto">
          <a:xfrm>
            <a:off x="3851814"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algn="r" defTabSz="955731">
              <a:defRPr sz="1300">
                <a:latin typeface="Arial" charset="0"/>
              </a:defRPr>
            </a:lvl1pPr>
          </a:lstStyle>
          <a:p>
            <a:pPr>
              <a:defRPr/>
            </a:pPr>
            <a:fld id="{6A924178-06DA-4504-8BAA-BBE3FB020653}" type="slidenum">
              <a:rPr lang="fr-FR" altLang="fr-FR"/>
              <a:pPr>
                <a:defRPr/>
              </a:pPr>
              <a:t>‹N°›</a:t>
            </a:fld>
            <a:endParaRPr lang="fr-FR" altLang="fr-FR" dirty="0"/>
          </a:p>
        </p:txBody>
      </p:sp>
    </p:spTree>
    <p:extLst>
      <p:ext uri="{BB962C8B-B14F-4D97-AF65-F5344CB8AC3E}">
        <p14:creationId xmlns:p14="http://schemas.microsoft.com/office/powerpoint/2010/main" val="7860871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defTabSz="955731">
              <a:spcBef>
                <a:spcPct val="0"/>
              </a:spcBef>
              <a:defRPr sz="1300">
                <a:solidFill>
                  <a:schemeClr val="tx1"/>
                </a:solidFill>
                <a:latin typeface="Times New Roman" charset="0"/>
              </a:defRPr>
            </a:lvl1pPr>
          </a:lstStyle>
          <a:p>
            <a:pPr>
              <a:defRPr/>
            </a:pPr>
            <a:endParaRPr lang="fr-FR" altLang="fr-FR" dirty="0"/>
          </a:p>
        </p:txBody>
      </p:sp>
      <p:sp>
        <p:nvSpPr>
          <p:cNvPr id="7171" name="Rectangle 3"/>
          <p:cNvSpPr>
            <a:spLocks noGrp="1" noChangeArrowheads="1"/>
          </p:cNvSpPr>
          <p:nvPr>
            <p:ph type="dt" idx="1"/>
          </p:nvPr>
        </p:nvSpPr>
        <p:spPr bwMode="auto">
          <a:xfrm>
            <a:off x="3851814" y="0"/>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lvl1pPr algn="r" defTabSz="955731">
              <a:spcBef>
                <a:spcPct val="0"/>
              </a:spcBef>
              <a:defRPr sz="1300">
                <a:solidFill>
                  <a:schemeClr val="tx1"/>
                </a:solidFill>
                <a:latin typeface="Times New Roman" charset="0"/>
              </a:defRPr>
            </a:lvl1pPr>
          </a:lstStyle>
          <a:p>
            <a:pPr>
              <a:defRPr/>
            </a:pPr>
            <a:endParaRPr lang="fr-FR" altLang="fr-FR" dirty="0"/>
          </a:p>
        </p:txBody>
      </p:sp>
      <p:sp>
        <p:nvSpPr>
          <p:cNvPr id="5124"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05952" y="4716193"/>
            <a:ext cx="4985772" cy="446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t" anchorCtr="0" compatLnSpc="1">
            <a:prstTxWarp prst="textNoShape">
              <a:avLst/>
            </a:prstTxWarp>
          </a:bodyPr>
          <a:lstStyle/>
          <a:p>
            <a:pPr lvl="0"/>
            <a:r>
              <a:rPr lang="fr-FR" altLang="fr-FR" noProof="0"/>
              <a:t>Cliquez pour modifier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7174" name="Rectangle 6"/>
          <p:cNvSpPr>
            <a:spLocks noGrp="1" noChangeArrowheads="1"/>
          </p:cNvSpPr>
          <p:nvPr>
            <p:ph type="ftr" sz="quarter" idx="4"/>
          </p:nvPr>
        </p:nvSpPr>
        <p:spPr bwMode="auto">
          <a:xfrm>
            <a:off x="0"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defTabSz="955731">
              <a:spcBef>
                <a:spcPct val="0"/>
              </a:spcBef>
              <a:defRPr sz="1300">
                <a:solidFill>
                  <a:schemeClr val="tx1"/>
                </a:solidFill>
                <a:latin typeface="Times New Roman" charset="0"/>
              </a:defRPr>
            </a:lvl1pPr>
          </a:lstStyle>
          <a:p>
            <a:pPr>
              <a:defRPr/>
            </a:pPr>
            <a:endParaRPr lang="fr-FR" altLang="fr-FR" dirty="0"/>
          </a:p>
        </p:txBody>
      </p:sp>
      <p:sp>
        <p:nvSpPr>
          <p:cNvPr id="7175" name="Rectangle 7"/>
          <p:cNvSpPr>
            <a:spLocks noGrp="1" noChangeArrowheads="1"/>
          </p:cNvSpPr>
          <p:nvPr>
            <p:ph type="sldNum" sz="quarter" idx="5"/>
          </p:nvPr>
        </p:nvSpPr>
        <p:spPr bwMode="auto">
          <a:xfrm>
            <a:off x="3851814" y="9430845"/>
            <a:ext cx="2945862" cy="495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2" tIns="47780" rIns="95562" bIns="47780" numCol="1" anchor="b" anchorCtr="0" compatLnSpc="1">
            <a:prstTxWarp prst="textNoShape">
              <a:avLst/>
            </a:prstTxWarp>
          </a:bodyPr>
          <a:lstStyle>
            <a:lvl1pPr algn="r" defTabSz="955731">
              <a:spcBef>
                <a:spcPct val="0"/>
              </a:spcBef>
              <a:defRPr sz="1300">
                <a:solidFill>
                  <a:schemeClr val="tx1"/>
                </a:solidFill>
                <a:latin typeface="Times New Roman" charset="0"/>
              </a:defRPr>
            </a:lvl1pPr>
          </a:lstStyle>
          <a:p>
            <a:pPr>
              <a:defRPr/>
            </a:pPr>
            <a:fld id="{46C718A9-0D6C-49EA-A322-B4CEAF1CA069}" type="slidenum">
              <a:rPr lang="fr-FR" altLang="fr-FR"/>
              <a:pPr>
                <a:defRPr/>
              </a:pPr>
              <a:t>‹N°›</a:t>
            </a:fld>
            <a:endParaRPr lang="fr-FR" altLang="fr-FR" dirty="0"/>
          </a:p>
        </p:txBody>
      </p:sp>
    </p:spTree>
    <p:extLst>
      <p:ext uri="{BB962C8B-B14F-4D97-AF65-F5344CB8AC3E}">
        <p14:creationId xmlns:p14="http://schemas.microsoft.com/office/powerpoint/2010/main" val="24113092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506663" y="2874963"/>
            <a:ext cx="6111875" cy="1143000"/>
          </a:xfrm>
        </p:spPr>
        <p:txBody>
          <a:bodyPr/>
          <a:lstStyle>
            <a:lvl1pPr marL="0" indent="917575">
              <a:buFontTx/>
              <a:buBlip>
                <a:blip r:embed="rId2"/>
              </a:buBlip>
              <a:tabLst>
                <a:tab pos="806450" algn="l"/>
                <a:tab pos="952500" algn="l"/>
                <a:tab pos="1141413" algn="l"/>
                <a:tab pos="5243513" algn="l"/>
              </a:tabLst>
              <a:defRPr>
                <a:solidFill>
                  <a:srgbClr val="002395"/>
                </a:solidFill>
              </a:defRPr>
            </a:lvl1pPr>
          </a:lstStyle>
          <a:p>
            <a:pPr lvl="0"/>
            <a:r>
              <a:rPr lang="fr-FR" altLang="fr-FR" noProof="0"/>
              <a:t>Cliquez pour ajouter un titre</a:t>
            </a:r>
          </a:p>
        </p:txBody>
      </p:sp>
      <p:sp>
        <p:nvSpPr>
          <p:cNvPr id="3075" name="Rectangle 3"/>
          <p:cNvSpPr>
            <a:spLocks noGrp="1" noChangeArrowheads="1"/>
          </p:cNvSpPr>
          <p:nvPr>
            <p:ph type="subTitle" idx="1"/>
          </p:nvPr>
        </p:nvSpPr>
        <p:spPr>
          <a:xfrm>
            <a:off x="2495550" y="4165600"/>
            <a:ext cx="6019800" cy="1752600"/>
          </a:xfrm>
        </p:spPr>
        <p:txBody>
          <a:bodyPr/>
          <a:lstStyle>
            <a:lvl1pPr marL="0" indent="927100">
              <a:defRPr>
                <a:solidFill>
                  <a:srgbClr val="7AB800"/>
                </a:solidFill>
              </a:defRPr>
            </a:lvl1pPr>
          </a:lstStyle>
          <a:p>
            <a:pPr lvl="0"/>
            <a:r>
              <a:rPr lang="fr-FR" altLang="fr-FR" noProof="0"/>
              <a:t>Cliquez pour ajouter un sous-titre</a:t>
            </a:r>
          </a:p>
        </p:txBody>
      </p:sp>
      <p:pic>
        <p:nvPicPr>
          <p:cNvPr id="5" name="Picture 26" descr="ARS_LOGOS_idf"/>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67544" y="322551"/>
            <a:ext cx="1318550" cy="757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0" y="1233765"/>
            <a:ext cx="9144000" cy="0"/>
          </a:xfrm>
          <a:prstGeom prst="line">
            <a:avLst/>
          </a:prstGeom>
          <a:ln w="38100">
            <a:solidFill>
              <a:srgbClr val="784696"/>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userDrawn="1"/>
        </p:nvCxnSpPr>
        <p:spPr>
          <a:xfrm>
            <a:off x="0" y="1340768"/>
            <a:ext cx="9144000" cy="0"/>
          </a:xfrm>
          <a:prstGeom prst="line">
            <a:avLst/>
          </a:prstGeom>
          <a:ln w="38100">
            <a:solidFill>
              <a:srgbClr val="32B4BE"/>
            </a:solidFill>
          </a:ln>
        </p:spPr>
        <p:style>
          <a:lnRef idx="1">
            <a:schemeClr val="accent1"/>
          </a:lnRef>
          <a:fillRef idx="0">
            <a:schemeClr val="accent1"/>
          </a:fillRef>
          <a:effectRef idx="0">
            <a:schemeClr val="accent1"/>
          </a:effectRef>
          <a:fontRef idx="minor">
            <a:schemeClr val="tx1"/>
          </a:fontRef>
        </p:style>
      </p:cxnSp>
      <p:sp>
        <p:nvSpPr>
          <p:cNvPr id="2" name="Rectangle 1"/>
          <p:cNvSpPr/>
          <p:nvPr userDrawn="1"/>
        </p:nvSpPr>
        <p:spPr>
          <a:xfrm>
            <a:off x="2036912" y="894978"/>
            <a:ext cx="5400600" cy="369332"/>
          </a:xfrm>
          <a:prstGeom prst="rect">
            <a:avLst/>
          </a:prstGeom>
        </p:spPr>
        <p:txBody>
          <a:bodyPr wrap="square">
            <a:spAutoFit/>
          </a:bodyPr>
          <a:lstStyle/>
          <a:p>
            <a:r>
              <a:rPr kumimoji="0" lang="fr-FR" sz="1800" b="0" i="0" u="none" strike="noStrike" kern="1200" cap="all" spc="0" normalizeH="0" baseline="0" noProof="0" dirty="0" smtClean="0">
                <a:ln>
                  <a:noFill/>
                </a:ln>
                <a:solidFill>
                  <a:srgbClr val="002395"/>
                </a:solidFill>
                <a:effectLst/>
                <a:uLnTx/>
                <a:uFillTx/>
                <a:latin typeface="Arial" charset="0"/>
                <a:ea typeface="+mn-ea"/>
                <a:cs typeface="+mn-cs"/>
              </a:rPr>
              <a:t>le projet territorial de sante mentale</a:t>
            </a:r>
            <a:endParaRPr lang="fr-FR" sz="900" b="0" dirty="0"/>
          </a:p>
        </p:txBody>
      </p:sp>
    </p:spTree>
    <p:extLst>
      <p:ext uri="{BB962C8B-B14F-4D97-AF65-F5344CB8AC3E}">
        <p14:creationId xmlns:p14="http://schemas.microsoft.com/office/powerpoint/2010/main" val="10696885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403305977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9547925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125192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r>
              <a:rPr lang="fr-FR" smtClean="0"/>
              <a:t>24/03/2017</a:t>
            </a:r>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D1DFA32A-C341-4C2A-A597-18952ACA1135}" type="slidenum">
              <a:rPr lang="fr-FR" smtClean="0"/>
              <a:t>‹N°›</a:t>
            </a:fld>
            <a:endParaRPr lang="fr-FR"/>
          </a:p>
        </p:txBody>
      </p:sp>
    </p:spTree>
    <p:extLst>
      <p:ext uri="{BB962C8B-B14F-4D97-AF65-F5344CB8AC3E}">
        <p14:creationId xmlns:p14="http://schemas.microsoft.com/office/powerpoint/2010/main" val="2290700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688057"/>
          </a:xfrm>
        </p:spPr>
        <p:txBody>
          <a:bodyPr/>
          <a:lstStyle>
            <a:lvl1pPr marL="0" indent="0">
              <a:buNone/>
              <a:defRPr>
                <a:latin typeface="Calibri" panose="020F0502020204030204" pitchFamily="34" charset="0"/>
              </a:defRPr>
            </a:lvl1pPr>
          </a:lstStyle>
          <a:p>
            <a:r>
              <a:rPr lang="fr-FR" dirty="0"/>
              <a:t>Modifiez le style du titre</a:t>
            </a:r>
          </a:p>
        </p:txBody>
      </p:sp>
      <p:sp>
        <p:nvSpPr>
          <p:cNvPr id="3" name="Espace réservé du contenu 2"/>
          <p:cNvSpPr>
            <a:spLocks noGrp="1"/>
          </p:cNvSpPr>
          <p:nvPr>
            <p:ph idx="1"/>
          </p:nvPr>
        </p:nvSpPr>
        <p:spPr>
          <a:xfrm>
            <a:off x="395536" y="1196752"/>
            <a:ext cx="8062664" cy="4680520"/>
          </a:xfrm>
        </p:spPr>
        <p:txBody>
          <a:bodyPr/>
          <a:lstStyle>
            <a:lvl1pPr marL="285750" indent="-285750">
              <a:buClr>
                <a:srgbClr val="7030A0"/>
              </a:buClr>
              <a:buFont typeface="Wingdings" panose="05000000000000000000" pitchFamily="2" charset="2"/>
              <a:buChar char="§"/>
              <a:defRPr sz="1800" b="1">
                <a:latin typeface="Calibri" panose="020F0502020204030204" pitchFamily="34" charset="0"/>
              </a:defRPr>
            </a:lvl1pPr>
            <a:lvl2pPr marL="1077913" indent="-177800">
              <a:buClr>
                <a:srgbClr val="7030A0"/>
              </a:buClr>
              <a:buFont typeface="Wingdings" panose="05000000000000000000" pitchFamily="2" charset="2"/>
              <a:buChar char="Ø"/>
              <a:defRPr sz="1600">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cxnSp>
        <p:nvCxnSpPr>
          <p:cNvPr id="6" name="Connecteur droit 5"/>
          <p:cNvCxnSpPr/>
          <p:nvPr userDrawn="1"/>
        </p:nvCxnSpPr>
        <p:spPr>
          <a:xfrm>
            <a:off x="0" y="1091291"/>
            <a:ext cx="9144000" cy="0"/>
          </a:xfrm>
          <a:prstGeom prst="line">
            <a:avLst/>
          </a:prstGeom>
          <a:ln w="38100">
            <a:solidFill>
              <a:srgbClr val="784696"/>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userDrawn="1"/>
        </p:nvCxnSpPr>
        <p:spPr>
          <a:xfrm>
            <a:off x="0" y="1163299"/>
            <a:ext cx="9144000" cy="0"/>
          </a:xfrm>
          <a:prstGeom prst="line">
            <a:avLst/>
          </a:prstGeom>
          <a:ln w="38100">
            <a:solidFill>
              <a:srgbClr val="32B4B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9586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Tree>
    <p:extLst>
      <p:ext uri="{BB962C8B-B14F-4D97-AF65-F5344CB8AC3E}">
        <p14:creationId xmlns:p14="http://schemas.microsoft.com/office/powerpoint/2010/main" val="6144188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1219200" y="1547813"/>
            <a:ext cx="3543300" cy="41148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p:cNvSpPr>
            <a:spLocks noGrp="1"/>
          </p:cNvSpPr>
          <p:nvPr>
            <p:ph sz="half" idx="2"/>
          </p:nvPr>
        </p:nvSpPr>
        <p:spPr>
          <a:xfrm>
            <a:off x="4914900" y="1547813"/>
            <a:ext cx="3543300" cy="41148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3988782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0598761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7544036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509832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30911183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7743"/>
            <a:ext cx="8153400" cy="922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dirty="0"/>
              <a:t>Cliquez pour modifier le style du titre du masque</a:t>
            </a:r>
          </a:p>
        </p:txBody>
      </p:sp>
      <p:sp>
        <p:nvSpPr>
          <p:cNvPr id="1027" name="Rectangle 3"/>
          <p:cNvSpPr>
            <a:spLocks noGrp="1" noChangeArrowheads="1"/>
          </p:cNvSpPr>
          <p:nvPr>
            <p:ph type="body" idx="1"/>
          </p:nvPr>
        </p:nvSpPr>
        <p:spPr bwMode="auto">
          <a:xfrm>
            <a:off x="539552" y="1255246"/>
            <a:ext cx="7918648" cy="4407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dirty="0"/>
              <a:t>Cliquez pour modifier les styles du texte du masque, </a:t>
            </a:r>
            <a:r>
              <a:rPr lang="fr-FR" altLang="fr-FR" dirty="0" err="1"/>
              <a:t>xxxxxxxxxxxxxxxxxxx</a:t>
            </a:r>
            <a:r>
              <a:rPr lang="fr-FR" altLang="fr-FR" dirty="0"/>
              <a:t>                                                                                                                                                                                                                                                                                </a:t>
            </a:r>
          </a:p>
          <a:p>
            <a:pPr lvl="1"/>
            <a:r>
              <a:rPr lang="fr-FR" altLang="fr-FR" dirty="0"/>
              <a:t>Deuxième niveau</a:t>
            </a:r>
          </a:p>
          <a:p>
            <a:pPr lvl="2"/>
            <a:r>
              <a:rPr lang="fr-FR" altLang="fr-FR" dirty="0"/>
              <a:t> Troisième niveau</a:t>
            </a:r>
          </a:p>
        </p:txBody>
      </p:sp>
      <p:sp>
        <p:nvSpPr>
          <p:cNvPr id="1029" name="Rectangle 10"/>
          <p:cNvSpPr>
            <a:spLocks noChangeArrowheads="1"/>
          </p:cNvSpPr>
          <p:nvPr userDrawn="1"/>
        </p:nvSpPr>
        <p:spPr bwMode="auto">
          <a:xfrm>
            <a:off x="8532440" y="64770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50000"/>
              </a:spcBef>
              <a:spcAft>
                <a:spcPct val="0"/>
              </a:spcAft>
              <a:defRPr sz="1000">
                <a:solidFill>
                  <a:srgbClr val="002395"/>
                </a:solidFill>
                <a:latin typeface="Arial" charset="0"/>
              </a:defRPr>
            </a:lvl6pPr>
            <a:lvl7pPr marL="2971800" indent="-228600" eaLnBrk="0" fontAlgn="base" hangingPunct="0">
              <a:spcBef>
                <a:spcPct val="50000"/>
              </a:spcBef>
              <a:spcAft>
                <a:spcPct val="0"/>
              </a:spcAft>
              <a:defRPr sz="1000">
                <a:solidFill>
                  <a:srgbClr val="002395"/>
                </a:solidFill>
                <a:latin typeface="Arial" charset="0"/>
              </a:defRPr>
            </a:lvl7pPr>
            <a:lvl8pPr marL="3429000" indent="-228600" eaLnBrk="0" fontAlgn="base" hangingPunct="0">
              <a:spcBef>
                <a:spcPct val="50000"/>
              </a:spcBef>
              <a:spcAft>
                <a:spcPct val="0"/>
              </a:spcAft>
              <a:defRPr sz="1000">
                <a:solidFill>
                  <a:srgbClr val="002395"/>
                </a:solidFill>
                <a:latin typeface="Arial" charset="0"/>
              </a:defRPr>
            </a:lvl8pPr>
            <a:lvl9pPr marL="3886200" indent="-228600" eaLnBrk="0" fontAlgn="base" hangingPunct="0">
              <a:spcBef>
                <a:spcPct val="50000"/>
              </a:spcBef>
              <a:spcAft>
                <a:spcPct val="0"/>
              </a:spcAft>
              <a:defRPr sz="1000">
                <a:solidFill>
                  <a:srgbClr val="002395"/>
                </a:solidFill>
                <a:latin typeface="Arial" charset="0"/>
              </a:defRPr>
            </a:lvl9pPr>
          </a:lstStyle>
          <a:p>
            <a:pPr algn="r" eaLnBrk="1" hangingPunct="1">
              <a:spcBef>
                <a:spcPct val="0"/>
              </a:spcBef>
              <a:defRPr/>
            </a:pPr>
            <a:fld id="{ACA06488-783B-4BF1-87ED-50615C072630}" type="slidenum">
              <a:rPr lang="fr-FR" altLang="fr-FR" smtClean="0"/>
              <a:pPr algn="r" eaLnBrk="1" hangingPunct="1">
                <a:spcBef>
                  <a:spcPct val="0"/>
                </a:spcBef>
                <a:defRPr/>
              </a:pPr>
              <a:t>‹N°›</a:t>
            </a:fld>
            <a:endParaRPr lang="fr-FR" altLang="fr-FR" dirty="0"/>
          </a:p>
        </p:txBody>
      </p:sp>
      <p:sp>
        <p:nvSpPr>
          <p:cNvPr id="2" name="Espace réservé de la date 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24/03/2017</a:t>
            </a:r>
            <a:endParaRPr lang="fr-FR" dirty="0"/>
          </a:p>
        </p:txBody>
      </p:sp>
      <p:sp>
        <p:nvSpPr>
          <p:cNvPr id="3" name="Espace réservé du pied de page 2"/>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4" name="Espace réservé du numéro de diapositive 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FA32A-C341-4C2A-A597-18952ACA1135}" type="slidenum">
              <a:rPr lang="fr-FR" smtClean="0"/>
              <a:t>‹N°›</a:t>
            </a:fld>
            <a:endParaRPr lang="fr-FR"/>
          </a:p>
        </p:txBody>
      </p:sp>
      <p:pic>
        <p:nvPicPr>
          <p:cNvPr id="9" name="Image 8" descr="C:\Users\dflandrois\AppData\Local\Microsoft\Windows\Temporary Internet Files\Content.Outlook\SVFYRRB3\PRS2.jpg"/>
          <p:cNvPicPr/>
          <p:nvPr userDrawn="1"/>
        </p:nvPicPr>
        <p:blipFill rotWithShape="1">
          <a:blip r:embed="rId14">
            <a:extLst>
              <a:ext uri="{28A0092B-C50C-407E-A947-70E740481C1C}">
                <a14:useLocalDpi xmlns:a14="http://schemas.microsoft.com/office/drawing/2010/main" val="0"/>
              </a:ext>
            </a:extLst>
          </a:blip>
          <a:srcRect t="3508" b="-1"/>
          <a:stretch/>
        </p:blipFill>
        <p:spPr bwMode="auto">
          <a:xfrm>
            <a:off x="7884368" y="10510"/>
            <a:ext cx="1152128" cy="1042226"/>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911" r:id="rId1"/>
    <p:sldLayoutId id="2147483912"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0" r:id="rId12"/>
  </p:sldLayoutIdLst>
  <p:timing>
    <p:tnLst>
      <p:par>
        <p:cTn id="1" dur="indefinite" restart="never" nodeType="tmRoot"/>
      </p:par>
    </p:tnLst>
  </p:timing>
  <p:hf sldNum="0" hdr="0" ftr="0"/>
  <p:txStyles>
    <p:titleStyle>
      <a:lvl1pPr marL="342900" indent="-342900" algn="l" defTabSz="512763" rtl="0" eaLnBrk="0" fontAlgn="base" hangingPunct="0">
        <a:spcBef>
          <a:spcPct val="0"/>
        </a:spcBef>
        <a:spcAft>
          <a:spcPct val="0"/>
        </a:spcAft>
        <a:buClr>
          <a:srgbClr val="92D050"/>
        </a:buClr>
        <a:buSzPct val="100000"/>
        <a:buFont typeface="Arial" panose="020B0604020202020204" pitchFamily="34" charset="0"/>
        <a:buChar char="&gt;"/>
        <a:tabLst>
          <a:tab pos="806450" algn="l"/>
          <a:tab pos="1141413" algn="l"/>
          <a:tab pos="5243513" algn="l"/>
        </a:tabLst>
        <a:defRPr sz="2400" b="1" baseline="0">
          <a:solidFill>
            <a:schemeClr val="accent2">
              <a:lumMod val="50000"/>
            </a:schemeClr>
          </a:solidFill>
          <a:latin typeface="Calibri" panose="020F0502020204030204" pitchFamily="34" charset="0"/>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000" b="1">
          <a:solidFill>
            <a:srgbClr val="7AB800"/>
          </a:solidFill>
          <a:latin typeface="Arial" charset="0"/>
        </a:defRPr>
      </a:lvl5pPr>
      <a:lvl6pPr marL="12731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fontAlgn="base">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342900" indent="-342900" algn="l" rtl="0" eaLnBrk="0" fontAlgn="base" hangingPunct="0">
        <a:spcBef>
          <a:spcPct val="20000"/>
        </a:spcBef>
        <a:spcAft>
          <a:spcPct val="0"/>
        </a:spcAft>
        <a:buClr>
          <a:srgbClr val="7030A0"/>
        </a:buClr>
        <a:buSzPct val="100000"/>
        <a:buFont typeface="Wingdings" panose="05000000000000000000" pitchFamily="2" charset="2"/>
        <a:buChar char="§"/>
        <a:defRPr sz="2000">
          <a:solidFill>
            <a:schemeClr val="tx1"/>
          </a:solidFill>
          <a:latin typeface="+mn-lt"/>
          <a:ea typeface="+mn-ea"/>
          <a:cs typeface="+mn-cs"/>
        </a:defRPr>
      </a:lvl1pPr>
      <a:lvl2pPr marL="1077913" indent="-177800" algn="l" rtl="0" eaLnBrk="0" fontAlgn="base" hangingPunct="0">
        <a:spcBef>
          <a:spcPct val="20000"/>
        </a:spcBef>
        <a:spcAft>
          <a:spcPct val="0"/>
        </a:spcAft>
        <a:buSzPct val="100000"/>
        <a:buFont typeface="Arial" charset="0"/>
        <a:buChar char="•"/>
        <a:defRPr lang="fr-FR" altLang="fr-FR" sz="1400" dirty="0">
          <a:solidFill>
            <a:schemeClr val="tx1"/>
          </a:solidFill>
          <a:latin typeface="+mn-lt"/>
        </a:defRPr>
      </a:lvl2pPr>
      <a:lvl3pPr marL="1706563" indent="-96838"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fontAlgn="base">
        <a:spcBef>
          <a:spcPct val="20000"/>
        </a:spcBef>
        <a:spcAft>
          <a:spcPct val="0"/>
        </a:spcAft>
        <a:buChar char="»"/>
        <a:defRPr sz="2000">
          <a:solidFill>
            <a:schemeClr val="tx1"/>
          </a:solidFill>
          <a:latin typeface="Times New Roman" charset="0"/>
        </a:defRPr>
      </a:lvl6pPr>
      <a:lvl7pPr marL="4035425" indent="-228600" algn="l" rtl="0" fontAlgn="base">
        <a:spcBef>
          <a:spcPct val="20000"/>
        </a:spcBef>
        <a:spcAft>
          <a:spcPct val="0"/>
        </a:spcAft>
        <a:buChar char="»"/>
        <a:defRPr sz="2000">
          <a:solidFill>
            <a:schemeClr val="tx1"/>
          </a:solidFill>
          <a:latin typeface="Times New Roman" charset="0"/>
        </a:defRPr>
      </a:lvl7pPr>
      <a:lvl8pPr marL="4492625" indent="-228600" algn="l" rtl="0" fontAlgn="base">
        <a:spcBef>
          <a:spcPct val="20000"/>
        </a:spcBef>
        <a:spcAft>
          <a:spcPct val="0"/>
        </a:spcAft>
        <a:buChar char="»"/>
        <a:defRPr sz="2000">
          <a:solidFill>
            <a:schemeClr val="tx1"/>
          </a:solidFill>
          <a:latin typeface="Times New Roman" charset="0"/>
        </a:defRPr>
      </a:lvl8pPr>
      <a:lvl9pPr marL="4949825" indent="-228600" algn="l" rtl="0" fontAlgn="base">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algn="ct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r>
              <a:rPr lang="fr-FR" sz="2800" cap="all" dirty="0"/>
              <a:t>le projet territorial de sante mentale</a:t>
            </a:r>
            <a:r>
              <a:rPr lang="fr-FR" sz="2800" dirty="0"/>
              <a:t/>
            </a:r>
            <a:br>
              <a:rPr lang="fr-FR" sz="2800" dirty="0"/>
            </a:br>
            <a:r>
              <a:rPr lang="fr-FR" sz="2800" dirty="0"/>
              <a:t/>
            </a:r>
            <a:br>
              <a:rPr lang="fr-FR" sz="2800" dirty="0"/>
            </a:br>
            <a:r>
              <a:rPr lang="fr-FR" sz="2800" i="1" dirty="0" smtClean="0">
                <a:solidFill>
                  <a:srgbClr val="784696"/>
                </a:solidFill>
                <a:latin typeface="Arial Rounded MT Bold" panose="020F0704030504030204" pitchFamily="34" charset="0"/>
              </a:rPr>
              <a:t/>
            </a:r>
            <a:br>
              <a:rPr lang="fr-FR" sz="2800" i="1" dirty="0" smtClean="0">
                <a:solidFill>
                  <a:srgbClr val="784696"/>
                </a:solidFill>
                <a:latin typeface="Arial Rounded MT Bold" panose="020F0704030504030204" pitchFamily="34" charset="0"/>
              </a:rPr>
            </a:br>
            <a:r>
              <a:rPr lang="fr-FR" sz="2800" dirty="0" smtClean="0">
                <a:solidFill>
                  <a:srgbClr val="96BE1E"/>
                </a:solidFill>
              </a:rPr>
              <a:t>CTS YVELINES 9 JANVIER 2018</a:t>
            </a: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1646605"/>
          </a:xfrm>
          <a:prstGeom prst="rect">
            <a:avLst/>
          </a:prstGeom>
          <a:noFill/>
        </p:spPr>
        <p:txBody>
          <a:bodyPr wrap="square" rtlCol="0">
            <a:spAutoFit/>
          </a:bodyPr>
          <a:lstStyle/>
          <a:p>
            <a:r>
              <a:rPr lang="fr-FR" sz="2000" b="1" u="sng" dirty="0" smtClean="0"/>
              <a:t>VI</a:t>
            </a:r>
            <a:r>
              <a:rPr lang="fr-FR" sz="2000" b="1" u="sng" dirty="0"/>
              <a:t>.- CPT</a:t>
            </a:r>
            <a:endParaRPr lang="fr-FR" sz="2000" u="sng" dirty="0"/>
          </a:p>
          <a:p>
            <a:r>
              <a:rPr lang="fr-FR" sz="1800" dirty="0"/>
              <a:t>Les établissements de service public hospitalier signataires d’un même contrat territorial de santé mentale peuvent constituer entre eux une communauté psychiatrique de territoire pour la définition et la mise en œuvre de leur projet médical </a:t>
            </a:r>
            <a:r>
              <a:rPr lang="fr-FR" sz="1800" dirty="0" smtClean="0"/>
              <a:t>d’établissement</a:t>
            </a:r>
            <a:endParaRPr lang="fr-FR" sz="1800" dirty="0"/>
          </a:p>
        </p:txBody>
      </p:sp>
    </p:spTree>
    <p:extLst>
      <p:ext uri="{BB962C8B-B14F-4D97-AF65-F5344CB8AC3E}">
        <p14:creationId xmlns:p14="http://schemas.microsoft.com/office/powerpoint/2010/main" val="1581215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2000548"/>
          </a:xfrm>
          <a:prstGeom prst="rect">
            <a:avLst/>
          </a:prstGeom>
          <a:noFill/>
        </p:spPr>
        <p:txBody>
          <a:bodyPr wrap="square" rtlCol="0">
            <a:spAutoFit/>
          </a:bodyPr>
          <a:lstStyle/>
          <a:p>
            <a:r>
              <a:rPr lang="fr-FR" sz="2000" b="1" u="sng" dirty="0" smtClean="0"/>
              <a:t>I- SUR LA DEMARCHE PTSM</a:t>
            </a:r>
            <a:endParaRPr lang="fr-FR" sz="2000" u="sng" dirty="0"/>
          </a:p>
          <a:p>
            <a:pPr>
              <a:spcBef>
                <a:spcPts val="0"/>
              </a:spcBef>
            </a:pPr>
            <a:r>
              <a:rPr lang="fr-FR" sz="1800" dirty="0" smtClean="0"/>
              <a:t>Concertation entre les initiateurs du projet et l’agence sur la définition du territoire et des participants.</a:t>
            </a:r>
          </a:p>
          <a:p>
            <a:pPr>
              <a:spcBef>
                <a:spcPts val="0"/>
              </a:spcBef>
            </a:pPr>
            <a:r>
              <a:rPr lang="fr-FR" sz="1800" dirty="0" smtClean="0"/>
              <a:t>Les professionnels pilotent, l’Agence anime…</a:t>
            </a:r>
          </a:p>
          <a:p>
            <a:pPr>
              <a:spcBef>
                <a:spcPts val="0"/>
              </a:spcBef>
            </a:pPr>
            <a:r>
              <a:rPr lang="fr-FR" sz="1800" dirty="0" smtClean="0"/>
              <a:t>Des précisions sur les acteurs à mobiliser </a:t>
            </a:r>
            <a:r>
              <a:rPr lang="fr-FR" sz="1400" dirty="0" smtClean="0"/>
              <a:t>(notamment </a:t>
            </a:r>
            <a:r>
              <a:rPr lang="fr-FR" sz="1400" dirty="0"/>
              <a:t>les professionnels de la petite enfance, les professionnels de l’Education nationale, de l’enseignement supérieur, de l’aide sociale à l’enfance et de la protection judiciaire de la </a:t>
            </a:r>
            <a:r>
              <a:rPr lang="fr-FR" sz="1400" dirty="0" smtClean="0"/>
              <a:t>jeunesse)</a:t>
            </a:r>
            <a:r>
              <a:rPr lang="fr-FR" sz="1800" dirty="0" smtClean="0"/>
              <a:t> , sur les délais.</a:t>
            </a:r>
            <a:endParaRPr lang="fr-FR" sz="1800" dirty="0"/>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
        <p:nvSpPr>
          <p:cNvPr id="6" name="ZoneTexte 5"/>
          <p:cNvSpPr txBox="1"/>
          <p:nvPr/>
        </p:nvSpPr>
        <p:spPr>
          <a:xfrm>
            <a:off x="755576" y="4005064"/>
            <a:ext cx="7704856" cy="2339102"/>
          </a:xfrm>
          <a:prstGeom prst="rect">
            <a:avLst/>
          </a:prstGeom>
          <a:noFill/>
        </p:spPr>
        <p:txBody>
          <a:bodyPr wrap="square" rtlCol="0">
            <a:spAutoFit/>
          </a:bodyPr>
          <a:lstStyle/>
          <a:p>
            <a:r>
              <a:rPr lang="fr-FR" sz="2000" b="1" u="sng" dirty="0" smtClean="0"/>
              <a:t>II- SUR LE DIAGNOSTIC TERRITORIAL</a:t>
            </a:r>
            <a:endParaRPr lang="fr-FR" sz="2000" u="sng" dirty="0"/>
          </a:p>
          <a:p>
            <a:r>
              <a:rPr lang="fr-FR" sz="1800" dirty="0" smtClean="0"/>
              <a:t>Définition de 10 éléments de diagnostics :</a:t>
            </a:r>
          </a:p>
          <a:p>
            <a:r>
              <a:rPr lang="fr-FR" sz="1800" dirty="0" smtClean="0"/>
              <a:t>Accès diagnostics et soins, accompagnement handicap psychique, situations sans solution ou prises en charge inadéquates, âges de transition, délais</a:t>
            </a:r>
            <a:r>
              <a:rPr lang="fr-FR" sz="1800" dirty="0"/>
              <a:t> </a:t>
            </a:r>
            <a:r>
              <a:rPr lang="fr-FR" sz="1800" dirty="0" smtClean="0"/>
              <a:t>et accessibilité, droits, soins somatiques, crise et urgence, permanence des soins, éducation à la santé et lutte contre stigmatisation.</a:t>
            </a:r>
            <a:endParaRPr lang="fr-FR" sz="1800" dirty="0"/>
          </a:p>
        </p:txBody>
      </p:sp>
    </p:spTree>
    <p:extLst>
      <p:ext uri="{BB962C8B-B14F-4D97-AF65-F5344CB8AC3E}">
        <p14:creationId xmlns:p14="http://schemas.microsoft.com/office/powerpoint/2010/main" val="1602507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4458144"/>
          </a:xfrm>
          <a:prstGeom prst="rect">
            <a:avLst/>
          </a:prstGeom>
          <a:noFill/>
        </p:spPr>
        <p:txBody>
          <a:bodyPr wrap="square" rtlCol="0">
            <a:spAutoFit/>
          </a:bodyPr>
          <a:lstStyle/>
          <a:p>
            <a:r>
              <a:rPr lang="fr-FR" sz="2000" b="1" u="sng" dirty="0" smtClean="0"/>
              <a:t>III- SUR  LES 6 PRIORITES DU PTSM</a:t>
            </a:r>
            <a:endParaRPr lang="fr-FR" sz="2000" u="sng" dirty="0"/>
          </a:p>
          <a:p>
            <a:pPr algn="just">
              <a:lnSpc>
                <a:spcPct val="115000"/>
              </a:lnSpc>
            </a:pPr>
            <a:r>
              <a:rPr lang="fr-FR" sz="1800" dirty="0">
                <a:solidFill>
                  <a:prstClr val="black"/>
                </a:solidFill>
                <a:latin typeface="Calibri corps"/>
                <a:ea typeface="Calibri"/>
              </a:rPr>
              <a:t>I.  Le repérage précoce des troubles psychiques, de l’élaboration d’un diagnostic et de l’accès aux soins et aux accompagnements, conformément aux données actualisées de la science et aux bonnes pratiques professionnelles</a:t>
            </a:r>
          </a:p>
          <a:p>
            <a:pPr algn="just">
              <a:lnSpc>
                <a:spcPct val="115000"/>
              </a:lnSpc>
              <a:spcAft>
                <a:spcPts val="0"/>
              </a:spcAft>
            </a:pPr>
            <a:r>
              <a:rPr lang="fr-FR" sz="1800" b="1" dirty="0">
                <a:latin typeface="Times New Roman"/>
                <a:ea typeface="Times New Roman"/>
                <a:cs typeface="Times New Roman"/>
              </a:rPr>
              <a:t> </a:t>
            </a:r>
            <a:r>
              <a:rPr lang="fr-FR" sz="1800" dirty="0" smtClean="0">
                <a:solidFill>
                  <a:prstClr val="black"/>
                </a:solidFill>
                <a:latin typeface="Calibri corps"/>
                <a:ea typeface="Calibri"/>
              </a:rPr>
              <a:t>II</a:t>
            </a:r>
            <a:r>
              <a:rPr lang="fr-FR" sz="1800" dirty="0">
                <a:solidFill>
                  <a:prstClr val="black"/>
                </a:solidFill>
                <a:latin typeface="Calibri corps"/>
                <a:ea typeface="Calibri"/>
              </a:rPr>
              <a:t>.  Le parcours de santé et de vie de qualité et sans rupture, notamment pour les personnes souffrant de troubles psychiques graves et s’inscrivant dans la durée, en situation ou à risque de handicap psychique, en vue de leur rétablissement et de leur inclusion sociale </a:t>
            </a:r>
          </a:p>
          <a:p>
            <a:pPr lvl="0" algn="just">
              <a:lnSpc>
                <a:spcPct val="115000"/>
              </a:lnSpc>
            </a:pPr>
            <a:r>
              <a:rPr lang="fr-FR" sz="1800" dirty="0" smtClean="0">
                <a:solidFill>
                  <a:prstClr val="black"/>
                </a:solidFill>
                <a:latin typeface="Calibri corps"/>
                <a:ea typeface="Calibri"/>
              </a:rPr>
              <a:t>III</a:t>
            </a:r>
            <a:r>
              <a:rPr lang="fr-FR" sz="1800" dirty="0">
                <a:solidFill>
                  <a:prstClr val="black"/>
                </a:solidFill>
                <a:latin typeface="Calibri corps"/>
                <a:ea typeface="Calibri"/>
              </a:rPr>
              <a:t>. L’accès des personnes présentant des troubles psychiques à des soins somatiques adaptés à leurs besoins </a:t>
            </a:r>
            <a:endParaRPr lang="fr-FR" sz="1800" dirty="0" smtClean="0">
              <a:solidFill>
                <a:prstClr val="black"/>
              </a:solidFill>
              <a:latin typeface="Calibri corps"/>
              <a:ea typeface="Calibri"/>
            </a:endParaRPr>
          </a:p>
          <a:p>
            <a:pPr lvl="0" algn="just">
              <a:lnSpc>
                <a:spcPct val="115000"/>
              </a:lnSpc>
            </a:pPr>
            <a:endParaRPr lang="fr-FR" sz="1800" dirty="0">
              <a:solidFill>
                <a:prstClr val="black"/>
              </a:solidFill>
              <a:latin typeface="Calibri corps"/>
              <a:ea typeface="Calibri"/>
            </a:endParaRPr>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2670933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3045449"/>
          </a:xfrm>
          <a:prstGeom prst="rect">
            <a:avLst/>
          </a:prstGeom>
          <a:noFill/>
        </p:spPr>
        <p:txBody>
          <a:bodyPr wrap="square" rtlCol="0">
            <a:spAutoFit/>
          </a:bodyPr>
          <a:lstStyle/>
          <a:p>
            <a:r>
              <a:rPr lang="fr-FR" sz="2000" b="1" u="sng" dirty="0" smtClean="0"/>
              <a:t>III- SUR LES 6 PRIORITES DU PTSM</a:t>
            </a:r>
            <a:endParaRPr lang="fr-FR" sz="1800" dirty="0">
              <a:solidFill>
                <a:prstClr val="black"/>
              </a:solidFill>
              <a:latin typeface="Calibri corps"/>
              <a:ea typeface="Calibri"/>
            </a:endParaRPr>
          </a:p>
          <a:p>
            <a:pPr lvl="0" algn="just">
              <a:lnSpc>
                <a:spcPct val="115000"/>
              </a:lnSpc>
            </a:pPr>
            <a:r>
              <a:rPr lang="fr-FR" sz="1800" dirty="0">
                <a:solidFill>
                  <a:prstClr val="black"/>
                </a:solidFill>
                <a:latin typeface="Calibri corps"/>
                <a:ea typeface="Calibri"/>
              </a:rPr>
              <a:t>IV. La prévention et de la prise en charge des situations de crise et d’urgence </a:t>
            </a:r>
          </a:p>
          <a:p>
            <a:pPr algn="just">
              <a:lnSpc>
                <a:spcPct val="115000"/>
              </a:lnSpc>
            </a:pPr>
            <a:r>
              <a:rPr lang="fr-FR" sz="1800" dirty="0" smtClean="0">
                <a:solidFill>
                  <a:prstClr val="black"/>
                </a:solidFill>
                <a:latin typeface="Calibri corps"/>
                <a:ea typeface="Calibri"/>
              </a:rPr>
              <a:t>V</a:t>
            </a:r>
            <a:r>
              <a:rPr lang="fr-FR" sz="1800" dirty="0">
                <a:solidFill>
                  <a:prstClr val="black"/>
                </a:solidFill>
                <a:latin typeface="Calibri corps"/>
                <a:ea typeface="Calibri"/>
              </a:rPr>
              <a:t>. Le respect et de la promotion des droits des personnes présentant des troubles psychiques, le renforcement de leur pouvoir de décider et d’agir et la lutte contre la stigmatisation de ces troubles </a:t>
            </a:r>
          </a:p>
          <a:p>
            <a:pPr lvl="0" algn="just">
              <a:lnSpc>
                <a:spcPct val="115000"/>
              </a:lnSpc>
            </a:pPr>
            <a:r>
              <a:rPr lang="fr-FR" sz="1800" dirty="0" smtClean="0">
                <a:solidFill>
                  <a:prstClr val="black"/>
                </a:solidFill>
                <a:latin typeface="Calibri corps"/>
                <a:ea typeface="Calibri"/>
                <a:cs typeface="Times New Roman"/>
              </a:rPr>
              <a:t>VI</a:t>
            </a:r>
            <a:r>
              <a:rPr lang="fr-FR" sz="1800" dirty="0">
                <a:solidFill>
                  <a:prstClr val="black"/>
                </a:solidFill>
                <a:latin typeface="Calibri corps"/>
                <a:ea typeface="Calibri"/>
                <a:cs typeface="Times New Roman"/>
              </a:rPr>
              <a:t>. De l’action sur les déterminants sociaux, environnementaux et territoriaux de la santé mentale</a:t>
            </a:r>
          </a:p>
        </p:txBody>
      </p:sp>
      <p:sp>
        <p:nvSpPr>
          <p:cNvPr id="5" name="ZoneTexte 4"/>
          <p:cNvSpPr txBox="1"/>
          <p:nvPr/>
        </p:nvSpPr>
        <p:spPr>
          <a:xfrm>
            <a:off x="179512" y="1496978"/>
            <a:ext cx="8560077" cy="400110"/>
          </a:xfrm>
          <a:prstGeom prst="rect">
            <a:avLst/>
          </a:prstGeom>
          <a:noFill/>
        </p:spPr>
        <p:txBody>
          <a:bodyPr wrap="square" rtlCol="0">
            <a:spAutoFit/>
          </a:bodyPr>
          <a:lstStyle/>
          <a:p>
            <a:pPr>
              <a:spcAft>
                <a:spcPts val="0"/>
              </a:spcAft>
            </a:pPr>
            <a:r>
              <a:rPr lang="fr-FR" sz="2000" dirty="0" smtClean="0"/>
              <a:t>LES PRECISIONS APPORTEES PAR LE DECRET DU 27 JUILLET 2017 </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3044937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060848"/>
            <a:ext cx="8078166" cy="4248472"/>
          </a:xfrm>
        </p:spPr>
        <p:txBody>
          <a:bodyPr/>
          <a:lstStyle/>
          <a:p>
            <a:pPr indent="0">
              <a:buNone/>
            </a:pPr>
            <a:r>
              <a:rPr lang="fr-FR" sz="3600" dirty="0"/>
              <a:t>-</a:t>
            </a:r>
            <a:r>
              <a:rPr lang="fr-FR" sz="2000" dirty="0"/>
              <a:t>I.- Le </a:t>
            </a:r>
            <a:r>
              <a:rPr lang="fr-FR" sz="2000" u="sng" dirty="0"/>
              <a:t>projet territorial de santé mentale</a:t>
            </a:r>
            <a:r>
              <a:rPr lang="fr-FR" sz="2000" dirty="0"/>
              <a:t>, (définition)</a:t>
            </a:r>
            <a:br>
              <a:rPr lang="fr-FR" sz="2000" dirty="0"/>
            </a:br>
            <a:r>
              <a:rPr lang="fr-FR" sz="2000" dirty="0"/>
              <a:t> </a:t>
            </a:r>
            <a:br>
              <a:rPr lang="fr-FR" sz="2000" dirty="0"/>
            </a:br>
            <a:r>
              <a:rPr lang="fr-FR" sz="2000" dirty="0"/>
              <a:t>Objectif : </a:t>
            </a:r>
            <a:r>
              <a:rPr lang="fr-FR" sz="2000" b="0" dirty="0"/>
              <a:t>amélioration continue de l’accès des personnes concernées à des parcours de santé et de vie de qualité, sécurisés et sans rupture </a:t>
            </a:r>
            <a:r>
              <a:rPr lang="fr-FR" sz="2000" dirty="0"/>
              <a:t/>
            </a:r>
            <a:br>
              <a:rPr lang="fr-FR" sz="2000" dirty="0"/>
            </a:br>
            <a:r>
              <a:rPr lang="fr-FR" sz="2000" dirty="0"/>
              <a:t> </a:t>
            </a:r>
            <a:br>
              <a:rPr lang="fr-FR" sz="2000" dirty="0"/>
            </a:br>
            <a:r>
              <a:rPr lang="fr-FR" sz="2000" dirty="0"/>
              <a:t>Qui ? </a:t>
            </a:r>
            <a:r>
              <a:rPr lang="fr-FR" sz="2000" b="0" dirty="0"/>
              <a:t>élaboré et mis en œuvre à l’initiative des professionnels et établissements travaillant dans le champ de la santé mentale </a:t>
            </a:r>
            <a:br>
              <a:rPr lang="fr-FR" sz="2000" b="0" dirty="0"/>
            </a:br>
            <a:r>
              <a:rPr lang="fr-FR" sz="2000" dirty="0" smtClean="0"/>
              <a:t/>
            </a:r>
            <a:br>
              <a:rPr lang="fr-FR" sz="2000" dirty="0" smtClean="0"/>
            </a:br>
            <a:r>
              <a:rPr lang="fr-FR" sz="2000" b="0" i="1" dirty="0" smtClean="0"/>
              <a:t>En </a:t>
            </a:r>
            <a:r>
              <a:rPr lang="fr-FR" sz="2000" b="0" i="1" dirty="0"/>
              <a:t>l’absence d’initiative des professionnels, le directeur général de l’agence régionale de santé prend les dispositions nécessaires pour que</a:t>
            </a:r>
            <a:r>
              <a:rPr lang="fr-FR" sz="2000" i="1" dirty="0"/>
              <a:t> l’ensemble du territoire de la </a:t>
            </a:r>
            <a:r>
              <a:rPr lang="fr-FR" sz="2000" i="1" dirty="0" smtClean="0"/>
              <a:t>région bénéficie </a:t>
            </a:r>
            <a:r>
              <a:rPr lang="fr-FR" sz="2000" i="1" dirty="0"/>
              <a:t>d’un projet territorial de santé mentale</a:t>
            </a:r>
            <a:r>
              <a:rPr lang="fr-FR" sz="3600" i="1" dirty="0"/>
              <a:t>. </a:t>
            </a:r>
            <a:r>
              <a:rPr lang="fr-FR" sz="2800" dirty="0"/>
              <a:t/>
            </a:r>
            <a:br>
              <a:rPr lang="fr-FR" sz="2800" dirty="0"/>
            </a:br>
            <a:r>
              <a:rPr lang="fr-FR" sz="2800" dirty="0"/>
              <a:t> </a:t>
            </a:r>
            <a:br>
              <a:rPr lang="fr-FR" sz="2800" dirty="0"/>
            </a:br>
            <a:r>
              <a:rPr lang="fr-FR" sz="1800" dirty="0" smtClean="0">
                <a:solidFill>
                  <a:srgbClr val="784696"/>
                </a:solidFill>
                <a:latin typeface="Arial Rounded MT Bold" panose="020F0704030504030204" pitchFamily="34" charset="0"/>
              </a:rPr>
              <a:t/>
            </a:r>
            <a:br>
              <a:rPr lang="fr-FR" sz="1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740352" y="19596"/>
            <a:ext cx="1008112" cy="1008112"/>
          </a:xfrm>
          <a:prstGeom prst="rect">
            <a:avLst/>
          </a:prstGeom>
          <a:noFill/>
          <a:ln>
            <a:noFill/>
          </a:ln>
        </p:spPr>
      </p:pic>
      <p:sp>
        <p:nvSpPr>
          <p:cNvPr id="2" name="ZoneTexte 1"/>
          <p:cNvSpPr txBox="1"/>
          <p:nvPr/>
        </p:nvSpPr>
        <p:spPr>
          <a:xfrm>
            <a:off x="1259632" y="1496978"/>
            <a:ext cx="6984776" cy="400110"/>
          </a:xfrm>
          <a:prstGeom prst="rect">
            <a:avLst/>
          </a:prstGeom>
          <a:noFill/>
        </p:spPr>
        <p:txBody>
          <a:bodyPr wrap="square" rtlCol="0">
            <a:spAutoFit/>
          </a:bodyPr>
          <a:lstStyle/>
          <a:p>
            <a:pPr>
              <a:spcAft>
                <a:spcPts val="0"/>
              </a:spcAft>
            </a:pPr>
            <a:r>
              <a:rPr lang="fr-FR" sz="2000" dirty="0" smtClean="0"/>
              <a:t>RAPPEL DU CADRE LEGISLATIF : Art. L. 3221-2</a:t>
            </a:r>
            <a:endParaRPr lang="fr-FR" sz="1400" dirty="0">
              <a:effectLst/>
              <a:latin typeface="Calibri"/>
              <a:ea typeface="Calibri"/>
              <a:cs typeface="Times New Roman"/>
            </a:endParaRPr>
          </a:p>
        </p:txBody>
      </p:sp>
    </p:spTree>
    <p:extLst>
      <p:ext uri="{BB962C8B-B14F-4D97-AF65-F5344CB8AC3E}">
        <p14:creationId xmlns:p14="http://schemas.microsoft.com/office/powerpoint/2010/main" val="4133489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83568" y="2204864"/>
            <a:ext cx="7776864" cy="4108817"/>
          </a:xfrm>
          <a:prstGeom prst="rect">
            <a:avLst/>
          </a:prstGeom>
          <a:noFill/>
        </p:spPr>
        <p:txBody>
          <a:bodyPr wrap="square" rtlCol="0">
            <a:spAutoFit/>
          </a:bodyPr>
          <a:lstStyle/>
          <a:p>
            <a:pPr>
              <a:spcAft>
                <a:spcPts val="0"/>
              </a:spcAft>
            </a:pPr>
            <a:r>
              <a:rPr lang="fr-FR" sz="3600" dirty="0"/>
              <a:t>-</a:t>
            </a:r>
            <a:r>
              <a:rPr lang="fr-FR" sz="2000" dirty="0"/>
              <a:t>I.- Le </a:t>
            </a:r>
            <a:r>
              <a:rPr lang="fr-FR" sz="2000" u="sng" dirty="0"/>
              <a:t>projet territorial de santé mentale</a:t>
            </a:r>
            <a:r>
              <a:rPr lang="fr-FR" sz="2000" dirty="0"/>
              <a:t>, (</a:t>
            </a:r>
            <a:r>
              <a:rPr lang="fr-FR" sz="2000" dirty="0" smtClean="0"/>
              <a:t>définition suite)</a:t>
            </a:r>
            <a:r>
              <a:rPr lang="fr-FR" sz="2000" dirty="0"/>
              <a:t/>
            </a:r>
            <a:br>
              <a:rPr lang="fr-FR" sz="2000" dirty="0"/>
            </a:br>
            <a:endParaRPr lang="fr-FR" sz="2000" dirty="0" smtClean="0"/>
          </a:p>
          <a:p>
            <a:pPr lvl="1">
              <a:spcBef>
                <a:spcPts val="0"/>
              </a:spcBef>
              <a:spcAft>
                <a:spcPts val="0"/>
              </a:spcAft>
            </a:pPr>
            <a:r>
              <a:rPr lang="fr-FR" sz="2000" b="1" dirty="0" smtClean="0"/>
              <a:t>Où</a:t>
            </a:r>
            <a:r>
              <a:rPr lang="fr-FR" sz="2000" b="1" dirty="0"/>
              <a:t> ?</a:t>
            </a:r>
            <a:r>
              <a:rPr lang="fr-FR" sz="2000" dirty="0"/>
              <a:t> à un niveau territorial suffisant pour permettre </a:t>
            </a:r>
            <a:r>
              <a:rPr lang="fr-FR" sz="2000" dirty="0" smtClean="0"/>
              <a:t>:</a:t>
            </a:r>
          </a:p>
          <a:p>
            <a:pPr marL="800100" lvl="1" indent="-342900">
              <a:spcBef>
                <a:spcPts val="0"/>
              </a:spcBef>
              <a:spcAft>
                <a:spcPts val="0"/>
              </a:spcAft>
              <a:buFont typeface="Arial" panose="020B0604020202020204" pitchFamily="34" charset="0"/>
              <a:buChar char="•"/>
            </a:pPr>
            <a:r>
              <a:rPr lang="fr-FR" sz="1800" dirty="0" smtClean="0"/>
              <a:t>l’association </a:t>
            </a:r>
            <a:r>
              <a:rPr lang="fr-FR" sz="1800" dirty="0"/>
              <a:t>de l’ensemble des acteurs </a:t>
            </a:r>
            <a:r>
              <a:rPr lang="fr-FR" sz="1800" dirty="0" smtClean="0"/>
              <a:t>mentionnés</a:t>
            </a:r>
          </a:p>
          <a:p>
            <a:pPr marL="800100" lvl="1" indent="-342900">
              <a:spcBef>
                <a:spcPts val="0"/>
              </a:spcBef>
              <a:spcAft>
                <a:spcPts val="0"/>
              </a:spcAft>
              <a:buFont typeface="Arial" panose="020B0604020202020204" pitchFamily="34" charset="0"/>
              <a:buChar char="•"/>
            </a:pPr>
            <a:r>
              <a:rPr lang="fr-FR" sz="1800" dirty="0" smtClean="0"/>
              <a:t>l’accès </a:t>
            </a:r>
            <a:r>
              <a:rPr lang="fr-FR" sz="1800" dirty="0"/>
              <a:t>à des modalités et techniques de prise en charge diversifiées. </a:t>
            </a:r>
            <a:br>
              <a:rPr lang="fr-FR" sz="1800" dirty="0"/>
            </a:br>
            <a:endParaRPr lang="fr-FR" sz="1800" dirty="0" smtClean="0"/>
          </a:p>
          <a:p>
            <a:pPr marL="114300" lvl="1">
              <a:spcBef>
                <a:spcPts val="0"/>
              </a:spcBef>
              <a:spcAft>
                <a:spcPts val="0"/>
              </a:spcAft>
            </a:pPr>
            <a:r>
              <a:rPr lang="fr-FR" sz="2000" dirty="0"/>
              <a:t>Le niveau territorial tient compte</a:t>
            </a:r>
          </a:p>
          <a:p>
            <a:pPr marL="800100" lvl="1" indent="-342900">
              <a:spcBef>
                <a:spcPts val="0"/>
              </a:spcBef>
              <a:spcAft>
                <a:spcPts val="0"/>
              </a:spcAft>
              <a:buFont typeface="Arial" panose="020B0604020202020204" pitchFamily="34" charset="0"/>
              <a:buChar char="•"/>
            </a:pPr>
            <a:r>
              <a:rPr lang="fr-FR" sz="1800" dirty="0" smtClean="0"/>
              <a:t>des </a:t>
            </a:r>
            <a:r>
              <a:rPr lang="fr-FR" sz="1800" dirty="0"/>
              <a:t>caractéristiques sociodémographiques de la population</a:t>
            </a:r>
            <a:r>
              <a:rPr lang="fr-FR" sz="1800" dirty="0" smtClean="0"/>
              <a:t>,</a:t>
            </a:r>
          </a:p>
          <a:p>
            <a:pPr marL="800100" lvl="1" indent="-342900">
              <a:spcBef>
                <a:spcPts val="0"/>
              </a:spcBef>
              <a:spcAft>
                <a:spcPts val="0"/>
              </a:spcAft>
              <a:buFont typeface="Arial" panose="020B0604020202020204" pitchFamily="34" charset="0"/>
              <a:buChar char="•"/>
            </a:pPr>
            <a:r>
              <a:rPr lang="fr-FR" sz="1800" dirty="0" smtClean="0"/>
              <a:t>des </a:t>
            </a:r>
            <a:r>
              <a:rPr lang="fr-FR" sz="1800" dirty="0"/>
              <a:t>caractéristiques géographiques des </a:t>
            </a:r>
            <a:r>
              <a:rPr lang="fr-FR" sz="1800" dirty="0" smtClean="0"/>
              <a:t>territoires</a:t>
            </a:r>
          </a:p>
          <a:p>
            <a:pPr marL="800100" lvl="1" indent="-342900">
              <a:spcBef>
                <a:spcPts val="0"/>
              </a:spcBef>
              <a:spcAft>
                <a:spcPts val="0"/>
              </a:spcAft>
              <a:buFont typeface="Arial" panose="020B0604020202020204" pitchFamily="34" charset="0"/>
              <a:buChar char="•"/>
            </a:pPr>
            <a:r>
              <a:rPr lang="fr-FR" sz="1800" dirty="0" smtClean="0"/>
              <a:t>de </a:t>
            </a:r>
            <a:r>
              <a:rPr lang="fr-FR" sz="1800" dirty="0"/>
              <a:t>l’offre de soins et de services contribuant à la réponse aux besoins des personnes souffrant de troubles </a:t>
            </a:r>
            <a:r>
              <a:rPr lang="fr-FR" sz="1800" dirty="0" smtClean="0"/>
              <a:t>psychiques</a:t>
            </a:r>
            <a:endParaRPr lang="fr-FR" sz="1800" dirty="0"/>
          </a:p>
          <a:p>
            <a:pPr>
              <a:spcAft>
                <a:spcPts val="0"/>
              </a:spcAft>
            </a:pPr>
            <a:endParaRPr lang="fr-FR" sz="1400" dirty="0">
              <a:effectLst/>
              <a:latin typeface="Calibri"/>
              <a:ea typeface="Calibri"/>
              <a:cs typeface="Times New Roman"/>
            </a:endParaRPr>
          </a:p>
        </p:txBody>
      </p:sp>
    </p:spTree>
    <p:extLst>
      <p:ext uri="{BB962C8B-B14F-4D97-AF65-F5344CB8AC3E}">
        <p14:creationId xmlns:p14="http://schemas.microsoft.com/office/powerpoint/2010/main" val="3675066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539552" y="1700808"/>
            <a:ext cx="8121605" cy="4662815"/>
          </a:xfrm>
          <a:prstGeom prst="rect">
            <a:avLst/>
          </a:prstGeom>
          <a:noFill/>
        </p:spPr>
        <p:txBody>
          <a:bodyPr wrap="square" rtlCol="0">
            <a:spAutoFit/>
          </a:bodyPr>
          <a:lstStyle/>
          <a:p>
            <a:r>
              <a:rPr lang="fr-FR" sz="1800" b="1" dirty="0"/>
              <a:t>II- Le </a:t>
            </a:r>
            <a:r>
              <a:rPr lang="fr-FR" sz="1800" b="1" u="sng" dirty="0"/>
              <a:t>diagnostic territorial partagé en santé mentale</a:t>
            </a:r>
            <a:r>
              <a:rPr lang="fr-FR" sz="1800" b="1" dirty="0"/>
              <a:t> </a:t>
            </a:r>
            <a:endParaRPr lang="fr-FR" sz="1800" dirty="0"/>
          </a:p>
          <a:p>
            <a:r>
              <a:rPr lang="fr-FR" sz="1800" dirty="0"/>
              <a:t> </a:t>
            </a:r>
          </a:p>
          <a:p>
            <a:r>
              <a:rPr lang="fr-FR" sz="1800" b="1" dirty="0"/>
              <a:t>Qui ? </a:t>
            </a:r>
            <a:r>
              <a:rPr lang="fr-FR" sz="1800" dirty="0"/>
              <a:t>établi par les acteurs de santé du territoire , associe notamment</a:t>
            </a:r>
          </a:p>
          <a:p>
            <a:pPr marL="285750" indent="-285750">
              <a:buFont typeface="Arial" panose="020B0604020202020204" pitchFamily="34" charset="0"/>
              <a:buChar char="•"/>
            </a:pPr>
            <a:r>
              <a:rPr lang="fr-FR" sz="1600" b="1" dirty="0"/>
              <a:t>les représentants des usagers, </a:t>
            </a:r>
          </a:p>
          <a:p>
            <a:pPr marL="285750" indent="-285750">
              <a:buFont typeface="Arial" panose="020B0604020202020204" pitchFamily="34" charset="0"/>
              <a:buChar char="•"/>
            </a:pPr>
            <a:r>
              <a:rPr lang="fr-FR" sz="1600" b="1" dirty="0"/>
              <a:t>les professionnels et les établissements de santé,</a:t>
            </a:r>
          </a:p>
          <a:p>
            <a:pPr marL="285750" indent="-285750">
              <a:buFont typeface="Arial" panose="020B0604020202020204" pitchFamily="34" charset="0"/>
              <a:buChar char="•"/>
            </a:pPr>
            <a:r>
              <a:rPr lang="fr-FR" sz="1600" b="1" dirty="0"/>
              <a:t>les établissements et les services sociaux et médico-sociaux, </a:t>
            </a:r>
          </a:p>
          <a:p>
            <a:pPr marL="285750" indent="-285750">
              <a:buFont typeface="Arial" panose="020B0604020202020204" pitchFamily="34" charset="0"/>
              <a:buChar char="•"/>
            </a:pPr>
            <a:r>
              <a:rPr lang="fr-FR" sz="1600" b="1" dirty="0"/>
              <a:t>les organismes locaux d’assurance maladie </a:t>
            </a:r>
          </a:p>
          <a:p>
            <a:pPr marL="285750" indent="-285750">
              <a:buFont typeface="Arial" panose="020B0604020202020204" pitchFamily="34" charset="0"/>
              <a:buChar char="•"/>
            </a:pPr>
            <a:r>
              <a:rPr lang="fr-FR" sz="1600" b="1" dirty="0"/>
              <a:t>les services et les établissements publics de l’Etat concernés, </a:t>
            </a:r>
          </a:p>
          <a:p>
            <a:pPr marL="285750" indent="-285750">
              <a:buFont typeface="Arial" panose="020B0604020202020204" pitchFamily="34" charset="0"/>
              <a:buChar char="•"/>
            </a:pPr>
            <a:r>
              <a:rPr lang="fr-FR" sz="1600" b="1" dirty="0"/>
              <a:t>les collectivités territoriales, </a:t>
            </a:r>
          </a:p>
          <a:p>
            <a:pPr marL="285750" indent="-285750">
              <a:buFont typeface="Arial" panose="020B0604020202020204" pitchFamily="34" charset="0"/>
              <a:buChar char="•"/>
            </a:pPr>
            <a:r>
              <a:rPr lang="fr-FR" sz="1600" b="1" dirty="0"/>
              <a:t>les conseils locaux de santé, les conseils locaux de santé mentale</a:t>
            </a:r>
            <a:r>
              <a:rPr lang="fr-FR" sz="1800" dirty="0"/>
              <a:t> </a:t>
            </a:r>
          </a:p>
          <a:p>
            <a:r>
              <a:rPr lang="fr-FR" sz="1800" dirty="0"/>
              <a:t> </a:t>
            </a:r>
          </a:p>
          <a:p>
            <a:r>
              <a:rPr lang="fr-FR" sz="1800" dirty="0"/>
              <a:t> </a:t>
            </a:r>
            <a:endParaRPr lang="fr-FR" sz="1200" dirty="0">
              <a:effectLst/>
              <a:latin typeface="Calibri"/>
              <a:ea typeface="Calibri"/>
              <a:cs typeface="Times New Roman"/>
            </a:endParaRPr>
          </a:p>
        </p:txBody>
      </p:sp>
    </p:spTree>
    <p:extLst>
      <p:ext uri="{BB962C8B-B14F-4D97-AF65-F5344CB8AC3E}">
        <p14:creationId xmlns:p14="http://schemas.microsoft.com/office/powerpoint/2010/main" val="3147399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2204864"/>
            <a:ext cx="7704856" cy="5155257"/>
          </a:xfrm>
          <a:prstGeom prst="rect">
            <a:avLst/>
          </a:prstGeom>
          <a:noFill/>
        </p:spPr>
        <p:txBody>
          <a:bodyPr wrap="square" rtlCol="0">
            <a:spAutoFit/>
          </a:bodyPr>
          <a:lstStyle/>
          <a:p>
            <a:r>
              <a:rPr lang="fr-FR" sz="2000" b="1" dirty="0"/>
              <a:t>II- Le </a:t>
            </a:r>
            <a:r>
              <a:rPr lang="fr-FR" sz="2000" b="1" u="sng" dirty="0"/>
              <a:t>diagnostic territorial partagé en santé mentale</a:t>
            </a:r>
            <a:r>
              <a:rPr lang="fr-FR" sz="2000" b="1" dirty="0"/>
              <a:t> </a:t>
            </a:r>
            <a:endParaRPr lang="fr-FR" sz="2000" dirty="0"/>
          </a:p>
          <a:p>
            <a:r>
              <a:rPr lang="fr-FR" sz="1800" b="1" dirty="0" smtClean="0"/>
              <a:t>Objet</a:t>
            </a:r>
            <a:r>
              <a:rPr lang="fr-FR" sz="1800" b="1" dirty="0"/>
              <a:t> :</a:t>
            </a:r>
            <a:r>
              <a:rPr lang="fr-FR" sz="2000" dirty="0"/>
              <a:t> </a:t>
            </a:r>
            <a:endParaRPr lang="fr-FR" sz="2000" dirty="0" smtClean="0"/>
          </a:p>
          <a:p>
            <a:pPr marL="342900" indent="-342900">
              <a:buFont typeface="Arial" panose="020B0604020202020204" pitchFamily="34" charset="0"/>
              <a:buChar char="•"/>
            </a:pPr>
            <a:r>
              <a:rPr lang="fr-FR" sz="1800" dirty="0" smtClean="0"/>
              <a:t>comprend </a:t>
            </a:r>
            <a:r>
              <a:rPr lang="fr-FR" sz="1800" dirty="0"/>
              <a:t>un état des ressources disponibles, </a:t>
            </a:r>
          </a:p>
          <a:p>
            <a:pPr marL="342900" lvl="0" indent="-342900">
              <a:buFont typeface="Arial" panose="020B0604020202020204" pitchFamily="34" charset="0"/>
              <a:buChar char="•"/>
            </a:pPr>
            <a:r>
              <a:rPr lang="fr-FR" sz="1800" dirty="0" smtClean="0"/>
              <a:t>identifie </a:t>
            </a:r>
            <a:r>
              <a:rPr lang="fr-FR" sz="1800" dirty="0"/>
              <a:t>les insuffisances dans l’offre de prévention et de services sanitaires, sociaux et médico-sociaux et dans l’accessibilité, la coordination et la continuité de ces services, </a:t>
            </a:r>
          </a:p>
          <a:p>
            <a:pPr marL="342900" lvl="0" indent="-342900">
              <a:buFont typeface="Arial" panose="020B0604020202020204" pitchFamily="34" charset="0"/>
              <a:buChar char="•"/>
            </a:pPr>
            <a:r>
              <a:rPr lang="fr-FR" sz="1800" dirty="0" smtClean="0"/>
              <a:t>préconise </a:t>
            </a:r>
            <a:r>
              <a:rPr lang="fr-FR" sz="1800" dirty="0"/>
              <a:t>des actions pour y remédier. </a:t>
            </a:r>
          </a:p>
          <a:p>
            <a:r>
              <a:rPr lang="fr-FR" sz="2000" i="1" dirty="0"/>
              <a:t> </a:t>
            </a:r>
            <a:endParaRPr lang="fr-FR" sz="2000" dirty="0"/>
          </a:p>
          <a:p>
            <a:r>
              <a:rPr lang="fr-FR" sz="1800" i="1" dirty="0"/>
              <a:t>Les diagnostics et les projets territoriaux tiennent compte des projets des équipes de soins primaires mentionnées à l’article L. 1411-11-1 et des communautés professionnelles territoriales de santé mentionnées à l’article L. 1434-12. </a:t>
            </a:r>
            <a:endParaRPr lang="fr-FR" sz="1800" dirty="0"/>
          </a:p>
          <a:p>
            <a:pPr>
              <a:spcAft>
                <a:spcPts val="0"/>
              </a:spcAft>
            </a:pPr>
            <a:endParaRPr lang="fr-FR" sz="2000" dirty="0"/>
          </a:p>
          <a:p>
            <a:pPr>
              <a:spcAft>
                <a:spcPts val="0"/>
              </a:spcAft>
            </a:pPr>
            <a:endParaRPr lang="fr-FR" sz="1400" dirty="0">
              <a:effectLst/>
              <a:latin typeface="Calibri"/>
              <a:ea typeface="Calibri"/>
              <a:cs typeface="Times New Roman"/>
            </a:endParaRPr>
          </a:p>
        </p:txBody>
      </p:sp>
    </p:spTree>
    <p:extLst>
      <p:ext uri="{BB962C8B-B14F-4D97-AF65-F5344CB8AC3E}">
        <p14:creationId xmlns:p14="http://schemas.microsoft.com/office/powerpoint/2010/main" val="3906446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700808"/>
            <a:ext cx="7704856" cy="4955203"/>
          </a:xfrm>
          <a:prstGeom prst="rect">
            <a:avLst/>
          </a:prstGeom>
          <a:noFill/>
        </p:spPr>
        <p:txBody>
          <a:bodyPr wrap="square" rtlCol="0">
            <a:spAutoFit/>
          </a:bodyPr>
          <a:lstStyle/>
          <a:p>
            <a:r>
              <a:rPr lang="fr-FR" sz="2000" b="1" u="sng" dirty="0" smtClean="0"/>
              <a:t>III</a:t>
            </a:r>
            <a:r>
              <a:rPr lang="fr-FR" sz="2000" b="1" u="sng" dirty="0"/>
              <a:t>.- Le projet territorial de santé mentale (contenu) </a:t>
            </a:r>
            <a:endParaRPr lang="fr-FR" sz="2000" u="sng" dirty="0"/>
          </a:p>
          <a:p>
            <a:pPr marL="285750" indent="-285750">
              <a:buFont typeface="Arial" panose="020B0604020202020204" pitchFamily="34" charset="0"/>
              <a:buChar char="•"/>
            </a:pPr>
            <a:r>
              <a:rPr lang="fr-FR" sz="1800" dirty="0"/>
              <a:t>organise la coordination territoriale de second niveau</a:t>
            </a:r>
          </a:p>
          <a:p>
            <a:pPr marL="285750" lvl="0" indent="-285750">
              <a:buFont typeface="Arial" panose="020B0604020202020204" pitchFamily="34" charset="0"/>
              <a:buChar char="•"/>
            </a:pPr>
            <a:r>
              <a:rPr lang="fr-FR" sz="1800" dirty="0"/>
              <a:t>définit les actions à entreprendre afin de répondre aux besoins identifiés par le diagnostic territorial partagé. </a:t>
            </a:r>
          </a:p>
          <a:p>
            <a:pPr marL="285750" lvl="0" indent="-285750">
              <a:spcBef>
                <a:spcPts val="0"/>
              </a:spcBef>
              <a:buFont typeface="Arial" panose="020B0604020202020204" pitchFamily="34" charset="0"/>
              <a:buChar char="•"/>
            </a:pPr>
            <a:r>
              <a:rPr lang="fr-FR" sz="1800" dirty="0"/>
              <a:t>organise les conditions d’accès de la population : </a:t>
            </a:r>
          </a:p>
          <a:p>
            <a:pPr marL="342900" lvl="0" indent="-342900">
              <a:spcBef>
                <a:spcPts val="0"/>
              </a:spcBef>
              <a:buFont typeface="+mj-lt"/>
              <a:buAutoNum type="arabicPeriod"/>
            </a:pPr>
            <a:r>
              <a:rPr lang="fr-FR" sz="1600" dirty="0"/>
              <a:t>A la prévention et en particulier au repérage, au diagnostic et à l’intervention précoce sur les troubles</a:t>
            </a:r>
          </a:p>
          <a:p>
            <a:pPr marL="342900" lvl="0" indent="-342900">
              <a:spcBef>
                <a:spcPts val="0"/>
              </a:spcBef>
              <a:buFont typeface="+mj-lt"/>
              <a:buAutoNum type="arabicPeriod"/>
            </a:pPr>
            <a:r>
              <a:rPr lang="fr-FR" sz="1600" dirty="0"/>
              <a:t>A l’ensemble des modalités et techniques de soins et de prises en charge spécifiques</a:t>
            </a:r>
          </a:p>
          <a:p>
            <a:pPr marL="342900" lvl="0" indent="-342900">
              <a:spcBef>
                <a:spcPts val="0"/>
              </a:spcBef>
              <a:buFont typeface="+mj-lt"/>
              <a:buAutoNum type="arabicPeriod"/>
            </a:pPr>
            <a:r>
              <a:rPr lang="fr-FR" sz="1600" dirty="0"/>
              <a:t>Aux modalités d’accompagnement et d’insertion sociale. </a:t>
            </a:r>
          </a:p>
          <a:p>
            <a:r>
              <a:rPr lang="fr-FR" sz="1800" dirty="0"/>
              <a:t> </a:t>
            </a:r>
            <a:r>
              <a:rPr lang="fr-FR" sz="1600" i="1" dirty="0" smtClean="0"/>
              <a:t>renvoi </a:t>
            </a:r>
            <a:r>
              <a:rPr lang="fr-FR" sz="1600" i="1" dirty="0"/>
              <a:t>à des priorités définies par voie réglementaire (cf. infra.) </a:t>
            </a:r>
          </a:p>
          <a:p>
            <a:r>
              <a:rPr lang="fr-FR" sz="1800" dirty="0"/>
              <a:t> </a:t>
            </a:r>
            <a:r>
              <a:rPr lang="fr-FR" sz="1800" dirty="0" smtClean="0"/>
              <a:t>Il </a:t>
            </a:r>
            <a:r>
              <a:rPr lang="fr-FR" sz="1800" dirty="0"/>
              <a:t>précise </a:t>
            </a:r>
          </a:p>
          <a:p>
            <a:pPr marL="285750" indent="-285750">
              <a:spcBef>
                <a:spcPts val="0"/>
              </a:spcBef>
              <a:buFont typeface="Arial" panose="020B0604020202020204" pitchFamily="34" charset="0"/>
              <a:buChar char="•"/>
            </a:pPr>
            <a:r>
              <a:rPr lang="fr-FR" sz="1800" dirty="0"/>
              <a:t>les objectifs poursuivis, </a:t>
            </a:r>
          </a:p>
          <a:p>
            <a:pPr marL="285750" indent="-285750">
              <a:spcBef>
                <a:spcPts val="0"/>
              </a:spcBef>
              <a:buFont typeface="Arial" panose="020B0604020202020204" pitchFamily="34" charset="0"/>
              <a:buChar char="•"/>
            </a:pPr>
            <a:r>
              <a:rPr lang="fr-FR" sz="1800" dirty="0"/>
              <a:t>les évolutions de l’offre de soins et de services et des organisations nécessaires </a:t>
            </a:r>
          </a:p>
          <a:p>
            <a:pPr marL="285750" indent="-285750">
              <a:spcBef>
                <a:spcPts val="0"/>
              </a:spcBef>
              <a:buFont typeface="Arial" panose="020B0604020202020204" pitchFamily="34" charset="0"/>
              <a:buChar char="•"/>
            </a:pPr>
            <a:r>
              <a:rPr lang="fr-FR" sz="1800" dirty="0"/>
              <a:t>les indicateurs de suivi du projet. </a:t>
            </a:r>
          </a:p>
        </p:txBody>
      </p:sp>
    </p:spTree>
    <p:extLst>
      <p:ext uri="{BB962C8B-B14F-4D97-AF65-F5344CB8AC3E}">
        <p14:creationId xmlns:p14="http://schemas.microsoft.com/office/powerpoint/2010/main" val="2560045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988840"/>
            <a:ext cx="7704856" cy="3308598"/>
          </a:xfrm>
          <a:prstGeom prst="rect">
            <a:avLst/>
          </a:prstGeom>
          <a:noFill/>
        </p:spPr>
        <p:txBody>
          <a:bodyPr wrap="square" rtlCol="0">
            <a:spAutoFit/>
          </a:bodyPr>
          <a:lstStyle/>
          <a:p>
            <a:r>
              <a:rPr lang="fr-FR" sz="2000" b="1" u="sng" dirty="0" smtClean="0"/>
              <a:t>III</a:t>
            </a:r>
            <a:r>
              <a:rPr lang="fr-FR" sz="2000" b="1" u="sng" dirty="0"/>
              <a:t>.- Le projet territorial de santé mentale (</a:t>
            </a:r>
            <a:r>
              <a:rPr lang="fr-FR" sz="2000" b="1" u="sng" dirty="0" smtClean="0"/>
              <a:t>contenu suite) </a:t>
            </a:r>
            <a:endParaRPr lang="fr-FR" sz="2000" u="sng" dirty="0"/>
          </a:p>
          <a:p>
            <a:r>
              <a:rPr lang="fr-FR" sz="1800" dirty="0" smtClean="0"/>
              <a:t>Il </a:t>
            </a:r>
            <a:r>
              <a:rPr lang="fr-FR" sz="1800" dirty="0"/>
              <a:t>s’appuie sur : </a:t>
            </a:r>
          </a:p>
          <a:p>
            <a:pPr marL="285750" lvl="0" indent="-285750">
              <a:spcBef>
                <a:spcPts val="0"/>
              </a:spcBef>
              <a:buFont typeface="Arial" panose="020B0604020202020204" pitchFamily="34" charset="0"/>
              <a:buChar char="•"/>
            </a:pPr>
            <a:r>
              <a:rPr lang="fr-FR" sz="1800" dirty="0"/>
              <a:t>la transmission et le partage des savoirs acquis et des bonnes pratiques professionnelles, </a:t>
            </a:r>
          </a:p>
          <a:p>
            <a:pPr marL="285750" lvl="0" indent="-285750">
              <a:spcBef>
                <a:spcPts val="0"/>
              </a:spcBef>
              <a:buFont typeface="Arial" panose="020B0604020202020204" pitchFamily="34" charset="0"/>
              <a:buChar char="•"/>
            </a:pPr>
            <a:r>
              <a:rPr lang="fr-FR" sz="1800" dirty="0"/>
              <a:t>le développement professionnel continu </a:t>
            </a:r>
          </a:p>
          <a:p>
            <a:pPr marL="285750" lvl="0" indent="-285750">
              <a:spcBef>
                <a:spcPts val="0"/>
              </a:spcBef>
              <a:buFont typeface="Arial" panose="020B0604020202020204" pitchFamily="34" charset="0"/>
              <a:buChar char="•"/>
            </a:pPr>
            <a:r>
              <a:rPr lang="fr-FR" sz="1800" dirty="0"/>
              <a:t>le développement de la recherche clinique. </a:t>
            </a:r>
          </a:p>
          <a:p>
            <a:r>
              <a:rPr lang="fr-FR" sz="1800" dirty="0"/>
              <a:t> </a:t>
            </a:r>
            <a:r>
              <a:rPr lang="fr-FR" sz="1800" dirty="0" smtClean="0"/>
              <a:t>Il </a:t>
            </a:r>
            <a:r>
              <a:rPr lang="fr-FR" sz="1800" dirty="0"/>
              <a:t>contient un programme relatif au maintien dans le logement et d’accès au logement et à l’hébergement accompagné</a:t>
            </a:r>
          </a:p>
          <a:p>
            <a:r>
              <a:rPr lang="fr-FR" sz="1800" dirty="0"/>
              <a:t> </a:t>
            </a:r>
            <a:r>
              <a:rPr lang="fr-FR" sz="1800" dirty="0" smtClean="0"/>
              <a:t>But de la </a:t>
            </a:r>
            <a:r>
              <a:rPr lang="fr-FR" sz="1800" dirty="0"/>
              <a:t>coordination territoriale de second niveau </a:t>
            </a:r>
            <a:r>
              <a:rPr lang="fr-FR" sz="1800" dirty="0" smtClean="0"/>
              <a:t>: </a:t>
            </a:r>
            <a:r>
              <a:rPr lang="fr-FR" sz="1800" dirty="0"/>
              <a:t>assurer à chaque </a:t>
            </a:r>
            <a:r>
              <a:rPr lang="fr-FR" sz="1800" dirty="0" smtClean="0"/>
              <a:t>patient </a:t>
            </a:r>
            <a:r>
              <a:rPr lang="fr-FR" sz="1800" b="1" dirty="0"/>
              <a:t>l’accès à </a:t>
            </a:r>
            <a:r>
              <a:rPr lang="fr-FR" sz="1800" b="1" dirty="0" smtClean="0"/>
              <a:t>l’ensemble des </a:t>
            </a:r>
            <a:r>
              <a:rPr lang="fr-FR" sz="1800" b="1" dirty="0"/>
              <a:t>dispositifs et </a:t>
            </a:r>
            <a:r>
              <a:rPr lang="fr-FR" sz="1800" b="1" dirty="0" smtClean="0"/>
              <a:t>services</a:t>
            </a:r>
            <a:r>
              <a:rPr lang="fr-FR" sz="1800" dirty="0"/>
              <a:t>. </a:t>
            </a:r>
          </a:p>
        </p:txBody>
      </p:sp>
    </p:spTree>
    <p:extLst>
      <p:ext uri="{BB962C8B-B14F-4D97-AF65-F5344CB8AC3E}">
        <p14:creationId xmlns:p14="http://schemas.microsoft.com/office/powerpoint/2010/main" val="2954488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672952" y="1988840"/>
            <a:ext cx="7704856" cy="3308598"/>
          </a:xfrm>
          <a:prstGeom prst="rect">
            <a:avLst/>
          </a:prstGeom>
          <a:noFill/>
        </p:spPr>
        <p:txBody>
          <a:bodyPr wrap="square" rtlCol="0">
            <a:spAutoFit/>
          </a:bodyPr>
          <a:lstStyle/>
          <a:p>
            <a:r>
              <a:rPr lang="fr-FR" sz="2000" b="1" u="sng" dirty="0" smtClean="0"/>
              <a:t>IV</a:t>
            </a:r>
            <a:r>
              <a:rPr lang="fr-FR" sz="2000" b="1" u="sng" dirty="0"/>
              <a:t>.- Processus de validation</a:t>
            </a:r>
            <a:endParaRPr lang="fr-FR" sz="2000" u="sng" dirty="0"/>
          </a:p>
          <a:p>
            <a:r>
              <a:rPr lang="fr-FR" sz="1800" dirty="0"/>
              <a:t>le directeur général de l’agence régionale de santé : </a:t>
            </a:r>
            <a:endParaRPr lang="fr-FR" sz="1800" dirty="0" smtClean="0"/>
          </a:p>
          <a:p>
            <a:endParaRPr lang="fr-FR" sz="1800" dirty="0"/>
          </a:p>
          <a:p>
            <a:pPr marL="285750" lvl="0" indent="-285750">
              <a:spcBef>
                <a:spcPts val="0"/>
              </a:spcBef>
              <a:buFont typeface="Arial" panose="020B0604020202020204" pitchFamily="34" charset="0"/>
              <a:buChar char="•"/>
            </a:pPr>
            <a:r>
              <a:rPr lang="fr-FR" sz="1800" dirty="0"/>
              <a:t>arrête le diagnostic et le projet territorial de santé mentale </a:t>
            </a:r>
          </a:p>
          <a:p>
            <a:pPr marL="285750" lvl="0" indent="-285750">
              <a:spcBef>
                <a:spcPts val="0"/>
              </a:spcBef>
              <a:buFont typeface="Arial" panose="020B0604020202020204" pitchFamily="34" charset="0"/>
              <a:buChar char="•"/>
            </a:pPr>
            <a:r>
              <a:rPr lang="fr-FR" sz="1800" dirty="0"/>
              <a:t>après avis des conseils locaux de santé ou des conseils locaux de santé mentale et du conseil territorial de santé </a:t>
            </a:r>
          </a:p>
          <a:p>
            <a:pPr marL="285750" lvl="0" indent="-285750">
              <a:spcBef>
                <a:spcPts val="0"/>
              </a:spcBef>
              <a:buFont typeface="Arial" panose="020B0604020202020204" pitchFamily="34" charset="0"/>
              <a:buChar char="•"/>
            </a:pPr>
            <a:r>
              <a:rPr lang="fr-FR" sz="1800" dirty="0"/>
              <a:t>informe des diagnostics et des projets la CRSA</a:t>
            </a:r>
          </a:p>
          <a:p>
            <a:pPr marL="285750" lvl="0" indent="-285750">
              <a:spcBef>
                <a:spcPts val="0"/>
              </a:spcBef>
              <a:buFont typeface="Arial" panose="020B0604020202020204" pitchFamily="34" charset="0"/>
              <a:buChar char="•"/>
            </a:pPr>
            <a:r>
              <a:rPr lang="fr-FR" sz="1800" dirty="0"/>
              <a:t>assure leur publication</a:t>
            </a:r>
          </a:p>
          <a:p>
            <a:r>
              <a:rPr lang="fr-FR" sz="1800" dirty="0"/>
              <a:t> </a:t>
            </a:r>
            <a:r>
              <a:rPr lang="fr-FR" sz="1800" dirty="0" smtClean="0"/>
              <a:t>Le </a:t>
            </a:r>
            <a:r>
              <a:rPr lang="fr-FR" sz="1800" dirty="0"/>
              <a:t>diagnostic et le projet peuvent être révisés ou complétés à tout moment. </a:t>
            </a:r>
          </a:p>
        </p:txBody>
      </p:sp>
    </p:spTree>
    <p:extLst>
      <p:ext uri="{BB962C8B-B14F-4D97-AF65-F5344CB8AC3E}">
        <p14:creationId xmlns:p14="http://schemas.microsoft.com/office/powerpoint/2010/main" val="1610740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42306" y="2348880"/>
            <a:ext cx="7934971" cy="2160239"/>
          </a:xfrm>
        </p:spPr>
        <p:txBody>
          <a:bodyPr/>
          <a:lstStyle/>
          <a:p>
            <a:pPr indent="0" algn="ctr">
              <a:spcAft>
                <a:spcPts val="0"/>
              </a:spcAft>
              <a:buNone/>
            </a:pPr>
            <a:r>
              <a:rPr lang="fr-FR" sz="2800" dirty="0" smtClean="0">
                <a:solidFill>
                  <a:srgbClr val="784696"/>
                </a:solidFill>
                <a:latin typeface="Arial Rounded MT Bold" panose="020F0704030504030204" pitchFamily="34" charset="0"/>
              </a:rPr>
              <a:t/>
            </a:r>
            <a:br>
              <a:rPr lang="fr-FR" sz="2800" dirty="0" smtClean="0">
                <a:solidFill>
                  <a:srgbClr val="784696"/>
                </a:solidFill>
                <a:latin typeface="Arial Rounded MT Bold" panose="020F0704030504030204" pitchFamily="34" charset="0"/>
              </a:rPr>
            </a:br>
            <a:endParaRPr lang="fr-FR" altLang="fr-FR" sz="1800" dirty="0">
              <a:solidFill>
                <a:srgbClr val="784696"/>
              </a:solidFill>
            </a:endParaRPr>
          </a:p>
        </p:txBody>
      </p:sp>
      <p:pic>
        <p:nvPicPr>
          <p:cNvPr id="4" name="Image 3" descr="C:\Users\dflandrois\AppData\Local\Microsoft\Windows\Temporary Internet Files\Content.Outlook\SVFYRRB3\PRS2.jpg"/>
          <p:cNvPicPr/>
          <p:nvPr/>
        </p:nvPicPr>
        <p:blipFill>
          <a:blip r:embed="rId2">
            <a:extLst>
              <a:ext uri="{28A0092B-C50C-407E-A947-70E740481C1C}">
                <a14:useLocalDpi xmlns:a14="http://schemas.microsoft.com/office/drawing/2010/main" val="0"/>
              </a:ext>
            </a:extLst>
          </a:blip>
          <a:srcRect/>
          <a:stretch>
            <a:fillRect/>
          </a:stretch>
        </p:blipFill>
        <p:spPr bwMode="auto">
          <a:xfrm>
            <a:off x="7452320" y="188640"/>
            <a:ext cx="1287269" cy="1152128"/>
          </a:xfrm>
          <a:prstGeom prst="rect">
            <a:avLst/>
          </a:prstGeom>
          <a:noFill/>
          <a:ln>
            <a:noFill/>
          </a:ln>
        </p:spPr>
      </p:pic>
      <p:sp>
        <p:nvSpPr>
          <p:cNvPr id="2" name="ZoneTexte 1"/>
          <p:cNvSpPr txBox="1"/>
          <p:nvPr/>
        </p:nvSpPr>
        <p:spPr>
          <a:xfrm>
            <a:off x="755576" y="1988840"/>
            <a:ext cx="7704856" cy="3447098"/>
          </a:xfrm>
          <a:prstGeom prst="rect">
            <a:avLst/>
          </a:prstGeom>
          <a:noFill/>
        </p:spPr>
        <p:txBody>
          <a:bodyPr wrap="square" rtlCol="0">
            <a:spAutoFit/>
          </a:bodyPr>
          <a:lstStyle/>
          <a:p>
            <a:r>
              <a:rPr lang="fr-FR" sz="2000" b="1" u="sng" dirty="0" smtClean="0"/>
              <a:t>V</a:t>
            </a:r>
            <a:r>
              <a:rPr lang="fr-FR" sz="2000" b="1" u="sng" dirty="0"/>
              <a:t>.- Mise en œuvre </a:t>
            </a:r>
            <a:endParaRPr lang="fr-FR" sz="2000" u="sng" dirty="0"/>
          </a:p>
          <a:p>
            <a:r>
              <a:rPr lang="fr-FR" sz="1800" dirty="0"/>
              <a:t>Les actions font l’objet d’un </a:t>
            </a:r>
            <a:r>
              <a:rPr lang="fr-FR" sz="1800" u="sng" dirty="0"/>
              <a:t>contrat territorial de santé mentale</a:t>
            </a:r>
            <a:r>
              <a:rPr lang="fr-FR" sz="1800" dirty="0"/>
              <a:t> conclu entre l’agence régionale de santé et les acteurs du territoire participant à la mise en œuvre de ces actions. </a:t>
            </a:r>
          </a:p>
          <a:p>
            <a:r>
              <a:rPr lang="fr-FR" sz="1800" dirty="0" smtClean="0"/>
              <a:t>Le </a:t>
            </a:r>
            <a:r>
              <a:rPr lang="fr-FR" sz="1800" dirty="0"/>
              <a:t>contrat définit l’action assurée par ses signataires, leurs missions et engagements, les moyens qu’ils y consacrent et les modalités de financement, de suivi et d’évaluation. </a:t>
            </a:r>
          </a:p>
          <a:p>
            <a:r>
              <a:rPr lang="fr-FR" sz="1800" dirty="0"/>
              <a:t> </a:t>
            </a:r>
          </a:p>
          <a:p>
            <a:r>
              <a:rPr lang="fr-FR" sz="1800" dirty="0"/>
              <a:t>Selon leur territoire d’application, ces actions peuvent être déclinées au sein de conseils locaux de santé mentale. </a:t>
            </a:r>
          </a:p>
        </p:txBody>
      </p:sp>
    </p:spTree>
    <p:extLst>
      <p:ext uri="{BB962C8B-B14F-4D97-AF65-F5344CB8AC3E}">
        <p14:creationId xmlns:p14="http://schemas.microsoft.com/office/powerpoint/2010/main" val="3763316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00"/>
        </a:solidFill>
        <a:ln>
          <a:solidFill>
            <a:schemeClr val="tx1"/>
          </a:solidFill>
        </a:ln>
        <a:effectLst/>
        <a:extLst/>
      </a:spPr>
      <a:bodyPr vert="horz" wrap="square" lIns="91440" tIns="45720" rIns="91440" bIns="45720" numCol="1" rtlCol="0" anchor="ctr" anchorCtr="0" compatLnSpc="1">
        <a:prstTxWarp prst="textNoShape">
          <a:avLst/>
        </a:prstTxWarp>
        <a:no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sz="1400" b="1" i="0" u="none" strike="noStrike" cap="none" normalizeH="0" baseline="0" dirty="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altLang="fr-FR" sz="1000" b="0" i="0" u="none" strike="noStrike" cap="none" normalizeH="0" baseline="0" smtClean="0">
            <a:ln>
              <a:noFill/>
            </a:ln>
            <a:solidFill>
              <a:srgbClr val="002395"/>
            </a:solidFill>
            <a:effectLst/>
            <a:latin typeface="Arial" charset="0"/>
          </a:defRPr>
        </a:defPPr>
      </a:lstStyle>
    </a:lnDef>
    <a:txDef>
      <a:spPr>
        <a:noFill/>
      </a:spPr>
      <a:bodyPr wrap="square" rtlCol="0">
        <a:spAutoFit/>
      </a:bodyPr>
      <a:lstStyle>
        <a:defPPr algn="ctr">
          <a:defRPr sz="1400" b="1" dirty="0" smtClean="0">
            <a:solidFill>
              <a:schemeClr val="tx1"/>
            </a:solidFill>
          </a:defRPr>
        </a:defPPr>
      </a:lstStyle>
    </a:tx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FA811BF7B4C042897B188BB01D5419" ma:contentTypeVersion="0" ma:contentTypeDescription="Crée un document." ma:contentTypeScope="" ma:versionID="21785b589abfae618f1da2fe146239dd">
  <xsd:schema xmlns:xsd="http://www.w3.org/2001/XMLSchema" xmlns:p="http://schemas.microsoft.com/office/2006/metadata/properties" targetNamespace="http://schemas.microsoft.com/office/2006/metadata/properties" ma:root="true" ma:fieldsID="8ef5eb9fa90e25b786e41f861770623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3FCBA0B-0BEF-4CA1-B1C7-809B02AE06B9}">
  <ds:schemaRefs>
    <ds:schemaRef ds:uri="http://schemas.microsoft.com/sharepoint/v3/contenttype/forms"/>
  </ds:schemaRefs>
</ds:datastoreItem>
</file>

<file path=customXml/itemProps2.xml><?xml version="1.0" encoding="utf-8"?>
<ds:datastoreItem xmlns:ds="http://schemas.openxmlformats.org/officeDocument/2006/customXml" ds:itemID="{66FD02EF-0E5F-475F-BF74-6CD698A022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6D45C835-BEF4-48A8-8653-BF9B652D968F}">
  <ds:schemaRefs>
    <ds:schemaRef ds:uri="http://www.w3.org/XML/1998/namespace"/>
    <ds:schemaRef ds:uri="http://schemas.microsoft.com/office/2006/documentManagement/types"/>
    <ds:schemaRef ds:uri="http://purl.org/dc/elements/1.1/"/>
    <ds:schemaRef ds:uri="http://purl.org/dc/dcmitype/"/>
    <ds:schemaRef ds:uri="http://schemas.microsoft.com/office/2006/metadata/properties"/>
    <ds:schemaRef ds:uri="http://purl.org/dc/term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10921</TotalTime>
  <Words>609</Words>
  <Application>Microsoft Office PowerPoint</Application>
  <PresentationFormat>Affichage à l'écran (4:3)</PresentationFormat>
  <Paragraphs>93</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Modèle par défaut</vt:lpstr>
      <vt:lpstr> le projet territorial de sante mentale   CTS YVELINES 9 JANVIER 2018</vt:lpstr>
      <vt:lpstr>-I.- Le projet territorial de santé mentale, (définition)   Objectif : amélioration continue de l’accès des personnes concernées à des parcours de santé et de vie de qualité, sécurisés et sans rupture    Qui ? élaboré et mis en œuvre à l’initiative des professionnels et établissements travaillant dans le champ de la santé mentale   En l’absence d’initiative des professionnels, le directeur général de l’agence régionale de santé prend les dispositions nécessaires pour que l’ensemble du territoire de la région bénéficie d’un projet territorial de santé mentale.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régional de santé Ile-de-France 2018-2028  Réunion de concertation « Une réponse aux besoins de la population mieux ciblée, plus pertinente et efficiente. »</dc:title>
  <dc:creator>Service Info</dc:creator>
  <cp:lastModifiedBy>GUINARD, Philippe</cp:lastModifiedBy>
  <cp:revision>1046</cp:revision>
  <cp:lastPrinted>2018-01-09T10:22:56Z</cp:lastPrinted>
  <dcterms:created xsi:type="dcterms:W3CDTF">2010-01-06T10:10:18Z</dcterms:created>
  <dcterms:modified xsi:type="dcterms:W3CDTF">2018-01-09T10:23:08Z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0x01010070FA811BF7B4C042897B188BB01D5419</vt:lpwstr>
  </property>
</Properties>
</file>