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93" r:id="rId2"/>
    <p:sldMasterId id="2147483699" r:id="rId3"/>
  </p:sldMasterIdLst>
  <p:notesMasterIdLst>
    <p:notesMasterId r:id="rId19"/>
  </p:notesMasterIdLst>
  <p:handoutMasterIdLst>
    <p:handoutMasterId r:id="rId20"/>
  </p:handoutMasterIdLst>
  <p:sldIdLst>
    <p:sldId id="353" r:id="rId4"/>
    <p:sldId id="348" r:id="rId5"/>
    <p:sldId id="367" r:id="rId6"/>
    <p:sldId id="380" r:id="rId7"/>
    <p:sldId id="381" r:id="rId8"/>
    <p:sldId id="382" r:id="rId9"/>
    <p:sldId id="377" r:id="rId10"/>
    <p:sldId id="376" r:id="rId11"/>
    <p:sldId id="371" r:id="rId12"/>
    <p:sldId id="370" r:id="rId13"/>
    <p:sldId id="361" r:id="rId14"/>
    <p:sldId id="379" r:id="rId15"/>
    <p:sldId id="368" r:id="rId16"/>
    <p:sldId id="369" r:id="rId17"/>
    <p:sldId id="364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5F89"/>
    <a:srgbClr val="4FC8F3"/>
    <a:srgbClr val="009999"/>
    <a:srgbClr val="49B6B6"/>
    <a:srgbClr val="62C0C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47C30-2970-46B0-A023-27526411FE49}" type="datetimeFigureOut">
              <a:rPr lang="fr-FR" smtClean="0"/>
              <a:pPr/>
              <a:t>03/07/2018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30273D-885F-44F7-AB3C-121B0548ADB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1986B-010C-4442-869E-85D6190941DF}" type="datetimeFigureOut">
              <a:rPr lang="fr-FR" smtClean="0"/>
              <a:pPr/>
              <a:t>03/07/2018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AD2BD4-FB20-4D9B-9E45-14C4E00B88F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61680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F5E7A-8BAC-4BED-BE4D-EE155CDE0D5B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341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ga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7"/>
          <p:cNvGrpSpPr/>
          <p:nvPr/>
        </p:nvGrpSpPr>
        <p:grpSpPr>
          <a:xfrm>
            <a:off x="827584" y="692697"/>
            <a:ext cx="8316416" cy="2481945"/>
            <a:chOff x="827584" y="-936104"/>
            <a:chExt cx="8316416" cy="2481945"/>
          </a:xfrm>
        </p:grpSpPr>
        <p:sp>
          <p:nvSpPr>
            <p:cNvPr id="11" name="Triangle rectangle 10"/>
            <p:cNvSpPr/>
            <p:nvPr/>
          </p:nvSpPr>
          <p:spPr>
            <a:xfrm rot="16200000" flipH="1">
              <a:off x="827584" y="1257810"/>
              <a:ext cx="288032" cy="288030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7584" y="-936104"/>
              <a:ext cx="8316416" cy="219391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0" rtlCol="0" anchor="ctr"/>
            <a:lstStyle/>
            <a:p>
              <a:pPr algn="l"/>
              <a:endParaRPr lang="en-US" sz="1800" b="1" cap="small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827584" y="3691085"/>
            <a:ext cx="8316416" cy="1257019"/>
            <a:chOff x="827584" y="288822"/>
            <a:chExt cx="8316416" cy="1257019"/>
          </a:xfrm>
          <a:solidFill>
            <a:schemeClr val="accent6">
              <a:lumMod val="75000"/>
            </a:schemeClr>
          </a:solidFill>
        </p:grpSpPr>
        <p:sp>
          <p:nvSpPr>
            <p:cNvPr id="14" name="Triangle rectangle 13"/>
            <p:cNvSpPr/>
            <p:nvPr/>
          </p:nvSpPr>
          <p:spPr>
            <a:xfrm rot="16200000" flipH="1">
              <a:off x="827584" y="1257810"/>
              <a:ext cx="288032" cy="28803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35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27584" y="288822"/>
              <a:ext cx="8316416" cy="968985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0" rtlCol="0" anchor="ctr"/>
            <a:lstStyle/>
            <a:p>
              <a:pPr algn="l"/>
              <a:endParaRPr lang="en-US" sz="1800" b="1" cap="small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403350" y="1054638"/>
            <a:ext cx="7416801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403348" y="3790346"/>
            <a:ext cx="7416801" cy="753525"/>
          </a:xfrm>
        </p:spPr>
        <p:txBody>
          <a:bodyPr anchor="ctr"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Sous-</a:t>
            </a:r>
            <a:r>
              <a:rPr lang="en-US" noProof="0" dirty="0" err="1"/>
              <a:t>titre</a:t>
            </a:r>
            <a:endParaRPr lang="en-US" dirty="0"/>
          </a:p>
        </p:txBody>
      </p:sp>
      <p:sp>
        <p:nvSpPr>
          <p:cNvPr id="16" name="Espace réservé du texte 22"/>
          <p:cNvSpPr>
            <a:spLocks noGrp="1"/>
          </p:cNvSpPr>
          <p:nvPr>
            <p:ph type="body" sz="quarter" idx="12" hasCustomPrompt="1"/>
          </p:nvPr>
        </p:nvSpPr>
        <p:spPr>
          <a:xfrm>
            <a:off x="1403349" y="4852462"/>
            <a:ext cx="7434784" cy="334886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Complément</a:t>
            </a: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349" y="5664200"/>
            <a:ext cx="2776012" cy="1085492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3" hasCustomPrompt="1"/>
          </p:nvPr>
        </p:nvSpPr>
        <p:spPr>
          <a:xfrm>
            <a:off x="6975475" y="6147679"/>
            <a:ext cx="1844675" cy="322262"/>
          </a:xfr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lvl="0"/>
            <a:r>
              <a:rPr lang="fr-FR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xmlns="" val="2029506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1772816"/>
            <a:ext cx="7558162" cy="4320009"/>
          </a:xfrm>
        </p:spPr>
        <p:txBody>
          <a:bodyPr/>
          <a:lstStyle>
            <a:lvl1pPr>
              <a:defRPr>
                <a:solidFill>
                  <a:srgbClr val="005F89"/>
                </a:solidFill>
              </a:defRPr>
            </a:lvl1pPr>
            <a:lvl2pPr>
              <a:defRPr>
                <a:solidFill>
                  <a:srgbClr val="005F89"/>
                </a:solidFill>
              </a:defRPr>
            </a:lvl2pPr>
            <a:lvl3pPr>
              <a:defRPr>
                <a:solidFill>
                  <a:srgbClr val="005F89"/>
                </a:solidFill>
              </a:defRPr>
            </a:lvl3pPr>
            <a:lvl4pPr>
              <a:defRPr>
                <a:solidFill>
                  <a:srgbClr val="005F89"/>
                </a:solidFill>
              </a:defRPr>
            </a:lvl4pPr>
            <a:lvl5pPr>
              <a:defRPr>
                <a:solidFill>
                  <a:srgbClr val="005F89"/>
                </a:solidFill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281803-AA2D-47D5-A9F5-44B826B4A0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059578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3522" y="366077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152651"/>
            <a:ext cx="7772400" cy="1500187"/>
          </a:xfrm>
          <a:solidFill>
            <a:srgbClr val="005F89"/>
          </a:solidFill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281803-AA2D-47D5-A9F5-44B826B4A0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29866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39752" y="332656"/>
            <a:ext cx="5976664" cy="108012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95536" y="1535113"/>
            <a:ext cx="4140000" cy="639762"/>
          </a:xfrm>
        </p:spPr>
        <p:txBody>
          <a:bodyPr anchor="b"/>
          <a:lstStyle>
            <a:lvl1pPr marL="0" indent="0">
              <a:buNone/>
              <a:defRPr sz="1600" b="1">
                <a:solidFill>
                  <a:srgbClr val="EA528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95536" y="2174875"/>
            <a:ext cx="4140000" cy="3951288"/>
          </a:xfrm>
        </p:spPr>
        <p:txBody>
          <a:bodyPr/>
          <a:lstStyle>
            <a:lvl1pPr>
              <a:defRPr sz="1600">
                <a:solidFill>
                  <a:srgbClr val="005F89"/>
                </a:solidFill>
              </a:defRPr>
            </a:lvl1pPr>
            <a:lvl2pPr>
              <a:defRPr sz="1400">
                <a:solidFill>
                  <a:srgbClr val="005F89"/>
                </a:solidFill>
              </a:defRPr>
            </a:lvl2pPr>
            <a:lvl3pPr>
              <a:defRPr sz="1200">
                <a:solidFill>
                  <a:srgbClr val="005F89"/>
                </a:solidFill>
              </a:defRPr>
            </a:lvl3pPr>
            <a:lvl4pPr>
              <a:defRPr sz="1100">
                <a:solidFill>
                  <a:srgbClr val="005F89"/>
                </a:solidFill>
              </a:defRPr>
            </a:lvl4pPr>
            <a:lvl5pPr>
              <a:defRPr sz="1100">
                <a:solidFill>
                  <a:srgbClr val="005F89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4008" y="1535113"/>
            <a:ext cx="4140000" cy="639762"/>
          </a:xfrm>
        </p:spPr>
        <p:txBody>
          <a:bodyPr anchor="b"/>
          <a:lstStyle>
            <a:lvl1pPr marL="0" indent="0">
              <a:buNone/>
              <a:defRPr sz="1600" b="1">
                <a:solidFill>
                  <a:srgbClr val="EA528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4008" y="2174875"/>
            <a:ext cx="4140000" cy="3951288"/>
          </a:xfrm>
        </p:spPr>
        <p:txBody>
          <a:bodyPr/>
          <a:lstStyle>
            <a:lvl1pPr>
              <a:defRPr sz="1600">
                <a:solidFill>
                  <a:srgbClr val="005F89"/>
                </a:solidFill>
              </a:defRPr>
            </a:lvl1pPr>
            <a:lvl2pPr>
              <a:defRPr sz="1400">
                <a:solidFill>
                  <a:srgbClr val="005F89"/>
                </a:solidFill>
              </a:defRPr>
            </a:lvl2pPr>
            <a:lvl3pPr>
              <a:defRPr sz="1200">
                <a:solidFill>
                  <a:srgbClr val="005F89"/>
                </a:solidFill>
              </a:defRPr>
            </a:lvl3pPr>
            <a:lvl4pPr>
              <a:defRPr sz="1100">
                <a:solidFill>
                  <a:srgbClr val="005F89"/>
                </a:solidFill>
              </a:defRPr>
            </a:lvl4pPr>
            <a:lvl5pPr>
              <a:defRPr sz="1100">
                <a:solidFill>
                  <a:srgbClr val="005F89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281803-AA2D-47D5-A9F5-44B826B4A0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8039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281803-AA2D-47D5-A9F5-44B826B4A0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786179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355600" y="546100"/>
            <a:ext cx="2420938" cy="1223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237288"/>
            <a:ext cx="9144000" cy="287337"/>
          </a:xfrm>
          <a:prstGeom prst="rect">
            <a:avLst/>
          </a:prstGeom>
          <a:solidFill>
            <a:srgbClr val="EA5285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  <p:pic>
        <p:nvPicPr>
          <p:cNvPr id="6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2588" y="620713"/>
            <a:ext cx="2447925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8188" y="404813"/>
            <a:ext cx="5686300" cy="1470025"/>
          </a:xfrm>
        </p:spPr>
        <p:txBody>
          <a:bodyPr/>
          <a:lstStyle>
            <a:lvl1pPr algn="r">
              <a:defRPr b="0">
                <a:solidFill>
                  <a:srgbClr val="005F89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276326"/>
            <a:ext cx="9143999" cy="2736850"/>
          </a:xfrm>
          <a:solidFill>
            <a:srgbClr val="005F89"/>
          </a:solidFill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206375" y="6246813"/>
            <a:ext cx="2133600" cy="27781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bg1"/>
                </a:solidFill>
                <a:latin typeface="Arial" charset="0"/>
              </a:defRPr>
            </a:lvl1pPr>
          </a:lstStyle>
          <a:p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331913" y="6237288"/>
            <a:ext cx="6408737" cy="2873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>
                <a:solidFill>
                  <a:srgbClr val="FFFFFF"/>
                </a:solidFill>
              </a:rPr>
              <a:t>Dr François BONNAUD, URPS Médecins IdF            CTS Yvelines 03 Juillet 2018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16713" y="6237288"/>
            <a:ext cx="2133600" cy="287337"/>
          </a:xfrm>
        </p:spPr>
        <p:txBody>
          <a:bodyPr/>
          <a:lstStyle>
            <a:lvl1pPr>
              <a:defRPr/>
            </a:lvl1pPr>
          </a:lstStyle>
          <a:p>
            <a:fld id="{F6FC11C7-EBF0-4966-860B-7A8BE0C08E40}" type="slidenum">
              <a:rPr lang="fr-FR" smtClean="0">
                <a:solidFill>
                  <a:srgbClr val="FFFFFF"/>
                </a:solidFill>
              </a:rPr>
              <a:pPr/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0544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1772816"/>
            <a:ext cx="7558162" cy="4320009"/>
          </a:xfrm>
        </p:spPr>
        <p:txBody>
          <a:bodyPr/>
          <a:lstStyle>
            <a:lvl1pPr>
              <a:defRPr>
                <a:solidFill>
                  <a:srgbClr val="005F89"/>
                </a:solidFill>
              </a:defRPr>
            </a:lvl1pPr>
            <a:lvl2pPr>
              <a:defRPr>
                <a:solidFill>
                  <a:srgbClr val="005F89"/>
                </a:solidFill>
              </a:defRPr>
            </a:lvl2pPr>
            <a:lvl3pPr>
              <a:defRPr>
                <a:solidFill>
                  <a:srgbClr val="005F89"/>
                </a:solidFill>
              </a:defRPr>
            </a:lvl3pPr>
            <a:lvl4pPr>
              <a:defRPr>
                <a:solidFill>
                  <a:srgbClr val="005F89"/>
                </a:solidFill>
              </a:defRPr>
            </a:lvl4pPr>
            <a:lvl5pPr>
              <a:defRPr>
                <a:solidFill>
                  <a:srgbClr val="005F89"/>
                </a:solidFill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>
                <a:solidFill>
                  <a:srgbClr val="FFFFFF"/>
                </a:solidFill>
              </a:rPr>
              <a:t>Dr François BONNAUD, URPS Médecins IdF            CTS Yvelines 03 Juillet 2018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FC11C7-EBF0-4966-860B-7A8BE0C08E40}" type="slidenum">
              <a:rPr lang="fr-FR" smtClean="0">
                <a:solidFill>
                  <a:srgbClr val="FFFFFF"/>
                </a:solidFill>
              </a:rPr>
              <a:pPr/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94013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3522" y="366077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152651"/>
            <a:ext cx="7772400" cy="1500187"/>
          </a:xfrm>
          <a:solidFill>
            <a:srgbClr val="005F89"/>
          </a:solidFill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>
                <a:solidFill>
                  <a:srgbClr val="FFFFFF"/>
                </a:solidFill>
              </a:rPr>
              <a:t>Dr François BONNAUD, URPS Médecins IdF            CTS Yvelines 03 Juillet 2018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FC11C7-EBF0-4966-860B-7A8BE0C08E40}" type="slidenum">
              <a:rPr lang="fr-FR" smtClean="0">
                <a:solidFill>
                  <a:srgbClr val="FFFFFF"/>
                </a:solidFill>
              </a:rPr>
              <a:pPr/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18895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39752" y="332656"/>
            <a:ext cx="5976664" cy="108012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95536" y="1535113"/>
            <a:ext cx="4140000" cy="639762"/>
          </a:xfrm>
        </p:spPr>
        <p:txBody>
          <a:bodyPr anchor="b"/>
          <a:lstStyle>
            <a:lvl1pPr marL="0" indent="0">
              <a:buNone/>
              <a:defRPr sz="1600" b="1">
                <a:solidFill>
                  <a:srgbClr val="EA528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95536" y="2174875"/>
            <a:ext cx="4140000" cy="3951288"/>
          </a:xfrm>
        </p:spPr>
        <p:txBody>
          <a:bodyPr/>
          <a:lstStyle>
            <a:lvl1pPr>
              <a:defRPr sz="1600">
                <a:solidFill>
                  <a:srgbClr val="005F89"/>
                </a:solidFill>
              </a:defRPr>
            </a:lvl1pPr>
            <a:lvl2pPr>
              <a:defRPr sz="1400">
                <a:solidFill>
                  <a:srgbClr val="005F89"/>
                </a:solidFill>
              </a:defRPr>
            </a:lvl2pPr>
            <a:lvl3pPr>
              <a:defRPr sz="1200">
                <a:solidFill>
                  <a:srgbClr val="005F89"/>
                </a:solidFill>
              </a:defRPr>
            </a:lvl3pPr>
            <a:lvl4pPr>
              <a:defRPr sz="1100">
                <a:solidFill>
                  <a:srgbClr val="005F89"/>
                </a:solidFill>
              </a:defRPr>
            </a:lvl4pPr>
            <a:lvl5pPr>
              <a:defRPr sz="1100">
                <a:solidFill>
                  <a:srgbClr val="005F89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4008" y="1535113"/>
            <a:ext cx="4140000" cy="639762"/>
          </a:xfrm>
        </p:spPr>
        <p:txBody>
          <a:bodyPr anchor="b"/>
          <a:lstStyle>
            <a:lvl1pPr marL="0" indent="0">
              <a:buNone/>
              <a:defRPr sz="1600" b="1">
                <a:solidFill>
                  <a:srgbClr val="EA528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4008" y="2174875"/>
            <a:ext cx="4140000" cy="3951288"/>
          </a:xfrm>
        </p:spPr>
        <p:txBody>
          <a:bodyPr/>
          <a:lstStyle>
            <a:lvl1pPr>
              <a:defRPr sz="1600">
                <a:solidFill>
                  <a:srgbClr val="005F89"/>
                </a:solidFill>
              </a:defRPr>
            </a:lvl1pPr>
            <a:lvl2pPr>
              <a:defRPr sz="1400">
                <a:solidFill>
                  <a:srgbClr val="005F89"/>
                </a:solidFill>
              </a:defRPr>
            </a:lvl2pPr>
            <a:lvl3pPr>
              <a:defRPr sz="1200">
                <a:solidFill>
                  <a:srgbClr val="005F89"/>
                </a:solidFill>
              </a:defRPr>
            </a:lvl3pPr>
            <a:lvl4pPr>
              <a:defRPr sz="1100">
                <a:solidFill>
                  <a:srgbClr val="005F89"/>
                </a:solidFill>
              </a:defRPr>
            </a:lvl4pPr>
            <a:lvl5pPr>
              <a:defRPr sz="1100">
                <a:solidFill>
                  <a:srgbClr val="005F89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>
                <a:solidFill>
                  <a:srgbClr val="FFFFFF"/>
                </a:solidFill>
              </a:rPr>
              <a:t>Dr François BONNAUD, URPS Médecins IdF            CTS Yvelines 03 Juillet 2018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FC11C7-EBF0-4966-860B-7A8BE0C08E40}" type="slidenum">
              <a:rPr lang="fr-FR" smtClean="0">
                <a:solidFill>
                  <a:srgbClr val="FFFFFF"/>
                </a:solidFill>
              </a:rPr>
              <a:pPr/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9176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>
                <a:solidFill>
                  <a:srgbClr val="FFFFFF"/>
                </a:solidFill>
              </a:rPr>
              <a:t>Dr François BONNAUD, URPS Médecins IdF            CTS Yvelines 03 Juillet 2018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FC11C7-EBF0-4966-860B-7A8BE0C08E40}" type="slidenum">
              <a:rPr lang="fr-FR" smtClean="0">
                <a:solidFill>
                  <a:srgbClr val="FFFFFF"/>
                </a:solidFill>
              </a:rPr>
              <a:pPr/>
              <a:t>‹N°›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7156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le rectangle 10"/>
          <p:cNvSpPr/>
          <p:nvPr/>
        </p:nvSpPr>
        <p:spPr>
          <a:xfrm rot="16200000" flipH="1">
            <a:off x="827584" y="1446450"/>
            <a:ext cx="288032" cy="288030"/>
          </a:xfrm>
          <a:prstGeom prst="rtTriangle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12" name="Rectangle 11"/>
          <p:cNvSpPr/>
          <p:nvPr/>
        </p:nvSpPr>
        <p:spPr>
          <a:xfrm>
            <a:off x="827584" y="188642"/>
            <a:ext cx="8316416" cy="125780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rtlCol="0" anchor="ctr"/>
          <a:lstStyle/>
          <a:p>
            <a:pPr lvl="0"/>
            <a:endParaRPr lang="en-US" sz="1800" b="1" cap="small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riangle rectangle 8"/>
          <p:cNvSpPr/>
          <p:nvPr/>
        </p:nvSpPr>
        <p:spPr>
          <a:xfrm flipH="1">
            <a:off x="827586" y="6093298"/>
            <a:ext cx="288032" cy="288030"/>
          </a:xfrm>
          <a:prstGeom prst="rtTriangle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10" name="Rectangle 9"/>
          <p:cNvSpPr/>
          <p:nvPr/>
        </p:nvSpPr>
        <p:spPr>
          <a:xfrm rot="10800000">
            <a:off x="827584" y="6381328"/>
            <a:ext cx="8316416" cy="4766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rtlCol="0" anchor="ctr"/>
          <a:lstStyle/>
          <a:p>
            <a:pPr lvl="0"/>
            <a:endParaRPr lang="en-US" sz="1800" b="1" cap="small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57175" indent="-257175">
              <a:buFont typeface="Wingdings" panose="05000000000000000000" pitchFamily="2" charset="2"/>
              <a:buChar char="q"/>
              <a:defRPr sz="1500" b="1">
                <a:solidFill>
                  <a:srgbClr val="3795AF"/>
                </a:solidFill>
              </a:defRPr>
            </a:lvl1pPr>
            <a:lvl2pPr>
              <a:defRPr sz="1350" b="1"/>
            </a:lvl2pPr>
            <a:lvl3pPr marL="857250" indent="-171450">
              <a:buFont typeface="Wingdings" panose="05000000000000000000" pitchFamily="2" charset="2"/>
              <a:buChar char="§"/>
              <a:defRPr sz="1200"/>
            </a:lvl3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80400" y="6430860"/>
            <a:ext cx="539750" cy="365125"/>
          </a:xfrm>
        </p:spPr>
        <p:txBody>
          <a:bodyPr/>
          <a:lstStyle/>
          <a:p>
            <a:fld id="{C8281803-AA2D-47D5-A9F5-44B826B4A07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82759" y="6430860"/>
            <a:ext cx="6206066" cy="365125"/>
          </a:xfrm>
        </p:spPr>
        <p:txBody>
          <a:bodyPr/>
          <a:lstStyle/>
          <a:p>
            <a:r>
              <a:rPr lang="fr-FR"/>
              <a:t>Dr François BONNAUD, URPS Médecins IdF            CTS Yvelines 03 Juillet 2018</a:t>
            </a:r>
          </a:p>
        </p:txBody>
      </p:sp>
    </p:spTree>
    <p:extLst>
      <p:ext uri="{BB962C8B-B14F-4D97-AF65-F5344CB8AC3E}">
        <p14:creationId xmlns:p14="http://schemas.microsoft.com/office/powerpoint/2010/main" xmlns="" val="574196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le rectangle 10"/>
          <p:cNvSpPr/>
          <p:nvPr/>
        </p:nvSpPr>
        <p:spPr>
          <a:xfrm rot="16200000" flipH="1">
            <a:off x="827584" y="1446450"/>
            <a:ext cx="288032" cy="288030"/>
          </a:xfrm>
          <a:prstGeom prst="rtTriangle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12" name="Rectangle 11"/>
          <p:cNvSpPr/>
          <p:nvPr/>
        </p:nvSpPr>
        <p:spPr>
          <a:xfrm>
            <a:off x="827584" y="188642"/>
            <a:ext cx="8316416" cy="125780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rtlCol="0" anchor="ctr"/>
          <a:lstStyle/>
          <a:p>
            <a:pPr lvl="0"/>
            <a:endParaRPr lang="en-US" sz="1800" b="1" cap="small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riangle rectangle 8"/>
          <p:cNvSpPr/>
          <p:nvPr/>
        </p:nvSpPr>
        <p:spPr>
          <a:xfrm flipH="1">
            <a:off x="827586" y="6093298"/>
            <a:ext cx="288032" cy="288030"/>
          </a:xfrm>
          <a:prstGeom prst="rtTriangle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10" name="Rectangle 9"/>
          <p:cNvSpPr/>
          <p:nvPr/>
        </p:nvSpPr>
        <p:spPr>
          <a:xfrm rot="10800000">
            <a:off x="827584" y="6381328"/>
            <a:ext cx="8316416" cy="4766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rtlCol="0" anchor="ctr"/>
          <a:lstStyle/>
          <a:p>
            <a:pPr lvl="0"/>
            <a:endParaRPr lang="en-US" sz="1800" b="1" cap="small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03350" y="1600201"/>
            <a:ext cx="7416800" cy="1447800"/>
          </a:xfrm>
        </p:spPr>
        <p:txBody>
          <a:bodyPr/>
          <a:lstStyle>
            <a:lvl1pPr marL="257175" indent="-257175">
              <a:buFont typeface="Wingdings" panose="05000000000000000000" pitchFamily="2" charset="2"/>
              <a:buChar char="q"/>
              <a:defRPr sz="1500" b="1">
                <a:solidFill>
                  <a:srgbClr val="3795AF"/>
                </a:solidFill>
              </a:defRPr>
            </a:lvl1pPr>
            <a:lvl2pPr>
              <a:defRPr sz="1350" b="1"/>
            </a:lvl2pPr>
            <a:lvl3pPr marL="857250" indent="-171450">
              <a:buFont typeface="Wingdings" panose="05000000000000000000" pitchFamily="2" charset="2"/>
              <a:buChar char="§"/>
              <a:defRPr sz="1200"/>
            </a:lvl3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80400" y="6430860"/>
            <a:ext cx="539750" cy="365125"/>
          </a:xfrm>
        </p:spPr>
        <p:txBody>
          <a:bodyPr/>
          <a:lstStyle/>
          <a:p>
            <a:fld id="{C8281803-AA2D-47D5-A9F5-44B826B4A07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82759" y="6430860"/>
            <a:ext cx="6206066" cy="365125"/>
          </a:xfrm>
        </p:spPr>
        <p:txBody>
          <a:bodyPr/>
          <a:lstStyle/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idx="13"/>
          </p:nvPr>
        </p:nvSpPr>
        <p:spPr>
          <a:xfrm>
            <a:off x="1403351" y="3336031"/>
            <a:ext cx="4929717" cy="2757262"/>
          </a:xfrm>
        </p:spPr>
        <p:txBody>
          <a:bodyPr/>
          <a:lstStyle>
            <a:lvl1pPr marL="257175" indent="-257175">
              <a:buFont typeface="Wingdings" panose="05000000000000000000" pitchFamily="2" charset="2"/>
              <a:buChar char="q"/>
              <a:defRPr sz="1500" b="1">
                <a:solidFill>
                  <a:srgbClr val="3795AF"/>
                </a:solidFill>
              </a:defRPr>
            </a:lvl1pPr>
            <a:lvl2pPr>
              <a:defRPr sz="1350" b="1"/>
            </a:lvl2pPr>
            <a:lvl3pPr marL="857250" indent="-171450">
              <a:buFont typeface="Wingdings" panose="05000000000000000000" pitchFamily="2" charset="2"/>
              <a:buChar char="§"/>
              <a:defRPr sz="1200"/>
            </a:lvl3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Espace réservé pour une image  4"/>
          <p:cNvSpPr>
            <a:spLocks noGrp="1"/>
          </p:cNvSpPr>
          <p:nvPr>
            <p:ph type="pic" sz="quarter" idx="14" hasCustomPrompt="1"/>
          </p:nvPr>
        </p:nvSpPr>
        <p:spPr>
          <a:xfrm>
            <a:off x="6596064" y="3335340"/>
            <a:ext cx="2224087" cy="2757487"/>
          </a:xfrm>
          <a:ln w="12700">
            <a:solidFill>
              <a:srgbClr val="3795A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xmlns="" val="3617717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le rectangle 10"/>
          <p:cNvSpPr/>
          <p:nvPr/>
        </p:nvSpPr>
        <p:spPr>
          <a:xfrm rot="16200000" flipH="1">
            <a:off x="827584" y="1446450"/>
            <a:ext cx="288032" cy="288030"/>
          </a:xfrm>
          <a:prstGeom prst="rtTriangle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12" name="Rectangle 11"/>
          <p:cNvSpPr/>
          <p:nvPr/>
        </p:nvSpPr>
        <p:spPr>
          <a:xfrm>
            <a:off x="827584" y="188642"/>
            <a:ext cx="8316416" cy="125780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rtlCol="0" anchor="ctr"/>
          <a:lstStyle/>
          <a:p>
            <a:pPr lvl="0"/>
            <a:endParaRPr lang="en-US" sz="1800" b="1" cap="small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riangle rectangle 8"/>
          <p:cNvSpPr/>
          <p:nvPr/>
        </p:nvSpPr>
        <p:spPr>
          <a:xfrm flipH="1">
            <a:off x="827586" y="6093298"/>
            <a:ext cx="288032" cy="288030"/>
          </a:xfrm>
          <a:prstGeom prst="rtTriangle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10" name="Rectangle 9"/>
          <p:cNvSpPr/>
          <p:nvPr/>
        </p:nvSpPr>
        <p:spPr>
          <a:xfrm rot="10800000">
            <a:off x="827584" y="6381328"/>
            <a:ext cx="8316416" cy="4766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rtlCol="0" anchor="ctr"/>
          <a:lstStyle/>
          <a:p>
            <a:pPr lvl="0"/>
            <a:endParaRPr lang="en-US" sz="1800" b="1" cap="small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 marL="342900" indent="-342900">
              <a:buFont typeface="+mj-lt"/>
              <a:buAutoNum type="arabicPeriod"/>
              <a:defRPr sz="1800" b="1">
                <a:solidFill>
                  <a:srgbClr val="3795AF"/>
                </a:solidFill>
              </a:defRPr>
            </a:lvl1pPr>
            <a:lvl2pPr>
              <a:defRPr sz="1350" b="1"/>
            </a:lvl2pPr>
            <a:lvl3pPr marL="857250" indent="-171450">
              <a:buFont typeface="Wingdings" panose="05000000000000000000" pitchFamily="2" charset="2"/>
              <a:buChar char="§"/>
              <a:defRPr sz="1200"/>
            </a:lvl3pPr>
          </a:lstStyle>
          <a:p>
            <a:pPr lvl="0"/>
            <a:r>
              <a:rPr lang="fr-FR" dirty="0"/>
              <a:t>…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80400" y="6430860"/>
            <a:ext cx="539750" cy="365125"/>
          </a:xfrm>
        </p:spPr>
        <p:txBody>
          <a:bodyPr/>
          <a:lstStyle/>
          <a:p>
            <a:fld id="{C8281803-AA2D-47D5-A9F5-44B826B4A07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82759" y="6430860"/>
            <a:ext cx="6206066" cy="365125"/>
          </a:xfrm>
        </p:spPr>
        <p:txBody>
          <a:bodyPr/>
          <a:lstStyle/>
          <a:p>
            <a:r>
              <a:rPr lang="fr-FR"/>
              <a:t>Dr François BONNAUD, URPS Médecins IdF            CTS Yvelines 03 Juillet 2018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2" cstate="print"/>
          <a:srcRect t="61524" b="12244"/>
          <a:stretch/>
        </p:blipFill>
        <p:spPr>
          <a:xfrm>
            <a:off x="37780" y="6104061"/>
            <a:ext cx="694050" cy="653597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41" t="73773" r="4974"/>
          <a:stretch/>
        </p:blipFill>
        <p:spPr>
          <a:xfrm rot="5400000">
            <a:off x="-220764" y="5224785"/>
            <a:ext cx="805218" cy="44722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28" t="25619" r="4187" b="48770"/>
          <a:stretch/>
        </p:blipFill>
        <p:spPr>
          <a:xfrm rot="16200000">
            <a:off x="600455" y="5629498"/>
            <a:ext cx="688347" cy="37334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3577" y="4475987"/>
            <a:ext cx="857250" cy="742950"/>
          </a:xfrm>
          <a:prstGeom prst="rect">
            <a:avLst/>
          </a:prstGeom>
        </p:spPr>
      </p:pic>
      <p:sp>
        <p:nvSpPr>
          <p:cNvPr id="18" name="Titre 1"/>
          <p:cNvSpPr>
            <a:spLocks noGrp="1"/>
          </p:cNvSpPr>
          <p:nvPr>
            <p:ph type="title" hasCustomPrompt="1"/>
          </p:nvPr>
        </p:nvSpPr>
        <p:spPr>
          <a:xfrm>
            <a:off x="1403350" y="349491"/>
            <a:ext cx="7416800" cy="93610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Pour le Sommaire</a:t>
            </a:r>
          </a:p>
        </p:txBody>
      </p:sp>
    </p:spTree>
    <p:extLst>
      <p:ext uri="{BB962C8B-B14F-4D97-AF65-F5344CB8AC3E}">
        <p14:creationId xmlns:p14="http://schemas.microsoft.com/office/powerpoint/2010/main" xmlns="" val="2230883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fil équi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le rectangle 10"/>
          <p:cNvSpPr/>
          <p:nvPr/>
        </p:nvSpPr>
        <p:spPr>
          <a:xfrm rot="16200000" flipH="1">
            <a:off x="827584" y="1446450"/>
            <a:ext cx="288032" cy="288030"/>
          </a:xfrm>
          <a:prstGeom prst="rtTriangle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12" name="Rectangle 11"/>
          <p:cNvSpPr/>
          <p:nvPr/>
        </p:nvSpPr>
        <p:spPr>
          <a:xfrm>
            <a:off x="827584" y="188642"/>
            <a:ext cx="8316416" cy="125780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rtlCol="0" anchor="ctr"/>
          <a:lstStyle/>
          <a:p>
            <a:pPr lvl="0"/>
            <a:endParaRPr lang="en-US" sz="1800" b="1" cap="small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riangle rectangle 8"/>
          <p:cNvSpPr/>
          <p:nvPr/>
        </p:nvSpPr>
        <p:spPr>
          <a:xfrm flipH="1">
            <a:off x="827586" y="6093298"/>
            <a:ext cx="288032" cy="288030"/>
          </a:xfrm>
          <a:prstGeom prst="rtTriangle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10" name="Rectangle 9"/>
          <p:cNvSpPr/>
          <p:nvPr/>
        </p:nvSpPr>
        <p:spPr>
          <a:xfrm rot="10800000">
            <a:off x="827584" y="6381328"/>
            <a:ext cx="8316416" cy="4766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rtlCol="0" anchor="ctr"/>
          <a:lstStyle/>
          <a:p>
            <a:pPr lvl="0"/>
            <a:endParaRPr lang="en-US" sz="1800" b="1" cap="small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632200" y="349491"/>
            <a:ext cx="5187950" cy="936104"/>
          </a:xfrm>
        </p:spPr>
        <p:txBody>
          <a:bodyPr>
            <a:noAutofit/>
          </a:bodyPr>
          <a:lstStyle>
            <a:lvl1pPr algn="r">
              <a:defRPr sz="1800" baseline="0"/>
            </a:lvl1pPr>
          </a:lstStyle>
          <a:p>
            <a:r>
              <a:rPr lang="fr-FR" dirty="0"/>
              <a:t>Prénom Nom</a:t>
            </a:r>
            <a:br>
              <a:rPr lang="fr-FR" dirty="0"/>
            </a:br>
            <a:r>
              <a:rPr lang="fr-FR" dirty="0"/>
              <a:t>Fonction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1403350" y="1851755"/>
            <a:ext cx="7416800" cy="4274409"/>
          </a:xfrm>
        </p:spPr>
        <p:txBody>
          <a:bodyPr>
            <a:normAutofit/>
          </a:bodyPr>
          <a:lstStyle>
            <a:lvl1pPr marL="0" indent="0">
              <a:buFont typeface="Wingdings" panose="05000000000000000000" pitchFamily="2" charset="2"/>
              <a:buNone/>
              <a:defRPr sz="1350" b="0">
                <a:solidFill>
                  <a:schemeClr val="tx1"/>
                </a:solidFill>
              </a:defRPr>
            </a:lvl1pPr>
            <a:lvl2pPr>
              <a:defRPr sz="1350" b="1"/>
            </a:lvl2pPr>
            <a:lvl3pPr marL="857250" indent="-171450">
              <a:buFont typeface="Wingdings" panose="05000000000000000000" pitchFamily="2" charset="2"/>
              <a:buChar char="§"/>
              <a:defRPr sz="1200"/>
            </a:lvl3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80400" y="6430860"/>
            <a:ext cx="539750" cy="365125"/>
          </a:xfrm>
        </p:spPr>
        <p:txBody>
          <a:bodyPr/>
          <a:lstStyle/>
          <a:p>
            <a:fld id="{C8281803-AA2D-47D5-A9F5-44B826B4A07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82759" y="6430860"/>
            <a:ext cx="6206066" cy="365125"/>
          </a:xfrm>
        </p:spPr>
        <p:txBody>
          <a:bodyPr/>
          <a:lstStyle/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5" name="Espace réservé pour une image  4"/>
          <p:cNvSpPr>
            <a:spLocks noGrp="1"/>
          </p:cNvSpPr>
          <p:nvPr>
            <p:ph type="pic" sz="quarter" idx="13" hasCustomPrompt="1"/>
          </p:nvPr>
        </p:nvSpPr>
        <p:spPr>
          <a:xfrm rot="21415777">
            <a:off x="1744664" y="112712"/>
            <a:ext cx="1235075" cy="1546225"/>
          </a:xfr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Photo</a:t>
            </a:r>
          </a:p>
        </p:txBody>
      </p:sp>
    </p:spTree>
    <p:extLst>
      <p:ext uri="{BB962C8B-B14F-4D97-AF65-F5344CB8AC3E}">
        <p14:creationId xmlns:p14="http://schemas.microsoft.com/office/powerpoint/2010/main" xmlns="" val="902066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le rectangle 10"/>
          <p:cNvSpPr/>
          <p:nvPr/>
        </p:nvSpPr>
        <p:spPr>
          <a:xfrm rot="16200000" flipH="1">
            <a:off x="827584" y="1446450"/>
            <a:ext cx="288032" cy="288030"/>
          </a:xfrm>
          <a:prstGeom prst="rtTriangle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12" name="Rectangle 11"/>
          <p:cNvSpPr/>
          <p:nvPr/>
        </p:nvSpPr>
        <p:spPr>
          <a:xfrm>
            <a:off x="827584" y="188642"/>
            <a:ext cx="8316416" cy="125780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rtlCol="0" anchor="ctr"/>
          <a:lstStyle/>
          <a:p>
            <a:pPr lvl="0"/>
            <a:endParaRPr lang="en-US" sz="1800" b="1" cap="small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riangle rectangle 8"/>
          <p:cNvSpPr/>
          <p:nvPr/>
        </p:nvSpPr>
        <p:spPr>
          <a:xfrm flipH="1">
            <a:off x="827586" y="6093298"/>
            <a:ext cx="288032" cy="288030"/>
          </a:xfrm>
          <a:prstGeom prst="rtTriangle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0" dirty="0"/>
          </a:p>
        </p:txBody>
      </p:sp>
      <p:sp>
        <p:nvSpPr>
          <p:cNvPr id="10" name="Rectangle 9"/>
          <p:cNvSpPr/>
          <p:nvPr/>
        </p:nvSpPr>
        <p:spPr>
          <a:xfrm rot="10800000">
            <a:off x="827584" y="6381328"/>
            <a:ext cx="8316416" cy="4766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rtlCol="0" anchor="ctr"/>
          <a:lstStyle/>
          <a:p>
            <a:pPr lvl="0"/>
            <a:endParaRPr lang="en-US" sz="1800" b="1" cap="small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80400" y="6430860"/>
            <a:ext cx="539750" cy="365125"/>
          </a:xfrm>
        </p:spPr>
        <p:txBody>
          <a:bodyPr/>
          <a:lstStyle/>
          <a:p>
            <a:fld id="{C8281803-AA2D-47D5-A9F5-44B826B4A07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82759" y="6430860"/>
            <a:ext cx="6206066" cy="365125"/>
          </a:xfrm>
        </p:spPr>
        <p:txBody>
          <a:bodyPr/>
          <a:lstStyle/>
          <a:p>
            <a:r>
              <a:rPr lang="fr-FR"/>
              <a:t>Dr François BONNAUD, URPS Médecins IdF            CTS Yvelines 03 Juillet 2018</a:t>
            </a:r>
          </a:p>
        </p:txBody>
      </p:sp>
      <p:pic>
        <p:nvPicPr>
          <p:cNvPr id="13" name="Picture 4" descr="http://www.rir-idf.org/images/logocontac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43256" y="1706054"/>
            <a:ext cx="2736988" cy="102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3" cstate="print"/>
          <a:srcRect t="1" r="70326" b="68410"/>
          <a:stretch/>
        </p:blipFill>
        <p:spPr>
          <a:xfrm>
            <a:off x="2180351" y="3954274"/>
            <a:ext cx="1739717" cy="676995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4894334" y="5476877"/>
            <a:ext cx="1841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http://www.rir-idf.org/ </a:t>
            </a:r>
          </a:p>
        </p:txBody>
      </p:sp>
      <p:pic>
        <p:nvPicPr>
          <p:cNvPr id="17" name="Picture 10" descr="http://www.promes.cnrs.fr/uploads/images/annuaire/arobase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ACACAC"/>
              </a:clrFrom>
              <a:clrTo>
                <a:srgbClr val="ACACA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64713" y="5354278"/>
            <a:ext cx="529620" cy="50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3" cstate="print"/>
          <a:srcRect l="66066" t="2" r="17471" b="66434"/>
          <a:stretch/>
        </p:blipFill>
        <p:spPr>
          <a:xfrm>
            <a:off x="5997645" y="4119006"/>
            <a:ext cx="965200" cy="719329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6803568" y="4279290"/>
            <a:ext cx="159536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Tel : 01 46 55 56 41</a:t>
            </a:r>
          </a:p>
          <a:p>
            <a:r>
              <a:rPr lang="fr-FR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Fax : 01 43 21 80 34</a:t>
            </a:r>
          </a:p>
        </p:txBody>
      </p:sp>
      <p:pic>
        <p:nvPicPr>
          <p:cNvPr id="21" name="Picture 2" descr="http://tr3.cbsistatic.com/fly/202-fly/bundles/techrepubliccore/images/icons/standard/icon-user-default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duotone>
              <a:prstClr val="black"/>
              <a:schemeClr val="bg1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94472" y="3189981"/>
            <a:ext cx="421319" cy="42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3" cstate="print"/>
          <a:srcRect l="38772" t="1" r="38989" b="55768"/>
          <a:stretch/>
        </p:blipFill>
        <p:spPr>
          <a:xfrm>
            <a:off x="4605867" y="4106672"/>
            <a:ext cx="1303867" cy="947928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2686925" y="4580806"/>
            <a:ext cx="1495609" cy="594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88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contact@rir-idf.org</a:t>
            </a:r>
          </a:p>
          <a:p>
            <a:r>
              <a:rPr lang="fr-FR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Association RIR-IDF</a:t>
            </a:r>
          </a:p>
          <a:p>
            <a:r>
              <a:rPr lang="fr-FR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12, rue Cabanis</a:t>
            </a:r>
          </a:p>
          <a:p>
            <a:r>
              <a:rPr lang="fr-FR" sz="825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75014 PARIS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>
          <a:xfrm>
            <a:off x="4199731" y="3313798"/>
            <a:ext cx="2116137" cy="273486"/>
          </a:xfrm>
        </p:spPr>
        <p:txBody>
          <a:bodyPr>
            <a:noAutofit/>
          </a:bodyPr>
          <a:lstStyle>
            <a:lvl1pPr marL="0" indent="0" algn="l" defTabSz="685800" rtl="0" eaLnBrk="1" latinLnBrk="0" hangingPunct="1">
              <a:buNone/>
              <a:defRPr lang="fr-FR" sz="900" b="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1pPr>
            <a:lvl5pPr>
              <a:defRPr/>
            </a:lvl5pPr>
          </a:lstStyle>
          <a:p>
            <a:pPr lvl="0"/>
            <a:r>
              <a:rPr lang="fr-FR" dirty="0"/>
              <a:t>Contact</a:t>
            </a:r>
          </a:p>
        </p:txBody>
      </p:sp>
      <p:sp>
        <p:nvSpPr>
          <p:cNvPr id="25" name="Titre 1"/>
          <p:cNvSpPr>
            <a:spLocks noGrp="1"/>
          </p:cNvSpPr>
          <p:nvPr>
            <p:ph type="title" hasCustomPrompt="1"/>
          </p:nvPr>
        </p:nvSpPr>
        <p:spPr>
          <a:xfrm>
            <a:off x="1403350" y="349491"/>
            <a:ext cx="7416800" cy="93610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Pour le Contact </a:t>
            </a:r>
          </a:p>
        </p:txBody>
      </p:sp>
    </p:spTree>
    <p:extLst>
      <p:ext uri="{BB962C8B-B14F-4D97-AF65-F5344CB8AC3E}">
        <p14:creationId xmlns:p14="http://schemas.microsoft.com/office/powerpoint/2010/main" xmlns="" val="2518977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82759" y="6430860"/>
            <a:ext cx="6206066" cy="365125"/>
          </a:xfrm>
        </p:spPr>
        <p:txBody>
          <a:bodyPr/>
          <a:lstStyle/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80400" y="6430860"/>
            <a:ext cx="539750" cy="365125"/>
          </a:xfrm>
        </p:spPr>
        <p:txBody>
          <a:bodyPr/>
          <a:lstStyle/>
          <a:p>
            <a:fld id="{C8281803-AA2D-47D5-A9F5-44B826B4A0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88263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8189" y="404815"/>
            <a:ext cx="5686300" cy="1470025"/>
          </a:xfrm>
        </p:spPr>
        <p:txBody>
          <a:bodyPr/>
          <a:lstStyle>
            <a:lvl1pPr algn="r">
              <a:defRPr b="0">
                <a:latin typeface="ITC Kabel Std Book" panose="020D04020202040209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" y="2276326"/>
            <a:ext cx="9143999" cy="2736850"/>
          </a:xfrm>
          <a:solidFill>
            <a:srgbClr val="4FC8F3"/>
          </a:solidFill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bg1"/>
                </a:solidFill>
                <a:latin typeface="ITC Kabel Std Medium" panose="020D0602020204020304" pitchFamily="34" charset="0"/>
              </a:defRPr>
            </a:lvl1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206375" y="6246813"/>
            <a:ext cx="2133600" cy="27781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50">
                <a:solidFill>
                  <a:schemeClr val="bg1"/>
                </a:solidFill>
                <a:latin typeface="ITC Kabel Std Book" panose="020D0402020204020904" pitchFamily="34" charset="0"/>
              </a:defRPr>
            </a:lvl1pPr>
          </a:lstStyle>
          <a:p>
            <a:endParaRPr lang="fr-FR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331914" y="6237290"/>
            <a:ext cx="6408737" cy="2873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16713" y="6237290"/>
            <a:ext cx="2133600" cy="287337"/>
          </a:xfrm>
        </p:spPr>
        <p:txBody>
          <a:bodyPr/>
          <a:lstStyle>
            <a:lvl1pPr>
              <a:defRPr>
                <a:latin typeface="ITC Kabel Std Medium" panose="020D0602020204020304" pitchFamily="34" charset="0"/>
              </a:defRPr>
            </a:lvl1pPr>
          </a:lstStyle>
          <a:p>
            <a:fld id="{C8281803-AA2D-47D5-A9F5-44B826B4A0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66092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355600" y="546100"/>
            <a:ext cx="2420938" cy="1223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237288"/>
            <a:ext cx="9144000" cy="287337"/>
          </a:xfrm>
          <a:prstGeom prst="rect">
            <a:avLst/>
          </a:prstGeom>
          <a:solidFill>
            <a:srgbClr val="EA5285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  <p:pic>
        <p:nvPicPr>
          <p:cNvPr id="6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2588" y="620713"/>
            <a:ext cx="2447925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8188" y="404813"/>
            <a:ext cx="5686300" cy="1470025"/>
          </a:xfrm>
        </p:spPr>
        <p:txBody>
          <a:bodyPr/>
          <a:lstStyle>
            <a:lvl1pPr algn="r">
              <a:defRPr b="0">
                <a:solidFill>
                  <a:srgbClr val="005F89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276326"/>
            <a:ext cx="9143999" cy="2736850"/>
          </a:xfrm>
          <a:solidFill>
            <a:srgbClr val="005F89"/>
          </a:solidFill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206375" y="6246813"/>
            <a:ext cx="2133600" cy="27781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bg1"/>
                </a:solidFill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331913" y="6237288"/>
            <a:ext cx="6408737" cy="2873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Dr François BONNAUD, URPS Médecins IdF            CTS Yvelines 03 Juillet 2018</a:t>
            </a:r>
            <a:endParaRPr lang="fr-FR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16713" y="6237288"/>
            <a:ext cx="2133600" cy="287337"/>
          </a:xfrm>
        </p:spPr>
        <p:txBody>
          <a:bodyPr/>
          <a:lstStyle>
            <a:lvl1pPr>
              <a:defRPr/>
            </a:lvl1pPr>
          </a:lstStyle>
          <a:p>
            <a:fld id="{C8281803-AA2D-47D5-A9F5-44B826B4A0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67345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03350" y="349491"/>
            <a:ext cx="74168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403350" y="1600202"/>
            <a:ext cx="7416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706146" y="64308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664434" y="64308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384722" y="64308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C8281803-AA2D-47D5-A9F5-44B826B4A0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294620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hdr="0" dt="0"/>
  <p:txStyles>
    <p:titleStyle>
      <a:lvl1pPr algn="ctr" defTabSz="6858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elvetica" pitchFamily="2" charset="0"/>
          <a:ea typeface="Helvetica" pitchFamily="2" charset="0"/>
          <a:cs typeface="Helvetica" pitchFamily="2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Wingdings" panose="05000000000000000000" pitchFamily="2" charset="2"/>
        <a:buChar char="q"/>
        <a:defRPr sz="1500" b="1" kern="1200">
          <a:solidFill>
            <a:srgbClr val="3795AF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135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ChangeArrowheads="1"/>
          </p:cNvSpPr>
          <p:nvPr/>
        </p:nvSpPr>
        <p:spPr bwMode="auto">
          <a:xfrm>
            <a:off x="0" y="333375"/>
            <a:ext cx="9144000" cy="1079500"/>
          </a:xfrm>
          <a:prstGeom prst="rect">
            <a:avLst/>
          </a:prstGeom>
          <a:solidFill>
            <a:srgbClr val="005F89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71725" y="341313"/>
            <a:ext cx="65928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773238"/>
            <a:ext cx="8569325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237288"/>
            <a:ext cx="7777162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1032" name="Rectangle 15"/>
          <p:cNvSpPr>
            <a:spLocks noChangeArrowheads="1"/>
          </p:cNvSpPr>
          <p:nvPr/>
        </p:nvSpPr>
        <p:spPr bwMode="auto">
          <a:xfrm>
            <a:off x="3175" y="6245225"/>
            <a:ext cx="9140825" cy="287338"/>
          </a:xfrm>
          <a:prstGeom prst="rect">
            <a:avLst/>
          </a:prstGeom>
          <a:solidFill>
            <a:srgbClr val="EA5285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31013" y="6245225"/>
            <a:ext cx="21336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solidFill>
                  <a:schemeClr val="bg1"/>
                </a:solidFill>
              </a:defRPr>
            </a:lvl1pPr>
          </a:lstStyle>
          <a:p>
            <a:fld id="{C8281803-AA2D-47D5-A9F5-44B826B4A07A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138" y="588963"/>
            <a:ext cx="2160587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9761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hd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lr>
          <a:srgbClr val="EA5285"/>
        </a:buClr>
        <a:buFont typeface="Wingdings" panose="05000000000000000000" pitchFamily="2" charset="2"/>
        <a:buChar char="m"/>
        <a:defRPr>
          <a:solidFill>
            <a:srgbClr val="005F8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lr>
          <a:srgbClr val="EA5285"/>
        </a:buClr>
        <a:buFont typeface="Wingdings" panose="05000000000000000000" pitchFamily="2" charset="2"/>
        <a:buChar char=""/>
        <a:defRPr sz="1600">
          <a:solidFill>
            <a:srgbClr val="005F89"/>
          </a:solidFill>
          <a:latin typeface="+mn-lt"/>
        </a:defRPr>
      </a:lvl2pPr>
      <a:lvl3pPr marL="1143000" indent="-228600" algn="l" rtl="0" eaLnBrk="1" fontAlgn="base" hangingPunct="1">
        <a:spcBef>
          <a:spcPct val="40000"/>
        </a:spcBef>
        <a:spcAft>
          <a:spcPct val="0"/>
        </a:spcAft>
        <a:buClr>
          <a:srgbClr val="EA5285"/>
        </a:buClr>
        <a:buFont typeface="Wingdings" panose="05000000000000000000" pitchFamily="2" charset="2"/>
        <a:buChar char="Ø"/>
        <a:defRPr sz="1400">
          <a:solidFill>
            <a:srgbClr val="005F89"/>
          </a:solidFill>
          <a:latin typeface="+mn-lt"/>
        </a:defRPr>
      </a:lvl3pPr>
      <a:lvl4pPr marL="1600200" indent="-228600" algn="l" rtl="0" eaLnBrk="1" fontAlgn="base" hangingPunct="1">
        <a:spcBef>
          <a:spcPct val="40000"/>
        </a:spcBef>
        <a:spcAft>
          <a:spcPct val="0"/>
        </a:spcAft>
        <a:buClr>
          <a:srgbClr val="EA5285"/>
        </a:buClr>
        <a:buChar char="–"/>
        <a:defRPr sz="1200">
          <a:solidFill>
            <a:srgbClr val="005F8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99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ChangeArrowheads="1"/>
          </p:cNvSpPr>
          <p:nvPr/>
        </p:nvSpPr>
        <p:spPr bwMode="auto">
          <a:xfrm>
            <a:off x="0" y="333375"/>
            <a:ext cx="9144000" cy="1079500"/>
          </a:xfrm>
          <a:prstGeom prst="rect">
            <a:avLst/>
          </a:prstGeom>
          <a:solidFill>
            <a:srgbClr val="005F89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71725" y="341313"/>
            <a:ext cx="65928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773238"/>
            <a:ext cx="8569325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237288"/>
            <a:ext cx="7777162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1032" name="Rectangle 15"/>
          <p:cNvSpPr>
            <a:spLocks noChangeArrowheads="1"/>
          </p:cNvSpPr>
          <p:nvPr/>
        </p:nvSpPr>
        <p:spPr bwMode="auto">
          <a:xfrm>
            <a:off x="3175" y="6245225"/>
            <a:ext cx="9140825" cy="287338"/>
          </a:xfrm>
          <a:prstGeom prst="rect">
            <a:avLst/>
          </a:prstGeom>
          <a:solidFill>
            <a:srgbClr val="EA5285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31013" y="6245225"/>
            <a:ext cx="21336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solidFill>
                  <a:schemeClr val="bg1"/>
                </a:solidFill>
              </a:defRPr>
            </a:lvl1pPr>
          </a:lstStyle>
          <a:p>
            <a:fld id="{C8281803-AA2D-47D5-A9F5-44B826B4A07A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138" y="588963"/>
            <a:ext cx="2160587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7307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</p:sldLayoutIdLst>
  <p:hf hd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lr>
          <a:srgbClr val="EA5285"/>
        </a:buClr>
        <a:buFont typeface="Wingdings" panose="05000000000000000000" pitchFamily="2" charset="2"/>
        <a:buChar char="m"/>
        <a:defRPr>
          <a:solidFill>
            <a:srgbClr val="005F8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lr>
          <a:srgbClr val="EA5285"/>
        </a:buClr>
        <a:buFont typeface="Wingdings" panose="05000000000000000000" pitchFamily="2" charset="2"/>
        <a:buChar char=""/>
        <a:defRPr sz="1600">
          <a:solidFill>
            <a:srgbClr val="005F89"/>
          </a:solidFill>
          <a:latin typeface="+mn-lt"/>
        </a:defRPr>
      </a:lvl2pPr>
      <a:lvl3pPr marL="1143000" indent="-228600" algn="l" rtl="0" eaLnBrk="1" fontAlgn="base" hangingPunct="1">
        <a:spcBef>
          <a:spcPct val="40000"/>
        </a:spcBef>
        <a:spcAft>
          <a:spcPct val="0"/>
        </a:spcAft>
        <a:buClr>
          <a:srgbClr val="EA5285"/>
        </a:buClr>
        <a:buFont typeface="Wingdings" panose="05000000000000000000" pitchFamily="2" charset="2"/>
        <a:buChar char="Ø"/>
        <a:defRPr sz="1400">
          <a:solidFill>
            <a:srgbClr val="005F89"/>
          </a:solidFill>
          <a:latin typeface="+mn-lt"/>
        </a:defRPr>
      </a:lvl3pPr>
      <a:lvl4pPr marL="1600200" indent="-228600" algn="l" rtl="0" eaLnBrk="1" fontAlgn="base" hangingPunct="1">
        <a:spcBef>
          <a:spcPct val="40000"/>
        </a:spcBef>
        <a:spcAft>
          <a:spcPct val="0"/>
        </a:spcAft>
        <a:buClr>
          <a:srgbClr val="EA5285"/>
        </a:buClr>
        <a:buChar char="–"/>
        <a:defRPr sz="1200">
          <a:solidFill>
            <a:srgbClr val="005F8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36699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rps-med-idf.org/lars-lurps-medecins-ile-de-france-volonte-renforcee-dagir-ensemble/" TargetMode="Externa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ignereniledefrance.org/" TargetMode="Externa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122253" y="432805"/>
            <a:ext cx="5686300" cy="1470025"/>
          </a:xfrm>
        </p:spPr>
        <p:txBody>
          <a:bodyPr/>
          <a:lstStyle/>
          <a:p>
            <a:endParaRPr lang="fr-FR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2800" b="1" dirty="0"/>
              <a:t>L’offre de soins en médecine libérale </a:t>
            </a:r>
            <a:br>
              <a:rPr lang="fr-FR" sz="2800" b="1" dirty="0"/>
            </a:br>
            <a:r>
              <a:rPr lang="fr-FR" sz="2800" b="1" dirty="0"/>
              <a:t>dans les Yvelines</a:t>
            </a:r>
            <a:endParaRPr lang="fr-FR" altLang="fr-FR" sz="2800" b="1" i="1" dirty="0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1714500" y="5025908"/>
            <a:ext cx="7429500" cy="2337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>
              <a:spcBef>
                <a:spcPct val="40000"/>
              </a:spcBef>
              <a:buClr>
                <a:srgbClr val="4FC8F3"/>
              </a:buClr>
              <a:buFont typeface="Wingdings" panose="05000000000000000000" pitchFamily="2" charset="2"/>
              <a:buChar char="m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40000"/>
              </a:spcBef>
              <a:buClr>
                <a:srgbClr val="4FC8F3"/>
              </a:buClr>
              <a:buFont typeface="Wingdings" panose="05000000000000000000" pitchFamily="2" charset="2"/>
              <a:buChar char="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40000"/>
              </a:spcBef>
              <a:buClr>
                <a:srgbClr val="4FC8F3"/>
              </a:buClr>
              <a:buFont typeface="Wingdings" panose="05000000000000000000" pitchFamily="2" charset="2"/>
              <a:buChar char="Ø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40000"/>
              </a:spcBef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36699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6699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6699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6699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6699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ClrTx/>
              <a:buFont typeface="Wingdings" panose="05000000000000000000" pitchFamily="2" charset="2"/>
              <a:buNone/>
              <a:defRPr/>
            </a:pPr>
            <a:endParaRPr lang="fr-FR" altLang="fr-FR" sz="1050" dirty="0">
              <a:solidFill>
                <a:srgbClr val="000000"/>
              </a:solidFill>
              <a:latin typeface="ITC Kabel Std Book" panose="020D0402020204020904" pitchFamily="34" charset="0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Dr François BONNAUD, URPS Médecins IdF            CTS Yvelines 03 Juillet 2018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1803-AA2D-47D5-A9F5-44B826B4A07A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96585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182A40DF-B9BE-41E7-BA7A-1BE95F077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Informer, orienter et accompagner   les « juniors »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ED4A9659-D773-486D-893A-2D986F3F5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6" y="1595536"/>
            <a:ext cx="7558162" cy="4497290"/>
          </a:xfrm>
        </p:spPr>
        <p:txBody>
          <a:bodyPr/>
          <a:lstStyle/>
          <a:p>
            <a:r>
              <a:rPr lang="fr-FR" dirty="0"/>
              <a:t>pour obtenir une subventions telle que le CESP</a:t>
            </a:r>
          </a:p>
          <a:p>
            <a:pPr lvl="1"/>
            <a:r>
              <a:rPr lang="fr-FR" dirty="0"/>
              <a:t>Étudiants  dès la 2</a:t>
            </a:r>
            <a:r>
              <a:rPr lang="fr-FR" baseline="30000" dirty="0"/>
              <a:t>e</a:t>
            </a:r>
            <a:r>
              <a:rPr lang="fr-FR" dirty="0"/>
              <a:t> année, puis internes</a:t>
            </a:r>
          </a:p>
          <a:p>
            <a:pPr lvl="1"/>
            <a:r>
              <a:rPr lang="fr-FR" dirty="0"/>
              <a:t>1200 euros par mois pour s’installer dans des zones déficitaires.</a:t>
            </a:r>
          </a:p>
          <a:p>
            <a:r>
              <a:rPr lang="fr-FR" dirty="0"/>
              <a:t>Pour le contrat régional d’exercice sanitaire (CRES Praticien)</a:t>
            </a:r>
          </a:p>
          <a:p>
            <a:pPr lvl="1"/>
            <a:r>
              <a:rPr lang="fr-FR" dirty="0"/>
              <a:t>= subvention partielle de l’équipement et/ou travaux</a:t>
            </a:r>
          </a:p>
          <a:p>
            <a:r>
              <a:rPr lang="fr-FR" dirty="0"/>
              <a:t>Pour bénéficier du dispositif de praticien territorial de médecine ambulatoire  PTMA</a:t>
            </a:r>
          </a:p>
          <a:p>
            <a:pPr lvl="1"/>
            <a:r>
              <a:rPr lang="fr-FR" dirty="0"/>
              <a:t>Permet d’avoir des ressources en cas de maladie, maternité</a:t>
            </a:r>
          </a:p>
          <a:p>
            <a:r>
              <a:rPr lang="fr-FR" dirty="0"/>
              <a:t>Pour obtenir la subvention PTMG</a:t>
            </a:r>
          </a:p>
          <a:p>
            <a:pPr lvl="1"/>
            <a:r>
              <a:rPr lang="fr-FR" dirty="0"/>
              <a:t>Permet d’avoir une garantie de revenus en début de carrière</a:t>
            </a:r>
          </a:p>
          <a:p>
            <a:r>
              <a:rPr lang="fr-FR" dirty="0"/>
              <a:t>Plus les nouvelles aides conventionnelles des caisses d’assurance maladie</a:t>
            </a:r>
          </a:p>
          <a:p>
            <a:r>
              <a:rPr lang="fr-FR" dirty="0"/>
              <a:t>Les zones avec avantages fiscaux</a:t>
            </a:r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5F9A23BE-4AFC-472E-95BC-B4C445D7A11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CA7F883A-19AD-4647-8C45-096BB52201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281803-AA2D-47D5-A9F5-44B826B4A07A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5777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/>
              <a:t>accompagner individuellement </a:t>
            </a:r>
            <a:br>
              <a:rPr lang="fr-FR" altLang="fr-FR" dirty="0"/>
            </a:br>
            <a:r>
              <a:rPr lang="fr-FR" altLang="fr-FR" dirty="0"/>
              <a:t>lors de l’ installation</a:t>
            </a:r>
          </a:p>
        </p:txBody>
      </p:sp>
      <p:grpSp>
        <p:nvGrpSpPr>
          <p:cNvPr id="20485" name="Groupe 21"/>
          <p:cNvGrpSpPr>
            <a:grpSpLocks/>
          </p:cNvGrpSpPr>
          <p:nvPr/>
        </p:nvGrpSpPr>
        <p:grpSpPr bwMode="auto">
          <a:xfrm>
            <a:off x="157163" y="1650205"/>
            <a:ext cx="2808288" cy="1789113"/>
            <a:chOff x="539750" y="2132856"/>
            <a:chExt cx="2808114" cy="1789572"/>
          </a:xfrm>
        </p:grpSpPr>
        <p:sp>
          <p:nvSpPr>
            <p:cNvPr id="12" name="Rectangle 11"/>
            <p:cNvSpPr/>
            <p:nvPr/>
          </p:nvSpPr>
          <p:spPr>
            <a:xfrm>
              <a:off x="539750" y="2132856"/>
              <a:ext cx="2808114" cy="792366"/>
            </a:xfrm>
            <a:prstGeom prst="rect">
              <a:avLst/>
            </a:prstGeom>
            <a:solidFill>
              <a:srgbClr val="FDEDF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b="1" dirty="0">
                  <a:solidFill>
                    <a:srgbClr val="005F89"/>
                  </a:solidFill>
                </a:rPr>
                <a:t>Aide au choix du lieu d’implantation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39750" y="2925222"/>
              <a:ext cx="2808114" cy="99720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fr-FR" sz="1200" dirty="0">
                  <a:solidFill>
                    <a:schemeClr val="tx1"/>
                  </a:solidFill>
                </a:rPr>
                <a:t>- Etude de marché  et étude sur la faisabilité du projet au vu du lieu d’implantation</a:t>
              </a:r>
            </a:p>
          </p:txBody>
        </p:sp>
      </p:grpSp>
      <p:grpSp>
        <p:nvGrpSpPr>
          <p:cNvPr id="20486" name="Groupe 25"/>
          <p:cNvGrpSpPr>
            <a:grpSpLocks/>
          </p:cNvGrpSpPr>
          <p:nvPr/>
        </p:nvGrpSpPr>
        <p:grpSpPr bwMode="auto">
          <a:xfrm>
            <a:off x="3154363" y="1639888"/>
            <a:ext cx="2808287" cy="1789112"/>
            <a:chOff x="539750" y="2132856"/>
            <a:chExt cx="2808114" cy="1789572"/>
          </a:xfrm>
        </p:grpSpPr>
        <p:sp>
          <p:nvSpPr>
            <p:cNvPr id="27" name="Rectangle 26"/>
            <p:cNvSpPr/>
            <p:nvPr/>
          </p:nvSpPr>
          <p:spPr>
            <a:xfrm>
              <a:off x="539750" y="2132856"/>
              <a:ext cx="2808114" cy="7923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b="1" dirty="0">
                  <a:solidFill>
                    <a:srgbClr val="005F89"/>
                  </a:solidFill>
                </a:rPr>
                <a:t>Aide à la mise en route d'un projet d'installation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39750" y="2925222"/>
              <a:ext cx="2808114" cy="99720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fr-FR" sz="1200" dirty="0">
                  <a:solidFill>
                    <a:schemeClr val="tx1"/>
                  </a:solidFill>
                </a:rPr>
                <a:t>- Explication hiérarchie des démarches - Renseignements sur le budget/ business plan du cabinet libéral</a:t>
              </a:r>
            </a:p>
          </p:txBody>
        </p:sp>
      </p:grpSp>
      <p:grpSp>
        <p:nvGrpSpPr>
          <p:cNvPr id="20487" name="Groupe 28"/>
          <p:cNvGrpSpPr>
            <a:grpSpLocks/>
          </p:cNvGrpSpPr>
          <p:nvPr/>
        </p:nvGrpSpPr>
        <p:grpSpPr bwMode="auto">
          <a:xfrm>
            <a:off x="130175" y="3835400"/>
            <a:ext cx="2808288" cy="2041525"/>
            <a:chOff x="539750" y="2132856"/>
            <a:chExt cx="2808114" cy="2042420"/>
          </a:xfrm>
        </p:grpSpPr>
        <p:sp>
          <p:nvSpPr>
            <p:cNvPr id="30" name="Rectangle 29"/>
            <p:cNvSpPr/>
            <p:nvPr/>
          </p:nvSpPr>
          <p:spPr>
            <a:xfrm>
              <a:off x="539750" y="2132856"/>
              <a:ext cx="2808114" cy="792510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b="1" dirty="0">
                  <a:solidFill>
                    <a:srgbClr val="005F89"/>
                  </a:solidFill>
                </a:rPr>
                <a:t>Aide à l'identification de locaux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39750" y="2925366"/>
              <a:ext cx="2808114" cy="12499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fr-FR" sz="1150" dirty="0">
                  <a:solidFill>
                    <a:schemeClr val="tx1"/>
                  </a:solidFill>
                </a:rPr>
                <a:t>- Mise en relation avec des projets libéraux et communaux recensés sur le site Soigner </a:t>
              </a:r>
            </a:p>
            <a:p>
              <a:pPr>
                <a:defRPr/>
              </a:pPr>
              <a:r>
                <a:rPr lang="fr-FR" sz="1150" dirty="0">
                  <a:solidFill>
                    <a:schemeClr val="tx1"/>
                  </a:solidFill>
                </a:rPr>
                <a:t>- Recherche d'opportunités auprès de groupes préexistants</a:t>
              </a:r>
            </a:p>
          </p:txBody>
        </p:sp>
      </p:grpSp>
      <p:grpSp>
        <p:nvGrpSpPr>
          <p:cNvPr id="20488" name="Groupe 31"/>
          <p:cNvGrpSpPr>
            <a:grpSpLocks/>
          </p:cNvGrpSpPr>
          <p:nvPr/>
        </p:nvGrpSpPr>
        <p:grpSpPr bwMode="auto">
          <a:xfrm>
            <a:off x="3154363" y="3835400"/>
            <a:ext cx="2808287" cy="2041525"/>
            <a:chOff x="539750" y="2132856"/>
            <a:chExt cx="2808114" cy="2042420"/>
          </a:xfrm>
        </p:grpSpPr>
        <p:sp>
          <p:nvSpPr>
            <p:cNvPr id="33" name="Rectangle 32"/>
            <p:cNvSpPr/>
            <p:nvPr/>
          </p:nvSpPr>
          <p:spPr>
            <a:xfrm>
              <a:off x="539750" y="2132856"/>
              <a:ext cx="2808114" cy="792510"/>
            </a:xfrm>
            <a:prstGeom prst="rect">
              <a:avLst/>
            </a:prstGeom>
            <a:solidFill>
              <a:srgbClr val="FDEDF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b="1" dirty="0">
                  <a:solidFill>
                    <a:srgbClr val="005F89"/>
                  </a:solidFill>
                </a:rPr>
                <a:t>Aide aux formalités administratives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9750" y="2925366"/>
              <a:ext cx="2808114" cy="12499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fr-FR" sz="1150" dirty="0">
                  <a:solidFill>
                    <a:schemeClr val="tx1"/>
                  </a:solidFill>
                </a:rPr>
                <a:t>- Aide au remplissage des formulaires</a:t>
              </a:r>
            </a:p>
            <a:p>
              <a:pPr>
                <a:defRPr/>
              </a:pPr>
              <a:r>
                <a:rPr lang="fr-FR" sz="1150" dirty="0">
                  <a:solidFill>
                    <a:schemeClr val="tx1"/>
                  </a:solidFill>
                </a:rPr>
                <a:t>- Aide a la mise en contact avec les administrations (CPAM, ARS) </a:t>
              </a:r>
            </a:p>
            <a:p>
              <a:pPr>
                <a:defRPr/>
              </a:pPr>
              <a:r>
                <a:rPr lang="fr-FR" sz="1150" dirty="0">
                  <a:solidFill>
                    <a:schemeClr val="tx1"/>
                  </a:solidFill>
                </a:rPr>
                <a:t>- Mise en relation avec les préfectures pour l'accessibilité</a:t>
              </a:r>
            </a:p>
          </p:txBody>
        </p:sp>
      </p:grpSp>
      <p:grpSp>
        <p:nvGrpSpPr>
          <p:cNvPr id="20489" name="Groupe 34"/>
          <p:cNvGrpSpPr>
            <a:grpSpLocks/>
          </p:cNvGrpSpPr>
          <p:nvPr/>
        </p:nvGrpSpPr>
        <p:grpSpPr bwMode="auto">
          <a:xfrm>
            <a:off x="6178550" y="1644650"/>
            <a:ext cx="2808288" cy="1790700"/>
            <a:chOff x="539750" y="2132856"/>
            <a:chExt cx="2808114" cy="1790990"/>
          </a:xfrm>
        </p:grpSpPr>
        <p:sp>
          <p:nvSpPr>
            <p:cNvPr id="36" name="Rectangle 35"/>
            <p:cNvSpPr/>
            <p:nvPr/>
          </p:nvSpPr>
          <p:spPr>
            <a:xfrm>
              <a:off x="539750" y="2132856"/>
              <a:ext cx="2808114" cy="792291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b="1" dirty="0">
                  <a:solidFill>
                    <a:srgbClr val="005F89"/>
                  </a:solidFill>
                </a:rPr>
                <a:t>Aide aux montages contractuels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39750" y="2925147"/>
              <a:ext cx="2808114" cy="99869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fr-FR" sz="1200" dirty="0">
                  <a:solidFill>
                    <a:schemeClr val="tx1"/>
                  </a:solidFill>
                </a:rPr>
                <a:t>- Préconisations juridiques sur les liens avec les bailleurs </a:t>
              </a:r>
            </a:p>
            <a:p>
              <a:pPr>
                <a:defRPr/>
              </a:pPr>
              <a:r>
                <a:rPr lang="fr-FR" sz="1200" dirty="0">
                  <a:solidFill>
                    <a:schemeClr val="tx1"/>
                  </a:solidFill>
                </a:rPr>
                <a:t>- Points d'attention sur les montages juridiques et financiers</a:t>
              </a:r>
            </a:p>
          </p:txBody>
        </p:sp>
      </p:grpSp>
      <p:grpSp>
        <p:nvGrpSpPr>
          <p:cNvPr id="20490" name="Groupe 38"/>
          <p:cNvGrpSpPr>
            <a:grpSpLocks/>
          </p:cNvGrpSpPr>
          <p:nvPr/>
        </p:nvGrpSpPr>
        <p:grpSpPr bwMode="auto">
          <a:xfrm>
            <a:off x="6178550" y="3830638"/>
            <a:ext cx="2808288" cy="2046287"/>
            <a:chOff x="539750" y="2132856"/>
            <a:chExt cx="2808114" cy="2046262"/>
          </a:xfrm>
        </p:grpSpPr>
        <p:sp>
          <p:nvSpPr>
            <p:cNvPr id="40" name="Rectangle 39"/>
            <p:cNvSpPr/>
            <p:nvPr/>
          </p:nvSpPr>
          <p:spPr>
            <a:xfrm>
              <a:off x="539750" y="2132856"/>
              <a:ext cx="2808114" cy="7921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b="1" dirty="0">
                  <a:solidFill>
                    <a:srgbClr val="005F89"/>
                  </a:solidFill>
                </a:rPr>
                <a:t>Soutien dans les choix du mode d'exercice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39750" y="2925008"/>
              <a:ext cx="2808114" cy="125411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fr-FR" sz="1150" dirty="0">
                  <a:solidFill>
                    <a:schemeClr val="tx1"/>
                  </a:solidFill>
                </a:rPr>
                <a:t>- Explications Secteur 1/Secteur 2 /CAS  </a:t>
              </a:r>
            </a:p>
            <a:p>
              <a:pPr>
                <a:defRPr/>
              </a:pPr>
              <a:r>
                <a:rPr lang="fr-FR" sz="1150" dirty="0">
                  <a:solidFill>
                    <a:schemeClr val="tx1"/>
                  </a:solidFill>
                </a:rPr>
                <a:t>- Exercice individuel / de groupe</a:t>
              </a:r>
            </a:p>
            <a:p>
              <a:pPr>
                <a:defRPr/>
              </a:pPr>
              <a:r>
                <a:rPr lang="fr-FR" sz="1150" dirty="0">
                  <a:solidFill>
                    <a:schemeClr val="tx1"/>
                  </a:solidFill>
                </a:rPr>
                <a:t>- Exercice libéral /exercice mixte</a:t>
              </a:r>
            </a:p>
          </p:txBody>
        </p:sp>
      </p:grpSp>
      <p:sp>
        <p:nvSpPr>
          <p:cNvPr id="22" name="Espace réservé du pied de page 1"/>
          <p:cNvSpPr>
            <a:spLocks noGrp="1"/>
          </p:cNvSpPr>
          <p:nvPr>
            <p:ph type="ftr" sz="quarter" idx="10"/>
          </p:nvPr>
        </p:nvSpPr>
        <p:spPr>
          <a:xfrm>
            <a:off x="395288" y="6237288"/>
            <a:ext cx="7777162" cy="28733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Clr>
                <a:srgbClr val="EA5285"/>
              </a:buClr>
              <a:buFont typeface="Wingdings" pitchFamily="2" charset="2"/>
              <a:buChar char="m"/>
              <a:defRPr>
                <a:solidFill>
                  <a:srgbClr val="005F89"/>
                </a:solidFill>
                <a:latin typeface="Arial" charset="0"/>
              </a:defRPr>
            </a:lvl1pPr>
            <a:lvl2pPr marL="742950" indent="-285750">
              <a:spcBef>
                <a:spcPct val="40000"/>
              </a:spcBef>
              <a:buClr>
                <a:srgbClr val="EA5285"/>
              </a:buClr>
              <a:buFont typeface="Wingdings" pitchFamily="2" charset="2"/>
              <a:buChar char=""/>
              <a:defRPr sz="1600">
                <a:solidFill>
                  <a:srgbClr val="005F89"/>
                </a:solidFill>
                <a:latin typeface="Arial" charset="0"/>
              </a:defRPr>
            </a:lvl2pPr>
            <a:lvl3pPr marL="1143000" indent="-228600">
              <a:spcBef>
                <a:spcPct val="40000"/>
              </a:spcBef>
              <a:buClr>
                <a:srgbClr val="EA5285"/>
              </a:buClr>
              <a:buFont typeface="Wingdings" pitchFamily="2" charset="2"/>
              <a:buChar char="Ø"/>
              <a:defRPr sz="1400">
                <a:solidFill>
                  <a:srgbClr val="005F89"/>
                </a:solidFill>
                <a:latin typeface="Arial" charset="0"/>
              </a:defRPr>
            </a:lvl3pPr>
            <a:lvl4pPr marL="1600200" indent="-228600">
              <a:spcBef>
                <a:spcPct val="40000"/>
              </a:spcBef>
              <a:buClr>
                <a:srgbClr val="EA5285"/>
              </a:buClr>
              <a:buChar char="–"/>
              <a:defRPr sz="1200">
                <a:solidFill>
                  <a:srgbClr val="005F8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366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66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66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66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6699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Dr François BONNAUD, URPS Médecins IdF            CTS Yvelines 03 Juillet 2018</a:t>
            </a:r>
            <a:endParaRPr lang="fr-FR" altLang="fr-FR" dirty="0">
              <a:solidFill>
                <a:schemeClr val="bg1"/>
              </a:solidFill>
            </a:endParaRPr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281803-AA2D-47D5-A9F5-44B826B4A07A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97573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xmlns="" id="{F46ED5A4-040E-4B0B-808E-C4F62CB3F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Quelques primes de l’assurance maladie  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xmlns="" id="{3FF28BD4-BAB4-43D1-A9E1-9A2AABF7E5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Les primes « assurance maladie » pour les médecins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xmlns="" id="{584D12AE-FAED-430D-A477-522DCDE60C9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5288" y="2959775"/>
            <a:ext cx="4140200" cy="2381488"/>
          </a:xfrm>
          <a:prstGeom prst="rect">
            <a:avLst/>
          </a:prstGeo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xmlns="" id="{6029B8FB-9A64-447F-B636-D1B849DA38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FR" dirty="0"/>
              <a:t>Les primes Assurance maladie pour les structures</a:t>
            </a:r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xmlns="" id="{3B133885-22EC-4356-9A88-8A58528BDCD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  <a:p>
            <a:r>
              <a:rPr lang="fr-FR" dirty="0"/>
              <a:t>Les structures d’exercice collectif avec projet de santé  bénéficient d’aides supplémentaires pérennes </a:t>
            </a:r>
          </a:p>
          <a:p>
            <a:r>
              <a:rPr lang="fr-FR" dirty="0"/>
              <a:t> moyenne 70 K€ par an</a:t>
            </a:r>
          </a:p>
          <a:p>
            <a:r>
              <a:rPr lang="fr-FR" dirty="0"/>
              <a:t>+ les subventions (NMR) pur les actions de santé publique 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77459C3D-EB33-4B93-934C-2379F04070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90E2956B-6CEF-4ED2-AA58-450B616D07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281803-AA2D-47D5-A9F5-44B826B4A07A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33797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C003BF7F-D8EF-48E1-A864-20E817F9C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Accompagnement informatique sur mesures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B9F748AF-E25C-4EE8-BAD7-824E0C1A93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000" dirty="0"/>
              <a:t>L’URPS propose deux types d’accompagnement :</a:t>
            </a:r>
          </a:p>
          <a:p>
            <a:r>
              <a:rPr lang="fr-FR" sz="2000" b="1" dirty="0"/>
              <a:t>Une aide au choix du logiciel partagé</a:t>
            </a:r>
            <a:r>
              <a:rPr lang="fr-FR" sz="2000" dirty="0"/>
              <a:t> : </a:t>
            </a:r>
          </a:p>
          <a:p>
            <a:pPr lvl="1"/>
            <a:r>
              <a:rPr lang="fr-FR" sz="1800" dirty="0"/>
              <a:t>Analyse de l’organisation informatique actuelle, accompagnement dans l’analyse du marché des solutions et dans le choix du logiciel métier adapté aux spécificités de votre structure.</a:t>
            </a:r>
          </a:p>
          <a:p>
            <a:r>
              <a:rPr lang="fr-FR" sz="2000" b="1" dirty="0"/>
              <a:t>Une aide financière au déploiement :</a:t>
            </a:r>
            <a:r>
              <a:rPr lang="fr-FR" sz="2000" dirty="0"/>
              <a:t> </a:t>
            </a:r>
          </a:p>
          <a:p>
            <a:pPr lvl="1"/>
            <a:r>
              <a:rPr lang="fr-FR" sz="1800" dirty="0"/>
              <a:t>sur décision d’un comité de sélection des projets, l’ URPS peut aider à financer l’achat du matériel, la reprise de données et la formation à l’utilisation du logiciel partagé. </a:t>
            </a:r>
          </a:p>
          <a:p>
            <a:pPr lvl="1"/>
            <a:r>
              <a:rPr lang="fr-FR" sz="1800" dirty="0"/>
              <a:t>L’aide à l’investissement dans les systèmes d’information permettant l’exercice coordonné des professionnels de santé fait partie du </a:t>
            </a:r>
            <a:r>
              <a:rPr lang="fr-FR" sz="1800" dirty="0">
                <a:hlinkClick r:id="rId2"/>
              </a:rPr>
              <a:t>protocole d’accord ARS / URPS du 6 juillet 2017</a:t>
            </a:r>
            <a:r>
              <a:rPr lang="fr-FR" sz="1800" dirty="0"/>
              <a:t>.</a:t>
            </a:r>
          </a:p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3DB36EF8-2FF1-46F8-9263-3A6308986AC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6E8453F3-6EAE-4258-A8D0-EE49D5DD2A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281803-AA2D-47D5-A9F5-44B826B4A07A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8132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5CC7BC7-CB43-487A-8A09-04C3BCD85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futures actions: Innover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067A1147-61BA-44EC-9D52-DA062C493D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/>
              <a:t>Bien entendu la télémédecine </a:t>
            </a:r>
          </a:p>
          <a:p>
            <a:pPr lvl="1"/>
            <a:r>
              <a:rPr lang="fr-FR" b="1" dirty="0"/>
              <a:t>et toutes les médecines connectées</a:t>
            </a:r>
          </a:p>
          <a:p>
            <a:r>
              <a:rPr lang="fr-FR" b="1" dirty="0"/>
              <a:t>La Plateforme territoriale d’appui </a:t>
            </a:r>
          </a:p>
          <a:p>
            <a:r>
              <a:rPr lang="fr-FR" b="1" dirty="0"/>
              <a:t>Le  dispositif d’innovation en santé (article 51 de la LFSS pour 2018) :</a:t>
            </a:r>
          </a:p>
          <a:p>
            <a:pPr lvl="1"/>
            <a:r>
              <a:rPr lang="fr-FR" b="1" dirty="0"/>
              <a:t> </a:t>
            </a:r>
            <a:r>
              <a:rPr lang="fr-FR" dirty="0"/>
              <a:t>expérimenter de nouvelles organisations en santé mobilisant des modes de financement inédits. </a:t>
            </a:r>
          </a:p>
          <a:p>
            <a:pPr lvl="1"/>
            <a:r>
              <a:rPr lang="fr-FR" dirty="0"/>
              <a:t>d’améliorer la coordination du parcours de santé, la pertinence et la qualité des prises en charge sanitaire, sociale ou médico-sociale, la structuration des soins ambulatoires ou encore l’accès aux soins.</a:t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endParaRPr lang="fr-FR" dirty="0"/>
          </a:p>
          <a:p>
            <a:pPr lvl="1">
              <a:buNone/>
            </a:pP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D40057C3-48DF-4C5D-AA0C-68EC988E154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Dr François BONNAUD, URPS Médecins IdF            CTS Yvelines 03 Juillet 2018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8B29615C-73A6-498D-9342-6980AC904E0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281803-AA2D-47D5-A9F5-44B826B4A07A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797614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Espace réservé du texte 6"/>
          <p:cNvSpPr>
            <a:spLocks noGrp="1"/>
          </p:cNvSpPr>
          <p:nvPr>
            <p:ph type="body" idx="1"/>
          </p:nvPr>
        </p:nvSpPr>
        <p:spPr>
          <a:xfrm>
            <a:off x="693738" y="2776538"/>
            <a:ext cx="7772400" cy="1500187"/>
          </a:xfrm>
        </p:spPr>
        <p:txBody>
          <a:bodyPr/>
          <a:lstStyle/>
          <a:p>
            <a:r>
              <a:rPr lang="fr-FR" altLang="fr-FR" sz="4000" b="1" dirty="0"/>
              <a:t>Merci de votre attention</a:t>
            </a:r>
          </a:p>
        </p:txBody>
      </p:sp>
      <p:sp>
        <p:nvSpPr>
          <p:cNvPr id="4" name="Espace réservé du pied de page 1"/>
          <p:cNvSpPr>
            <a:spLocks noGrp="1"/>
          </p:cNvSpPr>
          <p:nvPr>
            <p:ph type="ftr" sz="quarter" idx="10"/>
          </p:nvPr>
        </p:nvSpPr>
        <p:spPr>
          <a:xfrm>
            <a:off x="395288" y="6237288"/>
            <a:ext cx="7777162" cy="28733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40000"/>
              </a:spcBef>
              <a:buClr>
                <a:srgbClr val="EA5285"/>
              </a:buClr>
              <a:buFont typeface="Wingdings" pitchFamily="2" charset="2"/>
              <a:buChar char="m"/>
              <a:defRPr>
                <a:solidFill>
                  <a:srgbClr val="005F89"/>
                </a:solidFill>
                <a:latin typeface="Arial" charset="0"/>
              </a:defRPr>
            </a:lvl1pPr>
            <a:lvl2pPr marL="742950" indent="-285750">
              <a:spcBef>
                <a:spcPct val="40000"/>
              </a:spcBef>
              <a:buClr>
                <a:srgbClr val="EA5285"/>
              </a:buClr>
              <a:buFont typeface="Wingdings" pitchFamily="2" charset="2"/>
              <a:buChar char=""/>
              <a:defRPr sz="1600">
                <a:solidFill>
                  <a:srgbClr val="005F89"/>
                </a:solidFill>
                <a:latin typeface="Arial" charset="0"/>
              </a:defRPr>
            </a:lvl2pPr>
            <a:lvl3pPr marL="1143000" indent="-228600">
              <a:spcBef>
                <a:spcPct val="40000"/>
              </a:spcBef>
              <a:buClr>
                <a:srgbClr val="EA5285"/>
              </a:buClr>
              <a:buFont typeface="Wingdings" pitchFamily="2" charset="2"/>
              <a:buChar char="Ø"/>
              <a:defRPr sz="1400">
                <a:solidFill>
                  <a:srgbClr val="005F89"/>
                </a:solidFill>
                <a:latin typeface="Arial" charset="0"/>
              </a:defRPr>
            </a:lvl3pPr>
            <a:lvl4pPr marL="1600200" indent="-228600">
              <a:spcBef>
                <a:spcPct val="40000"/>
              </a:spcBef>
              <a:buClr>
                <a:srgbClr val="EA5285"/>
              </a:buClr>
              <a:buChar char="–"/>
              <a:defRPr sz="1200">
                <a:solidFill>
                  <a:srgbClr val="005F89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36699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6699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6699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6699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6699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Dr François BONNAUD, URPS Médecins IdF            CTS Yvelines 03 Juillet 2018</a:t>
            </a:r>
            <a:endParaRPr lang="fr-FR" altLang="fr-FR" dirty="0">
              <a:solidFill>
                <a:schemeClr val="bg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281803-AA2D-47D5-A9F5-44B826B4A07A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82354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sz="3200" b="0" dirty="0"/>
              <a:t>URPS : définition</a:t>
            </a:r>
            <a:endParaRPr lang="fr-FR" sz="3200" b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289" y="1556915"/>
            <a:ext cx="8569324" cy="4351515"/>
          </a:xfrm>
        </p:spPr>
        <p:txBody>
          <a:bodyPr/>
          <a:lstStyle/>
          <a:p>
            <a:pPr>
              <a:defRPr/>
            </a:pPr>
            <a:r>
              <a:rPr lang="fr-FR" altLang="fr-FR" sz="1600" dirty="0"/>
              <a:t>Unions Régionales des Professionnels de Santé</a:t>
            </a:r>
          </a:p>
          <a:p>
            <a:pPr marL="0" indent="0">
              <a:buNone/>
              <a:defRPr/>
            </a:pPr>
            <a:r>
              <a:rPr lang="fr-FR" sz="1600" dirty="0"/>
              <a:t>	En Ile-de-France, l’URPS médecins représente 22 656 médecins libéraux dont</a:t>
            </a:r>
          </a:p>
          <a:p>
            <a:pPr marL="0" indent="0">
              <a:buNone/>
              <a:defRPr/>
            </a:pPr>
            <a:r>
              <a:rPr lang="fr-FR" sz="1600" dirty="0"/>
              <a:t>	 	9 635 médecins spécialistes de médecine générale</a:t>
            </a:r>
          </a:p>
          <a:p>
            <a:pPr marL="0" indent="0">
              <a:buNone/>
              <a:defRPr/>
            </a:pPr>
            <a:r>
              <a:rPr lang="fr-FR" sz="1600" dirty="0"/>
              <a:t>		13 021 médecins autres spécialités </a:t>
            </a:r>
          </a:p>
          <a:p>
            <a:r>
              <a:rPr lang="fr-FR" altLang="fr-FR" sz="1600" dirty="0"/>
              <a:t>L’URPS est l’interlocuteur réglementaire de l'ARS sur toutes les questions impliquant la médecine libérale en Ile-de-France :</a:t>
            </a:r>
          </a:p>
          <a:p>
            <a:pPr lvl="1"/>
            <a:r>
              <a:rPr lang="fr-FR" altLang="fr-FR" u="sng" dirty="0"/>
              <a:t>l'offre de soins </a:t>
            </a:r>
            <a:r>
              <a:rPr lang="fr-FR" altLang="fr-FR" dirty="0"/>
              <a:t>;</a:t>
            </a:r>
          </a:p>
          <a:p>
            <a:pPr lvl="1"/>
            <a:r>
              <a:rPr lang="fr-FR" altLang="fr-FR" dirty="0"/>
              <a:t>les activités soumises à autorisation des établissements privés ;</a:t>
            </a:r>
          </a:p>
          <a:p>
            <a:pPr lvl="1"/>
            <a:r>
              <a:rPr lang="fr-FR" altLang="fr-FR" dirty="0"/>
              <a:t>la permanence des soins ;</a:t>
            </a:r>
          </a:p>
          <a:p>
            <a:pPr lvl="1"/>
            <a:r>
              <a:rPr lang="fr-FR" altLang="fr-FR" u="sng" dirty="0"/>
              <a:t>l’installation</a:t>
            </a:r>
            <a:r>
              <a:rPr lang="fr-FR" altLang="fr-FR" dirty="0"/>
              <a:t>.</a:t>
            </a:r>
          </a:p>
          <a:p>
            <a:pPr lvl="1"/>
            <a:endParaRPr lang="fr-FR" altLang="fr-FR" dirty="0"/>
          </a:p>
          <a:p>
            <a:r>
              <a:rPr lang="fr-FR" altLang="fr-FR" sz="1600" dirty="0"/>
              <a:t>L’URPS a des missions de représentation et d’accompagnement des médecins libéraux au quotidien</a:t>
            </a:r>
          </a:p>
          <a:p>
            <a:pPr>
              <a:defRPr/>
            </a:pPr>
            <a:endParaRPr lang="fr-FR" altLang="fr-FR" dirty="0">
              <a:solidFill>
                <a:srgbClr val="005F89"/>
              </a:solidFill>
            </a:endParaRPr>
          </a:p>
          <a:p>
            <a:pPr marL="0" indent="0">
              <a:buNone/>
              <a:defRPr/>
            </a:pPr>
            <a:endParaRPr lang="fr-FR" altLang="fr-FR" sz="800" dirty="0">
              <a:solidFill>
                <a:srgbClr val="005F89"/>
              </a:solidFill>
            </a:endParaRPr>
          </a:p>
          <a:p>
            <a:pPr>
              <a:defRPr/>
            </a:pPr>
            <a:endParaRPr lang="fr-FR" dirty="0">
              <a:solidFill>
                <a:srgbClr val="005F89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>
                <a:solidFill>
                  <a:srgbClr val="FFFFFF"/>
                </a:solidFill>
              </a:rPr>
              <a:t>Dr François BONNAUD, URPS Médecins IdF            CTS Yvelines 03 Juillet 2018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FC11C7-EBF0-4966-860B-7A8BE0C08E40}" type="slidenum">
              <a:rPr lang="fr-FR" smtClean="0">
                <a:solidFill>
                  <a:srgbClr val="FFFFFF"/>
                </a:solidFill>
              </a:rPr>
              <a:pPr/>
              <a:t>2</a:t>
            </a:fld>
            <a:endParaRPr 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7219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1DFC9BA-58DC-4A61-9C73-52AD48B72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médecine libérale en 2018</a:t>
            </a:r>
            <a:br>
              <a:rPr lang="fr-FR" dirty="0"/>
            </a:br>
            <a:r>
              <a:rPr lang="fr-FR" dirty="0"/>
              <a:t>dans les Yvelines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8EDC1F29-940D-4CE1-82D2-F4C1B1B79F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000" dirty="0"/>
              <a:t>En crise démographique </a:t>
            </a:r>
          </a:p>
          <a:p>
            <a:r>
              <a:rPr lang="fr-FR" sz="2000" dirty="0"/>
              <a:t>-18% d’effectifs toutes spécialités confondues entre 2009 et 2016 (-8% en France, -20% pour les généralistes)</a:t>
            </a:r>
          </a:p>
          <a:p>
            <a:r>
              <a:rPr lang="fr-FR" sz="2000" dirty="0"/>
              <a:t>La plus forte baisse d’Ile de France</a:t>
            </a:r>
          </a:p>
          <a:p>
            <a:r>
              <a:rPr lang="fr-FR" sz="2000" dirty="0"/>
              <a:t>Il faut prévoir une baisse jusqu’en 2025.</a:t>
            </a:r>
          </a:p>
          <a:p>
            <a:r>
              <a:rPr lang="fr-FR" sz="2000" dirty="0"/>
              <a:t>Et un retour à la pénurie d’aujourd’hui vers 2035…</a:t>
            </a:r>
          </a:p>
          <a:p>
            <a:r>
              <a:rPr lang="fr-FR" sz="2000" dirty="0"/>
              <a:t>Ceci, en chiffres non pondérés, </a:t>
            </a:r>
            <a:r>
              <a:rPr lang="fr-FR" sz="2000" dirty="0" err="1"/>
              <a:t>c.a.d</a:t>
            </a:r>
            <a:r>
              <a:rPr lang="fr-FR" sz="2000" dirty="0"/>
              <a:t> sans tenir compte:</a:t>
            </a:r>
          </a:p>
          <a:p>
            <a:pPr lvl="1"/>
            <a:r>
              <a:rPr lang="fr-FR" sz="1800" dirty="0"/>
              <a:t>De l’augmentation de la population</a:t>
            </a:r>
          </a:p>
          <a:p>
            <a:pPr lvl="1"/>
            <a:r>
              <a:rPr lang="fr-FR" sz="1800" dirty="0"/>
              <a:t>Du vieillissement de celle-ci</a:t>
            </a:r>
          </a:p>
          <a:p>
            <a:pPr lvl="1"/>
            <a:r>
              <a:rPr lang="fr-FR" sz="1800" dirty="0"/>
              <a:t>De l’évolution sociologique du corps médical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1FE1A762-DF82-4057-A49F-ADDE51D4B4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6B9E36C3-4F09-4ECF-8AB4-2739F19E10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281803-AA2D-47D5-A9F5-44B826B4A07A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14466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L’activité des médecins libéraux dans les </a:t>
            </a:r>
            <a:r>
              <a:rPr lang="fr-FR" dirty="0" err="1"/>
              <a:t>yvelines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281803-AA2D-47D5-A9F5-44B826B4A07A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u="sng" dirty="0"/>
              <a:t>Les médecins généralistes </a:t>
            </a:r>
          </a:p>
          <a:p>
            <a:pPr lvl="1"/>
            <a:r>
              <a:rPr lang="fr-FR" dirty="0"/>
              <a:t>1066 médecins en activité, parfois mixte , </a:t>
            </a:r>
          </a:p>
          <a:p>
            <a:pPr lvl="1"/>
            <a:r>
              <a:rPr lang="fr-FR" dirty="0"/>
              <a:t>5000 consultations par an chacun, soit environ 5 millions de consultations  par an pour </a:t>
            </a:r>
            <a:r>
              <a:rPr lang="fr-FR" dirty="0" smtClean="0"/>
              <a:t>1,43 </a:t>
            </a:r>
            <a:r>
              <a:rPr lang="fr-FR" dirty="0"/>
              <a:t>million d’habitant , moins que la moyenne nationale .</a:t>
            </a:r>
          </a:p>
          <a:p>
            <a:pPr lvl="1"/>
            <a:r>
              <a:rPr lang="fr-FR" dirty="0"/>
              <a:t>Le nombre des généralistes a diminué de 10% ces 5 dernières années</a:t>
            </a:r>
          </a:p>
          <a:p>
            <a:r>
              <a:rPr lang="fr-FR" u="sng" dirty="0"/>
              <a:t>Les médecins spécialistes</a:t>
            </a:r>
            <a:r>
              <a:rPr lang="fr-FR" dirty="0"/>
              <a:t> </a:t>
            </a:r>
          </a:p>
          <a:p>
            <a:pPr lvl="1"/>
            <a:r>
              <a:rPr lang="fr-FR" dirty="0"/>
              <a:t>Environ 1000 médecins spécialistes  libéraux ou en exercice mixte</a:t>
            </a:r>
          </a:p>
          <a:p>
            <a:pPr lvl="1"/>
            <a:r>
              <a:rPr lang="fr-FR" dirty="0"/>
              <a:t> Plus vieux que les médecins généralistes.</a:t>
            </a:r>
          </a:p>
          <a:p>
            <a:r>
              <a:rPr lang="fr-FR" dirty="0"/>
              <a:t>Le nombre d’actes ne bouge pas alors que le nombre de praticiens augmente.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xmlns="" id="{BC688FB8-CE05-4452-935F-6DD8A8FD2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FB27C400-1636-4C1F-B5C3-29A8136F46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DA660F10-04B8-48D8-965E-3FCC5E646A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281803-AA2D-47D5-A9F5-44B826B4A07A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5DE41FF3-DCA8-4955-971F-EE9B18C31E0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96B4DA62-B3F7-4C8C-BB8C-7F021E7A026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8658"/>
            <a:ext cx="9144000" cy="650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02343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6A3B4035-DCF0-41E7-B4CE-6B2C18B0FCC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06786" y="0"/>
            <a:ext cx="5730427" cy="6858000"/>
          </a:xfrm>
          <a:prstGeom prst="rect">
            <a:avLst/>
          </a:prstGeom>
        </p:spPr>
      </p:pic>
      <p:sp>
        <p:nvSpPr>
          <p:cNvPr id="5" name="Titre 4">
            <a:extLst>
              <a:ext uri="{FF2B5EF4-FFF2-40B4-BE49-F238E27FC236}">
                <a16:creationId xmlns:a16="http://schemas.microsoft.com/office/drawing/2014/main" xmlns="" id="{B83BAFBF-A093-4C77-9137-0E4C24CAB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471B7F84-8FD2-4AFD-A384-87E8B6745E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31E6E068-5DBC-4A3E-8D13-CC9516936F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281803-AA2D-47D5-A9F5-44B826B4A07A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96531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1DFC9BA-58DC-4A61-9C73-52AD48B72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actions entreprises par l’ URPS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8EDC1F29-940D-4CE1-82D2-F4C1B1B79F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000" dirty="0"/>
              <a:t>Les diagnostics de territoire avec aide à la (re)structuration de l’offre de soins locale </a:t>
            </a:r>
          </a:p>
          <a:p>
            <a:pPr lvl="1"/>
            <a:r>
              <a:rPr lang="fr-FR" sz="1800" dirty="0"/>
              <a:t>Depuis 2005, plus de 100 sites en </a:t>
            </a:r>
            <a:r>
              <a:rPr lang="fr-FR" sz="1800" dirty="0" err="1"/>
              <a:t>IdF</a:t>
            </a:r>
            <a:r>
              <a:rPr lang="fr-FR" sz="1800" dirty="0"/>
              <a:t> diagnostiqués et/ou accompagnés</a:t>
            </a:r>
          </a:p>
          <a:p>
            <a:r>
              <a:rPr lang="fr-FR" sz="2000" dirty="0"/>
              <a:t>Aide au maintien de structures libérales existantes et aide à la création de nouvelles  structures par le biais d’aides immobilières</a:t>
            </a:r>
          </a:p>
          <a:p>
            <a:pPr lvl="1"/>
            <a:r>
              <a:rPr lang="fr-FR" sz="1800" dirty="0"/>
              <a:t>Pour la première année,  47 projets de cabinets de groupe libéraux ont reçu une aide à l'investissement immobilier.</a:t>
            </a:r>
          </a:p>
          <a:p>
            <a:pPr lvl="1"/>
            <a:r>
              <a:rPr lang="fr-FR" sz="1800" dirty="0"/>
              <a:t>Accord ARS </a:t>
            </a:r>
            <a:r>
              <a:rPr lang="fr-FR" sz="1800" dirty="0" err="1"/>
              <a:t>IdF</a:t>
            </a:r>
            <a:r>
              <a:rPr lang="fr-FR" sz="1800" dirty="0"/>
              <a:t> – URPS Médecins </a:t>
            </a:r>
            <a:r>
              <a:rPr lang="fr-FR" sz="1800" dirty="0" err="1"/>
              <a:t>IdF</a:t>
            </a:r>
            <a:r>
              <a:rPr lang="fr-FR" sz="1800" dirty="0"/>
              <a:t> de Juillet 2017</a:t>
            </a:r>
          </a:p>
          <a:p>
            <a:r>
              <a:rPr lang="fr-FR" sz="2000" dirty="0"/>
              <a:t>Soutien et accompagnement de structures d’exercice collectifs  coordonnés</a:t>
            </a:r>
          </a:p>
          <a:p>
            <a:pPr lvl="1"/>
            <a:endParaRPr lang="fr-FR" sz="18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1FE1A762-DF82-4057-A49F-ADDE51D4B4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6B9E36C3-4F09-4ECF-8AB4-2739F19E10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281803-AA2D-47D5-A9F5-44B826B4A07A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945323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1DFC9BA-58DC-4A61-9C73-52AD48B72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actions entreprises par l’ URPS: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8EDC1F29-940D-4CE1-82D2-F4C1B1B79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1772816"/>
            <a:ext cx="8478124" cy="4320009"/>
          </a:xfrm>
        </p:spPr>
        <p:txBody>
          <a:bodyPr/>
          <a:lstStyle/>
          <a:p>
            <a:r>
              <a:rPr lang="fr-FR" sz="1800" b="1" dirty="0"/>
              <a:t>En 2006 création du Portail « soigner en Ile de France »:</a:t>
            </a:r>
          </a:p>
          <a:p>
            <a:pPr lvl="1"/>
            <a:r>
              <a:rPr lang="fr-FR" dirty="0"/>
              <a:t> </a:t>
            </a:r>
            <a:r>
              <a:rPr lang="fr-FR" dirty="0">
                <a:hlinkClick r:id="rId2"/>
              </a:rPr>
              <a:t>www.soignereniledefrance.org</a:t>
            </a:r>
            <a:endParaRPr lang="fr-FR" dirty="0"/>
          </a:p>
          <a:p>
            <a:pPr lvl="1"/>
            <a:r>
              <a:rPr lang="fr-FR" dirty="0"/>
              <a:t>Des annonces de cessions, remplacements , collaborations libérales</a:t>
            </a:r>
          </a:p>
          <a:p>
            <a:pPr lvl="1"/>
            <a:r>
              <a:rPr lang="fr-FR" dirty="0"/>
              <a:t>Les offres et annonces des collectivités locales </a:t>
            </a:r>
            <a:endParaRPr lang="fr-FR" sz="1800" dirty="0"/>
          </a:p>
          <a:p>
            <a:r>
              <a:rPr lang="fr-FR" sz="1800" b="1" dirty="0"/>
              <a:t>Permanences départementales d’aide à l’installation (partenariat ARS)</a:t>
            </a:r>
          </a:p>
          <a:p>
            <a:pPr lvl="1"/>
            <a:r>
              <a:rPr lang="fr-FR" altLang="fr-FR" dirty="0"/>
              <a:t>Permettent au jeune médecin  de rencontrer en même temps : </a:t>
            </a:r>
            <a:br>
              <a:rPr lang="fr-FR" altLang="fr-FR" dirty="0"/>
            </a:br>
            <a:r>
              <a:rPr lang="fr-FR" altLang="fr-FR" dirty="0"/>
              <a:t>CPAM, ARS, Ordre des médecins, Confrères installés, représentants de l’ URPS Médecins </a:t>
            </a:r>
            <a:endParaRPr lang="fr-FR" dirty="0"/>
          </a:p>
          <a:p>
            <a:pPr lvl="1"/>
            <a:r>
              <a:rPr lang="fr-FR" dirty="0"/>
              <a:t>508 médecins accompagnés dans leur installation depuis 2012. (</a:t>
            </a:r>
            <a:r>
              <a:rPr lang="fr-FR" dirty="0" err="1"/>
              <a:t>IdF</a:t>
            </a:r>
            <a:r>
              <a:rPr lang="fr-FR" dirty="0"/>
              <a:t>): 322 installés, 141 en cours d’installation.</a:t>
            </a:r>
            <a:endParaRPr lang="fr-FR" b="1" dirty="0"/>
          </a:p>
          <a:p>
            <a:r>
              <a:rPr lang="fr-FR" sz="1800" b="1" dirty="0"/>
              <a:t>Contact</a:t>
            </a:r>
            <a:r>
              <a:rPr lang="fr-FR" b="1" dirty="0"/>
              <a:t>s permanents avec les médecins « juniors »</a:t>
            </a:r>
          </a:p>
          <a:p>
            <a:pPr lvl="1"/>
            <a:r>
              <a:rPr lang="fr-FR" dirty="0"/>
              <a:t>Pour mettre en valeur l’installation en </a:t>
            </a:r>
            <a:r>
              <a:rPr lang="fr-FR" dirty="0" err="1"/>
              <a:t>IdF</a:t>
            </a:r>
            <a:endParaRPr lang="fr-FR" dirty="0"/>
          </a:p>
          <a:p>
            <a:pPr lvl="1"/>
            <a:r>
              <a:rPr lang="fr-FR" dirty="0"/>
              <a:t>D’autant plus qu’il y a une « fuite » des étudiants hors </a:t>
            </a:r>
            <a:r>
              <a:rPr lang="fr-FR" dirty="0" err="1"/>
              <a:t>IdF</a:t>
            </a:r>
            <a:endParaRPr lang="fr-FR" dirty="0"/>
          </a:p>
          <a:p>
            <a:endParaRPr lang="fr-FR" sz="18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1FE1A762-DF82-4057-A49F-ADDE51D4B4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6B9E36C3-4F09-4ECF-8AB4-2739F19E10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281803-AA2D-47D5-A9F5-44B826B4A07A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98850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E254C269-D9E6-4470-B196-1BF29BC44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Aider  l’installation: </a:t>
            </a:r>
            <a:br>
              <a:rPr lang="fr-FR" dirty="0"/>
            </a:br>
            <a:r>
              <a:rPr lang="fr-FR" dirty="0"/>
              <a:t>le contact avec les étudiants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06006FA0-DF55-4A6F-AB19-3468D77CCE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919" y="1673014"/>
            <a:ext cx="7558162" cy="4320009"/>
          </a:xfrm>
        </p:spPr>
        <p:txBody>
          <a:bodyPr/>
          <a:lstStyle/>
          <a:p>
            <a:r>
              <a:rPr lang="fr-FR" b="1" dirty="0"/>
              <a:t>Les soirées libérales </a:t>
            </a:r>
          </a:p>
          <a:p>
            <a:pPr lvl="1"/>
            <a:r>
              <a:rPr lang="fr-FR" dirty="0"/>
              <a:t>Organisation de rencontre entre jeunes médecins spécialistes et spécialistes libéraux </a:t>
            </a:r>
          </a:p>
          <a:p>
            <a:r>
              <a:rPr lang="fr-FR" b="1" dirty="0"/>
              <a:t>Participation aux séminaires des internes d’ Ile de France</a:t>
            </a:r>
          </a:p>
          <a:p>
            <a:pPr lvl="1"/>
            <a:r>
              <a:rPr lang="fr-FR" dirty="0"/>
              <a:t>2 séminaires  par an « entrer dans la vie professionnelle »</a:t>
            </a:r>
          </a:p>
          <a:p>
            <a:pPr lvl="1"/>
            <a:r>
              <a:rPr lang="fr-FR" dirty="0"/>
              <a:t>1 séminaire : Journées de la médecine générale</a:t>
            </a:r>
          </a:p>
          <a:p>
            <a:r>
              <a:rPr lang="fr-FR" b="1" dirty="0"/>
              <a:t>Participation aux réunions organisées par les internes en Médecine générale</a:t>
            </a:r>
          </a:p>
          <a:p>
            <a:r>
              <a:rPr lang="fr-FR" b="1" dirty="0"/>
              <a:t>Stages de découverte de deux jours en libéral pour les externes</a:t>
            </a:r>
          </a:p>
          <a:p>
            <a:pPr lvl="1"/>
            <a:r>
              <a:rPr lang="fr-FR" dirty="0"/>
              <a:t>Au départ chez les spécialistes </a:t>
            </a:r>
          </a:p>
          <a:p>
            <a:pPr lvl="1"/>
            <a:r>
              <a:rPr lang="fr-FR" dirty="0"/>
              <a:t>Maintenant chez les généralistes</a:t>
            </a:r>
          </a:p>
          <a:p>
            <a:pPr lvl="1"/>
            <a:r>
              <a:rPr lang="fr-FR" dirty="0"/>
              <a:t>100% de satisfaction (accueillants et accueillis)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871F5541-6250-4250-B1DA-FF0D4EFA7F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Dr François BONNAUD, URPS Médecins IdF            CTS Yvelines 03 Juillet 2018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DF8315A3-ED36-4B33-8C96-D8F9F5994C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281803-AA2D-47D5-A9F5-44B826B4A07A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748753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RIR IDF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hème RIR IDF" id="{BE67BCF7-ECCE-49EC-8EEA-908ED164019B}" vid="{2128DC71-4A41-4868-82AD-E07F6D00EFEA}"/>
    </a:ext>
  </a:extLst>
</a:theme>
</file>

<file path=ppt/theme/theme2.xml><?xml version="1.0" encoding="utf-8"?>
<a:theme xmlns:a="http://schemas.openxmlformats.org/drawingml/2006/main" name="URPS 2017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URPS 2017" id="{B192DAA5-9BC0-484F-A3C6-43C0EBA44F04}" vid="{A5C5B406-D5BB-4D25-90DB-D95A44C4E5FE}"/>
    </a:ext>
  </a:extLst>
</a:theme>
</file>

<file path=ppt/theme/theme3.xml><?xml version="1.0" encoding="utf-8"?>
<a:theme xmlns:a="http://schemas.openxmlformats.org/drawingml/2006/main" name="1_URPS 2017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URPS 2017" id="{B192DAA5-9BC0-484F-A3C6-43C0EBA44F04}" vid="{A5C5B406-D5BB-4D25-90DB-D95A44C4E5FE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RIR IDF</Template>
  <TotalTime>2332</TotalTime>
  <Words>873</Words>
  <Application>Microsoft Office PowerPoint</Application>
  <PresentationFormat>Affichage à l'écran (4:3)</PresentationFormat>
  <Paragraphs>148</Paragraphs>
  <Slides>15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15</vt:i4>
      </vt:variant>
    </vt:vector>
  </HeadingPairs>
  <TitlesOfParts>
    <vt:vector size="18" baseType="lpstr">
      <vt:lpstr>Thème RIR IDF</vt:lpstr>
      <vt:lpstr>URPS 2017</vt:lpstr>
      <vt:lpstr>1_URPS 2017</vt:lpstr>
      <vt:lpstr>Diapositive 1</vt:lpstr>
      <vt:lpstr>URPS : définition</vt:lpstr>
      <vt:lpstr>La médecine libérale en 2018 dans les Yvelines </vt:lpstr>
      <vt:lpstr>L’activité des médecins libéraux dans les yvelines</vt:lpstr>
      <vt:lpstr>Diapositive 5</vt:lpstr>
      <vt:lpstr>Diapositive 6</vt:lpstr>
      <vt:lpstr>Les actions entreprises par l’ URPS </vt:lpstr>
      <vt:lpstr>Les actions entreprises par l’ URPS:</vt:lpstr>
      <vt:lpstr>Aider  l’installation:  le contact avec les étudiants</vt:lpstr>
      <vt:lpstr>Informer, orienter et accompagner   les « juniors » </vt:lpstr>
      <vt:lpstr>accompagner individuellement  lors de l’ installation</vt:lpstr>
      <vt:lpstr>Quelques primes de l’assurance maladie  </vt:lpstr>
      <vt:lpstr>Accompagnement informatique sur mesures</vt:lpstr>
      <vt:lpstr>Les futures actions: Innover ?</vt:lpstr>
      <vt:lpstr>Diapositive 15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Entrée dans la vie professionnelle 13 octobre 2016</dc:title>
  <dc:creator>Ludivine Protin</dc:creator>
  <cp:lastModifiedBy>FB</cp:lastModifiedBy>
  <cp:revision>314</cp:revision>
  <dcterms:created xsi:type="dcterms:W3CDTF">2016-09-22T14:38:08Z</dcterms:created>
  <dcterms:modified xsi:type="dcterms:W3CDTF">2018-07-03T10:40:29Z</dcterms:modified>
</cp:coreProperties>
</file>