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 id="2147484091" r:id="rId2"/>
  </p:sldMasterIdLst>
  <p:notesMasterIdLst>
    <p:notesMasterId r:id="rId20"/>
  </p:notesMasterIdLst>
  <p:handoutMasterIdLst>
    <p:handoutMasterId r:id="rId21"/>
  </p:handoutMasterIdLst>
  <p:sldIdLst>
    <p:sldId id="918" r:id="rId3"/>
    <p:sldId id="915" r:id="rId4"/>
    <p:sldId id="920" r:id="rId5"/>
    <p:sldId id="928" r:id="rId6"/>
    <p:sldId id="916" r:id="rId7"/>
    <p:sldId id="922" r:id="rId8"/>
    <p:sldId id="923" r:id="rId9"/>
    <p:sldId id="924" r:id="rId10"/>
    <p:sldId id="927" r:id="rId11"/>
    <p:sldId id="831" r:id="rId12"/>
    <p:sldId id="856" r:id="rId13"/>
    <p:sldId id="907" r:id="rId14"/>
    <p:sldId id="908" r:id="rId15"/>
    <p:sldId id="912" r:id="rId16"/>
    <p:sldId id="909" r:id="rId17"/>
    <p:sldId id="911" r:id="rId18"/>
    <p:sldId id="914" r:id="rId19"/>
  </p:sldIdLst>
  <p:sldSz cx="9144000" cy="6858000" type="screen4x3"/>
  <p:notesSz cx="6797675" cy="9926638"/>
  <p:defaultTextStyle>
    <a:defPPr>
      <a:defRPr lang="fr-FR"/>
    </a:defPPr>
    <a:lvl1pPr algn="l" rtl="0" fontAlgn="base">
      <a:spcBef>
        <a:spcPct val="50000"/>
      </a:spcBef>
      <a:spcAft>
        <a:spcPct val="0"/>
      </a:spcAft>
      <a:defRPr sz="1000" kern="1200">
        <a:solidFill>
          <a:srgbClr val="002395"/>
        </a:solidFill>
        <a:latin typeface="Arial" pitchFamily="34" charset="0"/>
        <a:ea typeface="+mn-ea"/>
        <a:cs typeface="+mn-cs"/>
      </a:defRPr>
    </a:lvl1pPr>
    <a:lvl2pPr marL="457200" algn="l" rtl="0" fontAlgn="base">
      <a:spcBef>
        <a:spcPct val="50000"/>
      </a:spcBef>
      <a:spcAft>
        <a:spcPct val="0"/>
      </a:spcAft>
      <a:defRPr sz="1000" kern="1200">
        <a:solidFill>
          <a:srgbClr val="002395"/>
        </a:solidFill>
        <a:latin typeface="Arial" pitchFamily="34" charset="0"/>
        <a:ea typeface="+mn-ea"/>
        <a:cs typeface="+mn-cs"/>
      </a:defRPr>
    </a:lvl2pPr>
    <a:lvl3pPr marL="914400" algn="l" rtl="0" fontAlgn="base">
      <a:spcBef>
        <a:spcPct val="50000"/>
      </a:spcBef>
      <a:spcAft>
        <a:spcPct val="0"/>
      </a:spcAft>
      <a:defRPr sz="1000" kern="1200">
        <a:solidFill>
          <a:srgbClr val="002395"/>
        </a:solidFill>
        <a:latin typeface="Arial" pitchFamily="34" charset="0"/>
        <a:ea typeface="+mn-ea"/>
        <a:cs typeface="+mn-cs"/>
      </a:defRPr>
    </a:lvl3pPr>
    <a:lvl4pPr marL="1371600" algn="l" rtl="0" fontAlgn="base">
      <a:spcBef>
        <a:spcPct val="50000"/>
      </a:spcBef>
      <a:spcAft>
        <a:spcPct val="0"/>
      </a:spcAft>
      <a:defRPr sz="1000" kern="1200">
        <a:solidFill>
          <a:srgbClr val="002395"/>
        </a:solidFill>
        <a:latin typeface="Arial" pitchFamily="34" charset="0"/>
        <a:ea typeface="+mn-ea"/>
        <a:cs typeface="+mn-cs"/>
      </a:defRPr>
    </a:lvl4pPr>
    <a:lvl5pPr marL="1828800" algn="l" rtl="0" fontAlgn="base">
      <a:spcBef>
        <a:spcPct val="50000"/>
      </a:spcBef>
      <a:spcAft>
        <a:spcPct val="0"/>
      </a:spcAft>
      <a:defRPr sz="1000" kern="1200">
        <a:solidFill>
          <a:srgbClr val="002395"/>
        </a:solidFill>
        <a:latin typeface="Arial" pitchFamily="34" charset="0"/>
        <a:ea typeface="+mn-ea"/>
        <a:cs typeface="+mn-cs"/>
      </a:defRPr>
    </a:lvl5pPr>
    <a:lvl6pPr marL="2286000" algn="l" defTabSz="914400" rtl="0" eaLnBrk="1" latinLnBrk="0" hangingPunct="1">
      <a:defRPr sz="1000" kern="1200">
        <a:solidFill>
          <a:srgbClr val="002395"/>
        </a:solidFill>
        <a:latin typeface="Arial" pitchFamily="34" charset="0"/>
        <a:ea typeface="+mn-ea"/>
        <a:cs typeface="+mn-cs"/>
      </a:defRPr>
    </a:lvl6pPr>
    <a:lvl7pPr marL="2743200" algn="l" defTabSz="914400" rtl="0" eaLnBrk="1" latinLnBrk="0" hangingPunct="1">
      <a:defRPr sz="1000" kern="1200">
        <a:solidFill>
          <a:srgbClr val="002395"/>
        </a:solidFill>
        <a:latin typeface="Arial" pitchFamily="34" charset="0"/>
        <a:ea typeface="+mn-ea"/>
        <a:cs typeface="+mn-cs"/>
      </a:defRPr>
    </a:lvl7pPr>
    <a:lvl8pPr marL="3200400" algn="l" defTabSz="914400" rtl="0" eaLnBrk="1" latinLnBrk="0" hangingPunct="1">
      <a:defRPr sz="1000" kern="1200">
        <a:solidFill>
          <a:srgbClr val="002395"/>
        </a:solidFill>
        <a:latin typeface="Arial" pitchFamily="34" charset="0"/>
        <a:ea typeface="+mn-ea"/>
        <a:cs typeface="+mn-cs"/>
      </a:defRPr>
    </a:lvl8pPr>
    <a:lvl9pPr marL="3657600" algn="l" defTabSz="914400" rtl="0" eaLnBrk="1" latinLnBrk="0" hangingPunct="1">
      <a:defRPr sz="1000" kern="1200">
        <a:solidFill>
          <a:srgbClr val="002395"/>
        </a:solidFill>
        <a:latin typeface="Arial" pitchFamily="34" charset="0"/>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RS" initials="ARS" lastIdx="2"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C0000"/>
    <a:srgbClr val="8BC53F"/>
    <a:srgbClr val="7AB800"/>
    <a:srgbClr val="B9E3FF"/>
    <a:srgbClr val="002395"/>
    <a:srgbClr val="985B0C"/>
    <a:srgbClr val="3399FF"/>
    <a:srgbClr val="5BBD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Style moyen 2 - Accentuatio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5940675A-B579-460E-94D1-54222C63F5DA}" styleName="Aucun style, grille du tablea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0A15C55-8517-42AA-B614-E9B94910E393}" styleName="Style moyen 2 - Accentuation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3412" autoAdjust="0"/>
    <p:restoredTop sz="86629" autoAdjust="0"/>
  </p:normalViewPr>
  <p:slideViewPr>
    <p:cSldViewPr>
      <p:cViewPr>
        <p:scale>
          <a:sx n="123" d="100"/>
          <a:sy n="123" d="100"/>
        </p:scale>
        <p:origin x="-576" y="72"/>
      </p:cViewPr>
      <p:guideLst>
        <p:guide orient="horz" pos="1392"/>
        <p:guide orient="horz" pos="480"/>
        <p:guide orient="horz" pos="96"/>
        <p:guide orient="horz" pos="384"/>
        <p:guide orient="horz" pos="1296"/>
        <p:guide orient="horz" pos="2784"/>
        <p:guide orient="horz" pos="4128"/>
        <p:guide orient="horz" pos="3657"/>
        <p:guide pos="816"/>
        <p:guide pos="240"/>
        <p:guide pos="5424"/>
        <p:guide pos="1632"/>
        <p:guide pos="2208"/>
        <p:guide pos="192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10" d="100"/>
        <a:sy n="110" d="100"/>
      </p:scale>
      <p:origin x="0" y="396"/>
    </p:cViewPr>
  </p:sorterViewPr>
  <p:notesViewPr>
    <p:cSldViewPr>
      <p:cViewPr varScale="1">
        <p:scale>
          <a:sx n="81" d="100"/>
          <a:sy n="81" d="100"/>
        </p:scale>
        <p:origin x="-3036" y="-102"/>
      </p:cViewPr>
      <p:guideLst>
        <p:guide orient="horz" pos="3127"/>
        <p:guide pos="2142"/>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bleStyles" Target="tableStyles.xml"/><Relationship Id="rId3" Type="http://schemas.openxmlformats.org/officeDocument/2006/relationships/slide" Target="slides/slide1.xml"/><Relationship Id="rId21" Type="http://schemas.openxmlformats.org/officeDocument/2006/relationships/handoutMaster" Target="handoutMasters/handout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1" y="1"/>
            <a:ext cx="2945980" cy="496253"/>
          </a:xfrm>
          <a:prstGeom prst="rect">
            <a:avLst/>
          </a:prstGeom>
          <a:noFill/>
          <a:ln w="9525">
            <a:noFill/>
            <a:miter lim="800000"/>
            <a:headEnd/>
            <a:tailEnd/>
          </a:ln>
          <a:effectLst/>
        </p:spPr>
        <p:txBody>
          <a:bodyPr vert="horz" wrap="square" lIns="95552" tIns="47775" rIns="95552" bIns="47775" numCol="1" anchor="t" anchorCtr="0" compatLnSpc="1">
            <a:prstTxWarp prst="textNoShape">
              <a:avLst/>
            </a:prstTxWarp>
          </a:bodyPr>
          <a:lstStyle>
            <a:lvl1pPr defTabSz="955269">
              <a:defRPr sz="1200">
                <a:latin typeface="Arial" charset="0"/>
              </a:defRPr>
            </a:lvl1pPr>
          </a:lstStyle>
          <a:p>
            <a:pPr>
              <a:defRPr/>
            </a:pPr>
            <a:endParaRPr lang="fr-FR" dirty="0"/>
          </a:p>
        </p:txBody>
      </p:sp>
      <p:sp>
        <p:nvSpPr>
          <p:cNvPr id="11267" name="Rectangle 3"/>
          <p:cNvSpPr>
            <a:spLocks noGrp="1" noChangeArrowheads="1"/>
          </p:cNvSpPr>
          <p:nvPr>
            <p:ph type="dt" sz="quarter" idx="1"/>
          </p:nvPr>
        </p:nvSpPr>
        <p:spPr bwMode="auto">
          <a:xfrm>
            <a:off x="3851700" y="1"/>
            <a:ext cx="2945979" cy="496253"/>
          </a:xfrm>
          <a:prstGeom prst="rect">
            <a:avLst/>
          </a:prstGeom>
          <a:noFill/>
          <a:ln w="9525">
            <a:noFill/>
            <a:miter lim="800000"/>
            <a:headEnd/>
            <a:tailEnd/>
          </a:ln>
          <a:effectLst/>
        </p:spPr>
        <p:txBody>
          <a:bodyPr vert="horz" wrap="square" lIns="95552" tIns="47775" rIns="95552" bIns="47775" numCol="1" anchor="t" anchorCtr="0" compatLnSpc="1">
            <a:prstTxWarp prst="textNoShape">
              <a:avLst/>
            </a:prstTxWarp>
          </a:bodyPr>
          <a:lstStyle>
            <a:lvl1pPr algn="r" defTabSz="955269">
              <a:defRPr sz="1200">
                <a:latin typeface="Arial" charset="0"/>
              </a:defRPr>
            </a:lvl1pPr>
          </a:lstStyle>
          <a:p>
            <a:pPr>
              <a:defRPr/>
            </a:pPr>
            <a:endParaRPr lang="fr-FR" dirty="0"/>
          </a:p>
        </p:txBody>
      </p:sp>
      <p:sp>
        <p:nvSpPr>
          <p:cNvPr id="11269" name="Rectangle 5"/>
          <p:cNvSpPr>
            <a:spLocks noGrp="1" noChangeArrowheads="1"/>
          </p:cNvSpPr>
          <p:nvPr>
            <p:ph type="sldNum" sz="quarter" idx="3"/>
          </p:nvPr>
        </p:nvSpPr>
        <p:spPr bwMode="auto">
          <a:xfrm>
            <a:off x="3851700" y="9430391"/>
            <a:ext cx="2945979" cy="496253"/>
          </a:xfrm>
          <a:prstGeom prst="rect">
            <a:avLst/>
          </a:prstGeom>
          <a:noFill/>
          <a:ln w="9525">
            <a:noFill/>
            <a:miter lim="800000"/>
            <a:headEnd/>
            <a:tailEnd/>
          </a:ln>
          <a:effectLst/>
        </p:spPr>
        <p:txBody>
          <a:bodyPr vert="horz" wrap="square" lIns="95552" tIns="47775" rIns="95552" bIns="47775" numCol="1" anchor="b" anchorCtr="0" compatLnSpc="1">
            <a:prstTxWarp prst="textNoShape">
              <a:avLst/>
            </a:prstTxWarp>
          </a:bodyPr>
          <a:lstStyle>
            <a:lvl1pPr algn="r" defTabSz="955269">
              <a:defRPr sz="1200">
                <a:latin typeface="Arial" charset="0"/>
              </a:defRPr>
            </a:lvl1pPr>
          </a:lstStyle>
          <a:p>
            <a:pPr>
              <a:defRPr/>
            </a:pPr>
            <a:fld id="{E31066CC-91D0-49BC-AA08-937DF3A0862E}" type="slidenum">
              <a:rPr lang="fr-FR"/>
              <a:pPr>
                <a:defRPr/>
              </a:pPr>
              <a:t>‹N°›</a:t>
            </a:fld>
            <a:endParaRPr lang="fr-FR" dirty="0"/>
          </a:p>
        </p:txBody>
      </p:sp>
    </p:spTree>
    <p:extLst>
      <p:ext uri="{BB962C8B-B14F-4D97-AF65-F5344CB8AC3E}">
        <p14:creationId xmlns:p14="http://schemas.microsoft.com/office/powerpoint/2010/main" val="240651252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1" y="1"/>
            <a:ext cx="2945980" cy="496253"/>
          </a:xfrm>
          <a:prstGeom prst="rect">
            <a:avLst/>
          </a:prstGeom>
          <a:noFill/>
          <a:ln w="9525">
            <a:noFill/>
            <a:miter lim="800000"/>
            <a:headEnd/>
            <a:tailEnd/>
          </a:ln>
          <a:effectLst/>
        </p:spPr>
        <p:txBody>
          <a:bodyPr vert="horz" wrap="square" lIns="95552" tIns="47775" rIns="95552" bIns="47775" numCol="1" anchor="t" anchorCtr="0" compatLnSpc="1">
            <a:prstTxWarp prst="textNoShape">
              <a:avLst/>
            </a:prstTxWarp>
          </a:bodyPr>
          <a:lstStyle>
            <a:lvl1pPr defTabSz="955269">
              <a:spcBef>
                <a:spcPct val="0"/>
              </a:spcBef>
              <a:defRPr sz="1200">
                <a:solidFill>
                  <a:schemeClr val="tx1"/>
                </a:solidFill>
                <a:latin typeface="Times New Roman" pitchFamily="18" charset="0"/>
              </a:defRPr>
            </a:lvl1pPr>
          </a:lstStyle>
          <a:p>
            <a:pPr>
              <a:defRPr/>
            </a:pPr>
            <a:endParaRPr lang="fr-FR" dirty="0"/>
          </a:p>
        </p:txBody>
      </p:sp>
      <p:sp>
        <p:nvSpPr>
          <p:cNvPr id="7171" name="Rectangle 3"/>
          <p:cNvSpPr>
            <a:spLocks noGrp="1" noChangeArrowheads="1"/>
          </p:cNvSpPr>
          <p:nvPr>
            <p:ph type="dt" idx="1"/>
          </p:nvPr>
        </p:nvSpPr>
        <p:spPr bwMode="auto">
          <a:xfrm>
            <a:off x="3851700" y="1"/>
            <a:ext cx="2945979" cy="496253"/>
          </a:xfrm>
          <a:prstGeom prst="rect">
            <a:avLst/>
          </a:prstGeom>
          <a:noFill/>
          <a:ln w="9525">
            <a:noFill/>
            <a:miter lim="800000"/>
            <a:headEnd/>
            <a:tailEnd/>
          </a:ln>
          <a:effectLst/>
        </p:spPr>
        <p:txBody>
          <a:bodyPr vert="horz" wrap="square" lIns="95552" tIns="47775" rIns="95552" bIns="47775" numCol="1" anchor="t" anchorCtr="0" compatLnSpc="1">
            <a:prstTxWarp prst="textNoShape">
              <a:avLst/>
            </a:prstTxWarp>
          </a:bodyPr>
          <a:lstStyle>
            <a:lvl1pPr algn="r" defTabSz="955269">
              <a:spcBef>
                <a:spcPct val="0"/>
              </a:spcBef>
              <a:defRPr sz="1200">
                <a:solidFill>
                  <a:schemeClr val="tx1"/>
                </a:solidFill>
                <a:latin typeface="Times New Roman" pitchFamily="18" charset="0"/>
              </a:defRPr>
            </a:lvl1pPr>
          </a:lstStyle>
          <a:p>
            <a:pPr>
              <a:defRPr/>
            </a:pPr>
            <a:endParaRPr lang="fr-FR" dirty="0"/>
          </a:p>
        </p:txBody>
      </p:sp>
      <p:sp>
        <p:nvSpPr>
          <p:cNvPr id="36868" name="Rectangle 4"/>
          <p:cNvSpPr>
            <a:spLocks noGrp="1" noRot="1" noChangeAspect="1" noChangeArrowheads="1" noTextEdit="1"/>
          </p:cNvSpPr>
          <p:nvPr>
            <p:ph type="sldImg" idx="2"/>
          </p:nvPr>
        </p:nvSpPr>
        <p:spPr bwMode="auto">
          <a:xfrm>
            <a:off x="917575" y="744538"/>
            <a:ext cx="4962525" cy="3722687"/>
          </a:xfrm>
          <a:prstGeom prst="rect">
            <a:avLst/>
          </a:prstGeom>
          <a:noFill/>
          <a:ln w="9525">
            <a:solidFill>
              <a:srgbClr val="000000"/>
            </a:solidFill>
            <a:miter lim="800000"/>
            <a:headEnd/>
            <a:tailEnd/>
          </a:ln>
        </p:spPr>
      </p:sp>
      <p:sp>
        <p:nvSpPr>
          <p:cNvPr id="7173" name="Rectangle 5"/>
          <p:cNvSpPr>
            <a:spLocks noGrp="1" noChangeArrowheads="1"/>
          </p:cNvSpPr>
          <p:nvPr>
            <p:ph type="body" sz="quarter" idx="3"/>
          </p:nvPr>
        </p:nvSpPr>
        <p:spPr bwMode="auto">
          <a:xfrm>
            <a:off x="905717" y="4716797"/>
            <a:ext cx="4986242" cy="4464673"/>
          </a:xfrm>
          <a:prstGeom prst="rect">
            <a:avLst/>
          </a:prstGeom>
          <a:noFill/>
          <a:ln w="9525">
            <a:noFill/>
            <a:miter lim="800000"/>
            <a:headEnd/>
            <a:tailEnd/>
          </a:ln>
          <a:effectLst/>
        </p:spPr>
        <p:txBody>
          <a:bodyPr vert="horz" wrap="square" lIns="95552" tIns="47775" rIns="95552" bIns="47775"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7174" name="Rectangle 6"/>
          <p:cNvSpPr>
            <a:spLocks noGrp="1" noChangeArrowheads="1"/>
          </p:cNvSpPr>
          <p:nvPr>
            <p:ph type="ftr" sz="quarter" idx="4"/>
          </p:nvPr>
        </p:nvSpPr>
        <p:spPr bwMode="auto">
          <a:xfrm>
            <a:off x="1" y="9430391"/>
            <a:ext cx="2945980" cy="496253"/>
          </a:xfrm>
          <a:prstGeom prst="rect">
            <a:avLst/>
          </a:prstGeom>
          <a:noFill/>
          <a:ln w="9525">
            <a:noFill/>
            <a:miter lim="800000"/>
            <a:headEnd/>
            <a:tailEnd/>
          </a:ln>
          <a:effectLst/>
        </p:spPr>
        <p:txBody>
          <a:bodyPr vert="horz" wrap="square" lIns="95552" tIns="47775" rIns="95552" bIns="47775" numCol="1" anchor="b" anchorCtr="0" compatLnSpc="1">
            <a:prstTxWarp prst="textNoShape">
              <a:avLst/>
            </a:prstTxWarp>
          </a:bodyPr>
          <a:lstStyle>
            <a:lvl1pPr defTabSz="955269">
              <a:spcBef>
                <a:spcPct val="0"/>
              </a:spcBef>
              <a:defRPr sz="1200">
                <a:solidFill>
                  <a:schemeClr val="tx1"/>
                </a:solidFill>
                <a:latin typeface="Times New Roman" pitchFamily="18" charset="0"/>
              </a:defRPr>
            </a:lvl1pPr>
          </a:lstStyle>
          <a:p>
            <a:pPr>
              <a:defRPr/>
            </a:pPr>
            <a:endParaRPr lang="fr-FR" dirty="0"/>
          </a:p>
        </p:txBody>
      </p:sp>
      <p:sp>
        <p:nvSpPr>
          <p:cNvPr id="7175" name="Rectangle 7"/>
          <p:cNvSpPr>
            <a:spLocks noGrp="1" noChangeArrowheads="1"/>
          </p:cNvSpPr>
          <p:nvPr>
            <p:ph type="sldNum" sz="quarter" idx="5"/>
          </p:nvPr>
        </p:nvSpPr>
        <p:spPr bwMode="auto">
          <a:xfrm>
            <a:off x="3851700" y="9430391"/>
            <a:ext cx="2945979" cy="496253"/>
          </a:xfrm>
          <a:prstGeom prst="rect">
            <a:avLst/>
          </a:prstGeom>
          <a:noFill/>
          <a:ln w="9525">
            <a:noFill/>
            <a:miter lim="800000"/>
            <a:headEnd/>
            <a:tailEnd/>
          </a:ln>
          <a:effectLst/>
        </p:spPr>
        <p:txBody>
          <a:bodyPr vert="horz" wrap="square" lIns="95552" tIns="47775" rIns="95552" bIns="47775" numCol="1" anchor="b" anchorCtr="0" compatLnSpc="1">
            <a:prstTxWarp prst="textNoShape">
              <a:avLst/>
            </a:prstTxWarp>
          </a:bodyPr>
          <a:lstStyle>
            <a:lvl1pPr algn="r" defTabSz="955269">
              <a:spcBef>
                <a:spcPct val="0"/>
              </a:spcBef>
              <a:defRPr sz="1200">
                <a:solidFill>
                  <a:schemeClr val="tx1"/>
                </a:solidFill>
                <a:latin typeface="Times New Roman" pitchFamily="18" charset="0"/>
              </a:defRPr>
            </a:lvl1pPr>
          </a:lstStyle>
          <a:p>
            <a:pPr>
              <a:defRPr/>
            </a:pPr>
            <a:fld id="{1D7620C8-34F6-4874-8200-C56F97095190}" type="slidenum">
              <a:rPr lang="fr-FR"/>
              <a:pPr>
                <a:defRPr/>
              </a:pPr>
              <a:t>‹N°›</a:t>
            </a:fld>
            <a:endParaRPr lang="fr-FR" dirty="0"/>
          </a:p>
        </p:txBody>
      </p:sp>
    </p:spTree>
    <p:extLst>
      <p:ext uri="{BB962C8B-B14F-4D97-AF65-F5344CB8AC3E}">
        <p14:creationId xmlns:p14="http://schemas.microsoft.com/office/powerpoint/2010/main" val="824642203"/>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s://fr.wikipedia.org/wiki/Addiction"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1D7620C8-34F6-4874-8200-C56F97095190}" type="slidenum">
              <a:rPr lang="fr-FR" smtClean="0"/>
              <a:pPr>
                <a:defRPr/>
              </a:pPr>
              <a:t>1</a:t>
            </a:fld>
            <a:endParaRPr lang="fr-FR" dirty="0"/>
          </a:p>
        </p:txBody>
      </p:sp>
    </p:spTree>
    <p:extLst>
      <p:ext uri="{BB962C8B-B14F-4D97-AF65-F5344CB8AC3E}">
        <p14:creationId xmlns:p14="http://schemas.microsoft.com/office/powerpoint/2010/main" val="115163380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Ex CA 2RS : 12 communes, dont 3 QPV</a:t>
            </a:r>
            <a:endParaRPr lang="fr-FR" dirty="0"/>
          </a:p>
        </p:txBody>
      </p:sp>
      <p:sp>
        <p:nvSpPr>
          <p:cNvPr id="4" name="Espace réservé du numéro de diapositive 3"/>
          <p:cNvSpPr>
            <a:spLocks noGrp="1"/>
          </p:cNvSpPr>
          <p:nvPr>
            <p:ph type="sldNum" sz="quarter" idx="10"/>
          </p:nvPr>
        </p:nvSpPr>
        <p:spPr/>
        <p:txBody>
          <a:bodyPr/>
          <a:lstStyle/>
          <a:p>
            <a:fld id="{E23BE843-78C5-4898-B052-79E4260E3282}" type="slidenum">
              <a:rPr lang="fr-FR" smtClean="0"/>
              <a:pPr/>
              <a:t>12</a:t>
            </a:fld>
            <a:endParaRPr lang="fr-FR"/>
          </a:p>
        </p:txBody>
      </p:sp>
    </p:spTree>
    <p:extLst>
      <p:ext uri="{BB962C8B-B14F-4D97-AF65-F5344CB8AC3E}">
        <p14:creationId xmlns:p14="http://schemas.microsoft.com/office/powerpoint/2010/main" val="28251378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fr-FR" dirty="0" smtClean="0"/>
              <a:t>ELSA en centres hospitaliers</a:t>
            </a:r>
          </a:p>
          <a:p>
            <a:pPr marL="0" marR="0" indent="0" algn="l" defTabSz="914400" rtl="0" eaLnBrk="0" fontAlgn="base" latinLnBrk="0" hangingPunct="0">
              <a:lnSpc>
                <a:spcPct val="100000"/>
              </a:lnSpc>
              <a:spcBef>
                <a:spcPct val="30000"/>
              </a:spcBef>
              <a:spcAft>
                <a:spcPct val="0"/>
              </a:spcAft>
              <a:buClrTx/>
              <a:buSzTx/>
              <a:buFontTx/>
              <a:buNone/>
              <a:tabLst/>
              <a:defRPr/>
            </a:pPr>
            <a:endParaRPr lang="fr-FR" dirty="0" smtClean="0"/>
          </a:p>
          <a:p>
            <a:r>
              <a:rPr lang="fr-FR" b="1" dirty="0" smtClean="0"/>
              <a:t>centre de soins, d'accompagnement et de prévention en addictologie</a:t>
            </a:r>
            <a:r>
              <a:rPr lang="fr-FR" dirty="0" smtClean="0"/>
              <a:t> (CSAPA) est une structure ayant pour mission d'assurer les actions de prévention et de soins aux personnes </a:t>
            </a:r>
          </a:p>
          <a:p>
            <a:r>
              <a:rPr lang="fr-FR" dirty="0" smtClean="0"/>
              <a:t>atteintes d'</a:t>
            </a:r>
            <a:r>
              <a:rPr lang="fr-FR" dirty="0" smtClean="0">
                <a:hlinkClick r:id="rId3" tooltip="Addiction"/>
              </a:rPr>
              <a:t>addiction</a:t>
            </a:r>
            <a:r>
              <a:rPr lang="fr-FR" dirty="0" smtClean="0"/>
              <a:t> à des produits (drogues, alcool) ou des comportements (jeux, sexe, troubles alimentaires...).</a:t>
            </a:r>
          </a:p>
          <a:p>
            <a:r>
              <a:rPr lang="fr-FR" dirty="0" smtClean="0"/>
              <a:t>Les </a:t>
            </a:r>
            <a:r>
              <a:rPr lang="fr-FR" b="1" dirty="0" smtClean="0"/>
              <a:t>Centres d’Accueil et d’Accompagnement à la Réduction des risques pour Usagers de Drogues</a:t>
            </a:r>
            <a:r>
              <a:rPr lang="fr-FR" dirty="0" smtClean="0"/>
              <a:t> (CAARUD) sont des établissements médico-sociaux destinés à accueillir des usagers de drogues (principe de l'accueil inconditionnel). </a:t>
            </a:r>
            <a:endParaRPr lang="fr-FR" dirty="0"/>
          </a:p>
        </p:txBody>
      </p:sp>
      <p:sp>
        <p:nvSpPr>
          <p:cNvPr id="4" name="Espace réservé du numéro de diapositive 3"/>
          <p:cNvSpPr>
            <a:spLocks noGrp="1"/>
          </p:cNvSpPr>
          <p:nvPr>
            <p:ph type="sldNum" sz="quarter" idx="10"/>
          </p:nvPr>
        </p:nvSpPr>
        <p:spPr/>
        <p:txBody>
          <a:bodyPr/>
          <a:lstStyle/>
          <a:p>
            <a:pPr>
              <a:defRPr/>
            </a:pPr>
            <a:fld id="{1D7620C8-34F6-4874-8200-C56F97095190}" type="slidenum">
              <a:rPr lang="fr-FR" smtClean="0"/>
              <a:pPr>
                <a:defRPr/>
              </a:pPr>
              <a:t>13</a:t>
            </a:fld>
            <a:endParaRPr lang="fr-FR" dirty="0"/>
          </a:p>
        </p:txBody>
      </p:sp>
    </p:spTree>
    <p:extLst>
      <p:ext uri="{BB962C8B-B14F-4D97-AF65-F5344CB8AC3E}">
        <p14:creationId xmlns:p14="http://schemas.microsoft.com/office/powerpoint/2010/main" val="2350515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dirty="0" smtClean="0"/>
              <a:t>Le 3eme objectif ne sera pas détaillé dans la mesure où les propriétaires du camping</a:t>
            </a:r>
            <a:r>
              <a:rPr lang="fr-FR" baseline="0" dirty="0" smtClean="0"/>
              <a:t> concerné, à savoir Les Bréviaires, ont contourné la réglementation; à ce jour, une réflexion est à mener pour savoir comment atteindre le public cible. </a:t>
            </a:r>
            <a:endParaRPr lang="fr-FR" dirty="0"/>
          </a:p>
        </p:txBody>
      </p:sp>
      <p:sp>
        <p:nvSpPr>
          <p:cNvPr id="4" name="Espace réservé du numéro de diapositive 3"/>
          <p:cNvSpPr>
            <a:spLocks noGrp="1"/>
          </p:cNvSpPr>
          <p:nvPr>
            <p:ph type="sldNum" sz="quarter" idx="10"/>
          </p:nvPr>
        </p:nvSpPr>
        <p:spPr/>
        <p:txBody>
          <a:bodyPr/>
          <a:lstStyle/>
          <a:p>
            <a:pPr>
              <a:defRPr/>
            </a:pPr>
            <a:fld id="{1D7620C8-34F6-4874-8200-C56F97095190}" type="slidenum">
              <a:rPr lang="fr-FR" smtClean="0"/>
              <a:pPr>
                <a:defRPr/>
              </a:pPr>
              <a:t>2</a:t>
            </a:fld>
            <a:endParaRPr lang="fr-FR"/>
          </a:p>
        </p:txBody>
      </p:sp>
    </p:spTree>
    <p:extLst>
      <p:ext uri="{BB962C8B-B14F-4D97-AF65-F5344CB8AC3E}">
        <p14:creationId xmlns:p14="http://schemas.microsoft.com/office/powerpoint/2010/main" val="35674349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Espace réservé de l'image des diapositives 1"/>
          <p:cNvSpPr>
            <a:spLocks noGrp="1" noRot="1" noChangeAspect="1" noTextEdit="1"/>
          </p:cNvSpPr>
          <p:nvPr>
            <p:ph type="sldImg"/>
          </p:nvPr>
        </p:nvSpPr>
        <p:spPr>
          <a:ln/>
        </p:spPr>
      </p:sp>
      <p:sp>
        <p:nvSpPr>
          <p:cNvPr id="23555" name="Espace réservé des commentaires 2"/>
          <p:cNvSpPr>
            <a:spLocks noGrp="1"/>
          </p:cNvSpPr>
          <p:nvPr>
            <p:ph type="body" idx="1"/>
          </p:nvPr>
        </p:nvSpPr>
        <p:spPr>
          <a:noFill/>
        </p:spPr>
        <p:txBody>
          <a:bodyPr/>
          <a:lstStyle/>
          <a:p>
            <a:r>
              <a:rPr lang="fr-FR" altLang="fr-FR" dirty="0"/>
              <a:t>Un accès à l’ensemble des consultations spécialisées de l’hôpital + au plateau technique + médicaments de la pharmacie hospitalière </a:t>
            </a:r>
          </a:p>
          <a:p>
            <a:endParaRPr lang="fr-FR" altLang="fr-FR" dirty="0" smtClean="0">
              <a:latin typeface="Times New Roman" pitchFamily="18" charset="0"/>
            </a:endParaRPr>
          </a:p>
        </p:txBody>
      </p:sp>
      <p:sp>
        <p:nvSpPr>
          <p:cNvPr id="4" name="Espace réservé du numéro de diapositive 3"/>
          <p:cNvSpPr>
            <a:spLocks noGrp="1"/>
          </p:cNvSpPr>
          <p:nvPr>
            <p:ph type="sldNum" sz="quarter" idx="5"/>
          </p:nvPr>
        </p:nvSpPr>
        <p:spPr/>
        <p:txBody>
          <a:bodyPr/>
          <a:lstStyle/>
          <a:p>
            <a:pPr>
              <a:defRPr/>
            </a:pPr>
            <a:fld id="{C91A8BA1-AA8B-4768-9462-7BBCE5CF0627}" type="slidenum">
              <a:rPr lang="fr-FR" altLang="fr-FR" smtClean="0"/>
              <a:pPr>
                <a:defRPr/>
              </a:pPr>
              <a:t>3</a:t>
            </a:fld>
            <a:endParaRPr lang="fr-FR" altLang="fr-F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pPr>
              <a:defRPr/>
            </a:pPr>
            <a:fld id="{670E93CA-A4A5-48B4-AAF6-D62BFF0E559F}" type="slidenum">
              <a:rPr lang="fr-FR" altLang="fr-FR" smtClean="0"/>
              <a:pPr>
                <a:defRPr/>
              </a:pPr>
              <a:t>4</a:t>
            </a:fld>
            <a:endParaRPr lang="fr-FR" altLang="fr-F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r>
              <a:rPr lang="fr-FR" b="1" dirty="0" smtClean="0"/>
              <a:t>Indicateurs de suivi </a:t>
            </a:r>
            <a:r>
              <a:rPr lang="fr-FR" dirty="0" smtClean="0"/>
              <a:t>: rencontres avec les équipes PASS</a:t>
            </a:r>
          </a:p>
          <a:p>
            <a:r>
              <a:rPr lang="fr-FR" b="1" dirty="0" smtClean="0"/>
              <a:t>Indicateurs de résultats : A TERME </a:t>
            </a:r>
          </a:p>
          <a:p>
            <a:r>
              <a:rPr lang="fr-FR" dirty="0" smtClean="0"/>
              <a:t>Nombre de personnes accueillies; d’ouverture de droits, d’accès aux soins</a:t>
            </a:r>
          </a:p>
          <a:p>
            <a:endParaRPr lang="fr-FR" dirty="0"/>
          </a:p>
          <a:p>
            <a:r>
              <a:rPr lang="fr-FR" dirty="0"/>
              <a:t>Il ressort de cet état des lieux que nos PASS </a:t>
            </a:r>
            <a:endParaRPr lang="fr-FR" dirty="0" smtClean="0"/>
          </a:p>
          <a:p>
            <a:r>
              <a:rPr lang="fr-FR" dirty="0" smtClean="0"/>
              <a:t>-relèvent </a:t>
            </a:r>
            <a:r>
              <a:rPr lang="fr-FR" dirty="0"/>
              <a:t>plus du social que du médical </a:t>
            </a:r>
            <a:endParaRPr lang="fr-FR" dirty="0" smtClean="0"/>
          </a:p>
          <a:p>
            <a:r>
              <a:rPr lang="fr-FR" dirty="0" smtClean="0"/>
              <a:t>-et </a:t>
            </a:r>
            <a:r>
              <a:rPr lang="fr-FR" dirty="0"/>
              <a:t>que le respect du cahier des charges est à améliorer, notamment en termes de traçabilité de l’activité et de gouvernance.</a:t>
            </a:r>
          </a:p>
          <a:p>
            <a:r>
              <a:rPr lang="fr-FR" dirty="0" smtClean="0"/>
              <a:t>-pas assez connues </a:t>
            </a:r>
            <a:endParaRPr lang="fr-FR" dirty="0"/>
          </a:p>
        </p:txBody>
      </p:sp>
      <p:sp>
        <p:nvSpPr>
          <p:cNvPr id="4" name="Espace réservé du numéro de diapositive 3"/>
          <p:cNvSpPr>
            <a:spLocks noGrp="1"/>
          </p:cNvSpPr>
          <p:nvPr>
            <p:ph type="sldNum" sz="quarter" idx="10"/>
          </p:nvPr>
        </p:nvSpPr>
        <p:spPr/>
        <p:txBody>
          <a:bodyPr/>
          <a:lstStyle/>
          <a:p>
            <a:pPr>
              <a:defRPr/>
            </a:pPr>
            <a:fld id="{1D7620C8-34F6-4874-8200-C56F97095190}" type="slidenum">
              <a:rPr lang="fr-FR" smtClean="0"/>
              <a:pPr>
                <a:defRPr/>
              </a:pPr>
              <a:t>5</a:t>
            </a:fld>
            <a:endParaRPr lang="fr-FR"/>
          </a:p>
        </p:txBody>
      </p:sp>
    </p:spTree>
    <p:extLst>
      <p:ext uri="{BB962C8B-B14F-4D97-AF65-F5344CB8AC3E}">
        <p14:creationId xmlns:p14="http://schemas.microsoft.com/office/powerpoint/2010/main" val="22865912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fr-FR" sz="1200" dirty="0" smtClean="0"/>
              <a:t>Copil PASS : CH de Rambouillet, Versailles, Meulan</a:t>
            </a:r>
          </a:p>
          <a:p>
            <a:pPr marL="0" marR="0" indent="0" algn="l" defTabSz="914400" rtl="0" eaLnBrk="0" fontAlgn="base" latinLnBrk="0" hangingPunct="0">
              <a:lnSpc>
                <a:spcPct val="100000"/>
              </a:lnSpc>
              <a:spcBef>
                <a:spcPct val="30000"/>
              </a:spcBef>
              <a:spcAft>
                <a:spcPct val="0"/>
              </a:spcAft>
              <a:buClrTx/>
              <a:buSzTx/>
              <a:buFontTx/>
              <a:buNone/>
              <a:tabLst/>
              <a:defRPr/>
            </a:pPr>
            <a:endParaRPr lang="fr-FR" altLang="fr-FR" sz="1200" dirty="0" smtClean="0"/>
          </a:p>
          <a:p>
            <a:r>
              <a:rPr lang="fr-FR" altLang="fr-FR" sz="1200" dirty="0" smtClean="0"/>
              <a:t>La majorité des patients n’a aucune couverture maladie (67 % en 2016 vs 57% en 2015) </a:t>
            </a:r>
            <a:endParaRPr lang="fr-FR" dirty="0"/>
          </a:p>
        </p:txBody>
      </p:sp>
      <p:sp>
        <p:nvSpPr>
          <p:cNvPr id="4" name="Espace réservé du numéro de diapositive 3"/>
          <p:cNvSpPr>
            <a:spLocks noGrp="1"/>
          </p:cNvSpPr>
          <p:nvPr>
            <p:ph type="sldNum" sz="quarter" idx="10"/>
          </p:nvPr>
        </p:nvSpPr>
        <p:spPr/>
        <p:txBody>
          <a:bodyPr/>
          <a:lstStyle/>
          <a:p>
            <a:pPr>
              <a:defRPr/>
            </a:pPr>
            <a:fld id="{1D7620C8-34F6-4874-8200-C56F97095190}" type="slidenum">
              <a:rPr lang="fr-FR" smtClean="0"/>
              <a:pPr>
                <a:defRPr/>
              </a:pPr>
              <a:t>6</a:t>
            </a:fld>
            <a:endParaRPr lang="fr-FR" dirty="0"/>
          </a:p>
        </p:txBody>
      </p:sp>
    </p:spTree>
    <p:extLst>
      <p:ext uri="{BB962C8B-B14F-4D97-AF65-F5344CB8AC3E}">
        <p14:creationId xmlns:p14="http://schemas.microsoft.com/office/powerpoint/2010/main" val="300036293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b="1" i="1" dirty="0"/>
          </a:p>
        </p:txBody>
      </p:sp>
      <p:sp>
        <p:nvSpPr>
          <p:cNvPr id="4" name="Espace réservé du numéro de diapositive 3"/>
          <p:cNvSpPr>
            <a:spLocks noGrp="1"/>
          </p:cNvSpPr>
          <p:nvPr>
            <p:ph type="sldNum" sz="quarter" idx="10"/>
          </p:nvPr>
        </p:nvSpPr>
        <p:spPr/>
        <p:txBody>
          <a:bodyPr/>
          <a:lstStyle/>
          <a:p>
            <a:pPr>
              <a:defRPr/>
            </a:pPr>
            <a:fld id="{1D7620C8-34F6-4874-8200-C56F97095190}" type="slidenum">
              <a:rPr lang="fr-FR" smtClean="0"/>
              <a:pPr>
                <a:defRPr/>
              </a:pPr>
              <a:t>8</a:t>
            </a:fld>
            <a:endParaRPr lang="fr-FR"/>
          </a:p>
        </p:txBody>
      </p:sp>
    </p:spTree>
    <p:extLst>
      <p:ext uri="{BB962C8B-B14F-4D97-AF65-F5344CB8AC3E}">
        <p14:creationId xmlns:p14="http://schemas.microsoft.com/office/powerpoint/2010/main" val="22865912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1D7620C8-34F6-4874-8200-C56F97095190}" type="slidenum">
              <a:rPr lang="fr-FR" smtClean="0"/>
              <a:pPr>
                <a:defRPr/>
              </a:pPr>
              <a:t>9</a:t>
            </a:fld>
            <a:endParaRPr lang="fr-FR" dirty="0"/>
          </a:p>
        </p:txBody>
      </p:sp>
    </p:spTree>
    <p:extLst>
      <p:ext uri="{BB962C8B-B14F-4D97-AF65-F5344CB8AC3E}">
        <p14:creationId xmlns:p14="http://schemas.microsoft.com/office/powerpoint/2010/main" val="300036293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pPr>
              <a:defRPr/>
            </a:pPr>
            <a:fld id="{1D7620C8-34F6-4874-8200-C56F97095190}" type="slidenum">
              <a:rPr lang="fr-FR" smtClean="0"/>
              <a:pPr>
                <a:defRPr/>
              </a:pPr>
              <a:t>10</a:t>
            </a:fld>
            <a:endParaRPr lang="fr-FR" dirty="0"/>
          </a:p>
        </p:txBody>
      </p:sp>
    </p:spTree>
    <p:extLst>
      <p:ext uri="{BB962C8B-B14F-4D97-AF65-F5344CB8AC3E}">
        <p14:creationId xmlns:p14="http://schemas.microsoft.com/office/powerpoint/2010/main" val="115163380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jpeg"/><Relationship Id="rId1" Type="http://schemas.openxmlformats.org/officeDocument/2006/relationships/slideMaster" Target="../slideMasters/slideMaster1.xml"/><Relationship Id="rId5" Type="http://schemas.openxmlformats.org/officeDocument/2006/relationships/image" Target="../media/image5.jpeg"/><Relationship Id="rId4" Type="http://schemas.openxmlformats.org/officeDocument/2006/relationships/hyperlink" Target="http://arsidf.intranet.sante.fr/upload/docs/image/jpeg/2014-10/logo-ars-iledefrance-dt78.jpg" TargetMode="Externa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6.jpeg"/><Relationship Id="rId1" Type="http://schemas.openxmlformats.org/officeDocument/2006/relationships/slideMaster" Target="../slideMasters/slideMaster2.xml"/><Relationship Id="rId4" Type="http://schemas.openxmlformats.org/officeDocument/2006/relationships/image" Target="../media/image7.jpe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pic>
        <p:nvPicPr>
          <p:cNvPr id="4" name="Picture 23" descr="ARS-PPT ECRAN D'OUVERTURE"/>
          <p:cNvPicPr>
            <a:picLocks noChangeAspect="1" noChangeArrowheads="1"/>
          </p:cNvPicPr>
          <p:nvPr/>
        </p:nvPicPr>
        <p:blipFill>
          <a:blip r:embed="rId2" cstate="print"/>
          <a:srcRect/>
          <a:stretch>
            <a:fillRect/>
          </a:stretch>
        </p:blipFill>
        <p:spPr bwMode="auto">
          <a:xfrm>
            <a:off x="0" y="9525"/>
            <a:ext cx="9144000" cy="6838950"/>
          </a:xfrm>
          <a:prstGeom prst="rect">
            <a:avLst/>
          </a:prstGeom>
          <a:noFill/>
          <a:ln w="9525">
            <a:noFill/>
            <a:miter lim="800000"/>
            <a:headEnd/>
            <a:tailEnd/>
          </a:ln>
        </p:spPr>
      </p:pic>
      <p:sp>
        <p:nvSpPr>
          <p:cNvPr id="3074" name="Rectangle 2"/>
          <p:cNvSpPr>
            <a:spLocks noGrp="1" noChangeArrowheads="1"/>
          </p:cNvSpPr>
          <p:nvPr>
            <p:ph type="ctrTitle"/>
          </p:nvPr>
        </p:nvSpPr>
        <p:spPr>
          <a:xfrm>
            <a:off x="2506663" y="2874963"/>
            <a:ext cx="6111875" cy="1143000"/>
          </a:xfrm>
        </p:spPr>
        <p:txBody>
          <a:bodyPr/>
          <a:lstStyle>
            <a:lvl1pPr marL="0" indent="917575">
              <a:buFontTx/>
              <a:buBlip>
                <a:blip r:embed="rId3"/>
              </a:buBlip>
              <a:tabLst>
                <a:tab pos="806450" algn="l"/>
                <a:tab pos="952500" algn="l"/>
                <a:tab pos="1141413" algn="l"/>
                <a:tab pos="5243513" algn="l"/>
              </a:tabLst>
              <a:defRPr>
                <a:solidFill>
                  <a:srgbClr val="002395"/>
                </a:solidFill>
              </a:defRPr>
            </a:lvl1pPr>
          </a:lstStyle>
          <a:p>
            <a:r>
              <a:rPr lang="fr-FR"/>
              <a:t>Cliquez pour ajouter un titre</a:t>
            </a:r>
          </a:p>
        </p:txBody>
      </p:sp>
      <p:sp>
        <p:nvSpPr>
          <p:cNvPr id="3075" name="Rectangle 3"/>
          <p:cNvSpPr>
            <a:spLocks noGrp="1" noChangeArrowheads="1"/>
          </p:cNvSpPr>
          <p:nvPr>
            <p:ph type="subTitle" idx="1"/>
          </p:nvPr>
        </p:nvSpPr>
        <p:spPr>
          <a:xfrm>
            <a:off x="2495550" y="4165600"/>
            <a:ext cx="6019800" cy="1752600"/>
          </a:xfrm>
        </p:spPr>
        <p:txBody>
          <a:bodyPr/>
          <a:lstStyle>
            <a:lvl1pPr marL="0" indent="927100">
              <a:defRPr>
                <a:solidFill>
                  <a:srgbClr val="7AB800"/>
                </a:solidFill>
              </a:defRPr>
            </a:lvl1pPr>
          </a:lstStyle>
          <a:p>
            <a:r>
              <a:rPr lang="fr-FR"/>
              <a:t>Cliquez pour ajouter un sous-titre</a:t>
            </a:r>
          </a:p>
        </p:txBody>
      </p:sp>
      <p:pic>
        <p:nvPicPr>
          <p:cNvPr id="6" name="Image 5" descr="http://arsidf.intranet.sante.fr/upload/docs/image/jpeg/2014-10/logo-ars-iledefrance-dt78.jpg.associated/th-320x240-logo-ars-iledefrance-dt78.jpg.jpg">
            <a:hlinkClick r:id="rId4"/>
          </p:cNvPr>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7225" y="642501"/>
            <a:ext cx="3124615" cy="2210435"/>
          </a:xfrm>
          <a:prstGeom prst="rect">
            <a:avLst/>
          </a:prstGeom>
          <a:noFill/>
          <a:ln>
            <a:noFill/>
          </a:ln>
        </p:spPr>
      </p:pic>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419850" y="220663"/>
            <a:ext cx="2038350" cy="5441950"/>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304800" y="220663"/>
            <a:ext cx="5962650" cy="5441950"/>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re. Text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304800" y="220663"/>
            <a:ext cx="8153400" cy="1143000"/>
          </a:xfrm>
        </p:spPr>
        <p:txBody>
          <a:bodyPr/>
          <a:lstStyle/>
          <a:p>
            <a:r>
              <a:rPr lang="fr-FR" smtClean="0"/>
              <a:t>Cliquez pour modifier le style du titre</a:t>
            </a:r>
            <a:endParaRPr lang="fr-FR"/>
          </a:p>
        </p:txBody>
      </p:sp>
      <p:sp>
        <p:nvSpPr>
          <p:cNvPr id="3" name="Espace réservé du texte 2"/>
          <p:cNvSpPr>
            <a:spLocks noGrp="1"/>
          </p:cNvSpPr>
          <p:nvPr>
            <p:ph type="body" sz="half" idx="1"/>
          </p:nvPr>
        </p:nvSpPr>
        <p:spPr>
          <a:xfrm>
            <a:off x="1219200" y="1547813"/>
            <a:ext cx="3543300" cy="41148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914900" y="1547813"/>
            <a:ext cx="3543300" cy="41148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TwoObj" preserve="1">
  <p:cSld name="Titre. Texte et 2 contenus">
    <p:spTree>
      <p:nvGrpSpPr>
        <p:cNvPr id="1" name=""/>
        <p:cNvGrpSpPr/>
        <p:nvPr/>
      </p:nvGrpSpPr>
      <p:grpSpPr>
        <a:xfrm>
          <a:off x="0" y="0"/>
          <a:ext cx="0" cy="0"/>
          <a:chOff x="0" y="0"/>
          <a:chExt cx="0" cy="0"/>
        </a:xfrm>
      </p:grpSpPr>
      <p:sp>
        <p:nvSpPr>
          <p:cNvPr id="2" name="Titre 1"/>
          <p:cNvSpPr>
            <a:spLocks noGrp="1"/>
          </p:cNvSpPr>
          <p:nvPr>
            <p:ph type="title"/>
          </p:nvPr>
        </p:nvSpPr>
        <p:spPr>
          <a:xfrm>
            <a:off x="304800" y="220663"/>
            <a:ext cx="8153400" cy="1143000"/>
          </a:xfrm>
        </p:spPr>
        <p:txBody>
          <a:bodyPr/>
          <a:lstStyle/>
          <a:p>
            <a:r>
              <a:rPr lang="fr-FR" smtClean="0"/>
              <a:t>Cliquez pour modifier le style du titre</a:t>
            </a:r>
            <a:endParaRPr lang="fr-FR"/>
          </a:p>
        </p:txBody>
      </p:sp>
      <p:sp>
        <p:nvSpPr>
          <p:cNvPr id="3" name="Espace réservé du texte 2"/>
          <p:cNvSpPr>
            <a:spLocks noGrp="1"/>
          </p:cNvSpPr>
          <p:nvPr>
            <p:ph type="body" sz="half" idx="1"/>
          </p:nvPr>
        </p:nvSpPr>
        <p:spPr>
          <a:xfrm>
            <a:off x="1219200" y="1547813"/>
            <a:ext cx="3543300" cy="41148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quarter" idx="2"/>
          </p:nvPr>
        </p:nvSpPr>
        <p:spPr>
          <a:xfrm>
            <a:off x="4914900" y="1547813"/>
            <a:ext cx="3543300" cy="19812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contenu 4"/>
          <p:cNvSpPr>
            <a:spLocks noGrp="1"/>
          </p:cNvSpPr>
          <p:nvPr>
            <p:ph sz="quarter" idx="3"/>
          </p:nvPr>
        </p:nvSpPr>
        <p:spPr>
          <a:xfrm>
            <a:off x="4914900" y="3681413"/>
            <a:ext cx="3543300" cy="19812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Diapositive de titre">
    <p:spTree>
      <p:nvGrpSpPr>
        <p:cNvPr id="1" name=""/>
        <p:cNvGrpSpPr/>
        <p:nvPr/>
      </p:nvGrpSpPr>
      <p:grpSpPr>
        <a:xfrm>
          <a:off x="0" y="0"/>
          <a:ext cx="0" cy="0"/>
          <a:chOff x="0" y="0"/>
          <a:chExt cx="0" cy="0"/>
        </a:xfrm>
      </p:grpSpPr>
      <p:pic>
        <p:nvPicPr>
          <p:cNvPr id="3083" name="Picture 11" descr="ARS-TERRITOIRE GRAPHIQUE"/>
          <p:cNvPicPr>
            <a:picLocks noChangeAspect="1" noChangeArrowheads="1"/>
          </p:cNvPicPr>
          <p:nvPr userDrawn="1"/>
        </p:nvPicPr>
        <p:blipFill>
          <a:blip r:embed="rId2"/>
          <a:srcRect/>
          <a:stretch>
            <a:fillRect/>
          </a:stretch>
        </p:blipFill>
        <p:spPr bwMode="auto">
          <a:xfrm>
            <a:off x="0" y="354013"/>
            <a:ext cx="9144000" cy="381000"/>
          </a:xfrm>
          <a:prstGeom prst="rect">
            <a:avLst/>
          </a:prstGeom>
          <a:noFill/>
        </p:spPr>
      </p:pic>
      <p:sp>
        <p:nvSpPr>
          <p:cNvPr id="3074" name="Rectangle 2"/>
          <p:cNvSpPr>
            <a:spLocks noGrp="1" noChangeArrowheads="1"/>
          </p:cNvSpPr>
          <p:nvPr>
            <p:ph type="ctrTitle"/>
          </p:nvPr>
        </p:nvSpPr>
        <p:spPr>
          <a:xfrm>
            <a:off x="3397250" y="2874963"/>
            <a:ext cx="5213350" cy="1143000"/>
          </a:xfrm>
        </p:spPr>
        <p:txBody>
          <a:bodyPr/>
          <a:lstStyle>
            <a:lvl1pPr marL="0" indent="0">
              <a:buFontTx/>
              <a:buNone/>
              <a:defRPr>
                <a:solidFill>
                  <a:srgbClr val="002395"/>
                </a:solidFill>
              </a:defRPr>
            </a:lvl1pPr>
          </a:lstStyle>
          <a:p>
            <a:r>
              <a:rPr lang="fr-FR"/>
              <a:t>Cliquez pour ajouter un titre</a:t>
            </a:r>
          </a:p>
        </p:txBody>
      </p:sp>
      <p:sp>
        <p:nvSpPr>
          <p:cNvPr id="3075" name="Rectangle 3"/>
          <p:cNvSpPr>
            <a:spLocks noGrp="1" noChangeArrowheads="1"/>
          </p:cNvSpPr>
          <p:nvPr>
            <p:ph type="subTitle" idx="1"/>
          </p:nvPr>
        </p:nvSpPr>
        <p:spPr>
          <a:xfrm>
            <a:off x="3413125" y="4165600"/>
            <a:ext cx="5197475" cy="1752600"/>
          </a:xfrm>
        </p:spPr>
        <p:txBody>
          <a:bodyPr/>
          <a:lstStyle>
            <a:lvl1pPr marL="0" indent="0">
              <a:buFontTx/>
              <a:buNone/>
              <a:defRPr>
                <a:solidFill>
                  <a:srgbClr val="7AB800"/>
                </a:solidFill>
              </a:defRPr>
            </a:lvl1pPr>
          </a:lstStyle>
          <a:p>
            <a:r>
              <a:rPr lang="fr-FR"/>
              <a:t>Cliquez pour ajouter un sous-titre</a:t>
            </a:r>
          </a:p>
        </p:txBody>
      </p:sp>
      <p:pic>
        <p:nvPicPr>
          <p:cNvPr id="3089" name="Picture 17" descr="ARS-PPT-TIRET-1"/>
          <p:cNvPicPr>
            <a:picLocks noChangeAspect="1" noChangeArrowheads="1"/>
          </p:cNvPicPr>
          <p:nvPr userDrawn="1"/>
        </p:nvPicPr>
        <p:blipFill>
          <a:blip r:embed="rId3"/>
          <a:srcRect/>
          <a:stretch>
            <a:fillRect/>
          </a:stretch>
        </p:blipFill>
        <p:spPr bwMode="auto">
          <a:xfrm>
            <a:off x="2614613" y="4318000"/>
            <a:ext cx="433387" cy="73025"/>
          </a:xfrm>
          <a:prstGeom prst="rect">
            <a:avLst/>
          </a:prstGeom>
          <a:noFill/>
        </p:spPr>
      </p:pic>
      <p:pic>
        <p:nvPicPr>
          <p:cNvPr id="3090" name="Picture 18" descr="ARS-PPT-TIRET-1"/>
          <p:cNvPicPr>
            <a:picLocks noChangeAspect="1" noChangeArrowheads="1"/>
          </p:cNvPicPr>
          <p:nvPr userDrawn="1"/>
        </p:nvPicPr>
        <p:blipFill>
          <a:blip r:embed="rId3"/>
          <a:srcRect/>
          <a:stretch>
            <a:fillRect/>
          </a:stretch>
        </p:blipFill>
        <p:spPr bwMode="auto">
          <a:xfrm>
            <a:off x="2614613" y="3467100"/>
            <a:ext cx="433387" cy="73025"/>
          </a:xfrm>
          <a:prstGeom prst="rect">
            <a:avLst/>
          </a:prstGeom>
          <a:noFill/>
        </p:spPr>
      </p:pic>
      <p:sp>
        <p:nvSpPr>
          <p:cNvPr id="3094" name="Text Box 22"/>
          <p:cNvSpPr txBox="1">
            <a:spLocks noChangeArrowheads="1"/>
          </p:cNvSpPr>
          <p:nvPr userDrawn="1"/>
        </p:nvSpPr>
        <p:spPr bwMode="auto">
          <a:xfrm>
            <a:off x="346075" y="6375400"/>
            <a:ext cx="898525" cy="244475"/>
          </a:xfrm>
          <a:prstGeom prst="rect">
            <a:avLst/>
          </a:prstGeom>
          <a:noFill/>
          <a:ln w="9525">
            <a:noFill/>
            <a:miter lim="800000"/>
            <a:headEnd/>
            <a:tailEnd/>
          </a:ln>
          <a:effectLst/>
        </p:spPr>
        <p:txBody>
          <a:bodyPr>
            <a:spAutoFit/>
          </a:bodyPr>
          <a:lstStyle/>
          <a:p>
            <a:r>
              <a:rPr lang="fr-FR">
                <a:latin typeface="Arial" charset="0"/>
              </a:rPr>
              <a:t>XX/XX/XX</a:t>
            </a:r>
          </a:p>
        </p:txBody>
      </p:sp>
      <p:pic>
        <p:nvPicPr>
          <p:cNvPr id="3095" name="Picture 23" descr="ARS-PPT-LOGO"/>
          <p:cNvPicPr>
            <a:picLocks noChangeAspect="1" noChangeArrowheads="1"/>
          </p:cNvPicPr>
          <p:nvPr userDrawn="1"/>
        </p:nvPicPr>
        <p:blipFill>
          <a:blip r:embed="rId4"/>
          <a:srcRect/>
          <a:stretch>
            <a:fillRect/>
          </a:stretch>
        </p:blipFill>
        <p:spPr bwMode="auto">
          <a:xfrm>
            <a:off x="357188" y="1014413"/>
            <a:ext cx="2341562" cy="1438275"/>
          </a:xfrm>
          <a:prstGeom prst="rect">
            <a:avLst/>
          </a:prstGeom>
          <a:noFill/>
        </p:spPr>
      </p:pic>
    </p:spTree>
    <p:extLst>
      <p:ext uri="{BB962C8B-B14F-4D97-AF65-F5344CB8AC3E}">
        <p14:creationId xmlns:p14="http://schemas.microsoft.com/office/powerpoint/2010/main" val="22396070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a:t>Cliquez pour modifier le style du titre</a:t>
            </a:r>
            <a:endParaRPr lang="fr-FR"/>
          </a:p>
        </p:txBody>
      </p:sp>
      <p:sp>
        <p:nvSpPr>
          <p:cNvPr id="3" name="Espace réservé du contenu 2"/>
          <p:cNvSpPr>
            <a:spLocks noGrp="1"/>
          </p:cNvSpPr>
          <p:nvPr>
            <p:ph idx="1"/>
          </p:nvPr>
        </p:nvSpPr>
        <p:spPr/>
        <p:txBody>
          <a:bodyPr/>
          <a:lstStyle/>
          <a:p>
            <a:pPr lvl="0"/>
            <a:r>
              <a:rPr lang="en-US"/>
              <a:t>Cliquez pour modifier les styles du texte du masque</a:t>
            </a:r>
          </a:p>
          <a:p>
            <a:pPr lvl="1"/>
            <a:r>
              <a:rPr lang="en-US"/>
              <a:t>Deuxième niveau</a:t>
            </a:r>
          </a:p>
          <a:p>
            <a:pPr lvl="2"/>
            <a:r>
              <a:rPr lang="en-US"/>
              <a:t>Troisième niveau</a:t>
            </a:r>
          </a:p>
          <a:p>
            <a:pPr lvl="3"/>
            <a:r>
              <a:rPr lang="en-US"/>
              <a:t>Quatrième niveau</a:t>
            </a:r>
          </a:p>
          <a:p>
            <a:pPr lvl="4"/>
            <a:r>
              <a:rPr lang="en-US"/>
              <a:t>Cinquième niveau</a:t>
            </a:r>
            <a:endParaRPr lang="fr-FR"/>
          </a:p>
        </p:txBody>
      </p:sp>
    </p:spTree>
    <p:extLst>
      <p:ext uri="{BB962C8B-B14F-4D97-AF65-F5344CB8AC3E}">
        <p14:creationId xmlns:p14="http://schemas.microsoft.com/office/powerpoint/2010/main" val="20821460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en-US"/>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Cliquez pour modifier les styles du texte du masque</a:t>
            </a:r>
          </a:p>
        </p:txBody>
      </p:sp>
    </p:spTree>
    <p:extLst>
      <p:ext uri="{BB962C8B-B14F-4D97-AF65-F5344CB8AC3E}">
        <p14:creationId xmlns:p14="http://schemas.microsoft.com/office/powerpoint/2010/main" val="396846918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a:t>Cliquez pour modifier le style du titre</a:t>
            </a:r>
            <a:endParaRPr lang="fr-FR"/>
          </a:p>
        </p:txBody>
      </p:sp>
      <p:sp>
        <p:nvSpPr>
          <p:cNvPr id="3" name="Espace réservé du contenu 2"/>
          <p:cNvSpPr>
            <a:spLocks noGrp="1"/>
          </p:cNvSpPr>
          <p:nvPr>
            <p:ph sz="half" idx="1"/>
          </p:nvPr>
        </p:nvSpPr>
        <p:spPr>
          <a:xfrm>
            <a:off x="1219200" y="1547813"/>
            <a:ext cx="35433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Cliquez pour modifier les styles du texte du masque</a:t>
            </a:r>
          </a:p>
          <a:p>
            <a:pPr lvl="1"/>
            <a:r>
              <a:rPr lang="en-US"/>
              <a:t>Deuxième niveau</a:t>
            </a:r>
          </a:p>
          <a:p>
            <a:pPr lvl="2"/>
            <a:r>
              <a:rPr lang="en-US"/>
              <a:t>Troisième niveau</a:t>
            </a:r>
          </a:p>
          <a:p>
            <a:pPr lvl="3"/>
            <a:r>
              <a:rPr lang="en-US"/>
              <a:t>Quatrième niveau</a:t>
            </a:r>
          </a:p>
          <a:p>
            <a:pPr lvl="4"/>
            <a:r>
              <a:rPr lang="en-US"/>
              <a:t>Cinquième niveau</a:t>
            </a:r>
            <a:endParaRPr lang="fr-FR"/>
          </a:p>
        </p:txBody>
      </p:sp>
      <p:sp>
        <p:nvSpPr>
          <p:cNvPr id="4" name="Espace réservé du contenu 3"/>
          <p:cNvSpPr>
            <a:spLocks noGrp="1"/>
          </p:cNvSpPr>
          <p:nvPr>
            <p:ph sz="half" idx="2"/>
          </p:nvPr>
        </p:nvSpPr>
        <p:spPr>
          <a:xfrm>
            <a:off x="4914900" y="1547813"/>
            <a:ext cx="35433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Cliquez pour modifier les styles du texte du masque</a:t>
            </a:r>
          </a:p>
          <a:p>
            <a:pPr lvl="1"/>
            <a:r>
              <a:rPr lang="en-US"/>
              <a:t>Deuxième niveau</a:t>
            </a:r>
          </a:p>
          <a:p>
            <a:pPr lvl="2"/>
            <a:r>
              <a:rPr lang="en-US"/>
              <a:t>Troisième niveau</a:t>
            </a:r>
          </a:p>
          <a:p>
            <a:pPr lvl="3"/>
            <a:r>
              <a:rPr lang="en-US"/>
              <a:t>Quatrième niveau</a:t>
            </a:r>
          </a:p>
          <a:p>
            <a:pPr lvl="4"/>
            <a:r>
              <a:rPr lang="en-US"/>
              <a:t>Cinquième niveau</a:t>
            </a:r>
            <a:endParaRPr lang="fr-FR"/>
          </a:p>
        </p:txBody>
      </p:sp>
    </p:spTree>
    <p:extLst>
      <p:ext uri="{BB962C8B-B14F-4D97-AF65-F5344CB8AC3E}">
        <p14:creationId xmlns:p14="http://schemas.microsoft.com/office/powerpoint/2010/main" val="204407158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en-US"/>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Cliquez pour modifier les styles du texte du masque</a:t>
            </a:r>
          </a:p>
          <a:p>
            <a:pPr lvl="1"/>
            <a:r>
              <a:rPr lang="en-US"/>
              <a:t>Deuxième niveau</a:t>
            </a:r>
          </a:p>
          <a:p>
            <a:pPr lvl="2"/>
            <a:r>
              <a:rPr lang="en-US"/>
              <a:t>Troisième niveau</a:t>
            </a:r>
          </a:p>
          <a:p>
            <a:pPr lvl="3"/>
            <a:r>
              <a:rPr lang="en-US"/>
              <a:t>Quatrième niveau</a:t>
            </a:r>
          </a:p>
          <a:p>
            <a:pPr lvl="4"/>
            <a:r>
              <a:rPr lang="en-US"/>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Cliquez pour modifier les styles du texte du masque</a:t>
            </a:r>
          </a:p>
          <a:p>
            <a:pPr lvl="1"/>
            <a:r>
              <a:rPr lang="en-US"/>
              <a:t>Deuxième niveau</a:t>
            </a:r>
          </a:p>
          <a:p>
            <a:pPr lvl="2"/>
            <a:r>
              <a:rPr lang="en-US"/>
              <a:t>Troisième niveau</a:t>
            </a:r>
          </a:p>
          <a:p>
            <a:pPr lvl="3"/>
            <a:r>
              <a:rPr lang="en-US"/>
              <a:t>Quatrième niveau</a:t>
            </a:r>
          </a:p>
          <a:p>
            <a:pPr lvl="4"/>
            <a:r>
              <a:rPr lang="en-US"/>
              <a:t>Cinquième niveau</a:t>
            </a:r>
            <a:endParaRPr lang="fr-FR"/>
          </a:p>
        </p:txBody>
      </p:sp>
    </p:spTree>
    <p:extLst>
      <p:ext uri="{BB962C8B-B14F-4D97-AF65-F5344CB8AC3E}">
        <p14:creationId xmlns:p14="http://schemas.microsoft.com/office/powerpoint/2010/main" val="307518664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a:t>Cliquez pour modifier le style du titre</a:t>
            </a:r>
            <a:endParaRPr lang="fr-FR"/>
          </a:p>
        </p:txBody>
      </p:sp>
    </p:spTree>
    <p:extLst>
      <p:ext uri="{BB962C8B-B14F-4D97-AF65-F5344CB8AC3E}">
        <p14:creationId xmlns:p14="http://schemas.microsoft.com/office/powerpoint/2010/main" val="18145610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76744537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en-US"/>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Cliquez pour modifier les styles du texte du masque</a:t>
            </a:r>
          </a:p>
          <a:p>
            <a:pPr lvl="1"/>
            <a:r>
              <a:rPr lang="en-US"/>
              <a:t>Deuxième niveau</a:t>
            </a:r>
          </a:p>
          <a:p>
            <a:pPr lvl="2"/>
            <a:r>
              <a:rPr lang="en-US"/>
              <a:t>Troisième niveau</a:t>
            </a:r>
          </a:p>
          <a:p>
            <a:pPr lvl="3"/>
            <a:r>
              <a:rPr lang="en-US"/>
              <a:t>Quatrième niveau</a:t>
            </a:r>
          </a:p>
          <a:p>
            <a:pPr lvl="4"/>
            <a:r>
              <a:rPr lang="en-US"/>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Cliquez pour modifier les styles du texte du masque</a:t>
            </a:r>
          </a:p>
        </p:txBody>
      </p:sp>
    </p:spTree>
    <p:extLst>
      <p:ext uri="{BB962C8B-B14F-4D97-AF65-F5344CB8AC3E}">
        <p14:creationId xmlns:p14="http://schemas.microsoft.com/office/powerpoint/2010/main" val="87025127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en-US"/>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r-FR"/>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Cliquez pour modifier les styles du texte du masque</a:t>
            </a:r>
          </a:p>
        </p:txBody>
      </p:sp>
    </p:spTree>
    <p:extLst>
      <p:ext uri="{BB962C8B-B14F-4D97-AF65-F5344CB8AC3E}">
        <p14:creationId xmlns:p14="http://schemas.microsoft.com/office/powerpoint/2010/main" val="86653945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en-US"/>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en-US"/>
              <a:t>Cliquez pour modifier les styles du texte du masque</a:t>
            </a:r>
          </a:p>
          <a:p>
            <a:pPr lvl="1"/>
            <a:r>
              <a:rPr lang="en-US"/>
              <a:t>Deuxième niveau</a:t>
            </a:r>
          </a:p>
          <a:p>
            <a:pPr lvl="2"/>
            <a:r>
              <a:rPr lang="en-US"/>
              <a:t>Troisième niveau</a:t>
            </a:r>
          </a:p>
          <a:p>
            <a:pPr lvl="3"/>
            <a:r>
              <a:rPr lang="en-US"/>
              <a:t>Quatrième niveau</a:t>
            </a:r>
          </a:p>
          <a:p>
            <a:pPr lvl="4"/>
            <a:r>
              <a:rPr lang="en-US"/>
              <a:t>Cinquième niveau</a:t>
            </a:r>
            <a:endParaRPr lang="fr-FR"/>
          </a:p>
        </p:txBody>
      </p:sp>
    </p:spTree>
    <p:extLst>
      <p:ext uri="{BB962C8B-B14F-4D97-AF65-F5344CB8AC3E}">
        <p14:creationId xmlns:p14="http://schemas.microsoft.com/office/powerpoint/2010/main" val="236536498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419850" y="220663"/>
            <a:ext cx="2038350" cy="5441950"/>
          </a:xfrm>
        </p:spPr>
        <p:txBody>
          <a:bodyPr vert="eaVert"/>
          <a:lstStyle/>
          <a:p>
            <a:r>
              <a:rPr lang="en-US"/>
              <a:t>Cliquez pour modifier le style du titre</a:t>
            </a:r>
            <a:endParaRPr lang="fr-FR"/>
          </a:p>
        </p:txBody>
      </p:sp>
      <p:sp>
        <p:nvSpPr>
          <p:cNvPr id="3" name="Espace réservé du texte vertical 2"/>
          <p:cNvSpPr>
            <a:spLocks noGrp="1"/>
          </p:cNvSpPr>
          <p:nvPr>
            <p:ph type="body" orient="vert" idx="1"/>
          </p:nvPr>
        </p:nvSpPr>
        <p:spPr>
          <a:xfrm>
            <a:off x="304800" y="220663"/>
            <a:ext cx="5962650" cy="5441950"/>
          </a:xfrm>
        </p:spPr>
        <p:txBody>
          <a:bodyPr vert="eaVert"/>
          <a:lstStyle/>
          <a:p>
            <a:pPr lvl="0"/>
            <a:r>
              <a:rPr lang="en-US"/>
              <a:t>Cliquez pour modifier les styles du texte du masque</a:t>
            </a:r>
          </a:p>
          <a:p>
            <a:pPr lvl="1"/>
            <a:r>
              <a:rPr lang="en-US"/>
              <a:t>Deuxième niveau</a:t>
            </a:r>
          </a:p>
          <a:p>
            <a:pPr lvl="2"/>
            <a:r>
              <a:rPr lang="en-US"/>
              <a:t>Troisième niveau</a:t>
            </a:r>
          </a:p>
          <a:p>
            <a:pPr lvl="3"/>
            <a:r>
              <a:rPr lang="en-US"/>
              <a:t>Quatrième niveau</a:t>
            </a:r>
          </a:p>
          <a:p>
            <a:pPr lvl="4"/>
            <a:r>
              <a:rPr lang="en-US"/>
              <a:t>Cinquième niveau</a:t>
            </a:r>
            <a:endParaRPr lang="fr-FR"/>
          </a:p>
        </p:txBody>
      </p:sp>
    </p:spTree>
    <p:extLst>
      <p:ext uri="{BB962C8B-B14F-4D97-AF65-F5344CB8AC3E}">
        <p14:creationId xmlns:p14="http://schemas.microsoft.com/office/powerpoint/2010/main" val="26088222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1219200" y="1547813"/>
            <a:ext cx="35433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914900" y="1547813"/>
            <a:ext cx="35433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dirty="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jpeg"/><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6.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2.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image" Target="../media/image3.jpeg"/><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04800" y="220663"/>
            <a:ext cx="8153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fr-FR" altLang="fr-FR" smtClean="0"/>
              <a:t> Cliquez pour modifier le style du titre</a:t>
            </a:r>
            <a:br>
              <a:rPr lang="fr-FR" altLang="fr-FR" smtClean="0"/>
            </a:br>
            <a:r>
              <a:rPr lang="fr-FR" altLang="fr-FR" smtClean="0"/>
              <a:t> du masque</a:t>
            </a:r>
          </a:p>
        </p:txBody>
      </p:sp>
      <p:sp>
        <p:nvSpPr>
          <p:cNvPr id="1027" name="Rectangle 3"/>
          <p:cNvSpPr>
            <a:spLocks noGrp="1" noChangeArrowheads="1"/>
          </p:cNvSpPr>
          <p:nvPr>
            <p:ph type="body" idx="1"/>
          </p:nvPr>
        </p:nvSpPr>
        <p:spPr bwMode="auto">
          <a:xfrm>
            <a:off x="1219200" y="1547813"/>
            <a:ext cx="72390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altLang="fr-FR" smtClean="0"/>
              <a:t>Cliquez pour modifier les styles du texte du masque, xxxxxxxxxxxxxxxxxxx                                                                                                                                                                                                                                                                                </a:t>
            </a:r>
          </a:p>
          <a:p>
            <a:pPr lvl="1"/>
            <a:r>
              <a:rPr lang="fr-FR" altLang="fr-FR" smtClean="0"/>
              <a:t>Deuxième niveau</a:t>
            </a:r>
          </a:p>
          <a:p>
            <a:pPr lvl="2"/>
            <a:r>
              <a:rPr lang="fr-FR" altLang="fr-FR" smtClean="0"/>
              <a:t> Troisième niveau</a:t>
            </a:r>
          </a:p>
        </p:txBody>
      </p:sp>
      <p:pic>
        <p:nvPicPr>
          <p:cNvPr id="1028" name="Picture 14" descr="ARS-TERRITOIRE GRAPHIQUE"/>
          <p:cNvPicPr>
            <a:picLocks noChangeAspect="1" noChangeArrowheads="1"/>
          </p:cNvPicPr>
          <p:nvPr/>
        </p:nvPicPr>
        <p:blipFill>
          <a:blip r:embed="rId15" cstate="print"/>
          <a:srcRect/>
          <a:stretch>
            <a:fillRect/>
          </a:stretch>
        </p:blipFill>
        <p:spPr bwMode="auto">
          <a:xfrm>
            <a:off x="0" y="6096000"/>
            <a:ext cx="9144000" cy="381000"/>
          </a:xfrm>
          <a:prstGeom prst="rect">
            <a:avLst/>
          </a:prstGeom>
          <a:noFill/>
          <a:ln w="9525">
            <a:noFill/>
            <a:miter lim="800000"/>
            <a:headEnd/>
            <a:tailEnd/>
          </a:ln>
        </p:spPr>
      </p:pic>
      <p:sp>
        <p:nvSpPr>
          <p:cNvPr id="1029" name="Rectangle 10"/>
          <p:cNvSpPr>
            <a:spLocks noChangeArrowheads="1"/>
          </p:cNvSpPr>
          <p:nvPr/>
        </p:nvSpPr>
        <p:spPr bwMode="auto">
          <a:xfrm>
            <a:off x="8778875" y="6477000"/>
            <a:ext cx="457200" cy="457200"/>
          </a:xfrm>
          <a:prstGeom prst="rect">
            <a:avLst/>
          </a:prstGeom>
          <a:noFill/>
          <a:ln>
            <a:noFill/>
          </a:ln>
          <a:extLst/>
        </p:spPr>
        <p:txBody>
          <a:bodyPr/>
          <a:lstStyle>
            <a:lvl1pPr eaLnBrk="0" hangingPunct="0">
              <a:defRPr sz="1000">
                <a:solidFill>
                  <a:srgbClr val="002395"/>
                </a:solidFill>
                <a:latin typeface="Arial" charset="0"/>
              </a:defRPr>
            </a:lvl1pPr>
            <a:lvl2pPr marL="742950" indent="-285750" eaLnBrk="0" hangingPunct="0">
              <a:defRPr sz="1000">
                <a:solidFill>
                  <a:srgbClr val="002395"/>
                </a:solidFill>
                <a:latin typeface="Arial" charset="0"/>
              </a:defRPr>
            </a:lvl2pPr>
            <a:lvl3pPr marL="1143000" indent="-228600" eaLnBrk="0" hangingPunct="0">
              <a:defRPr sz="1000">
                <a:solidFill>
                  <a:srgbClr val="002395"/>
                </a:solidFill>
                <a:latin typeface="Arial" charset="0"/>
              </a:defRPr>
            </a:lvl3pPr>
            <a:lvl4pPr marL="1600200" indent="-228600" eaLnBrk="0" hangingPunct="0">
              <a:defRPr sz="1000">
                <a:solidFill>
                  <a:srgbClr val="002395"/>
                </a:solidFill>
                <a:latin typeface="Arial" charset="0"/>
              </a:defRPr>
            </a:lvl4pPr>
            <a:lvl5pPr marL="2057400" indent="-228600" eaLnBrk="0" hangingPunct="0">
              <a:defRPr sz="1000">
                <a:solidFill>
                  <a:srgbClr val="002395"/>
                </a:solidFill>
                <a:latin typeface="Arial" charset="0"/>
              </a:defRPr>
            </a:lvl5pPr>
            <a:lvl6pPr marL="2514600" indent="-228600" eaLnBrk="0" fontAlgn="base" hangingPunct="0">
              <a:spcBef>
                <a:spcPct val="50000"/>
              </a:spcBef>
              <a:spcAft>
                <a:spcPct val="0"/>
              </a:spcAft>
              <a:defRPr sz="1000">
                <a:solidFill>
                  <a:srgbClr val="002395"/>
                </a:solidFill>
                <a:latin typeface="Arial" charset="0"/>
              </a:defRPr>
            </a:lvl6pPr>
            <a:lvl7pPr marL="2971800" indent="-228600" eaLnBrk="0" fontAlgn="base" hangingPunct="0">
              <a:spcBef>
                <a:spcPct val="50000"/>
              </a:spcBef>
              <a:spcAft>
                <a:spcPct val="0"/>
              </a:spcAft>
              <a:defRPr sz="1000">
                <a:solidFill>
                  <a:srgbClr val="002395"/>
                </a:solidFill>
                <a:latin typeface="Arial" charset="0"/>
              </a:defRPr>
            </a:lvl7pPr>
            <a:lvl8pPr marL="3429000" indent="-228600" eaLnBrk="0" fontAlgn="base" hangingPunct="0">
              <a:spcBef>
                <a:spcPct val="50000"/>
              </a:spcBef>
              <a:spcAft>
                <a:spcPct val="0"/>
              </a:spcAft>
              <a:defRPr sz="1000">
                <a:solidFill>
                  <a:srgbClr val="002395"/>
                </a:solidFill>
                <a:latin typeface="Arial" charset="0"/>
              </a:defRPr>
            </a:lvl8pPr>
            <a:lvl9pPr marL="3886200" indent="-228600" eaLnBrk="0" fontAlgn="base" hangingPunct="0">
              <a:spcBef>
                <a:spcPct val="50000"/>
              </a:spcBef>
              <a:spcAft>
                <a:spcPct val="0"/>
              </a:spcAft>
              <a:defRPr sz="1000">
                <a:solidFill>
                  <a:srgbClr val="002395"/>
                </a:solidFill>
                <a:latin typeface="Arial" charset="0"/>
              </a:defRPr>
            </a:lvl9pPr>
          </a:lstStyle>
          <a:p>
            <a:pPr algn="r" eaLnBrk="1" hangingPunct="1">
              <a:spcBef>
                <a:spcPct val="0"/>
              </a:spcBef>
              <a:defRPr/>
            </a:pPr>
            <a:fld id="{291262C6-5DE5-4BF7-B4DA-3ECDBEC53A6D}" type="slidenum">
              <a:rPr lang="fr-FR" altLang="fr-FR" smtClean="0"/>
              <a:pPr algn="r" eaLnBrk="1" hangingPunct="1">
                <a:spcBef>
                  <a:spcPct val="0"/>
                </a:spcBef>
                <a:defRPr/>
              </a:pPr>
              <a:t>‹N°›</a:t>
            </a:fld>
            <a:endParaRPr lang="fr-FR" altLang="fr-FR" dirty="0" smtClean="0"/>
          </a:p>
        </p:txBody>
      </p:sp>
    </p:spTree>
  </p:cSld>
  <p:clrMap bg1="lt1" tx1="dk1" bg2="lt2" tx2="dk2" accent1="accent1" accent2="accent2" accent3="accent3" accent4="accent4" accent5="accent5" accent6="accent6" hlink="hlink" folHlink="folHlink"/>
  <p:sldLayoutIdLst>
    <p:sldLayoutId id="2147484090" r:id="rId1"/>
    <p:sldLayoutId id="2147484068" r:id="rId2"/>
    <p:sldLayoutId id="2147484069" r:id="rId3"/>
    <p:sldLayoutId id="2147484070" r:id="rId4"/>
    <p:sldLayoutId id="2147484071" r:id="rId5"/>
    <p:sldLayoutId id="2147484072" r:id="rId6"/>
    <p:sldLayoutId id="2147484073" r:id="rId7"/>
    <p:sldLayoutId id="2147484074" r:id="rId8"/>
    <p:sldLayoutId id="2147484075" r:id="rId9"/>
    <p:sldLayoutId id="2147484076" r:id="rId10"/>
    <p:sldLayoutId id="2147484077" r:id="rId11"/>
    <p:sldLayoutId id="2147484078" r:id="rId12"/>
    <p:sldLayoutId id="2147484079" r:id="rId13"/>
  </p:sldLayoutIdLst>
  <p:timing>
    <p:tnLst>
      <p:par>
        <p:cTn id="1" dur="indefinite" restart="never" nodeType="tmRoot"/>
      </p:par>
    </p:tnLst>
  </p:timing>
  <p:hf sldNum="0" hdr="0" ftr="0" dt="0"/>
  <p:txStyles>
    <p:titleStyle>
      <a:lvl1pPr marL="815975" indent="-815975" algn="l" defTabSz="512763" rtl="0" eaLnBrk="0" fontAlgn="base" hangingPunct="0">
        <a:spcBef>
          <a:spcPct val="0"/>
        </a:spcBef>
        <a:spcAft>
          <a:spcPct val="0"/>
        </a:spcAft>
        <a:buSzPct val="30000"/>
        <a:buBlip>
          <a:blip r:embed="rId16"/>
        </a:buBlip>
        <a:tabLst>
          <a:tab pos="806450" algn="l"/>
          <a:tab pos="1141413" algn="l"/>
          <a:tab pos="5243513" algn="l"/>
        </a:tabLst>
        <a:defRPr sz="2900" b="1">
          <a:solidFill>
            <a:srgbClr val="7AB800"/>
          </a:solidFill>
          <a:latin typeface="+mj-lt"/>
          <a:ea typeface="+mj-ea"/>
          <a:cs typeface="+mj-cs"/>
        </a:defRPr>
      </a:lvl1pPr>
      <a:lvl2pPr marL="815975" indent="-815975" algn="l" defTabSz="512763" rtl="0" eaLnBrk="0" fontAlgn="base" hangingPunct="0">
        <a:spcBef>
          <a:spcPct val="0"/>
        </a:spcBef>
        <a:spcAft>
          <a:spcPct val="0"/>
        </a:spcAft>
        <a:buSzPct val="30000"/>
        <a:buBlip>
          <a:blip r:embed="rId16"/>
        </a:buBlip>
        <a:tabLst>
          <a:tab pos="806450" algn="l"/>
          <a:tab pos="1141413" algn="l"/>
          <a:tab pos="5243513" algn="l"/>
        </a:tabLst>
        <a:defRPr sz="2900" b="1">
          <a:solidFill>
            <a:srgbClr val="7AB800"/>
          </a:solidFill>
          <a:latin typeface="Arial" charset="0"/>
        </a:defRPr>
      </a:lvl2pPr>
      <a:lvl3pPr marL="815975" indent="-815975" algn="l" defTabSz="512763" rtl="0" eaLnBrk="0" fontAlgn="base" hangingPunct="0">
        <a:spcBef>
          <a:spcPct val="0"/>
        </a:spcBef>
        <a:spcAft>
          <a:spcPct val="0"/>
        </a:spcAft>
        <a:buSzPct val="30000"/>
        <a:buBlip>
          <a:blip r:embed="rId16"/>
        </a:buBlip>
        <a:tabLst>
          <a:tab pos="806450" algn="l"/>
          <a:tab pos="1141413" algn="l"/>
          <a:tab pos="5243513" algn="l"/>
        </a:tabLst>
        <a:defRPr sz="2900" b="1">
          <a:solidFill>
            <a:srgbClr val="7AB800"/>
          </a:solidFill>
          <a:latin typeface="Arial" charset="0"/>
        </a:defRPr>
      </a:lvl3pPr>
      <a:lvl4pPr marL="815975" indent="-815975" algn="l" defTabSz="512763" rtl="0" eaLnBrk="0" fontAlgn="base" hangingPunct="0">
        <a:spcBef>
          <a:spcPct val="0"/>
        </a:spcBef>
        <a:spcAft>
          <a:spcPct val="0"/>
        </a:spcAft>
        <a:buSzPct val="30000"/>
        <a:buBlip>
          <a:blip r:embed="rId16"/>
        </a:buBlip>
        <a:tabLst>
          <a:tab pos="806450" algn="l"/>
          <a:tab pos="1141413" algn="l"/>
          <a:tab pos="5243513" algn="l"/>
        </a:tabLst>
        <a:defRPr sz="2900" b="1">
          <a:solidFill>
            <a:srgbClr val="7AB800"/>
          </a:solidFill>
          <a:latin typeface="Arial" charset="0"/>
        </a:defRPr>
      </a:lvl4pPr>
      <a:lvl5pPr marL="815975" indent="-815975" algn="l" defTabSz="512763" rtl="0" eaLnBrk="0" fontAlgn="base" hangingPunct="0">
        <a:spcBef>
          <a:spcPct val="0"/>
        </a:spcBef>
        <a:spcAft>
          <a:spcPct val="0"/>
        </a:spcAft>
        <a:buSzPct val="30000"/>
        <a:buBlip>
          <a:blip r:embed="rId16"/>
        </a:buBlip>
        <a:tabLst>
          <a:tab pos="806450" algn="l"/>
          <a:tab pos="1141413" algn="l"/>
          <a:tab pos="5243513" algn="l"/>
        </a:tabLst>
        <a:defRPr sz="2900" b="1">
          <a:solidFill>
            <a:srgbClr val="7AB800"/>
          </a:solidFill>
          <a:latin typeface="Arial" charset="0"/>
        </a:defRPr>
      </a:lvl5pPr>
      <a:lvl6pPr marL="1273175" indent="-815975" algn="l" defTabSz="512763" rtl="0" fontAlgn="base">
        <a:spcBef>
          <a:spcPct val="0"/>
        </a:spcBef>
        <a:spcAft>
          <a:spcPct val="0"/>
        </a:spcAft>
        <a:buSzPct val="30000"/>
        <a:buBlip>
          <a:blip r:embed="rId16"/>
        </a:buBlip>
        <a:tabLst>
          <a:tab pos="806450" algn="l"/>
          <a:tab pos="1141413" algn="l"/>
          <a:tab pos="5243513" algn="l"/>
        </a:tabLst>
        <a:defRPr sz="2900" b="1">
          <a:solidFill>
            <a:srgbClr val="7AB800"/>
          </a:solidFill>
          <a:latin typeface="Arial" charset="0"/>
        </a:defRPr>
      </a:lvl6pPr>
      <a:lvl7pPr marL="1730375" indent="-815975" algn="l" defTabSz="512763" rtl="0" fontAlgn="base">
        <a:spcBef>
          <a:spcPct val="0"/>
        </a:spcBef>
        <a:spcAft>
          <a:spcPct val="0"/>
        </a:spcAft>
        <a:buSzPct val="30000"/>
        <a:buBlip>
          <a:blip r:embed="rId16"/>
        </a:buBlip>
        <a:tabLst>
          <a:tab pos="806450" algn="l"/>
          <a:tab pos="1141413" algn="l"/>
          <a:tab pos="5243513" algn="l"/>
        </a:tabLst>
        <a:defRPr sz="2900" b="1">
          <a:solidFill>
            <a:srgbClr val="7AB800"/>
          </a:solidFill>
          <a:latin typeface="Arial" charset="0"/>
        </a:defRPr>
      </a:lvl7pPr>
      <a:lvl8pPr marL="2187575" indent="-815975" algn="l" defTabSz="512763" rtl="0" fontAlgn="base">
        <a:spcBef>
          <a:spcPct val="0"/>
        </a:spcBef>
        <a:spcAft>
          <a:spcPct val="0"/>
        </a:spcAft>
        <a:buSzPct val="30000"/>
        <a:buBlip>
          <a:blip r:embed="rId16"/>
        </a:buBlip>
        <a:tabLst>
          <a:tab pos="806450" algn="l"/>
          <a:tab pos="1141413" algn="l"/>
          <a:tab pos="5243513" algn="l"/>
        </a:tabLst>
        <a:defRPr sz="2900" b="1">
          <a:solidFill>
            <a:srgbClr val="7AB800"/>
          </a:solidFill>
          <a:latin typeface="Arial" charset="0"/>
        </a:defRPr>
      </a:lvl8pPr>
      <a:lvl9pPr marL="2644775" indent="-815975" algn="l" defTabSz="512763" rtl="0" fontAlgn="base">
        <a:spcBef>
          <a:spcPct val="0"/>
        </a:spcBef>
        <a:spcAft>
          <a:spcPct val="0"/>
        </a:spcAft>
        <a:buSzPct val="30000"/>
        <a:buBlip>
          <a:blip r:embed="rId16"/>
        </a:buBlip>
        <a:tabLst>
          <a:tab pos="806450" algn="l"/>
          <a:tab pos="1141413" algn="l"/>
          <a:tab pos="5243513" algn="l"/>
        </a:tabLst>
        <a:defRPr sz="2900" b="1">
          <a:solidFill>
            <a:srgbClr val="7AB800"/>
          </a:solidFill>
          <a:latin typeface="Arial" charset="0"/>
        </a:defRPr>
      </a:lvl9pPr>
    </p:titleStyle>
    <p:bodyStyle>
      <a:lvl1pPr marL="858838" indent="-858838" algn="l" rtl="0" eaLnBrk="0" fontAlgn="base" hangingPunct="0">
        <a:spcBef>
          <a:spcPct val="20000"/>
        </a:spcBef>
        <a:spcAft>
          <a:spcPct val="0"/>
        </a:spcAft>
        <a:buSzPct val="55000"/>
        <a:buBlip>
          <a:blip r:embed="rId17"/>
        </a:buBlip>
        <a:defRPr sz="1700">
          <a:solidFill>
            <a:schemeClr val="tx1"/>
          </a:solidFill>
          <a:latin typeface="+mn-lt"/>
          <a:ea typeface="+mn-ea"/>
          <a:cs typeface="+mn-cs"/>
        </a:defRPr>
      </a:lvl1pPr>
      <a:lvl2pPr marL="1484313" indent="-153988" algn="l" rtl="0" eaLnBrk="0" fontAlgn="base" hangingPunct="0">
        <a:spcBef>
          <a:spcPct val="20000"/>
        </a:spcBef>
        <a:spcAft>
          <a:spcPct val="0"/>
        </a:spcAft>
        <a:buSzPct val="150000"/>
        <a:buChar char="-"/>
        <a:defRPr sz="1500">
          <a:solidFill>
            <a:schemeClr val="tx1"/>
          </a:solidFill>
          <a:latin typeface="+mn-lt"/>
        </a:defRPr>
      </a:lvl2pPr>
      <a:lvl3pPr marL="1905000" indent="-990600" algn="l" rtl="0" eaLnBrk="0" fontAlgn="base" hangingPunct="0">
        <a:spcBef>
          <a:spcPct val="20000"/>
        </a:spcBef>
        <a:spcAft>
          <a:spcPct val="0"/>
        </a:spcAft>
        <a:buChar char="-"/>
        <a:defRPr sz="1300">
          <a:solidFill>
            <a:schemeClr val="tx1"/>
          </a:solidFill>
          <a:latin typeface="+mn-lt"/>
        </a:defRPr>
      </a:lvl3pPr>
      <a:lvl4pPr marL="2701925" indent="-228600" algn="l" rtl="0" eaLnBrk="0" fontAlgn="base" hangingPunct="0">
        <a:spcBef>
          <a:spcPct val="20000"/>
        </a:spcBef>
        <a:spcAft>
          <a:spcPct val="0"/>
        </a:spcAft>
        <a:buChar char="–"/>
        <a:defRPr sz="2000">
          <a:solidFill>
            <a:schemeClr val="tx1"/>
          </a:solidFill>
          <a:latin typeface="Times New Roman" pitchFamily="18" charset="0"/>
        </a:defRPr>
      </a:lvl4pPr>
      <a:lvl5pPr marL="3121025" indent="-228600" algn="l" rtl="0" eaLnBrk="0" fontAlgn="base" hangingPunct="0">
        <a:spcBef>
          <a:spcPct val="20000"/>
        </a:spcBef>
        <a:spcAft>
          <a:spcPct val="0"/>
        </a:spcAft>
        <a:buChar char="»"/>
        <a:defRPr sz="2000">
          <a:solidFill>
            <a:schemeClr val="tx1"/>
          </a:solidFill>
          <a:latin typeface="Times New Roman" pitchFamily="18" charset="0"/>
        </a:defRPr>
      </a:lvl5pPr>
      <a:lvl6pPr marL="3578225" indent="-228600" algn="l" rtl="0" fontAlgn="base">
        <a:spcBef>
          <a:spcPct val="20000"/>
        </a:spcBef>
        <a:spcAft>
          <a:spcPct val="0"/>
        </a:spcAft>
        <a:buChar char="»"/>
        <a:defRPr sz="2000">
          <a:solidFill>
            <a:schemeClr val="tx1"/>
          </a:solidFill>
          <a:latin typeface="Times New Roman" pitchFamily="18" charset="0"/>
        </a:defRPr>
      </a:lvl6pPr>
      <a:lvl7pPr marL="4035425" indent="-228600" algn="l" rtl="0" fontAlgn="base">
        <a:spcBef>
          <a:spcPct val="20000"/>
        </a:spcBef>
        <a:spcAft>
          <a:spcPct val="0"/>
        </a:spcAft>
        <a:buChar char="»"/>
        <a:defRPr sz="2000">
          <a:solidFill>
            <a:schemeClr val="tx1"/>
          </a:solidFill>
          <a:latin typeface="Times New Roman" pitchFamily="18" charset="0"/>
        </a:defRPr>
      </a:lvl7pPr>
      <a:lvl8pPr marL="4492625" indent="-228600" algn="l" rtl="0" fontAlgn="base">
        <a:spcBef>
          <a:spcPct val="20000"/>
        </a:spcBef>
        <a:spcAft>
          <a:spcPct val="0"/>
        </a:spcAft>
        <a:buChar char="»"/>
        <a:defRPr sz="2000">
          <a:solidFill>
            <a:schemeClr val="tx1"/>
          </a:solidFill>
          <a:latin typeface="Times New Roman" pitchFamily="18" charset="0"/>
        </a:defRPr>
      </a:lvl8pPr>
      <a:lvl9pPr marL="4949825" indent="-228600" algn="l" rtl="0" fontAlgn="base">
        <a:spcBef>
          <a:spcPct val="20000"/>
        </a:spcBef>
        <a:spcAft>
          <a:spcPct val="0"/>
        </a:spcAft>
        <a:buChar char="»"/>
        <a:defRPr sz="2000">
          <a:solidFill>
            <a:schemeClr val="tx1"/>
          </a:solidFill>
          <a:latin typeface="Times New Roman" pitchFamily="18" charset="0"/>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04800" y="220663"/>
            <a:ext cx="81534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fr-FR" smtClean="0"/>
              <a:t> Cliquez pour modifier le style du titre</a:t>
            </a:r>
            <a:br>
              <a:rPr lang="fr-FR" smtClean="0"/>
            </a:br>
            <a:r>
              <a:rPr lang="fr-FR" smtClean="0"/>
              <a:t> du masque</a:t>
            </a:r>
          </a:p>
        </p:txBody>
      </p:sp>
      <p:sp>
        <p:nvSpPr>
          <p:cNvPr id="1027" name="Rectangle 3"/>
          <p:cNvSpPr>
            <a:spLocks noGrp="1" noChangeArrowheads="1"/>
          </p:cNvSpPr>
          <p:nvPr>
            <p:ph type="body" idx="1"/>
          </p:nvPr>
        </p:nvSpPr>
        <p:spPr bwMode="auto">
          <a:xfrm>
            <a:off x="1219200" y="1547813"/>
            <a:ext cx="72390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 xxxxxxxxxxxxxxxxxxx                                                                                                                                                                                                                                                                                </a:t>
            </a:r>
          </a:p>
          <a:p>
            <a:pPr lvl="1"/>
            <a:r>
              <a:rPr lang="fr-FR" smtClean="0"/>
              <a:t>Deuxième niveau</a:t>
            </a:r>
          </a:p>
          <a:p>
            <a:pPr lvl="2"/>
            <a:r>
              <a:rPr lang="fr-FR" smtClean="0"/>
              <a:t> Troisième niveau</a:t>
            </a:r>
          </a:p>
        </p:txBody>
      </p:sp>
      <p:pic>
        <p:nvPicPr>
          <p:cNvPr id="1038" name="Picture 14" descr="ARS-TERRITOIRE GRAPHIQUE"/>
          <p:cNvPicPr>
            <a:picLocks noChangeAspect="1" noChangeArrowheads="1"/>
          </p:cNvPicPr>
          <p:nvPr userDrawn="1"/>
        </p:nvPicPr>
        <p:blipFill>
          <a:blip r:embed="rId13"/>
          <a:srcRect/>
          <a:stretch>
            <a:fillRect/>
          </a:stretch>
        </p:blipFill>
        <p:spPr bwMode="auto">
          <a:xfrm>
            <a:off x="0" y="6096000"/>
            <a:ext cx="9144000" cy="381000"/>
          </a:xfrm>
          <a:prstGeom prst="rect">
            <a:avLst/>
          </a:prstGeom>
          <a:noFill/>
        </p:spPr>
      </p:pic>
      <p:sp>
        <p:nvSpPr>
          <p:cNvPr id="11" name="Rectangle 10"/>
          <p:cNvSpPr>
            <a:spLocks noChangeArrowheads="1"/>
          </p:cNvSpPr>
          <p:nvPr userDrawn="1"/>
        </p:nvSpPr>
        <p:spPr bwMode="auto">
          <a:xfrm>
            <a:off x="8763000" y="6477000"/>
            <a:ext cx="457200" cy="457200"/>
          </a:xfrm>
          <a:prstGeom prst="rect">
            <a:avLst/>
          </a:prstGeom>
          <a:noFill/>
          <a:ln w="9525">
            <a:noFill/>
            <a:miter lim="800000"/>
            <a:headEnd/>
            <a:tailEnd/>
          </a:ln>
        </p:spPr>
        <p:txBody>
          <a:bodyPr/>
          <a:lstStyle/>
          <a:p>
            <a:pPr algn="r">
              <a:spcBef>
                <a:spcPct val="0"/>
              </a:spcBef>
            </a:pPr>
            <a:fld id="{6FC1A477-41EF-4C51-A999-B9EA2EABFB47}" type="slidenum">
              <a:rPr lang="fr-FR">
                <a:latin typeface="Arial" charset="0"/>
              </a:rPr>
              <a:pPr algn="r">
                <a:spcBef>
                  <a:spcPct val="0"/>
                </a:spcBef>
              </a:pPr>
              <a:t>‹N°›</a:t>
            </a:fld>
            <a:endParaRPr lang="fr-FR">
              <a:latin typeface="Arial" charset="0"/>
            </a:endParaRPr>
          </a:p>
        </p:txBody>
      </p:sp>
    </p:spTree>
    <p:extLst>
      <p:ext uri="{BB962C8B-B14F-4D97-AF65-F5344CB8AC3E}">
        <p14:creationId xmlns:p14="http://schemas.microsoft.com/office/powerpoint/2010/main" val="153048572"/>
      </p:ext>
    </p:extLst>
  </p:cSld>
  <p:clrMap bg1="lt1" tx1="dk1" bg2="lt2" tx2="dk2" accent1="accent1" accent2="accent2" accent3="accent3" accent4="accent4" accent5="accent5" accent6="accent6" hlink="hlink" folHlink="folHlink"/>
  <p:sldLayoutIdLst>
    <p:sldLayoutId id="2147484092" r:id="rId1"/>
    <p:sldLayoutId id="2147484093" r:id="rId2"/>
    <p:sldLayoutId id="2147484094" r:id="rId3"/>
    <p:sldLayoutId id="2147484095" r:id="rId4"/>
    <p:sldLayoutId id="2147484096" r:id="rId5"/>
    <p:sldLayoutId id="2147484097" r:id="rId6"/>
    <p:sldLayoutId id="2147484098" r:id="rId7"/>
    <p:sldLayoutId id="2147484099" r:id="rId8"/>
    <p:sldLayoutId id="2147484100" r:id="rId9"/>
    <p:sldLayoutId id="2147484101" r:id="rId10"/>
    <p:sldLayoutId id="2147484102" r:id="rId11"/>
  </p:sldLayoutIdLst>
  <p:txStyles>
    <p:titleStyle>
      <a:lvl1pPr marL="815975" indent="-815975" algn="l" defTabSz="512763" rtl="0" fontAlgn="base">
        <a:spcBef>
          <a:spcPct val="0"/>
        </a:spcBef>
        <a:spcAft>
          <a:spcPct val="0"/>
        </a:spcAft>
        <a:buSzPct val="30000"/>
        <a:buBlip>
          <a:blip r:embed="rId14"/>
        </a:buBlip>
        <a:tabLst>
          <a:tab pos="806450" algn="l"/>
          <a:tab pos="1141413" algn="l"/>
          <a:tab pos="5243513" algn="l"/>
        </a:tabLst>
        <a:defRPr sz="2900" b="1">
          <a:solidFill>
            <a:srgbClr val="7AB800"/>
          </a:solidFill>
          <a:latin typeface="+mj-lt"/>
          <a:ea typeface="+mj-ea"/>
          <a:cs typeface="+mj-cs"/>
        </a:defRPr>
      </a:lvl1pPr>
      <a:lvl2pPr marL="815975" indent="-815975" algn="l" defTabSz="512763" rtl="0" fontAlgn="base">
        <a:spcBef>
          <a:spcPct val="0"/>
        </a:spcBef>
        <a:spcAft>
          <a:spcPct val="0"/>
        </a:spcAft>
        <a:buSzPct val="30000"/>
        <a:buBlip>
          <a:blip r:embed="rId14"/>
        </a:buBlip>
        <a:tabLst>
          <a:tab pos="806450" algn="l"/>
          <a:tab pos="1141413" algn="l"/>
          <a:tab pos="5243513" algn="l"/>
        </a:tabLst>
        <a:defRPr sz="2900" b="1">
          <a:solidFill>
            <a:srgbClr val="7AB800"/>
          </a:solidFill>
          <a:latin typeface="Arial" charset="0"/>
        </a:defRPr>
      </a:lvl2pPr>
      <a:lvl3pPr marL="815975" indent="-815975" algn="l" defTabSz="512763" rtl="0" fontAlgn="base">
        <a:spcBef>
          <a:spcPct val="0"/>
        </a:spcBef>
        <a:spcAft>
          <a:spcPct val="0"/>
        </a:spcAft>
        <a:buSzPct val="30000"/>
        <a:buBlip>
          <a:blip r:embed="rId14"/>
        </a:buBlip>
        <a:tabLst>
          <a:tab pos="806450" algn="l"/>
          <a:tab pos="1141413" algn="l"/>
          <a:tab pos="5243513" algn="l"/>
        </a:tabLst>
        <a:defRPr sz="2900" b="1">
          <a:solidFill>
            <a:srgbClr val="7AB800"/>
          </a:solidFill>
          <a:latin typeface="Arial" charset="0"/>
        </a:defRPr>
      </a:lvl3pPr>
      <a:lvl4pPr marL="815975" indent="-815975" algn="l" defTabSz="512763" rtl="0" fontAlgn="base">
        <a:spcBef>
          <a:spcPct val="0"/>
        </a:spcBef>
        <a:spcAft>
          <a:spcPct val="0"/>
        </a:spcAft>
        <a:buSzPct val="30000"/>
        <a:buBlip>
          <a:blip r:embed="rId14"/>
        </a:buBlip>
        <a:tabLst>
          <a:tab pos="806450" algn="l"/>
          <a:tab pos="1141413" algn="l"/>
          <a:tab pos="5243513" algn="l"/>
        </a:tabLst>
        <a:defRPr sz="2900" b="1">
          <a:solidFill>
            <a:srgbClr val="7AB800"/>
          </a:solidFill>
          <a:latin typeface="Arial" charset="0"/>
        </a:defRPr>
      </a:lvl4pPr>
      <a:lvl5pPr marL="815975" indent="-815975" algn="l" defTabSz="512763" rtl="0" fontAlgn="base">
        <a:spcBef>
          <a:spcPct val="0"/>
        </a:spcBef>
        <a:spcAft>
          <a:spcPct val="0"/>
        </a:spcAft>
        <a:buSzPct val="30000"/>
        <a:buBlip>
          <a:blip r:embed="rId14"/>
        </a:buBlip>
        <a:tabLst>
          <a:tab pos="806450" algn="l"/>
          <a:tab pos="1141413" algn="l"/>
          <a:tab pos="5243513" algn="l"/>
        </a:tabLst>
        <a:defRPr sz="2900" b="1">
          <a:solidFill>
            <a:srgbClr val="7AB800"/>
          </a:solidFill>
          <a:latin typeface="Arial" charset="0"/>
        </a:defRPr>
      </a:lvl5pPr>
      <a:lvl6pPr marL="1273175" indent="-815975" algn="l" defTabSz="512763" rtl="0" fontAlgn="base">
        <a:spcBef>
          <a:spcPct val="0"/>
        </a:spcBef>
        <a:spcAft>
          <a:spcPct val="0"/>
        </a:spcAft>
        <a:buSzPct val="30000"/>
        <a:buBlip>
          <a:blip r:embed="rId14"/>
        </a:buBlip>
        <a:tabLst>
          <a:tab pos="806450" algn="l"/>
          <a:tab pos="1141413" algn="l"/>
          <a:tab pos="5243513" algn="l"/>
        </a:tabLst>
        <a:defRPr sz="2900" b="1">
          <a:solidFill>
            <a:srgbClr val="7AB800"/>
          </a:solidFill>
          <a:latin typeface="Arial" charset="0"/>
        </a:defRPr>
      </a:lvl6pPr>
      <a:lvl7pPr marL="1730375" indent="-815975" algn="l" defTabSz="512763" rtl="0" fontAlgn="base">
        <a:spcBef>
          <a:spcPct val="0"/>
        </a:spcBef>
        <a:spcAft>
          <a:spcPct val="0"/>
        </a:spcAft>
        <a:buSzPct val="30000"/>
        <a:buBlip>
          <a:blip r:embed="rId14"/>
        </a:buBlip>
        <a:tabLst>
          <a:tab pos="806450" algn="l"/>
          <a:tab pos="1141413" algn="l"/>
          <a:tab pos="5243513" algn="l"/>
        </a:tabLst>
        <a:defRPr sz="2900" b="1">
          <a:solidFill>
            <a:srgbClr val="7AB800"/>
          </a:solidFill>
          <a:latin typeface="Arial" charset="0"/>
        </a:defRPr>
      </a:lvl7pPr>
      <a:lvl8pPr marL="2187575" indent="-815975" algn="l" defTabSz="512763" rtl="0" fontAlgn="base">
        <a:spcBef>
          <a:spcPct val="0"/>
        </a:spcBef>
        <a:spcAft>
          <a:spcPct val="0"/>
        </a:spcAft>
        <a:buSzPct val="30000"/>
        <a:buBlip>
          <a:blip r:embed="rId14"/>
        </a:buBlip>
        <a:tabLst>
          <a:tab pos="806450" algn="l"/>
          <a:tab pos="1141413" algn="l"/>
          <a:tab pos="5243513" algn="l"/>
        </a:tabLst>
        <a:defRPr sz="2900" b="1">
          <a:solidFill>
            <a:srgbClr val="7AB800"/>
          </a:solidFill>
          <a:latin typeface="Arial" charset="0"/>
        </a:defRPr>
      </a:lvl8pPr>
      <a:lvl9pPr marL="2644775" indent="-815975" algn="l" defTabSz="512763" rtl="0" fontAlgn="base">
        <a:spcBef>
          <a:spcPct val="0"/>
        </a:spcBef>
        <a:spcAft>
          <a:spcPct val="0"/>
        </a:spcAft>
        <a:buSzPct val="30000"/>
        <a:buBlip>
          <a:blip r:embed="rId14"/>
        </a:buBlip>
        <a:tabLst>
          <a:tab pos="806450" algn="l"/>
          <a:tab pos="1141413" algn="l"/>
          <a:tab pos="5243513" algn="l"/>
        </a:tabLst>
        <a:defRPr sz="2900" b="1">
          <a:solidFill>
            <a:srgbClr val="7AB800"/>
          </a:solidFill>
          <a:latin typeface="Arial" charset="0"/>
        </a:defRPr>
      </a:lvl9pPr>
    </p:titleStyle>
    <p:bodyStyle>
      <a:lvl1pPr marL="858838" indent="-858838" algn="l" rtl="0" fontAlgn="base">
        <a:spcBef>
          <a:spcPct val="20000"/>
        </a:spcBef>
        <a:spcAft>
          <a:spcPct val="0"/>
        </a:spcAft>
        <a:buSzPct val="55000"/>
        <a:buBlip>
          <a:blip r:embed="rId15"/>
        </a:buBlip>
        <a:defRPr sz="1700">
          <a:solidFill>
            <a:schemeClr val="tx1"/>
          </a:solidFill>
          <a:latin typeface="+mn-lt"/>
          <a:ea typeface="+mn-ea"/>
          <a:cs typeface="+mn-cs"/>
        </a:defRPr>
      </a:lvl1pPr>
      <a:lvl2pPr marL="1484313" indent="-153988" algn="l" rtl="0" fontAlgn="base">
        <a:spcBef>
          <a:spcPct val="20000"/>
        </a:spcBef>
        <a:spcAft>
          <a:spcPct val="0"/>
        </a:spcAft>
        <a:buSzPct val="150000"/>
        <a:buChar char="-"/>
        <a:defRPr sz="1500">
          <a:solidFill>
            <a:schemeClr val="tx1"/>
          </a:solidFill>
          <a:latin typeface="+mn-lt"/>
        </a:defRPr>
      </a:lvl2pPr>
      <a:lvl3pPr marL="1905000" algn="l" rtl="0" fontAlgn="base">
        <a:spcBef>
          <a:spcPct val="20000"/>
        </a:spcBef>
        <a:spcAft>
          <a:spcPct val="0"/>
        </a:spcAft>
        <a:buChar char="-"/>
        <a:defRPr sz="1200">
          <a:solidFill>
            <a:schemeClr val="tx1"/>
          </a:solidFill>
          <a:latin typeface="+mn-lt"/>
        </a:defRPr>
      </a:lvl3pPr>
      <a:lvl4pPr marL="2701925" indent="-228600" algn="l" rtl="0" fontAlgn="base">
        <a:spcBef>
          <a:spcPct val="20000"/>
        </a:spcBef>
        <a:spcAft>
          <a:spcPct val="0"/>
        </a:spcAft>
        <a:buChar char="–"/>
        <a:defRPr sz="2000">
          <a:solidFill>
            <a:schemeClr val="tx1"/>
          </a:solidFill>
          <a:latin typeface="Times New Roman" pitchFamily="18" charset="0"/>
        </a:defRPr>
      </a:lvl4pPr>
      <a:lvl5pPr marL="3121025" indent="-228600" algn="l" rtl="0" fontAlgn="base">
        <a:spcBef>
          <a:spcPct val="20000"/>
        </a:spcBef>
        <a:spcAft>
          <a:spcPct val="0"/>
        </a:spcAft>
        <a:buChar char="»"/>
        <a:defRPr sz="2000">
          <a:solidFill>
            <a:schemeClr val="tx1"/>
          </a:solidFill>
          <a:latin typeface="Times New Roman" pitchFamily="18" charset="0"/>
        </a:defRPr>
      </a:lvl5pPr>
      <a:lvl6pPr marL="3578225" indent="-228600" algn="l" rtl="0" fontAlgn="base">
        <a:spcBef>
          <a:spcPct val="20000"/>
        </a:spcBef>
        <a:spcAft>
          <a:spcPct val="0"/>
        </a:spcAft>
        <a:buChar char="»"/>
        <a:defRPr sz="2000">
          <a:solidFill>
            <a:schemeClr val="tx1"/>
          </a:solidFill>
          <a:latin typeface="Times New Roman" pitchFamily="18" charset="0"/>
        </a:defRPr>
      </a:lvl6pPr>
      <a:lvl7pPr marL="4035425" indent="-228600" algn="l" rtl="0" fontAlgn="base">
        <a:spcBef>
          <a:spcPct val="20000"/>
        </a:spcBef>
        <a:spcAft>
          <a:spcPct val="0"/>
        </a:spcAft>
        <a:buChar char="»"/>
        <a:defRPr sz="2000">
          <a:solidFill>
            <a:schemeClr val="tx1"/>
          </a:solidFill>
          <a:latin typeface="Times New Roman" pitchFamily="18" charset="0"/>
        </a:defRPr>
      </a:lvl7pPr>
      <a:lvl8pPr marL="4492625" indent="-228600" algn="l" rtl="0" fontAlgn="base">
        <a:spcBef>
          <a:spcPct val="20000"/>
        </a:spcBef>
        <a:spcAft>
          <a:spcPct val="0"/>
        </a:spcAft>
        <a:buChar char="»"/>
        <a:defRPr sz="2000">
          <a:solidFill>
            <a:schemeClr val="tx1"/>
          </a:solidFill>
          <a:latin typeface="Times New Roman" pitchFamily="18" charset="0"/>
        </a:defRPr>
      </a:lvl8pPr>
      <a:lvl9pPr marL="4949825" indent="-228600" algn="l" rtl="0" fontAlgn="base">
        <a:spcBef>
          <a:spcPct val="20000"/>
        </a:spcBef>
        <a:spcAft>
          <a:spcPct val="0"/>
        </a:spcAft>
        <a:buChar char="»"/>
        <a:defRPr sz="2000">
          <a:solidFill>
            <a:schemeClr val="tx1"/>
          </a:solidFill>
          <a:latin typeface="Times New Roman" pitchFamily="18" charset="0"/>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15.xml"/><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1.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3" Type="http://schemas.openxmlformats.org/officeDocument/2006/relationships/hyperlink" Target="https://www.iledefrance.ars.sante.fr/precaires-annuaire-des-pass-et-outils-daccompagnement" TargetMode="External"/><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https://www.iledefrance.ars.sante.fr/guide-daccompagnement-des-personnes-precaires" TargetMode="External"/><Relationship Id="rId2" Type="http://schemas.openxmlformats.org/officeDocument/2006/relationships/image" Target="../media/image3.jpeg"/><Relationship Id="rId1" Type="http://schemas.openxmlformats.org/officeDocument/2006/relationships/slideLayout" Target="../slideLayouts/slideLayout2.xml"/><Relationship Id="rId5" Type="http://schemas.openxmlformats.org/officeDocument/2006/relationships/image" Target="../media/image10.emf"/><Relationship Id="rId4" Type="http://schemas.openxmlformats.org/officeDocument/2006/relationships/hyperlink" Target="https://www.iledefrance.ars.sante.fr/guide-sante-destination-des-acteurs-de-la-filiere-de-lhebergement"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ctrTitle"/>
          </p:nvPr>
        </p:nvSpPr>
        <p:spPr>
          <a:xfrm>
            <a:off x="657785" y="2584868"/>
            <a:ext cx="8086725" cy="1584176"/>
          </a:xfrm>
        </p:spPr>
        <p:txBody>
          <a:bodyPr>
            <a:normAutofit/>
          </a:bodyPr>
          <a:lstStyle/>
          <a:p>
            <a:pPr indent="0" algn="ctr">
              <a:buNone/>
            </a:pPr>
            <a:r>
              <a:rPr lang="fr-FR" altLang="fr-FR" sz="2700" dirty="0" smtClean="0"/>
              <a:t>Programme régional </a:t>
            </a:r>
            <a:r>
              <a:rPr lang="fr-FR" altLang="fr-FR" sz="2700" dirty="0"/>
              <a:t>d’accès à la prévention et aux soins pour les publics </a:t>
            </a:r>
            <a:r>
              <a:rPr lang="fr-FR" altLang="fr-FR" sz="2700" dirty="0" smtClean="0"/>
              <a:t>démunis (PRAPS</a:t>
            </a:r>
            <a:r>
              <a:rPr lang="fr-FR" altLang="fr-FR" sz="2700" dirty="0"/>
              <a:t>)</a:t>
            </a:r>
            <a:endParaRPr lang="fr-FR" altLang="fr-FR" sz="2700" dirty="0" smtClean="0"/>
          </a:p>
        </p:txBody>
      </p:sp>
      <p:sp>
        <p:nvSpPr>
          <p:cNvPr id="2" name="ZoneTexte 1"/>
          <p:cNvSpPr txBox="1"/>
          <p:nvPr/>
        </p:nvSpPr>
        <p:spPr>
          <a:xfrm>
            <a:off x="2843808" y="6187807"/>
            <a:ext cx="3240360" cy="477054"/>
          </a:xfrm>
          <a:prstGeom prst="rect">
            <a:avLst/>
          </a:prstGeom>
          <a:noFill/>
        </p:spPr>
        <p:txBody>
          <a:bodyPr wrap="square" rtlCol="0">
            <a:spAutoFit/>
          </a:bodyPr>
          <a:lstStyle/>
          <a:p>
            <a:endParaRPr lang="fr-FR" b="1" dirty="0" smtClean="0"/>
          </a:p>
          <a:p>
            <a:r>
              <a:rPr lang="fr-FR" b="1" dirty="0" smtClean="0"/>
              <a:t>Département Prévention et Promotion de la Santé</a:t>
            </a:r>
          </a:p>
        </p:txBody>
      </p:sp>
      <p:sp>
        <p:nvSpPr>
          <p:cNvPr id="5" name="ZoneTexte 4"/>
          <p:cNvSpPr txBox="1"/>
          <p:nvPr/>
        </p:nvSpPr>
        <p:spPr>
          <a:xfrm>
            <a:off x="1767444" y="4149080"/>
            <a:ext cx="5867408" cy="646331"/>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r>
              <a:rPr lang="fr-FR" sz="1800" dirty="0" smtClean="0"/>
              <a:t>Eléments de bilan du PRAPS 1 dans les Yvelines (2013-2017)</a:t>
            </a:r>
            <a:endParaRPr lang="fr-FR" sz="1800" dirty="0"/>
          </a:p>
        </p:txBody>
      </p:sp>
    </p:spTree>
    <p:extLst>
      <p:ext uri="{BB962C8B-B14F-4D97-AF65-F5344CB8AC3E}">
        <p14:creationId xmlns:p14="http://schemas.microsoft.com/office/powerpoint/2010/main" val="342856382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re 1"/>
          <p:cNvSpPr>
            <a:spLocks noGrp="1"/>
          </p:cNvSpPr>
          <p:nvPr>
            <p:ph type="ctrTitle"/>
          </p:nvPr>
        </p:nvSpPr>
        <p:spPr>
          <a:xfrm>
            <a:off x="582021" y="2636912"/>
            <a:ext cx="8086725" cy="1944216"/>
          </a:xfrm>
        </p:spPr>
        <p:txBody>
          <a:bodyPr>
            <a:normAutofit/>
          </a:bodyPr>
          <a:lstStyle/>
          <a:p>
            <a:pPr indent="0" algn="ctr">
              <a:buNone/>
            </a:pPr>
            <a:r>
              <a:rPr lang="fr-FR" altLang="fr-FR" sz="2700" dirty="0" smtClean="0"/>
              <a:t>Programme régional </a:t>
            </a:r>
            <a:r>
              <a:rPr lang="fr-FR" altLang="fr-FR" sz="2700" dirty="0"/>
              <a:t>d’accès à la prévention et aux soins pour les publics </a:t>
            </a:r>
            <a:r>
              <a:rPr lang="fr-FR" altLang="fr-FR" sz="2700" dirty="0" smtClean="0"/>
              <a:t>démunis (PRAPS)</a:t>
            </a:r>
          </a:p>
        </p:txBody>
      </p:sp>
      <p:sp>
        <p:nvSpPr>
          <p:cNvPr id="2" name="ZoneTexte 1"/>
          <p:cNvSpPr txBox="1"/>
          <p:nvPr/>
        </p:nvSpPr>
        <p:spPr>
          <a:xfrm>
            <a:off x="3186468" y="6165304"/>
            <a:ext cx="3240360" cy="477054"/>
          </a:xfrm>
          <a:prstGeom prst="rect">
            <a:avLst/>
          </a:prstGeom>
          <a:noFill/>
        </p:spPr>
        <p:txBody>
          <a:bodyPr wrap="square" rtlCol="0">
            <a:spAutoFit/>
          </a:bodyPr>
          <a:lstStyle/>
          <a:p>
            <a:endParaRPr lang="fr-FR" dirty="0" smtClean="0"/>
          </a:p>
          <a:p>
            <a:pPr algn="ctr"/>
            <a:r>
              <a:rPr lang="fr-FR" b="1" dirty="0" smtClean="0"/>
              <a:t>Département Prévention et Promotion de la Santé</a:t>
            </a:r>
          </a:p>
        </p:txBody>
      </p:sp>
      <p:sp>
        <p:nvSpPr>
          <p:cNvPr id="4" name="ZoneTexte 3"/>
          <p:cNvSpPr txBox="1"/>
          <p:nvPr/>
        </p:nvSpPr>
        <p:spPr>
          <a:xfrm>
            <a:off x="1872944" y="4293096"/>
            <a:ext cx="5867408" cy="646331"/>
          </a:xfrm>
          <a:prstGeom prst="rect">
            <a:avLst/>
          </a:prstGeom>
        </p:spPr>
        <p:style>
          <a:lnRef idx="1">
            <a:schemeClr val="accent2"/>
          </a:lnRef>
          <a:fillRef idx="3">
            <a:schemeClr val="accent2"/>
          </a:fillRef>
          <a:effectRef idx="2">
            <a:schemeClr val="accent2"/>
          </a:effectRef>
          <a:fontRef idx="minor">
            <a:schemeClr val="lt1"/>
          </a:fontRef>
        </p:style>
        <p:txBody>
          <a:bodyPr wrap="square" rtlCol="0">
            <a:spAutoFit/>
          </a:bodyPr>
          <a:lstStyle/>
          <a:p>
            <a:pPr algn="ctr"/>
            <a:r>
              <a:rPr lang="fr-FR" sz="1800" dirty="0" smtClean="0"/>
              <a:t>Point sur les travaux d’élaboration du PRAPS </a:t>
            </a:r>
            <a:r>
              <a:rPr lang="fr-FR" sz="1800" u="sng" dirty="0" smtClean="0"/>
              <a:t>2</a:t>
            </a:r>
            <a:r>
              <a:rPr lang="fr-FR" sz="1800" dirty="0" smtClean="0"/>
              <a:t> dans les Yvelines (2018-2022)</a:t>
            </a:r>
            <a:endParaRPr lang="fr-FR" sz="1800" dirty="0"/>
          </a:p>
        </p:txBody>
      </p:sp>
    </p:spTree>
    <p:extLst>
      <p:ext uri="{BB962C8B-B14F-4D97-AF65-F5344CB8AC3E}">
        <p14:creationId xmlns:p14="http://schemas.microsoft.com/office/powerpoint/2010/main" val="400990422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Diagnostic territorial</a:t>
            </a:r>
            <a:endParaRPr lang="fr-FR" dirty="0"/>
          </a:p>
        </p:txBody>
      </p:sp>
      <p:sp>
        <p:nvSpPr>
          <p:cNvPr id="3" name="Espace réservé du contenu 2"/>
          <p:cNvSpPr>
            <a:spLocks noGrp="1"/>
          </p:cNvSpPr>
          <p:nvPr>
            <p:ph idx="1"/>
          </p:nvPr>
        </p:nvSpPr>
        <p:spPr/>
        <p:txBody>
          <a:bodyPr/>
          <a:lstStyle/>
          <a:p>
            <a:endParaRPr lang="fr-FR" dirty="0" smtClean="0"/>
          </a:p>
          <a:p>
            <a:r>
              <a:rPr lang="fr-FR" dirty="0" smtClean="0"/>
              <a:t>Existence de </a:t>
            </a:r>
            <a:r>
              <a:rPr lang="fr-FR" b="1" dirty="0" smtClean="0"/>
              <a:t>zones de pauvreté marquées </a:t>
            </a:r>
            <a:r>
              <a:rPr lang="fr-FR" dirty="0" smtClean="0"/>
              <a:t>dans ce département présentant des indicateurs sociaux-économiques plus favorables que la moyenne régionale :</a:t>
            </a:r>
          </a:p>
          <a:p>
            <a:pPr marL="0" indent="0" algn="ctr">
              <a:buNone/>
            </a:pPr>
            <a:r>
              <a:rPr lang="fr-FR" dirty="0" smtClean="0"/>
              <a:t>	22 Quartiers en Politique de la Ville, </a:t>
            </a:r>
          </a:p>
          <a:p>
            <a:pPr marL="0" indent="0" algn="ctr">
              <a:buNone/>
            </a:pPr>
            <a:r>
              <a:rPr lang="fr-FR" dirty="0"/>
              <a:t>	</a:t>
            </a:r>
            <a:r>
              <a:rPr lang="fr-FR" dirty="0" smtClean="0"/>
              <a:t>environ 8% de la population du département</a:t>
            </a:r>
          </a:p>
          <a:p>
            <a:pPr lvl="1"/>
            <a:endParaRPr lang="fr-FR" dirty="0" smtClean="0"/>
          </a:p>
          <a:p>
            <a:r>
              <a:rPr lang="fr-FR" dirty="0" smtClean="0"/>
              <a:t>Une action de l’ARS et de ses partenaires centrée sur la réduction des inégalités sociales et territoriales de santé dans les </a:t>
            </a:r>
            <a:r>
              <a:rPr lang="fr-FR" b="1" dirty="0" smtClean="0"/>
              <a:t>territoires prioritaires </a:t>
            </a:r>
            <a:r>
              <a:rPr lang="fr-FR" dirty="0" smtClean="0"/>
              <a:t>:</a:t>
            </a:r>
          </a:p>
          <a:p>
            <a:pPr lvl="1"/>
            <a:r>
              <a:rPr lang="fr-FR" dirty="0" smtClean="0"/>
              <a:t>Communes avec IDH-2 &lt; 0,52</a:t>
            </a:r>
          </a:p>
          <a:p>
            <a:pPr lvl="1"/>
            <a:r>
              <a:rPr lang="fr-FR" dirty="0" smtClean="0"/>
              <a:t>Quasi-totalité de la population en commune et quartiers PV concernée par les 8 Contrats Locaux de Santé (CLS)</a:t>
            </a:r>
          </a:p>
          <a:p>
            <a:pPr lvl="1"/>
            <a:endParaRPr lang="fr-FR" dirty="0" smtClean="0"/>
          </a:p>
        </p:txBody>
      </p:sp>
    </p:spTree>
    <p:extLst>
      <p:ext uri="{BB962C8B-B14F-4D97-AF65-F5344CB8AC3E}">
        <p14:creationId xmlns:p14="http://schemas.microsoft.com/office/powerpoint/2010/main" val="1421355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528" y="767089"/>
            <a:ext cx="4424418" cy="5179806"/>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57783" y="5254182"/>
            <a:ext cx="2486025" cy="6583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itle 1"/>
          <p:cNvSpPr>
            <a:spLocks noGrp="1"/>
          </p:cNvSpPr>
          <p:nvPr>
            <p:ph type="title" idx="4294967295"/>
          </p:nvPr>
        </p:nvSpPr>
        <p:spPr>
          <a:xfrm>
            <a:off x="323528" y="260648"/>
            <a:ext cx="4896544" cy="432048"/>
          </a:xfrm>
        </p:spPr>
        <p:txBody>
          <a:bodyPr anchor="t"/>
          <a:lstStyle/>
          <a:p>
            <a:pPr marL="269875" indent="-269875" algn="ctr" eaLnBrk="1" hangingPunct="1">
              <a:buFontTx/>
              <a:buNone/>
              <a:tabLst>
                <a:tab pos="269875" algn="l"/>
                <a:tab pos="1141413" algn="l"/>
                <a:tab pos="5243513" algn="l"/>
              </a:tabLst>
            </a:pPr>
            <a:r>
              <a:rPr lang="fr-FR" sz="1400" kern="1200" dirty="0">
                <a:solidFill>
                  <a:srgbClr val="2D2DB9"/>
                </a:solidFill>
                <a:latin typeface="Arial" charset="0"/>
                <a:ea typeface="+mn-ea"/>
                <a:cs typeface="+mn-cs"/>
              </a:rPr>
              <a:t>Les </a:t>
            </a:r>
            <a:r>
              <a:rPr lang="fr-FR" sz="1400" kern="1200" dirty="0" smtClean="0">
                <a:solidFill>
                  <a:srgbClr val="2D2DB9"/>
                </a:solidFill>
                <a:latin typeface="Arial" charset="0"/>
                <a:ea typeface="+mn-ea"/>
                <a:cs typeface="+mn-cs"/>
              </a:rPr>
              <a:t>Contrats Locaux de Santé (CLS) </a:t>
            </a:r>
            <a:r>
              <a:rPr lang="fr-FR" sz="1400" kern="1200" dirty="0">
                <a:solidFill>
                  <a:srgbClr val="2D2DB9"/>
                </a:solidFill>
                <a:latin typeface="Arial" charset="0"/>
                <a:ea typeface="+mn-ea"/>
                <a:cs typeface="+mn-cs"/>
              </a:rPr>
              <a:t>au 1er janvier </a:t>
            </a:r>
            <a:r>
              <a:rPr lang="fr-FR" sz="1400" kern="1200" dirty="0" smtClean="0">
                <a:solidFill>
                  <a:srgbClr val="2D2DB9"/>
                </a:solidFill>
                <a:latin typeface="Arial" charset="0"/>
                <a:ea typeface="+mn-ea"/>
                <a:cs typeface="+mn-cs"/>
              </a:rPr>
              <a:t>2017</a:t>
            </a:r>
            <a:endParaRPr lang="fr-FR" sz="1400" kern="1200" dirty="0">
              <a:solidFill>
                <a:srgbClr val="2D2DB9"/>
              </a:solidFill>
              <a:latin typeface="Arial" charset="0"/>
              <a:ea typeface="+mn-ea"/>
              <a:cs typeface="+mn-cs"/>
            </a:endParaRPr>
          </a:p>
        </p:txBody>
      </p:sp>
      <p:sp>
        <p:nvSpPr>
          <p:cNvPr id="6" name="Rectangle 5"/>
          <p:cNvSpPr/>
          <p:nvPr/>
        </p:nvSpPr>
        <p:spPr>
          <a:xfrm>
            <a:off x="4968577" y="753666"/>
            <a:ext cx="3744418" cy="3539430"/>
          </a:xfrm>
          <a:prstGeom prst="rect">
            <a:avLst/>
          </a:prstGeom>
        </p:spPr>
        <p:txBody>
          <a:bodyPr wrap="square">
            <a:spAutoFit/>
          </a:bodyPr>
          <a:lstStyle/>
          <a:p>
            <a:pPr marL="171450" indent="-171450">
              <a:buFont typeface="Wingdings" panose="05000000000000000000" pitchFamily="2" charset="2"/>
              <a:buChar char="Ø"/>
            </a:pPr>
            <a:r>
              <a:rPr lang="fr-FR" sz="1400" b="1" dirty="0" smtClean="0">
                <a:solidFill>
                  <a:srgbClr val="2D2DB9"/>
                </a:solidFill>
                <a:latin typeface="Arial" charset="0"/>
              </a:rPr>
              <a:t>SQY (quartiers en PV :Trappes, La Verrière, Guyancourt, Elancourt,</a:t>
            </a:r>
            <a:br>
              <a:rPr lang="fr-FR" sz="1400" b="1" dirty="0" smtClean="0">
                <a:solidFill>
                  <a:srgbClr val="2D2DB9"/>
                </a:solidFill>
                <a:latin typeface="Arial" charset="0"/>
              </a:rPr>
            </a:br>
            <a:r>
              <a:rPr lang="fr-FR" sz="1400" b="1" dirty="0" smtClean="0">
                <a:solidFill>
                  <a:srgbClr val="2D2DB9"/>
                </a:solidFill>
                <a:latin typeface="Arial" charset="0"/>
              </a:rPr>
              <a:t>Plaisir, Maurepas) </a:t>
            </a:r>
          </a:p>
          <a:p>
            <a:pPr marL="171450" indent="-171450">
              <a:buFont typeface="Wingdings" panose="05000000000000000000" pitchFamily="2" charset="2"/>
              <a:buChar char="Ø"/>
            </a:pPr>
            <a:r>
              <a:rPr lang="fr-FR" sz="1400" b="1" dirty="0" smtClean="0">
                <a:solidFill>
                  <a:srgbClr val="2D2DB9"/>
                </a:solidFill>
                <a:latin typeface="Arial" charset="0"/>
              </a:rPr>
              <a:t>Les Mureaux</a:t>
            </a:r>
          </a:p>
          <a:p>
            <a:pPr marL="171450" indent="-171450">
              <a:buFont typeface="Wingdings" panose="05000000000000000000" pitchFamily="2" charset="2"/>
              <a:buChar char="Ø"/>
            </a:pPr>
            <a:r>
              <a:rPr lang="fr-FR" sz="1400" b="1" dirty="0" smtClean="0">
                <a:solidFill>
                  <a:srgbClr val="2D2DB9"/>
                </a:solidFill>
                <a:latin typeface="Arial" charset="0"/>
              </a:rPr>
              <a:t>[Achères]</a:t>
            </a:r>
            <a:endParaRPr lang="fr-FR" sz="1400" b="1" dirty="0" smtClean="0">
              <a:latin typeface="Arial" charset="0"/>
            </a:endParaRPr>
          </a:p>
          <a:p>
            <a:pPr marL="171450" indent="-171450">
              <a:buFont typeface="Wingdings" panose="05000000000000000000" pitchFamily="2" charset="2"/>
              <a:buChar char="Ø"/>
            </a:pPr>
            <a:r>
              <a:rPr lang="fr-FR" sz="1400" b="1" dirty="0" smtClean="0">
                <a:solidFill>
                  <a:srgbClr val="2D2DB9"/>
                </a:solidFill>
                <a:latin typeface="Arial" charset="0"/>
              </a:rPr>
              <a:t>Mantes-la-Ville</a:t>
            </a:r>
          </a:p>
          <a:p>
            <a:pPr marL="171450" indent="-171450">
              <a:buFont typeface="Wingdings" panose="05000000000000000000" pitchFamily="2" charset="2"/>
              <a:buChar char="Ø"/>
            </a:pPr>
            <a:r>
              <a:rPr lang="fr-FR" sz="1400" b="1" dirty="0" smtClean="0">
                <a:solidFill>
                  <a:srgbClr val="2D2DB9"/>
                </a:solidFill>
                <a:latin typeface="Arial" charset="0"/>
              </a:rPr>
              <a:t>Poissy</a:t>
            </a:r>
          </a:p>
          <a:p>
            <a:pPr marL="171450" indent="-171450">
              <a:buFont typeface="Wingdings" panose="05000000000000000000" pitchFamily="2" charset="2"/>
              <a:buChar char="Ø"/>
            </a:pPr>
            <a:r>
              <a:rPr lang="fr-FR" sz="1400" b="1" dirty="0" smtClean="0">
                <a:solidFill>
                  <a:srgbClr val="2D2DB9"/>
                </a:solidFill>
                <a:latin typeface="Arial" charset="0"/>
              </a:rPr>
              <a:t>Ex CA2RS (Chanteloup-les-Vignes,</a:t>
            </a:r>
          </a:p>
          <a:p>
            <a:r>
              <a:rPr lang="fr-FR" sz="1400" b="1" dirty="0" smtClean="0">
                <a:solidFill>
                  <a:srgbClr val="2D2DB9"/>
                </a:solidFill>
                <a:latin typeface="Arial" charset="0"/>
              </a:rPr>
              <a:t>Carrières/Poissy, Vernouillet) </a:t>
            </a:r>
          </a:p>
          <a:p>
            <a:pPr marL="171450" indent="-171450">
              <a:buFont typeface="Wingdings" panose="05000000000000000000" pitchFamily="2" charset="2"/>
              <a:buChar char="Ø"/>
            </a:pPr>
            <a:r>
              <a:rPr lang="fr-FR" sz="1400" b="1" dirty="0" smtClean="0">
                <a:solidFill>
                  <a:srgbClr val="2D2DB9"/>
                </a:solidFill>
                <a:latin typeface="Arial" charset="0"/>
              </a:rPr>
              <a:t>Mantes-la-Jolie</a:t>
            </a:r>
            <a:endParaRPr lang="fr-FR" sz="1400" b="1" dirty="0">
              <a:solidFill>
                <a:srgbClr val="2D2DB9"/>
              </a:solidFill>
              <a:latin typeface="Arial" charset="0"/>
            </a:endParaRPr>
          </a:p>
          <a:p>
            <a:pPr marL="171450" indent="-171450">
              <a:buFont typeface="Wingdings" panose="05000000000000000000" pitchFamily="2" charset="2"/>
              <a:buChar char="Ø"/>
            </a:pPr>
            <a:r>
              <a:rPr lang="fr-FR" sz="1400" b="1" dirty="0">
                <a:solidFill>
                  <a:srgbClr val="2D2DB9"/>
                </a:solidFill>
                <a:latin typeface="Arial" charset="0"/>
              </a:rPr>
              <a:t>Sartrouville</a:t>
            </a:r>
          </a:p>
          <a:p>
            <a:pPr>
              <a:spcBef>
                <a:spcPts val="0"/>
              </a:spcBef>
            </a:pPr>
            <a:endParaRPr lang="fr-FR" sz="1400" b="1" dirty="0" smtClean="0">
              <a:solidFill>
                <a:srgbClr val="2D2DB9"/>
              </a:solidFill>
              <a:latin typeface="Arial" charset="0"/>
            </a:endParaRPr>
          </a:p>
        </p:txBody>
      </p:sp>
      <p:sp>
        <p:nvSpPr>
          <p:cNvPr id="8" name="Accolade ouvrante 7"/>
          <p:cNvSpPr/>
          <p:nvPr/>
        </p:nvSpPr>
        <p:spPr bwMode="auto">
          <a:xfrm>
            <a:off x="5292080" y="2996952"/>
            <a:ext cx="144016" cy="720080"/>
          </a:xfrm>
          <a:prstGeom prst="leftBrac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fr-FR" smtClean="0">
              <a:latin typeface="Arial" charset="0"/>
            </a:endParaRPr>
          </a:p>
        </p:txBody>
      </p:sp>
      <p:sp>
        <p:nvSpPr>
          <p:cNvPr id="11" name="Accolade ouvrante 10"/>
          <p:cNvSpPr/>
          <p:nvPr/>
        </p:nvSpPr>
        <p:spPr bwMode="auto">
          <a:xfrm>
            <a:off x="5292079" y="2780928"/>
            <a:ext cx="1008113" cy="1152128"/>
          </a:xfrm>
          <a:prstGeom prst="leftBrac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fr-FR" smtClean="0">
              <a:latin typeface="Arial" charset="0"/>
            </a:endParaRPr>
          </a:p>
        </p:txBody>
      </p:sp>
      <p:sp>
        <p:nvSpPr>
          <p:cNvPr id="35" name="Accolade fermante 34"/>
          <p:cNvSpPr/>
          <p:nvPr/>
        </p:nvSpPr>
        <p:spPr bwMode="auto">
          <a:xfrm>
            <a:off x="7956376" y="836712"/>
            <a:ext cx="509134" cy="2376264"/>
          </a:xfrm>
          <a:prstGeom prst="rightBrace">
            <a:avLst/>
          </a:prstGeom>
          <a:noFill/>
          <a:ln w="285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fr-FR" smtClean="0">
              <a:latin typeface="Arial" charset="0"/>
            </a:endParaRPr>
          </a:p>
        </p:txBody>
      </p:sp>
      <p:sp>
        <p:nvSpPr>
          <p:cNvPr id="43" name="ZoneTexte 42"/>
          <p:cNvSpPr txBox="1"/>
          <p:nvPr/>
        </p:nvSpPr>
        <p:spPr>
          <a:xfrm>
            <a:off x="8465510" y="1886344"/>
            <a:ext cx="540060" cy="276999"/>
          </a:xfrm>
          <a:prstGeom prst="rect">
            <a:avLst/>
          </a:prstGeom>
          <a:noFill/>
          <a:ln w="28575">
            <a:solidFill>
              <a:schemeClr val="accent1"/>
            </a:solidFill>
          </a:ln>
        </p:spPr>
        <p:txBody>
          <a:bodyPr wrap="square" rtlCol="0">
            <a:spAutoFit/>
          </a:bodyPr>
          <a:lstStyle/>
          <a:p>
            <a:r>
              <a:rPr lang="fr-FR" sz="1200" b="1" dirty="0" smtClean="0">
                <a:solidFill>
                  <a:srgbClr val="2D2DB9"/>
                </a:solidFill>
                <a:latin typeface="Arial" charset="0"/>
              </a:rPr>
              <a:t>2012</a:t>
            </a:r>
            <a:endParaRPr lang="fr-FR" sz="1200" b="1" dirty="0">
              <a:solidFill>
                <a:srgbClr val="2D2DB9"/>
              </a:solidFill>
              <a:latin typeface="Arial" charset="0"/>
            </a:endParaRPr>
          </a:p>
        </p:txBody>
      </p:sp>
      <p:sp>
        <p:nvSpPr>
          <p:cNvPr id="45" name="Accolade fermante 44"/>
          <p:cNvSpPr/>
          <p:nvPr/>
        </p:nvSpPr>
        <p:spPr bwMode="auto">
          <a:xfrm>
            <a:off x="7164288" y="3429000"/>
            <a:ext cx="293109" cy="576064"/>
          </a:xfrm>
          <a:prstGeom prst="rightBrace">
            <a:avLst/>
          </a:prstGeom>
          <a:noFill/>
          <a:ln w="2857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endParaRPr lang="fr-FR" smtClean="0">
              <a:latin typeface="Arial" charset="0"/>
            </a:endParaRPr>
          </a:p>
        </p:txBody>
      </p:sp>
      <p:sp>
        <p:nvSpPr>
          <p:cNvPr id="46" name="ZoneTexte 45"/>
          <p:cNvSpPr txBox="1"/>
          <p:nvPr/>
        </p:nvSpPr>
        <p:spPr>
          <a:xfrm>
            <a:off x="7459936" y="3584049"/>
            <a:ext cx="540060" cy="276999"/>
          </a:xfrm>
          <a:prstGeom prst="rect">
            <a:avLst/>
          </a:prstGeom>
          <a:noFill/>
          <a:ln w="28575">
            <a:solidFill>
              <a:schemeClr val="accent1"/>
            </a:solidFill>
          </a:ln>
        </p:spPr>
        <p:txBody>
          <a:bodyPr wrap="square" rtlCol="0">
            <a:spAutoFit/>
          </a:bodyPr>
          <a:lstStyle/>
          <a:p>
            <a:r>
              <a:rPr lang="fr-FR" sz="1200" b="1" dirty="0" smtClean="0">
                <a:solidFill>
                  <a:srgbClr val="2D2DB9"/>
                </a:solidFill>
                <a:latin typeface="Arial" charset="0"/>
              </a:rPr>
              <a:t>2015</a:t>
            </a:r>
            <a:endParaRPr lang="fr-FR" sz="1200" b="1" dirty="0">
              <a:solidFill>
                <a:srgbClr val="2D2DB9"/>
              </a:solidFill>
              <a:latin typeface="Arial" charset="0"/>
            </a:endParaRPr>
          </a:p>
        </p:txBody>
      </p:sp>
      <p:sp>
        <p:nvSpPr>
          <p:cNvPr id="3" name="Rectangle 2"/>
          <p:cNvSpPr/>
          <p:nvPr/>
        </p:nvSpPr>
        <p:spPr>
          <a:xfrm>
            <a:off x="4572000" y="4738499"/>
            <a:ext cx="4572000" cy="877163"/>
          </a:xfrm>
          <a:prstGeom prst="rect">
            <a:avLst/>
          </a:prstGeom>
        </p:spPr>
        <p:txBody>
          <a:bodyPr>
            <a:spAutoFit/>
          </a:bodyPr>
          <a:lstStyle/>
          <a:p>
            <a:pPr lvl="1" eaLnBrk="0" hangingPunct="0">
              <a:spcBef>
                <a:spcPct val="20000"/>
              </a:spcBef>
              <a:buSzPct val="55000"/>
            </a:pPr>
            <a:r>
              <a:rPr lang="fr-FR" sz="1700" dirty="0" smtClean="0">
                <a:solidFill>
                  <a:schemeClr val="tx1"/>
                </a:solidFill>
                <a:latin typeface="+mn-lt"/>
              </a:rPr>
              <a:t>- Des </a:t>
            </a:r>
            <a:r>
              <a:rPr lang="fr-FR" sz="1700" dirty="0">
                <a:solidFill>
                  <a:schemeClr val="tx1"/>
                </a:solidFill>
                <a:latin typeface="+mn-lt"/>
              </a:rPr>
              <a:t>CLS de 1ère génération (2012) qui ne </a:t>
            </a:r>
            <a:r>
              <a:rPr lang="fr-FR" sz="1700" dirty="0" smtClean="0">
                <a:solidFill>
                  <a:schemeClr val="tx1"/>
                </a:solidFill>
                <a:latin typeface="+mn-lt"/>
              </a:rPr>
              <a:t>comportent </a:t>
            </a:r>
            <a:r>
              <a:rPr lang="fr-FR" sz="1700" dirty="0">
                <a:solidFill>
                  <a:schemeClr val="tx1"/>
                </a:solidFill>
                <a:latin typeface="+mn-lt"/>
              </a:rPr>
              <a:t>pas de ciblage particulier sur les populations relevant du PRAPS</a:t>
            </a:r>
          </a:p>
        </p:txBody>
      </p:sp>
    </p:spTree>
    <p:extLst>
      <p:ext uri="{BB962C8B-B14F-4D97-AF65-F5344CB8AC3E}">
        <p14:creationId xmlns:p14="http://schemas.microsoft.com/office/powerpoint/2010/main" val="302844474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04800" y="220663"/>
            <a:ext cx="8587680" cy="1143000"/>
          </a:xfrm>
        </p:spPr>
        <p:txBody>
          <a:bodyPr/>
          <a:lstStyle/>
          <a:p>
            <a:r>
              <a:rPr lang="fr-FR" dirty="0" smtClean="0"/>
              <a:t>Diagnostic territorial </a:t>
            </a:r>
            <a:r>
              <a:rPr lang="fr-FR" dirty="0"/>
              <a:t>: </a:t>
            </a:r>
            <a:r>
              <a:rPr lang="fr-FR" dirty="0" smtClean="0"/>
              <a:t/>
            </a:r>
            <a:br>
              <a:rPr lang="fr-FR" dirty="0" smtClean="0"/>
            </a:br>
            <a:r>
              <a:rPr lang="fr-FR" sz="2000" dirty="0" smtClean="0">
                <a:solidFill>
                  <a:schemeClr val="accent2"/>
                </a:solidFill>
              </a:rPr>
              <a:t>dispositifs </a:t>
            </a:r>
            <a:r>
              <a:rPr lang="fr-FR" sz="2000" dirty="0">
                <a:solidFill>
                  <a:schemeClr val="accent2"/>
                </a:solidFill>
              </a:rPr>
              <a:t>passerelles et </a:t>
            </a:r>
            <a:r>
              <a:rPr lang="fr-FR" sz="2000" dirty="0" smtClean="0">
                <a:solidFill>
                  <a:schemeClr val="accent2"/>
                </a:solidFill>
              </a:rPr>
              <a:t>structures </a:t>
            </a:r>
            <a:r>
              <a:rPr lang="fr-FR" sz="2000" u="sng" dirty="0">
                <a:solidFill>
                  <a:schemeClr val="accent2"/>
                </a:solidFill>
              </a:rPr>
              <a:t>mobilisables</a:t>
            </a:r>
            <a:r>
              <a:rPr lang="fr-FR" sz="2000" dirty="0">
                <a:solidFill>
                  <a:schemeClr val="accent2"/>
                </a:solidFill>
              </a:rPr>
              <a:t> auprès des populations les plus démunies </a:t>
            </a:r>
            <a:r>
              <a:rPr lang="fr-FR" sz="2000" dirty="0" smtClean="0">
                <a:solidFill>
                  <a:schemeClr val="accent2"/>
                </a:solidFill>
              </a:rPr>
              <a:t>(1)</a:t>
            </a:r>
            <a:endParaRPr lang="fr-FR" sz="2800" dirty="0">
              <a:solidFill>
                <a:schemeClr val="accent2"/>
              </a:solidFill>
            </a:endParaRPr>
          </a:p>
        </p:txBody>
      </p:sp>
      <p:sp>
        <p:nvSpPr>
          <p:cNvPr id="3" name="Espace réservé du contenu 2"/>
          <p:cNvSpPr>
            <a:spLocks noGrp="1"/>
          </p:cNvSpPr>
          <p:nvPr>
            <p:ph idx="1"/>
          </p:nvPr>
        </p:nvSpPr>
        <p:spPr>
          <a:xfrm>
            <a:off x="395536" y="1556792"/>
            <a:ext cx="4248472" cy="3960440"/>
          </a:xfrm>
          <a:ln w="28575">
            <a:solidFill>
              <a:schemeClr val="accent6"/>
            </a:solidFill>
          </a:ln>
        </p:spPr>
        <p:txBody>
          <a:bodyPr/>
          <a:lstStyle/>
          <a:p>
            <a:r>
              <a:rPr lang="fr-FR" dirty="0" smtClean="0"/>
              <a:t>Cinq </a:t>
            </a:r>
            <a:r>
              <a:rPr lang="fr-FR" dirty="0"/>
              <a:t>Permanences d’Accès aux Soins de Santé (</a:t>
            </a:r>
            <a:r>
              <a:rPr lang="fr-FR" b="1" dirty="0"/>
              <a:t>PASS</a:t>
            </a:r>
            <a:r>
              <a:rPr lang="fr-FR" dirty="0"/>
              <a:t>) hospitalières généralistes, </a:t>
            </a:r>
            <a:r>
              <a:rPr lang="fr-FR" dirty="0" smtClean="0"/>
              <a:t>(Mantes </a:t>
            </a:r>
            <a:r>
              <a:rPr lang="fr-FR" dirty="0"/>
              <a:t>la Jolie, Versailles, Rambouillet, Poissy St Germain et  Meulan-les-Mureaux) </a:t>
            </a:r>
          </a:p>
          <a:p>
            <a:r>
              <a:rPr lang="fr-FR" b="1" dirty="0"/>
              <a:t>A</a:t>
            </a:r>
            <a:r>
              <a:rPr lang="fr-FR" b="1" dirty="0" smtClean="0"/>
              <a:t>ssociations</a:t>
            </a:r>
            <a:r>
              <a:rPr lang="fr-FR" dirty="0" smtClean="0"/>
              <a:t> apportant </a:t>
            </a:r>
            <a:r>
              <a:rPr lang="fr-FR" dirty="0"/>
              <a:t>des soins gratuits aux personnes en situation de grande </a:t>
            </a:r>
            <a:r>
              <a:rPr lang="fr-FR" dirty="0" smtClean="0"/>
              <a:t>précarité</a:t>
            </a:r>
          </a:p>
          <a:p>
            <a:r>
              <a:rPr lang="fr-FR" dirty="0"/>
              <a:t>42 places en </a:t>
            </a:r>
            <a:r>
              <a:rPr lang="fr-FR" b="1" dirty="0"/>
              <a:t>Appartements de Coordination Thérapeutique</a:t>
            </a:r>
          </a:p>
          <a:p>
            <a:r>
              <a:rPr lang="fr-FR" dirty="0" smtClean="0"/>
              <a:t>Lieux de soins de droit commun en </a:t>
            </a:r>
            <a:r>
              <a:rPr lang="fr-FR" b="1" dirty="0" smtClean="0"/>
              <a:t>addictologie </a:t>
            </a:r>
            <a:r>
              <a:rPr lang="fr-FR" dirty="0" smtClean="0"/>
              <a:t>: CAARUD</a:t>
            </a:r>
            <a:r>
              <a:rPr lang="fr-FR" baseline="30000" dirty="0" smtClean="0"/>
              <a:t>(*)</a:t>
            </a:r>
            <a:r>
              <a:rPr lang="fr-FR" dirty="0" smtClean="0"/>
              <a:t>, CSAPA</a:t>
            </a:r>
            <a:r>
              <a:rPr lang="fr-FR" baseline="30000" dirty="0"/>
              <a:t>(*)</a:t>
            </a:r>
            <a:r>
              <a:rPr lang="fr-FR" dirty="0" smtClean="0"/>
              <a:t>…</a:t>
            </a:r>
          </a:p>
          <a:p>
            <a:endParaRPr lang="fr-FR" dirty="0"/>
          </a:p>
        </p:txBody>
      </p:sp>
      <p:sp>
        <p:nvSpPr>
          <p:cNvPr id="5" name="Espace réservé du contenu 2"/>
          <p:cNvSpPr txBox="1">
            <a:spLocks/>
          </p:cNvSpPr>
          <p:nvPr/>
        </p:nvSpPr>
        <p:spPr bwMode="auto">
          <a:xfrm>
            <a:off x="5004048" y="1556792"/>
            <a:ext cx="4032448" cy="3960440"/>
          </a:xfrm>
          <a:prstGeom prst="rect">
            <a:avLst/>
          </a:prstGeom>
          <a:noFill/>
          <a:ln w="28575">
            <a:solidFill>
              <a:srgbClr val="C00000"/>
            </a:solidFill>
            <a:miter lim="800000"/>
            <a:headEnd/>
            <a:tailEnd/>
          </a:ln>
          <a:effectLst/>
        </p:spPr>
        <p:txBody>
          <a:bodyPr vert="horz" wrap="square" lIns="91440" tIns="45720" rIns="91440" bIns="45720" numCol="1" anchor="t" anchorCtr="0" compatLnSpc="1">
            <a:prstTxWarp prst="textNoShape">
              <a:avLst/>
            </a:prstTxWarp>
          </a:bodyPr>
          <a:lstStyle>
            <a:lvl1pPr marL="858838" indent="-858838" algn="l" rtl="0" fontAlgn="base">
              <a:spcBef>
                <a:spcPct val="20000"/>
              </a:spcBef>
              <a:spcAft>
                <a:spcPct val="0"/>
              </a:spcAft>
              <a:buSzPct val="55000"/>
              <a:buBlip>
                <a:blip r:embed="rId3"/>
              </a:buBlip>
              <a:defRPr sz="1700">
                <a:solidFill>
                  <a:schemeClr val="tx1"/>
                </a:solidFill>
                <a:latin typeface="+mn-lt"/>
                <a:ea typeface="+mn-ea"/>
                <a:cs typeface="+mn-cs"/>
              </a:defRPr>
            </a:lvl1pPr>
            <a:lvl2pPr marL="1484313" indent="-153988" algn="l" rtl="0" fontAlgn="base">
              <a:spcBef>
                <a:spcPct val="20000"/>
              </a:spcBef>
              <a:spcAft>
                <a:spcPct val="0"/>
              </a:spcAft>
              <a:buSzPct val="150000"/>
              <a:buChar char="-"/>
              <a:defRPr sz="1500">
                <a:solidFill>
                  <a:schemeClr val="tx1"/>
                </a:solidFill>
                <a:latin typeface="+mn-lt"/>
              </a:defRPr>
            </a:lvl2pPr>
            <a:lvl3pPr marL="1905000" algn="l" rtl="0" fontAlgn="base">
              <a:spcBef>
                <a:spcPct val="20000"/>
              </a:spcBef>
              <a:spcAft>
                <a:spcPct val="0"/>
              </a:spcAft>
              <a:buChar char="-"/>
              <a:defRPr sz="1200">
                <a:solidFill>
                  <a:schemeClr val="tx1"/>
                </a:solidFill>
                <a:latin typeface="+mn-lt"/>
              </a:defRPr>
            </a:lvl3pPr>
            <a:lvl4pPr marL="2701925" indent="-228600" algn="l" rtl="0" fontAlgn="base">
              <a:spcBef>
                <a:spcPct val="20000"/>
              </a:spcBef>
              <a:spcAft>
                <a:spcPct val="0"/>
              </a:spcAft>
              <a:buChar char="–"/>
              <a:defRPr sz="2000">
                <a:solidFill>
                  <a:schemeClr val="tx1"/>
                </a:solidFill>
                <a:latin typeface="Times New Roman" pitchFamily="18" charset="0"/>
              </a:defRPr>
            </a:lvl4pPr>
            <a:lvl5pPr marL="3121025" indent="-228600" algn="l" rtl="0" fontAlgn="base">
              <a:spcBef>
                <a:spcPct val="20000"/>
              </a:spcBef>
              <a:spcAft>
                <a:spcPct val="0"/>
              </a:spcAft>
              <a:buChar char="»"/>
              <a:defRPr sz="2000">
                <a:solidFill>
                  <a:schemeClr val="tx1"/>
                </a:solidFill>
                <a:latin typeface="Times New Roman" pitchFamily="18" charset="0"/>
              </a:defRPr>
            </a:lvl5pPr>
            <a:lvl6pPr marL="3578225" indent="-228600" algn="l" rtl="0" fontAlgn="base">
              <a:spcBef>
                <a:spcPct val="20000"/>
              </a:spcBef>
              <a:spcAft>
                <a:spcPct val="0"/>
              </a:spcAft>
              <a:buChar char="»"/>
              <a:defRPr sz="2000">
                <a:solidFill>
                  <a:schemeClr val="tx1"/>
                </a:solidFill>
                <a:latin typeface="Times New Roman" pitchFamily="18" charset="0"/>
              </a:defRPr>
            </a:lvl6pPr>
            <a:lvl7pPr marL="4035425" indent="-228600" algn="l" rtl="0" fontAlgn="base">
              <a:spcBef>
                <a:spcPct val="20000"/>
              </a:spcBef>
              <a:spcAft>
                <a:spcPct val="0"/>
              </a:spcAft>
              <a:buChar char="»"/>
              <a:defRPr sz="2000">
                <a:solidFill>
                  <a:schemeClr val="tx1"/>
                </a:solidFill>
                <a:latin typeface="Times New Roman" pitchFamily="18" charset="0"/>
              </a:defRPr>
            </a:lvl7pPr>
            <a:lvl8pPr marL="4492625" indent="-228600" algn="l" rtl="0" fontAlgn="base">
              <a:spcBef>
                <a:spcPct val="20000"/>
              </a:spcBef>
              <a:spcAft>
                <a:spcPct val="0"/>
              </a:spcAft>
              <a:buChar char="»"/>
              <a:defRPr sz="2000">
                <a:solidFill>
                  <a:schemeClr val="tx1"/>
                </a:solidFill>
                <a:latin typeface="Times New Roman" pitchFamily="18" charset="0"/>
              </a:defRPr>
            </a:lvl8pPr>
            <a:lvl9pPr marL="4949825" indent="-228600" algn="l" rtl="0" fontAlgn="base">
              <a:spcBef>
                <a:spcPct val="20000"/>
              </a:spcBef>
              <a:spcAft>
                <a:spcPct val="0"/>
              </a:spcAft>
              <a:buChar char="»"/>
              <a:defRPr sz="2000">
                <a:solidFill>
                  <a:schemeClr val="tx1"/>
                </a:solidFill>
                <a:latin typeface="Times New Roman" pitchFamily="18" charset="0"/>
              </a:defRPr>
            </a:lvl9pPr>
          </a:lstStyle>
          <a:p>
            <a:r>
              <a:rPr lang="fr-FR" kern="0" dirty="0" smtClean="0"/>
              <a:t>Pas de PASS spécialisée ni ambulatoire. </a:t>
            </a:r>
          </a:p>
          <a:p>
            <a:r>
              <a:rPr lang="fr-FR" kern="0" dirty="0" smtClean="0"/>
              <a:t>U</a:t>
            </a:r>
            <a:r>
              <a:rPr lang="fr-FR" dirty="0" smtClean="0"/>
              <a:t>n fonctionnement des PASS perfectible au regard du cahier des charges et des besoins </a:t>
            </a:r>
            <a:endParaRPr lang="fr-FR" kern="0" dirty="0" smtClean="0"/>
          </a:p>
          <a:p>
            <a:r>
              <a:rPr lang="fr-FR" kern="0" dirty="0" smtClean="0"/>
              <a:t>Peu d’opérateurs de prévention-promotion de la santé pratiquant des actions d’« aller-vers » les grands exclus</a:t>
            </a:r>
          </a:p>
          <a:p>
            <a:r>
              <a:rPr lang="fr-FR" kern="0" dirty="0"/>
              <a:t>Pas de </a:t>
            </a:r>
            <a:r>
              <a:rPr lang="fr-FR" dirty="0"/>
              <a:t>Lit Halte Soins Santé (LHSS), ni de Lit d’Accueil Médicalisé (LAM) dans les Yvelines.</a:t>
            </a:r>
          </a:p>
          <a:p>
            <a:endParaRPr lang="fr-FR" kern="0" dirty="0" smtClean="0"/>
          </a:p>
          <a:p>
            <a:endParaRPr lang="fr-FR" kern="0" dirty="0" smtClean="0"/>
          </a:p>
        </p:txBody>
      </p:sp>
      <p:sp>
        <p:nvSpPr>
          <p:cNvPr id="4" name="ZoneTexte 3"/>
          <p:cNvSpPr txBox="1"/>
          <p:nvPr/>
        </p:nvSpPr>
        <p:spPr>
          <a:xfrm>
            <a:off x="179512" y="5589240"/>
            <a:ext cx="6408712" cy="400110"/>
          </a:xfrm>
          <a:prstGeom prst="rect">
            <a:avLst/>
          </a:prstGeom>
          <a:noFill/>
        </p:spPr>
        <p:txBody>
          <a:bodyPr wrap="square" rtlCol="0">
            <a:spAutoFit/>
          </a:bodyPr>
          <a:lstStyle/>
          <a:p>
            <a:r>
              <a:rPr lang="fr-FR" b="1" dirty="0" smtClean="0">
                <a:solidFill>
                  <a:schemeClr val="bg2"/>
                </a:solidFill>
              </a:rPr>
              <a:t>(*) Centre </a:t>
            </a:r>
            <a:r>
              <a:rPr lang="fr-FR" b="1" dirty="0">
                <a:solidFill>
                  <a:schemeClr val="bg2"/>
                </a:solidFill>
              </a:rPr>
              <a:t>d’Accueil et d’Accompagnement à la Réduction des risques pour Usagers de Drogues</a:t>
            </a:r>
            <a:r>
              <a:rPr lang="fr-FR" dirty="0">
                <a:solidFill>
                  <a:schemeClr val="bg2"/>
                </a:solidFill>
              </a:rPr>
              <a:t> (CAARUD</a:t>
            </a:r>
            <a:r>
              <a:rPr lang="fr-FR" dirty="0" smtClean="0">
                <a:solidFill>
                  <a:schemeClr val="bg2"/>
                </a:solidFill>
              </a:rPr>
              <a:t>); </a:t>
            </a:r>
            <a:r>
              <a:rPr lang="fr-FR" b="1" dirty="0" smtClean="0">
                <a:solidFill>
                  <a:schemeClr val="bg2"/>
                </a:solidFill>
              </a:rPr>
              <a:t>Centre </a:t>
            </a:r>
            <a:r>
              <a:rPr lang="fr-FR" b="1" dirty="0">
                <a:solidFill>
                  <a:schemeClr val="bg2"/>
                </a:solidFill>
              </a:rPr>
              <a:t>de soins, d'accompagnement et de prévention en addictologie</a:t>
            </a:r>
            <a:r>
              <a:rPr lang="fr-FR" dirty="0">
                <a:solidFill>
                  <a:schemeClr val="bg2"/>
                </a:solidFill>
              </a:rPr>
              <a:t> (CSAPA)</a:t>
            </a:r>
          </a:p>
        </p:txBody>
      </p:sp>
    </p:spTree>
    <p:extLst>
      <p:ext uri="{BB962C8B-B14F-4D97-AF65-F5344CB8AC3E}">
        <p14:creationId xmlns:p14="http://schemas.microsoft.com/office/powerpoint/2010/main" val="429493887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Diagnostic territorial </a:t>
            </a:r>
            <a:r>
              <a:rPr lang="fr-FR" dirty="0"/>
              <a:t>: </a:t>
            </a:r>
            <a:r>
              <a:rPr lang="fr-FR" dirty="0" smtClean="0"/>
              <a:t/>
            </a:r>
            <a:br>
              <a:rPr lang="fr-FR" dirty="0" smtClean="0"/>
            </a:br>
            <a:r>
              <a:rPr lang="fr-FR" sz="2000" dirty="0" smtClean="0">
                <a:solidFill>
                  <a:schemeClr val="accent2"/>
                </a:solidFill>
              </a:rPr>
              <a:t>dispositifs </a:t>
            </a:r>
            <a:r>
              <a:rPr lang="fr-FR" sz="2000" dirty="0">
                <a:solidFill>
                  <a:schemeClr val="accent2"/>
                </a:solidFill>
              </a:rPr>
              <a:t>passerelles et de structures mobilisables </a:t>
            </a:r>
            <a:r>
              <a:rPr lang="fr-FR" sz="2000" dirty="0" smtClean="0">
                <a:solidFill>
                  <a:schemeClr val="accent2"/>
                </a:solidFill>
              </a:rPr>
              <a:t>auprès </a:t>
            </a:r>
            <a:r>
              <a:rPr lang="fr-FR" sz="2000" dirty="0">
                <a:solidFill>
                  <a:schemeClr val="accent2"/>
                </a:solidFill>
              </a:rPr>
              <a:t>des populations les plus démunies (2)</a:t>
            </a:r>
          </a:p>
        </p:txBody>
      </p:sp>
      <p:sp>
        <p:nvSpPr>
          <p:cNvPr id="6" name="Espace réservé du contenu 2"/>
          <p:cNvSpPr txBox="1">
            <a:spLocks/>
          </p:cNvSpPr>
          <p:nvPr/>
        </p:nvSpPr>
        <p:spPr bwMode="auto">
          <a:xfrm>
            <a:off x="965624" y="1700808"/>
            <a:ext cx="4398464" cy="3600400"/>
          </a:xfrm>
          <a:prstGeom prst="rect">
            <a:avLst/>
          </a:prstGeom>
          <a:noFill/>
          <a:ln w="28575">
            <a:solidFill>
              <a:schemeClr val="accent2"/>
            </a:solidFill>
            <a:miter lim="800000"/>
            <a:headEnd/>
            <a:tailEnd/>
          </a:ln>
          <a:effectLst/>
        </p:spPr>
        <p:txBody>
          <a:bodyPr vert="horz" wrap="square" lIns="91440" tIns="45720" rIns="91440" bIns="45720" numCol="1" anchor="t" anchorCtr="0" compatLnSpc="1">
            <a:prstTxWarp prst="textNoShape">
              <a:avLst/>
            </a:prstTxWarp>
          </a:bodyPr>
          <a:lstStyle>
            <a:lvl1pPr marL="858838" indent="-858838" algn="l" rtl="0" fontAlgn="base">
              <a:spcBef>
                <a:spcPct val="20000"/>
              </a:spcBef>
              <a:spcAft>
                <a:spcPct val="0"/>
              </a:spcAft>
              <a:buSzPct val="55000"/>
              <a:buBlip>
                <a:blip r:embed="rId2"/>
              </a:buBlip>
              <a:defRPr sz="1700">
                <a:solidFill>
                  <a:schemeClr val="tx1"/>
                </a:solidFill>
                <a:latin typeface="+mn-lt"/>
                <a:ea typeface="+mn-ea"/>
                <a:cs typeface="+mn-cs"/>
              </a:defRPr>
            </a:lvl1pPr>
            <a:lvl2pPr marL="1484313" indent="-153988" algn="l" rtl="0" fontAlgn="base">
              <a:spcBef>
                <a:spcPct val="20000"/>
              </a:spcBef>
              <a:spcAft>
                <a:spcPct val="0"/>
              </a:spcAft>
              <a:buSzPct val="150000"/>
              <a:buChar char="-"/>
              <a:defRPr sz="1500">
                <a:solidFill>
                  <a:schemeClr val="tx1"/>
                </a:solidFill>
                <a:latin typeface="+mn-lt"/>
              </a:defRPr>
            </a:lvl2pPr>
            <a:lvl3pPr marL="1905000" algn="l" rtl="0" fontAlgn="base">
              <a:spcBef>
                <a:spcPct val="20000"/>
              </a:spcBef>
              <a:spcAft>
                <a:spcPct val="0"/>
              </a:spcAft>
              <a:buChar char="-"/>
              <a:defRPr sz="1200">
                <a:solidFill>
                  <a:schemeClr val="tx1"/>
                </a:solidFill>
                <a:latin typeface="+mn-lt"/>
              </a:defRPr>
            </a:lvl3pPr>
            <a:lvl4pPr marL="2701925" indent="-228600" algn="l" rtl="0" fontAlgn="base">
              <a:spcBef>
                <a:spcPct val="20000"/>
              </a:spcBef>
              <a:spcAft>
                <a:spcPct val="0"/>
              </a:spcAft>
              <a:buChar char="–"/>
              <a:defRPr sz="2000">
                <a:solidFill>
                  <a:schemeClr val="tx1"/>
                </a:solidFill>
                <a:latin typeface="Times New Roman" pitchFamily="18" charset="0"/>
              </a:defRPr>
            </a:lvl4pPr>
            <a:lvl5pPr marL="3121025" indent="-228600" algn="l" rtl="0" fontAlgn="base">
              <a:spcBef>
                <a:spcPct val="20000"/>
              </a:spcBef>
              <a:spcAft>
                <a:spcPct val="0"/>
              </a:spcAft>
              <a:buChar char="»"/>
              <a:defRPr sz="2000">
                <a:solidFill>
                  <a:schemeClr val="tx1"/>
                </a:solidFill>
                <a:latin typeface="Times New Roman" pitchFamily="18" charset="0"/>
              </a:defRPr>
            </a:lvl5pPr>
            <a:lvl6pPr marL="3578225" indent="-228600" algn="l" rtl="0" fontAlgn="base">
              <a:spcBef>
                <a:spcPct val="20000"/>
              </a:spcBef>
              <a:spcAft>
                <a:spcPct val="0"/>
              </a:spcAft>
              <a:buChar char="»"/>
              <a:defRPr sz="2000">
                <a:solidFill>
                  <a:schemeClr val="tx1"/>
                </a:solidFill>
                <a:latin typeface="Times New Roman" pitchFamily="18" charset="0"/>
              </a:defRPr>
            </a:lvl6pPr>
            <a:lvl7pPr marL="4035425" indent="-228600" algn="l" rtl="0" fontAlgn="base">
              <a:spcBef>
                <a:spcPct val="20000"/>
              </a:spcBef>
              <a:spcAft>
                <a:spcPct val="0"/>
              </a:spcAft>
              <a:buChar char="»"/>
              <a:defRPr sz="2000">
                <a:solidFill>
                  <a:schemeClr val="tx1"/>
                </a:solidFill>
                <a:latin typeface="Times New Roman" pitchFamily="18" charset="0"/>
              </a:defRPr>
            </a:lvl7pPr>
            <a:lvl8pPr marL="4492625" indent="-228600" algn="l" rtl="0" fontAlgn="base">
              <a:spcBef>
                <a:spcPct val="20000"/>
              </a:spcBef>
              <a:spcAft>
                <a:spcPct val="0"/>
              </a:spcAft>
              <a:buChar char="»"/>
              <a:defRPr sz="2000">
                <a:solidFill>
                  <a:schemeClr val="tx1"/>
                </a:solidFill>
                <a:latin typeface="Times New Roman" pitchFamily="18" charset="0"/>
              </a:defRPr>
            </a:lvl8pPr>
            <a:lvl9pPr marL="4949825" indent="-228600" algn="l" rtl="0" fontAlgn="base">
              <a:spcBef>
                <a:spcPct val="20000"/>
              </a:spcBef>
              <a:spcAft>
                <a:spcPct val="0"/>
              </a:spcAft>
              <a:buChar char="»"/>
              <a:defRPr sz="2000">
                <a:solidFill>
                  <a:schemeClr val="tx1"/>
                </a:solidFill>
                <a:latin typeface="Times New Roman" pitchFamily="18" charset="0"/>
              </a:defRPr>
            </a:lvl9pPr>
          </a:lstStyle>
          <a:p>
            <a:pPr marL="0" indent="0">
              <a:buNone/>
            </a:pPr>
            <a:r>
              <a:rPr lang="fr-FR" kern="0" dirty="0" smtClean="0"/>
              <a:t>Dans </a:t>
            </a:r>
            <a:r>
              <a:rPr lang="fr-FR" kern="0" dirty="0"/>
              <a:t>le champ de la </a:t>
            </a:r>
            <a:r>
              <a:rPr lang="fr-FR" b="1" kern="0" dirty="0"/>
              <a:t>santé mentale </a:t>
            </a:r>
            <a:r>
              <a:rPr lang="fr-FR" b="1" kern="0" dirty="0" smtClean="0"/>
              <a:t>:</a:t>
            </a:r>
          </a:p>
          <a:p>
            <a:r>
              <a:rPr lang="fr-FR" kern="0" dirty="0" smtClean="0"/>
              <a:t>Dans le nord Yvelines, un dispositif « </a:t>
            </a:r>
            <a:r>
              <a:rPr lang="fr-FR" b="1" kern="0" dirty="0" smtClean="0"/>
              <a:t>Cap Santé</a:t>
            </a:r>
            <a:r>
              <a:rPr lang="fr-FR" kern="0" dirty="0" smtClean="0"/>
              <a:t> » permet le repérage et l’orientation de populations précaires en hébergement temporaire (CHU, hôtels sociaux, CHRS)</a:t>
            </a:r>
          </a:p>
          <a:p>
            <a:pPr marL="858838" lvl="1" indent="-858838">
              <a:buSzPct val="55000"/>
              <a:buBlip>
                <a:blip r:embed="rId2"/>
              </a:buBlip>
            </a:pPr>
            <a:r>
              <a:rPr lang="fr-FR" sz="1700" kern="0" dirty="0"/>
              <a:t>Dans le sud Yvelines </a:t>
            </a:r>
            <a:r>
              <a:rPr lang="fr-FR" sz="1700" b="1" kern="0" dirty="0"/>
              <a:t>RPSM 78</a:t>
            </a:r>
          </a:p>
          <a:p>
            <a:r>
              <a:rPr lang="fr-FR" kern="0" dirty="0" smtClean="0"/>
              <a:t>6 </a:t>
            </a:r>
            <a:r>
              <a:rPr lang="fr-FR" b="1" kern="0" dirty="0" smtClean="0"/>
              <a:t>Conseils Locaux en Santé Mentale </a:t>
            </a:r>
            <a:r>
              <a:rPr lang="fr-FR" kern="0" dirty="0" smtClean="0"/>
              <a:t>(</a:t>
            </a:r>
            <a:r>
              <a:rPr lang="fr-FR" dirty="0" smtClean="0"/>
              <a:t>Trappes</a:t>
            </a:r>
            <a:r>
              <a:rPr lang="fr-FR" dirty="0"/>
              <a:t>, La Verrière, Guyancourt, Versailles-Le Chesnay, Sud </a:t>
            </a:r>
            <a:r>
              <a:rPr lang="fr-FR" dirty="0" smtClean="0"/>
              <a:t>Yvelines, Sartrouville)</a:t>
            </a:r>
            <a:r>
              <a:rPr lang="fr-FR" kern="0" dirty="0" smtClean="0"/>
              <a:t> </a:t>
            </a:r>
          </a:p>
          <a:p>
            <a:endParaRPr lang="fr-FR" kern="0" dirty="0"/>
          </a:p>
        </p:txBody>
      </p:sp>
      <p:sp>
        <p:nvSpPr>
          <p:cNvPr id="7" name="Espace réservé du contenu 2"/>
          <p:cNvSpPr txBox="1">
            <a:spLocks/>
          </p:cNvSpPr>
          <p:nvPr/>
        </p:nvSpPr>
        <p:spPr bwMode="auto">
          <a:xfrm>
            <a:off x="5652120" y="3789040"/>
            <a:ext cx="3240360" cy="1512168"/>
          </a:xfrm>
          <a:prstGeom prst="rect">
            <a:avLst/>
          </a:prstGeom>
          <a:noFill/>
          <a:ln w="28575">
            <a:solidFill>
              <a:srgbClr val="C00000"/>
            </a:solidFill>
            <a:miter lim="800000"/>
            <a:headEnd/>
            <a:tailEnd/>
          </a:ln>
          <a:effectLst/>
        </p:spPr>
        <p:txBody>
          <a:bodyPr vert="horz" wrap="square" lIns="91440" tIns="45720" rIns="91440" bIns="45720" numCol="1" anchor="t" anchorCtr="0" compatLnSpc="1">
            <a:prstTxWarp prst="textNoShape">
              <a:avLst/>
            </a:prstTxWarp>
          </a:bodyPr>
          <a:lstStyle>
            <a:lvl1pPr marL="858838" indent="-858838" algn="l" rtl="0" fontAlgn="base">
              <a:spcBef>
                <a:spcPct val="20000"/>
              </a:spcBef>
              <a:spcAft>
                <a:spcPct val="0"/>
              </a:spcAft>
              <a:buSzPct val="55000"/>
              <a:buBlip>
                <a:blip r:embed="rId2"/>
              </a:buBlip>
              <a:defRPr sz="1700">
                <a:solidFill>
                  <a:schemeClr val="tx1"/>
                </a:solidFill>
                <a:latin typeface="+mn-lt"/>
                <a:ea typeface="+mn-ea"/>
                <a:cs typeface="+mn-cs"/>
              </a:defRPr>
            </a:lvl1pPr>
            <a:lvl2pPr marL="1484313" indent="-153988" algn="l" rtl="0" fontAlgn="base">
              <a:spcBef>
                <a:spcPct val="20000"/>
              </a:spcBef>
              <a:spcAft>
                <a:spcPct val="0"/>
              </a:spcAft>
              <a:buSzPct val="150000"/>
              <a:buChar char="-"/>
              <a:defRPr sz="1500">
                <a:solidFill>
                  <a:schemeClr val="tx1"/>
                </a:solidFill>
                <a:latin typeface="+mn-lt"/>
              </a:defRPr>
            </a:lvl2pPr>
            <a:lvl3pPr marL="1905000" algn="l" rtl="0" fontAlgn="base">
              <a:spcBef>
                <a:spcPct val="20000"/>
              </a:spcBef>
              <a:spcAft>
                <a:spcPct val="0"/>
              </a:spcAft>
              <a:buChar char="-"/>
              <a:defRPr sz="1200">
                <a:solidFill>
                  <a:schemeClr val="tx1"/>
                </a:solidFill>
                <a:latin typeface="+mn-lt"/>
              </a:defRPr>
            </a:lvl3pPr>
            <a:lvl4pPr marL="2701925" indent="-228600" algn="l" rtl="0" fontAlgn="base">
              <a:spcBef>
                <a:spcPct val="20000"/>
              </a:spcBef>
              <a:spcAft>
                <a:spcPct val="0"/>
              </a:spcAft>
              <a:buChar char="–"/>
              <a:defRPr sz="2000">
                <a:solidFill>
                  <a:schemeClr val="tx1"/>
                </a:solidFill>
                <a:latin typeface="Times New Roman" pitchFamily="18" charset="0"/>
              </a:defRPr>
            </a:lvl4pPr>
            <a:lvl5pPr marL="3121025" indent="-228600" algn="l" rtl="0" fontAlgn="base">
              <a:spcBef>
                <a:spcPct val="20000"/>
              </a:spcBef>
              <a:spcAft>
                <a:spcPct val="0"/>
              </a:spcAft>
              <a:buChar char="»"/>
              <a:defRPr sz="2000">
                <a:solidFill>
                  <a:schemeClr val="tx1"/>
                </a:solidFill>
                <a:latin typeface="Times New Roman" pitchFamily="18" charset="0"/>
              </a:defRPr>
            </a:lvl5pPr>
            <a:lvl6pPr marL="3578225" indent="-228600" algn="l" rtl="0" fontAlgn="base">
              <a:spcBef>
                <a:spcPct val="20000"/>
              </a:spcBef>
              <a:spcAft>
                <a:spcPct val="0"/>
              </a:spcAft>
              <a:buChar char="»"/>
              <a:defRPr sz="2000">
                <a:solidFill>
                  <a:schemeClr val="tx1"/>
                </a:solidFill>
                <a:latin typeface="Times New Roman" pitchFamily="18" charset="0"/>
              </a:defRPr>
            </a:lvl6pPr>
            <a:lvl7pPr marL="4035425" indent="-228600" algn="l" rtl="0" fontAlgn="base">
              <a:spcBef>
                <a:spcPct val="20000"/>
              </a:spcBef>
              <a:spcAft>
                <a:spcPct val="0"/>
              </a:spcAft>
              <a:buChar char="»"/>
              <a:defRPr sz="2000">
                <a:solidFill>
                  <a:schemeClr val="tx1"/>
                </a:solidFill>
                <a:latin typeface="Times New Roman" pitchFamily="18" charset="0"/>
              </a:defRPr>
            </a:lvl7pPr>
            <a:lvl8pPr marL="4492625" indent="-228600" algn="l" rtl="0" fontAlgn="base">
              <a:spcBef>
                <a:spcPct val="20000"/>
              </a:spcBef>
              <a:spcAft>
                <a:spcPct val="0"/>
              </a:spcAft>
              <a:buChar char="»"/>
              <a:defRPr sz="2000">
                <a:solidFill>
                  <a:schemeClr val="tx1"/>
                </a:solidFill>
                <a:latin typeface="Times New Roman" pitchFamily="18" charset="0"/>
              </a:defRPr>
            </a:lvl8pPr>
            <a:lvl9pPr marL="4949825" indent="-228600" algn="l" rtl="0" fontAlgn="base">
              <a:spcBef>
                <a:spcPct val="20000"/>
              </a:spcBef>
              <a:spcAft>
                <a:spcPct val="0"/>
              </a:spcAft>
              <a:buChar char="»"/>
              <a:defRPr sz="2000">
                <a:solidFill>
                  <a:schemeClr val="tx1"/>
                </a:solidFill>
                <a:latin typeface="Times New Roman" pitchFamily="18" charset="0"/>
              </a:defRPr>
            </a:lvl9pPr>
          </a:lstStyle>
          <a:p>
            <a:r>
              <a:rPr lang="fr-FR" dirty="0" smtClean="0"/>
              <a:t>Pas d</a:t>
            </a:r>
            <a:r>
              <a:rPr lang="fr-FR" dirty="0"/>
              <a:t>’ </a:t>
            </a:r>
            <a:r>
              <a:rPr lang="fr-FR" dirty="0" smtClean="0"/>
              <a:t>Equipe Mobile </a:t>
            </a:r>
            <a:r>
              <a:rPr lang="fr-FR" dirty="0"/>
              <a:t>Psychiatrie Précarité (EMPP) </a:t>
            </a:r>
            <a:endParaRPr lang="fr-FR" dirty="0" smtClean="0"/>
          </a:p>
          <a:p>
            <a:r>
              <a:rPr lang="fr-FR" dirty="0" smtClean="0"/>
              <a:t>ni </a:t>
            </a:r>
            <a:r>
              <a:rPr lang="fr-FR" dirty="0"/>
              <a:t>de PASS </a:t>
            </a:r>
            <a:r>
              <a:rPr lang="fr-FR" dirty="0" smtClean="0"/>
              <a:t>spécialisée psy</a:t>
            </a:r>
            <a:endParaRPr lang="fr-FR" dirty="0"/>
          </a:p>
        </p:txBody>
      </p:sp>
    </p:spTree>
    <p:extLst>
      <p:ext uri="{BB962C8B-B14F-4D97-AF65-F5344CB8AC3E}">
        <p14:creationId xmlns:p14="http://schemas.microsoft.com/office/powerpoint/2010/main" val="31690296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dirty="0" smtClean="0"/>
              <a:t>Enjeux et Orientations </a:t>
            </a:r>
            <a:r>
              <a:rPr lang="fr-FR" dirty="0"/>
              <a:t>du PRAPS des Yvelines, période 2018-2022</a:t>
            </a:r>
            <a:br>
              <a:rPr lang="fr-FR" dirty="0"/>
            </a:br>
            <a:endParaRPr lang="fr-FR" dirty="0"/>
          </a:p>
        </p:txBody>
      </p:sp>
      <p:sp>
        <p:nvSpPr>
          <p:cNvPr id="3" name="Espace réservé du contenu 2"/>
          <p:cNvSpPr>
            <a:spLocks noGrp="1"/>
          </p:cNvSpPr>
          <p:nvPr>
            <p:ph idx="1"/>
          </p:nvPr>
        </p:nvSpPr>
        <p:spPr>
          <a:xfrm>
            <a:off x="899592" y="1196752"/>
            <a:ext cx="7776864" cy="4114800"/>
          </a:xfrm>
        </p:spPr>
        <p:txBody>
          <a:bodyPr/>
          <a:lstStyle/>
          <a:p>
            <a:pPr marL="0" indent="0">
              <a:buNone/>
            </a:pPr>
            <a:endParaRPr lang="fr-FR" dirty="0" smtClean="0"/>
          </a:p>
          <a:p>
            <a:r>
              <a:rPr lang="fr-FR" b="1" dirty="0" smtClean="0"/>
              <a:t>Enjeux :</a:t>
            </a:r>
          </a:p>
          <a:p>
            <a:pPr lvl="1"/>
            <a:r>
              <a:rPr lang="fr-FR" dirty="0" smtClean="0"/>
              <a:t>La réduction </a:t>
            </a:r>
            <a:r>
              <a:rPr lang="fr-FR" dirty="0"/>
              <a:t>des inégalités de santé des populations en grande </a:t>
            </a:r>
            <a:r>
              <a:rPr lang="fr-FR" dirty="0" smtClean="0"/>
              <a:t>précarité </a:t>
            </a:r>
          </a:p>
          <a:p>
            <a:pPr lvl="1"/>
            <a:r>
              <a:rPr lang="fr-FR" dirty="0" smtClean="0"/>
              <a:t>L’articulation </a:t>
            </a:r>
            <a:r>
              <a:rPr lang="fr-FR" dirty="0"/>
              <a:t>des politiques publiques pour mieux repérer les populations « invisibles » et les accompagner dans leur parcours de soins</a:t>
            </a:r>
            <a:r>
              <a:rPr lang="fr-FR" dirty="0" smtClean="0"/>
              <a:t>.</a:t>
            </a:r>
          </a:p>
          <a:p>
            <a:pPr marL="1330325" lvl="1" indent="0">
              <a:buNone/>
            </a:pPr>
            <a:endParaRPr lang="fr-FR" dirty="0" smtClean="0"/>
          </a:p>
          <a:p>
            <a:r>
              <a:rPr lang="fr-FR" b="1" dirty="0" smtClean="0"/>
              <a:t>Deux </a:t>
            </a:r>
            <a:r>
              <a:rPr lang="fr-FR" b="1" dirty="0"/>
              <a:t>objectifs prioritaires </a:t>
            </a:r>
            <a:r>
              <a:rPr lang="fr-FR" dirty="0"/>
              <a:t>sont proposés, en lien avec les axes du Projet Régional de Santé 2018-2022. </a:t>
            </a:r>
          </a:p>
          <a:p>
            <a:pPr marL="0" indent="0">
              <a:buNone/>
            </a:pPr>
            <a:r>
              <a:rPr lang="fr-FR" dirty="0"/>
              <a:t> </a:t>
            </a:r>
          </a:p>
          <a:p>
            <a:pPr lvl="1"/>
            <a:r>
              <a:rPr lang="fr-FR" b="1" dirty="0"/>
              <a:t>Renforcer l’accès aux droits et aux soins des personnes les plus démunies </a:t>
            </a:r>
            <a:endParaRPr lang="fr-FR" b="1" dirty="0" smtClean="0"/>
          </a:p>
          <a:p>
            <a:pPr lvl="1"/>
            <a:r>
              <a:rPr lang="fr-FR" b="1" dirty="0"/>
              <a:t>Mieux répondre aux problématiques de santé mentale</a:t>
            </a:r>
            <a:endParaRPr lang="fr-FR" dirty="0"/>
          </a:p>
          <a:p>
            <a:pPr marL="1330325" lvl="1" indent="0">
              <a:buNone/>
            </a:pPr>
            <a:endParaRPr lang="fr-FR" dirty="0"/>
          </a:p>
          <a:p>
            <a:pPr marL="0" indent="0">
              <a:buNone/>
            </a:pPr>
            <a:r>
              <a:rPr lang="fr-FR" dirty="0"/>
              <a:t> </a:t>
            </a:r>
          </a:p>
          <a:p>
            <a:endParaRPr lang="fr-FR" dirty="0"/>
          </a:p>
        </p:txBody>
      </p:sp>
    </p:spTree>
    <p:extLst>
      <p:ext uri="{BB962C8B-B14F-4D97-AF65-F5344CB8AC3E}">
        <p14:creationId xmlns:p14="http://schemas.microsoft.com/office/powerpoint/2010/main" val="40685783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04800" y="413792"/>
            <a:ext cx="8153400" cy="1143000"/>
          </a:xfrm>
        </p:spPr>
        <p:txBody>
          <a:bodyPr/>
          <a:lstStyle/>
          <a:p>
            <a:pPr lvl="1"/>
            <a:r>
              <a:rPr lang="fr-FR" dirty="0" smtClean="0"/>
              <a:t>Objectif n°1 :</a:t>
            </a:r>
            <a:br>
              <a:rPr lang="fr-FR" dirty="0" smtClean="0"/>
            </a:br>
            <a:r>
              <a:rPr lang="fr-FR" dirty="0" smtClean="0"/>
              <a:t>Renforcer </a:t>
            </a:r>
            <a:r>
              <a:rPr lang="fr-FR" dirty="0"/>
              <a:t>l’accès aux droits et aux soins des personnes les plus démunies </a:t>
            </a:r>
            <a:br>
              <a:rPr lang="fr-FR" dirty="0"/>
            </a:br>
            <a:endParaRPr lang="fr-FR" dirty="0"/>
          </a:p>
        </p:txBody>
      </p:sp>
      <p:sp>
        <p:nvSpPr>
          <p:cNvPr id="3" name="Espace réservé du contenu 2"/>
          <p:cNvSpPr>
            <a:spLocks noGrp="1"/>
          </p:cNvSpPr>
          <p:nvPr>
            <p:ph idx="1"/>
          </p:nvPr>
        </p:nvSpPr>
        <p:spPr>
          <a:xfrm>
            <a:off x="755576" y="1700808"/>
            <a:ext cx="7673280" cy="4114800"/>
          </a:xfrm>
        </p:spPr>
        <p:txBody>
          <a:bodyPr/>
          <a:lstStyle/>
          <a:p>
            <a:pPr marL="0" indent="0">
              <a:buNone/>
            </a:pPr>
            <a:endParaRPr lang="fr-FR" dirty="0" smtClean="0"/>
          </a:p>
          <a:p>
            <a:pPr lvl="0" algn="just"/>
            <a:r>
              <a:rPr lang="fr-FR" dirty="0" smtClean="0"/>
              <a:t>Etude sur l’opportunité </a:t>
            </a:r>
            <a:r>
              <a:rPr lang="fr-FR" dirty="0"/>
              <a:t>d’une éventuelle réorganisation des PASS </a:t>
            </a:r>
            <a:r>
              <a:rPr lang="fr-FR" dirty="0" smtClean="0"/>
              <a:t>(</a:t>
            </a:r>
            <a:r>
              <a:rPr lang="fr-FR" dirty="0"/>
              <a:t>nombre, </a:t>
            </a:r>
            <a:r>
              <a:rPr lang="fr-FR" dirty="0" smtClean="0"/>
              <a:t>type, implantation</a:t>
            </a:r>
            <a:r>
              <a:rPr lang="fr-FR" dirty="0"/>
              <a:t>) et </a:t>
            </a:r>
            <a:r>
              <a:rPr lang="fr-FR" dirty="0" smtClean="0"/>
              <a:t>optimisation (</a:t>
            </a:r>
            <a:r>
              <a:rPr lang="fr-FR" dirty="0"/>
              <a:t>supervision des pratiques, coordination interne, articulation avec les associations).</a:t>
            </a:r>
          </a:p>
          <a:p>
            <a:pPr algn="just"/>
            <a:r>
              <a:rPr lang="fr-FR" dirty="0" smtClean="0"/>
              <a:t>Promouvoir l’intégration </a:t>
            </a:r>
            <a:r>
              <a:rPr lang="fr-FR" dirty="0"/>
              <a:t>d’actions dédiées aux populations les plus démunies dans les CLS à renégocier pour </a:t>
            </a:r>
            <a:r>
              <a:rPr lang="fr-FR" dirty="0" smtClean="0"/>
              <a:t>2018-2022</a:t>
            </a:r>
          </a:p>
          <a:p>
            <a:pPr algn="just"/>
            <a:r>
              <a:rPr lang="fr-FR" dirty="0"/>
              <a:t>Proposition de création de places de LHSS et d’extension de places </a:t>
            </a:r>
          </a:p>
          <a:p>
            <a:pPr marL="0" indent="0" algn="just">
              <a:buNone/>
            </a:pPr>
            <a:r>
              <a:rPr lang="fr-FR" dirty="0"/>
              <a:t>	en ACT </a:t>
            </a:r>
          </a:p>
          <a:p>
            <a:pPr algn="just"/>
            <a:r>
              <a:rPr lang="fr-FR" dirty="0" smtClean="0"/>
              <a:t>Une </a:t>
            </a:r>
            <a:r>
              <a:rPr lang="fr-FR" dirty="0"/>
              <a:t>réflexion sera menée concernant la </a:t>
            </a:r>
            <a:r>
              <a:rPr lang="fr-FR" dirty="0" smtClean="0"/>
              <a:t>création </a:t>
            </a:r>
            <a:r>
              <a:rPr lang="fr-FR" dirty="0"/>
              <a:t>d’EMPP, en </a:t>
            </a:r>
            <a:r>
              <a:rPr lang="fr-FR" dirty="0" smtClean="0"/>
              <a:t>priorité </a:t>
            </a:r>
            <a:r>
              <a:rPr lang="fr-FR" dirty="0"/>
              <a:t>dans le nord Yvelines. </a:t>
            </a:r>
          </a:p>
          <a:p>
            <a:pPr algn="just"/>
            <a:r>
              <a:rPr lang="fr-FR" dirty="0" smtClean="0"/>
              <a:t>Coordination renforcée entre institutions autour de la domiciliation et de l’ouverture des droits  (DDCS, CPAM)</a:t>
            </a:r>
            <a:endParaRPr lang="fr-FR" dirty="0"/>
          </a:p>
        </p:txBody>
      </p:sp>
    </p:spTree>
    <p:extLst>
      <p:ext uri="{BB962C8B-B14F-4D97-AF65-F5344CB8AC3E}">
        <p14:creationId xmlns:p14="http://schemas.microsoft.com/office/powerpoint/2010/main" val="406857833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04800" y="845840"/>
            <a:ext cx="8153400" cy="1143000"/>
          </a:xfrm>
        </p:spPr>
        <p:txBody>
          <a:bodyPr/>
          <a:lstStyle/>
          <a:p>
            <a:pPr lvl="1"/>
            <a:r>
              <a:rPr lang="fr-FR" dirty="0" smtClean="0"/>
              <a:t>Objectif n°2 :</a:t>
            </a:r>
            <a:br>
              <a:rPr lang="fr-FR" dirty="0" smtClean="0"/>
            </a:br>
            <a:r>
              <a:rPr lang="fr-FR" dirty="0"/>
              <a:t>Mieux répondre aux problématiques de santé </a:t>
            </a:r>
            <a:r>
              <a:rPr lang="fr-FR" dirty="0" smtClean="0"/>
              <a:t>mentale </a:t>
            </a:r>
            <a:r>
              <a:rPr lang="fr-FR" dirty="0"/>
              <a:t>des personnes les plus démunies </a:t>
            </a:r>
            <a:br>
              <a:rPr lang="fr-FR" dirty="0"/>
            </a:br>
            <a:r>
              <a:rPr lang="fr-FR" dirty="0"/>
              <a:t/>
            </a:r>
            <a:br>
              <a:rPr lang="fr-FR" dirty="0"/>
            </a:br>
            <a:endParaRPr lang="fr-FR" dirty="0"/>
          </a:p>
        </p:txBody>
      </p:sp>
      <p:sp>
        <p:nvSpPr>
          <p:cNvPr id="3" name="Espace réservé du contenu 2"/>
          <p:cNvSpPr>
            <a:spLocks noGrp="1"/>
          </p:cNvSpPr>
          <p:nvPr>
            <p:ph idx="1"/>
          </p:nvPr>
        </p:nvSpPr>
        <p:spPr>
          <a:xfrm>
            <a:off x="755576" y="1772816"/>
            <a:ext cx="7992888" cy="4114800"/>
          </a:xfrm>
        </p:spPr>
        <p:txBody>
          <a:bodyPr/>
          <a:lstStyle/>
          <a:p>
            <a:pPr marL="0" indent="0">
              <a:buNone/>
            </a:pPr>
            <a:endParaRPr lang="fr-FR" dirty="0" smtClean="0"/>
          </a:p>
          <a:p>
            <a:r>
              <a:rPr lang="fr-FR" dirty="0"/>
              <a:t>Encouragement au développement des cellules de concertation inter-partenariale autour des situations complexes, en particulier dans le cadre des CLSM </a:t>
            </a:r>
          </a:p>
          <a:p>
            <a:pPr lvl="0"/>
            <a:r>
              <a:rPr lang="fr-FR" dirty="0" smtClean="0"/>
              <a:t>Inclusion de </a:t>
            </a:r>
            <a:r>
              <a:rPr lang="fr-FR" dirty="0"/>
              <a:t>la problématique de santé mentale des personnes sans domicile stable </a:t>
            </a:r>
            <a:r>
              <a:rPr lang="fr-FR" dirty="0" smtClean="0"/>
              <a:t>dans le projet </a:t>
            </a:r>
            <a:r>
              <a:rPr lang="fr-FR" dirty="0"/>
              <a:t>médical en santé mentale des deux Groupements Hospitaliers de Territoire (sud et nord Yvelines), en cours d’élaboration. </a:t>
            </a:r>
          </a:p>
          <a:p>
            <a:r>
              <a:rPr lang="fr-FR" dirty="0" smtClean="0"/>
              <a:t>Renforcement </a:t>
            </a:r>
            <a:r>
              <a:rPr lang="fr-FR" dirty="0"/>
              <a:t>de la prise en charge des conduites addictives, en lien avec la santé </a:t>
            </a:r>
            <a:r>
              <a:rPr lang="fr-FR" dirty="0" smtClean="0"/>
              <a:t>mentale</a:t>
            </a:r>
          </a:p>
          <a:p>
            <a:r>
              <a:rPr lang="fr-FR" dirty="0" smtClean="0"/>
              <a:t>Renforcement de la </a:t>
            </a:r>
            <a:r>
              <a:rPr lang="fr-FR" dirty="0"/>
              <a:t>coordination des professionnels de la grande précarité avec ceux de la santé mentale </a:t>
            </a:r>
            <a:endParaRPr lang="fr-FR" dirty="0" smtClean="0"/>
          </a:p>
          <a:p>
            <a:pPr lvl="0"/>
            <a:r>
              <a:rPr lang="fr-FR" dirty="0" smtClean="0"/>
              <a:t>Coopération renforcée </a:t>
            </a:r>
            <a:r>
              <a:rPr lang="fr-FR" dirty="0"/>
              <a:t>entre institutions autour de </a:t>
            </a:r>
            <a:r>
              <a:rPr lang="fr-FR" dirty="0" smtClean="0"/>
              <a:t>l’information / formation en santé mentale (DDCS, Conseil départemental, Direction </a:t>
            </a:r>
            <a:r>
              <a:rPr lang="fr-FR" dirty="0"/>
              <a:t>Régionale et Interdépartementale de l'Hébergement et du </a:t>
            </a:r>
            <a:r>
              <a:rPr lang="fr-FR" dirty="0" smtClean="0"/>
              <a:t>Logement).  </a:t>
            </a:r>
            <a:endParaRPr lang="fr-FR" dirty="0"/>
          </a:p>
          <a:p>
            <a:pPr marL="0" indent="0">
              <a:buNone/>
            </a:pPr>
            <a:endParaRPr lang="fr-FR" dirty="0" smtClean="0"/>
          </a:p>
        </p:txBody>
      </p:sp>
    </p:spTree>
    <p:extLst>
      <p:ext uri="{BB962C8B-B14F-4D97-AF65-F5344CB8AC3E}">
        <p14:creationId xmlns:p14="http://schemas.microsoft.com/office/powerpoint/2010/main" val="134397903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23528" y="188640"/>
            <a:ext cx="8568952" cy="1143000"/>
          </a:xfrm>
        </p:spPr>
        <p:txBody>
          <a:bodyPr/>
          <a:lstStyle/>
          <a:p>
            <a:r>
              <a:rPr lang="fr-FR" dirty="0" smtClean="0"/>
              <a:t>Les 3 objectifs opérationnels du PRAPS </a:t>
            </a:r>
            <a:r>
              <a:rPr lang="fr-FR" dirty="0"/>
              <a:t>1</a:t>
            </a:r>
          </a:p>
        </p:txBody>
      </p:sp>
      <p:sp>
        <p:nvSpPr>
          <p:cNvPr id="3" name="Espace réservé du contenu 2"/>
          <p:cNvSpPr>
            <a:spLocks noGrp="1"/>
          </p:cNvSpPr>
          <p:nvPr>
            <p:ph idx="1"/>
          </p:nvPr>
        </p:nvSpPr>
        <p:spPr>
          <a:xfrm>
            <a:off x="1219200" y="1628800"/>
            <a:ext cx="6953200" cy="3673773"/>
          </a:xfrm>
        </p:spPr>
        <p:txBody>
          <a:bodyPr/>
          <a:lstStyle/>
          <a:p>
            <a:pPr algn="just"/>
            <a:r>
              <a:rPr lang="fr-FR" sz="2000" dirty="0" smtClean="0"/>
              <a:t>Améliorer le fonctionnement d</a:t>
            </a:r>
            <a:r>
              <a:rPr lang="fr-FR" sz="2000" dirty="0" smtClean="0">
                <a:sym typeface="Wingdings"/>
              </a:rPr>
              <a:t>u </a:t>
            </a:r>
            <a:r>
              <a:rPr lang="fr-FR" sz="2000" dirty="0">
                <a:sym typeface="Wingdings"/>
              </a:rPr>
              <a:t>dispositif </a:t>
            </a:r>
            <a:r>
              <a:rPr lang="fr-FR" sz="2000" dirty="0" smtClean="0">
                <a:sym typeface="Wingdings"/>
              </a:rPr>
              <a:t>P</a:t>
            </a:r>
            <a:r>
              <a:rPr lang="fr-FR" altLang="fr-FR" sz="2000" dirty="0" smtClean="0"/>
              <a:t>ermanence </a:t>
            </a:r>
            <a:r>
              <a:rPr lang="fr-FR" altLang="fr-FR" sz="2000" dirty="0"/>
              <a:t>d’Accès aux Soins de Santé </a:t>
            </a:r>
            <a:r>
              <a:rPr lang="fr-FR" altLang="fr-FR" sz="2000" dirty="0" smtClean="0"/>
              <a:t>(</a:t>
            </a:r>
            <a:r>
              <a:rPr lang="fr-FR" sz="2000" dirty="0" smtClean="0"/>
              <a:t>PASS), en priorité au Centre Hospitalier de Mantes-la-Jolie</a:t>
            </a:r>
          </a:p>
          <a:p>
            <a:pPr algn="just"/>
            <a:endParaRPr lang="fr-FR" sz="1600" dirty="0" smtClean="0"/>
          </a:p>
          <a:p>
            <a:pPr algn="just"/>
            <a:r>
              <a:rPr lang="fr-FR" sz="2000" dirty="0" smtClean="0"/>
              <a:t>Améliorer la prise en charge des résidents dans les </a:t>
            </a:r>
            <a:r>
              <a:rPr lang="fr-FR" sz="2000" dirty="0"/>
              <a:t>Foyers de travailleurs migrants </a:t>
            </a:r>
            <a:r>
              <a:rPr lang="fr-FR" sz="2000" dirty="0" smtClean="0"/>
              <a:t>(FTM), les </a:t>
            </a:r>
            <a:r>
              <a:rPr lang="fr-FR" sz="2000" dirty="0"/>
              <a:t>Centres d’Hébergement et de Réinsertion Sociale </a:t>
            </a:r>
            <a:r>
              <a:rPr lang="fr-FR" sz="2000" dirty="0" smtClean="0"/>
              <a:t>(CHRS) et les Centres </a:t>
            </a:r>
            <a:r>
              <a:rPr lang="fr-FR" sz="2000" dirty="0"/>
              <a:t>d’Accueil pour Demandeurs d’Asile </a:t>
            </a:r>
            <a:r>
              <a:rPr lang="fr-FR" sz="2000" dirty="0" smtClean="0"/>
              <a:t>(CADA) </a:t>
            </a:r>
          </a:p>
          <a:p>
            <a:pPr marL="0" indent="0" algn="just">
              <a:buNone/>
            </a:pPr>
            <a:endParaRPr lang="fr-FR" sz="1200" dirty="0" smtClean="0"/>
          </a:p>
          <a:p>
            <a:pPr algn="just"/>
            <a:r>
              <a:rPr lang="fr-FR" sz="2000" dirty="0"/>
              <a:t>Agir contre l’habitat précaire et insalubre dans les </a:t>
            </a:r>
            <a:r>
              <a:rPr lang="fr-FR" sz="2000" dirty="0" smtClean="0"/>
              <a:t>campings </a:t>
            </a:r>
          </a:p>
          <a:p>
            <a:pPr marL="0" indent="0">
              <a:buNone/>
            </a:pPr>
            <a:endParaRPr lang="fr-FR" sz="2000" dirty="0"/>
          </a:p>
          <a:p>
            <a:pPr marL="0" indent="0">
              <a:buNone/>
            </a:pPr>
            <a:endParaRPr lang="fr-FR" sz="2000" dirty="0" smtClean="0"/>
          </a:p>
          <a:p>
            <a:pPr marL="0" indent="0">
              <a:buNone/>
            </a:pPr>
            <a:endParaRPr lang="fr-FR" sz="2000" dirty="0" smtClean="0"/>
          </a:p>
        </p:txBody>
      </p:sp>
    </p:spTree>
    <p:extLst>
      <p:ext uri="{BB962C8B-B14F-4D97-AF65-F5344CB8AC3E}">
        <p14:creationId xmlns:p14="http://schemas.microsoft.com/office/powerpoint/2010/main" val="219002769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Titre 1"/>
          <p:cNvSpPr>
            <a:spLocks noGrp="1"/>
          </p:cNvSpPr>
          <p:nvPr>
            <p:ph type="title"/>
          </p:nvPr>
        </p:nvSpPr>
        <p:spPr/>
        <p:txBody>
          <a:bodyPr/>
          <a:lstStyle/>
          <a:p>
            <a:r>
              <a:rPr lang="fr-FR" altLang="fr-FR" dirty="0" smtClean="0"/>
              <a:t>PASS : place et enjeux</a:t>
            </a:r>
          </a:p>
        </p:txBody>
      </p:sp>
      <p:sp>
        <p:nvSpPr>
          <p:cNvPr id="4099" name="Espace réservé du contenu 2"/>
          <p:cNvSpPr>
            <a:spLocks noGrp="1"/>
          </p:cNvSpPr>
          <p:nvPr>
            <p:ph idx="1"/>
          </p:nvPr>
        </p:nvSpPr>
        <p:spPr>
          <a:xfrm>
            <a:off x="539552" y="1844824"/>
            <a:ext cx="8135938" cy="3923149"/>
          </a:xfrm>
          <a:ln>
            <a:noFill/>
          </a:ln>
        </p:spPr>
        <p:txBody>
          <a:bodyPr/>
          <a:lstStyle/>
          <a:p>
            <a:pPr marL="858838" lvl="1" indent="-858838" algn="just">
              <a:buSzPct val="55000"/>
              <a:buBlip>
                <a:blip r:embed="rId3"/>
              </a:buBlip>
              <a:defRPr/>
            </a:pPr>
            <a:r>
              <a:rPr lang="fr-FR" altLang="fr-FR" sz="1600" dirty="0" smtClean="0"/>
              <a:t>La </a:t>
            </a:r>
            <a:r>
              <a:rPr lang="fr-FR" altLang="fr-FR" sz="1600" dirty="0"/>
              <a:t>loi d’orientation relative à la lutte contre les exclusions de juillet 1988 est à l’origine de la création des </a:t>
            </a:r>
            <a:r>
              <a:rPr lang="fr-FR" altLang="fr-FR" sz="1600" b="1" dirty="0"/>
              <a:t>PASS, un des piliers du Programme régional d'accès à la prévention et aux soins des personnes les plus démunies </a:t>
            </a:r>
            <a:r>
              <a:rPr lang="fr-FR" altLang="fr-FR" sz="1600" dirty="0"/>
              <a:t>(PRAPS).  </a:t>
            </a:r>
            <a:endParaRPr lang="fr-FR" altLang="fr-FR" sz="1600" dirty="0" smtClean="0"/>
          </a:p>
          <a:p>
            <a:pPr marL="0" lvl="1" indent="0" algn="just">
              <a:buSzPct val="55000"/>
              <a:buNone/>
              <a:defRPr/>
            </a:pPr>
            <a:endParaRPr lang="fr-FR" altLang="fr-FR" sz="1100" dirty="0"/>
          </a:p>
          <a:p>
            <a:pPr marL="858838" lvl="1" indent="-858838" algn="just">
              <a:buSzPct val="55000"/>
              <a:buFontTx/>
              <a:buBlip>
                <a:blip r:embed="rId3"/>
              </a:buBlip>
              <a:defRPr/>
            </a:pPr>
            <a:r>
              <a:rPr lang="fr-FR" altLang="fr-FR" sz="1600" dirty="0" smtClean="0"/>
              <a:t>Des permanences d’accès aux soins de santé (PASS) ont été mises en place dans les établissements publics de santé depuis 1992, avec la mission d’accueillir et de prendre en charge les </a:t>
            </a:r>
            <a:r>
              <a:rPr lang="fr-FR" altLang="fr-FR" sz="1600" u="sng" dirty="0" smtClean="0"/>
              <a:t>patients les plus démunis </a:t>
            </a:r>
          </a:p>
          <a:p>
            <a:pPr marL="0" lvl="1" indent="0" algn="just">
              <a:buSzPct val="55000"/>
              <a:buNone/>
              <a:defRPr/>
            </a:pPr>
            <a:endParaRPr lang="fr-FR" altLang="fr-FR" sz="1600" dirty="0" smtClean="0"/>
          </a:p>
          <a:p>
            <a:pPr marL="858838" lvl="1" indent="-858838" algn="just">
              <a:buSzPct val="55000"/>
              <a:buFontTx/>
              <a:buBlip>
                <a:blip r:embed="rId3"/>
              </a:buBlip>
              <a:defRPr/>
            </a:pPr>
            <a:r>
              <a:rPr lang="fr-FR" altLang="fr-FR" sz="1600" dirty="0" smtClean="0">
                <a:ea typeface="+mn-ea"/>
                <a:cs typeface="+mn-cs"/>
              </a:rPr>
              <a:t>Ce dispositif médico-social vise </a:t>
            </a:r>
          </a:p>
          <a:p>
            <a:pPr marL="1217612" lvl="3" indent="0" algn="just">
              <a:buSzPct val="55000"/>
              <a:buNone/>
              <a:defRPr/>
            </a:pPr>
            <a:r>
              <a:rPr lang="fr-FR" altLang="fr-FR" sz="1600" dirty="0" smtClean="0">
                <a:latin typeface="+mn-lt"/>
                <a:ea typeface="+mn-ea"/>
                <a:cs typeface="+mn-cs"/>
                <a:sym typeface="Wingdings"/>
              </a:rPr>
              <a:t> </a:t>
            </a:r>
            <a:r>
              <a:rPr lang="fr-FR" altLang="fr-FR" sz="1600" dirty="0" smtClean="0">
                <a:latin typeface="+mn-lt"/>
                <a:ea typeface="+mn-ea"/>
                <a:cs typeface="+mn-cs"/>
              </a:rPr>
              <a:t>à faciliter </a:t>
            </a:r>
            <a:r>
              <a:rPr lang="fr-FR" altLang="fr-FR" sz="1600" dirty="0">
                <a:latin typeface="+mn-lt"/>
                <a:ea typeface="+mn-ea"/>
                <a:cs typeface="+mn-cs"/>
              </a:rPr>
              <a:t>l’accès </a:t>
            </a:r>
            <a:r>
              <a:rPr lang="fr-FR" altLang="fr-FR" sz="1600" dirty="0" smtClean="0">
                <a:latin typeface="+mn-lt"/>
                <a:ea typeface="+mn-ea"/>
                <a:cs typeface="+mn-cs"/>
              </a:rPr>
              <a:t>aux soins </a:t>
            </a:r>
            <a:r>
              <a:rPr lang="fr-FR" altLang="fr-FR" sz="1600" u="sng" dirty="0" smtClean="0">
                <a:latin typeface="+mn-lt"/>
                <a:ea typeface="+mn-ea"/>
                <a:cs typeface="+mn-cs"/>
              </a:rPr>
              <a:t>de droit commun</a:t>
            </a:r>
          </a:p>
          <a:p>
            <a:pPr marL="1503362" lvl="3" indent="-285750" algn="just">
              <a:buSzPct val="55000"/>
              <a:buFont typeface="Wingdings"/>
              <a:buChar char="Ø"/>
              <a:defRPr/>
            </a:pPr>
            <a:r>
              <a:rPr lang="fr-FR" altLang="fr-FR" sz="1600" dirty="0" smtClean="0">
                <a:solidFill>
                  <a:srgbClr val="FF0000"/>
                </a:solidFill>
                <a:latin typeface="+mn-lt"/>
                <a:ea typeface="+mn-ea"/>
                <a:cs typeface="+mn-cs"/>
              </a:rPr>
              <a:t>Et</a:t>
            </a:r>
            <a:r>
              <a:rPr lang="fr-FR" altLang="fr-FR" sz="1600" dirty="0" smtClean="0">
                <a:latin typeface="+mn-lt"/>
                <a:ea typeface="+mn-ea"/>
                <a:cs typeface="+mn-cs"/>
              </a:rPr>
              <a:t> à accompagner  </a:t>
            </a:r>
            <a:r>
              <a:rPr lang="fr-FR" altLang="fr-FR" sz="1600" dirty="0">
                <a:latin typeface="+mn-lt"/>
                <a:ea typeface="+mn-ea"/>
                <a:cs typeface="+mn-cs"/>
              </a:rPr>
              <a:t>les démarches d’ouverture des droits sociaux des publics en situation de précarité</a:t>
            </a:r>
            <a:r>
              <a:rPr lang="fr-FR" altLang="fr-FR" sz="1600" dirty="0" smtClean="0">
                <a:latin typeface="+mn-lt"/>
                <a:ea typeface="+mn-ea"/>
                <a:cs typeface="+mn-cs"/>
              </a:rPr>
              <a:t>.</a:t>
            </a:r>
            <a:r>
              <a:rPr lang="fr-FR" altLang="fr-FR" sz="1800" dirty="0" smtClean="0"/>
              <a:t>		</a:t>
            </a:r>
            <a:endParaRPr lang="fr-FR" altLang="fr-FR" sz="1800" dirty="0"/>
          </a:p>
          <a:p>
            <a:pPr marL="0" indent="0">
              <a:buNone/>
              <a:defRPr/>
            </a:pPr>
            <a:endParaRPr lang="fr-FR" altLang="fr-FR" sz="2400" dirty="0" smtClean="0"/>
          </a:p>
        </p:txBody>
      </p:sp>
      <p:sp>
        <p:nvSpPr>
          <p:cNvPr id="2" name="Flèche droite 1"/>
          <p:cNvSpPr/>
          <p:nvPr/>
        </p:nvSpPr>
        <p:spPr bwMode="auto">
          <a:xfrm>
            <a:off x="1619672" y="5278864"/>
            <a:ext cx="864096" cy="489109"/>
          </a:xfrm>
          <a:prstGeom prst="rightArrow">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fr-FR" sz="1000" b="1" i="0" u="none" strike="noStrike" normalizeH="0" baseline="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latin typeface="Arial" charset="0"/>
            </a:endParaRPr>
          </a:p>
        </p:txBody>
      </p:sp>
      <p:pic>
        <p:nvPicPr>
          <p:cNvPr id="5"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72200" y="44624"/>
            <a:ext cx="2093332" cy="1656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3445201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7" name="Picture 3"/>
          <p:cNvPicPr>
            <a:picLocks noGrp="1" noChangeAspect="1" noChangeArrowheads="1"/>
          </p:cNvPicPr>
          <p:nvPr>
            <p:ph idx="1"/>
          </p:nvPr>
        </p:nvPicPr>
        <p:blipFill>
          <a:blip r:embed="rId3" cstate="print"/>
          <a:srcRect l="22442" t="17378" r="39758" b="8349"/>
          <a:stretch>
            <a:fillRect/>
          </a:stretch>
        </p:blipFill>
        <p:spPr bwMode="auto">
          <a:xfrm>
            <a:off x="2339752" y="1412776"/>
            <a:ext cx="4392488" cy="4608512"/>
          </a:xfrm>
          <a:prstGeom prst="rect">
            <a:avLst/>
          </a:prstGeom>
          <a:noFill/>
          <a:ln w="9525">
            <a:noFill/>
            <a:miter lim="800000"/>
            <a:headEnd/>
            <a:tailEnd/>
          </a:ln>
        </p:spPr>
      </p:pic>
      <p:sp>
        <p:nvSpPr>
          <p:cNvPr id="10" name="Étoile à 5 branches 9"/>
          <p:cNvSpPr/>
          <p:nvPr/>
        </p:nvSpPr>
        <p:spPr bwMode="auto">
          <a:xfrm>
            <a:off x="3635896" y="2204864"/>
            <a:ext cx="216024" cy="216024"/>
          </a:xfrm>
          <a:prstGeom prst="star5">
            <a:avLst/>
          </a:prstGeom>
          <a:solidFill>
            <a:schemeClr val="tx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fr-FR" sz="1000" b="0" i="0" u="none" strike="noStrike" cap="none" normalizeH="0" baseline="0" smtClean="0">
              <a:ln>
                <a:noFill/>
              </a:ln>
              <a:solidFill>
                <a:srgbClr val="002395"/>
              </a:solidFill>
              <a:effectLst/>
              <a:latin typeface="Arial" charset="0"/>
            </a:endParaRPr>
          </a:p>
        </p:txBody>
      </p:sp>
      <p:sp>
        <p:nvSpPr>
          <p:cNvPr id="11" name="Étoile à 5 branches 10"/>
          <p:cNvSpPr/>
          <p:nvPr/>
        </p:nvSpPr>
        <p:spPr bwMode="auto">
          <a:xfrm>
            <a:off x="4644008" y="2204864"/>
            <a:ext cx="216024" cy="216024"/>
          </a:xfrm>
          <a:prstGeom prst="star5">
            <a:avLst/>
          </a:prstGeom>
          <a:solidFill>
            <a:schemeClr val="tx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fr-FR" sz="1000" b="0" i="0" u="none" strike="noStrike" cap="none" normalizeH="0" baseline="0" smtClean="0">
              <a:ln>
                <a:noFill/>
              </a:ln>
              <a:solidFill>
                <a:srgbClr val="002395"/>
              </a:solidFill>
              <a:effectLst/>
              <a:latin typeface="Arial" charset="0"/>
            </a:endParaRPr>
          </a:p>
        </p:txBody>
      </p:sp>
      <p:sp>
        <p:nvSpPr>
          <p:cNvPr id="12" name="Étoile à 5 branches 11"/>
          <p:cNvSpPr/>
          <p:nvPr/>
        </p:nvSpPr>
        <p:spPr bwMode="auto">
          <a:xfrm>
            <a:off x="5220072" y="2780928"/>
            <a:ext cx="216024" cy="216024"/>
          </a:xfrm>
          <a:prstGeom prst="star5">
            <a:avLst/>
          </a:prstGeom>
          <a:solidFill>
            <a:schemeClr val="tx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fr-FR" sz="1000" b="0" i="0" u="none" strike="noStrike" cap="none" normalizeH="0" baseline="0" smtClean="0">
              <a:ln>
                <a:noFill/>
              </a:ln>
              <a:solidFill>
                <a:srgbClr val="002395"/>
              </a:solidFill>
              <a:effectLst/>
              <a:latin typeface="Arial" charset="0"/>
            </a:endParaRPr>
          </a:p>
        </p:txBody>
      </p:sp>
      <p:sp>
        <p:nvSpPr>
          <p:cNvPr id="13" name="Étoile à 5 branches 12"/>
          <p:cNvSpPr/>
          <p:nvPr/>
        </p:nvSpPr>
        <p:spPr bwMode="auto">
          <a:xfrm>
            <a:off x="5652120" y="3284984"/>
            <a:ext cx="216024" cy="216024"/>
          </a:xfrm>
          <a:prstGeom prst="star5">
            <a:avLst/>
          </a:prstGeom>
          <a:solidFill>
            <a:schemeClr val="tx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fr-FR" sz="1000" b="0" i="0" u="none" strike="noStrike" cap="none" normalizeH="0" baseline="0" smtClean="0">
              <a:ln>
                <a:noFill/>
              </a:ln>
              <a:solidFill>
                <a:srgbClr val="002395"/>
              </a:solidFill>
              <a:effectLst/>
              <a:latin typeface="Arial" charset="0"/>
            </a:endParaRPr>
          </a:p>
        </p:txBody>
      </p:sp>
      <p:sp>
        <p:nvSpPr>
          <p:cNvPr id="14" name="Étoile à 5 branches 13"/>
          <p:cNvSpPr/>
          <p:nvPr/>
        </p:nvSpPr>
        <p:spPr bwMode="auto">
          <a:xfrm>
            <a:off x="4283968" y="4437112"/>
            <a:ext cx="216024" cy="216024"/>
          </a:xfrm>
          <a:prstGeom prst="star5">
            <a:avLst/>
          </a:prstGeom>
          <a:solidFill>
            <a:schemeClr val="tx1"/>
          </a:solidFill>
          <a:ln>
            <a:noFill/>
          </a:ln>
          <a:effectLst/>
          <a:extLs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fr-FR" sz="1000" b="0" i="0" u="none" strike="noStrike" cap="none" normalizeH="0" baseline="0" smtClean="0">
              <a:ln>
                <a:noFill/>
              </a:ln>
              <a:solidFill>
                <a:srgbClr val="002395"/>
              </a:solidFill>
              <a:effectLst/>
              <a:latin typeface="Arial" charset="0"/>
            </a:endParaRPr>
          </a:p>
        </p:txBody>
      </p:sp>
      <p:sp>
        <p:nvSpPr>
          <p:cNvPr id="16" name="Légende encadrée avec une bordure 3 15"/>
          <p:cNvSpPr/>
          <p:nvPr/>
        </p:nvSpPr>
        <p:spPr bwMode="auto">
          <a:xfrm>
            <a:off x="611560" y="1340768"/>
            <a:ext cx="1512168" cy="707886"/>
          </a:xfrm>
          <a:prstGeom prst="accentBorderCallout3">
            <a:avLst>
              <a:gd name="adj1" fmla="val 18750"/>
              <a:gd name="adj2" fmla="val -8333"/>
              <a:gd name="adj3" fmla="val 18750"/>
              <a:gd name="adj4" fmla="val -16667"/>
              <a:gd name="adj5" fmla="val 100000"/>
              <a:gd name="adj6" fmla="val -16667"/>
              <a:gd name="adj7" fmla="val 137931"/>
              <a:gd name="adj8" fmla="val 207310"/>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50000"/>
              </a:spcBef>
              <a:spcAft>
                <a:spcPct val="0"/>
              </a:spcAft>
              <a:buClrTx/>
              <a:buSzTx/>
              <a:buFontTx/>
              <a:buNone/>
              <a:tabLst/>
            </a:pPr>
            <a:r>
              <a:rPr kumimoji="0" lang="fr-FR" sz="1000" b="1" i="0" u="none" strike="noStrike" cap="none" normalizeH="0" baseline="0" dirty="0" smtClean="0">
                <a:ln>
                  <a:noFill/>
                </a:ln>
                <a:solidFill>
                  <a:srgbClr val="002395"/>
                </a:solidFill>
                <a:effectLst/>
                <a:latin typeface="Arial" charset="0"/>
              </a:rPr>
              <a:t>CH Mantes la Jolie</a:t>
            </a:r>
          </a:p>
          <a:p>
            <a:pPr marL="0" marR="0" indent="0" algn="l" defTabSz="914400" rtl="0" eaLnBrk="1" fontAlgn="base" latinLnBrk="0" hangingPunct="1">
              <a:lnSpc>
                <a:spcPct val="100000"/>
              </a:lnSpc>
              <a:spcBef>
                <a:spcPct val="50000"/>
              </a:spcBef>
              <a:spcAft>
                <a:spcPct val="0"/>
              </a:spcAft>
              <a:buClrTx/>
              <a:buSzTx/>
              <a:buFontTx/>
              <a:buNone/>
              <a:tabLst/>
            </a:pPr>
            <a:r>
              <a:rPr lang="fr-FR" dirty="0" smtClean="0"/>
              <a:t>Médecin</a:t>
            </a:r>
          </a:p>
          <a:p>
            <a:pPr marL="0" marR="0" indent="0" algn="l" defTabSz="914400" rtl="0" eaLnBrk="1" fontAlgn="base" latinLnBrk="0" hangingPunct="1">
              <a:lnSpc>
                <a:spcPct val="100000"/>
              </a:lnSpc>
              <a:spcBef>
                <a:spcPct val="50000"/>
              </a:spcBef>
              <a:spcAft>
                <a:spcPct val="0"/>
              </a:spcAft>
              <a:buClrTx/>
              <a:buSzTx/>
              <a:buFontTx/>
              <a:buNone/>
              <a:tabLst/>
            </a:pPr>
            <a:r>
              <a:rPr kumimoji="0" lang="fr-FR" sz="1000" b="0" i="0" u="none" strike="noStrike" cap="none" normalizeH="0" baseline="0" dirty="0" smtClean="0">
                <a:ln>
                  <a:noFill/>
                </a:ln>
                <a:solidFill>
                  <a:srgbClr val="002395"/>
                </a:solidFill>
                <a:effectLst/>
                <a:latin typeface="Arial" charset="0"/>
              </a:rPr>
              <a:t>AS</a:t>
            </a:r>
          </a:p>
        </p:txBody>
      </p:sp>
      <p:sp>
        <p:nvSpPr>
          <p:cNvPr id="17" name="Légende encadrée avec une bordure 3 16"/>
          <p:cNvSpPr/>
          <p:nvPr/>
        </p:nvSpPr>
        <p:spPr bwMode="auto">
          <a:xfrm>
            <a:off x="7380311" y="548680"/>
            <a:ext cx="1656775" cy="938719"/>
          </a:xfrm>
          <a:prstGeom prst="accentBorderCallout3">
            <a:avLst>
              <a:gd name="adj1" fmla="val 18750"/>
              <a:gd name="adj2" fmla="val -8333"/>
              <a:gd name="adj3" fmla="val 18750"/>
              <a:gd name="adj4" fmla="val -16667"/>
              <a:gd name="adj5" fmla="val 156960"/>
              <a:gd name="adj6" fmla="val -18717"/>
              <a:gd name="adj7" fmla="val 187063"/>
              <a:gd name="adj8" fmla="val -158221"/>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50000"/>
              </a:spcBef>
              <a:spcAft>
                <a:spcPct val="0"/>
              </a:spcAft>
              <a:buClrTx/>
              <a:buSzTx/>
              <a:buFontTx/>
              <a:buNone/>
              <a:tabLst/>
            </a:pPr>
            <a:r>
              <a:rPr kumimoji="0" lang="fr-FR" sz="1000" b="1" i="0" u="none" strike="noStrike" cap="none" normalizeH="0" baseline="0" dirty="0" smtClean="0">
                <a:ln>
                  <a:noFill/>
                </a:ln>
                <a:solidFill>
                  <a:srgbClr val="002395"/>
                </a:solidFill>
                <a:effectLst/>
                <a:latin typeface="Arial" charset="0"/>
              </a:rPr>
              <a:t>CH Meulan les</a:t>
            </a:r>
            <a:r>
              <a:rPr kumimoji="0" lang="fr-FR" sz="1000" b="1" i="0" u="none" strike="noStrike" cap="none" normalizeH="0" dirty="0" smtClean="0">
                <a:ln>
                  <a:noFill/>
                </a:ln>
                <a:solidFill>
                  <a:srgbClr val="002395"/>
                </a:solidFill>
                <a:effectLst/>
                <a:latin typeface="Arial" charset="0"/>
              </a:rPr>
              <a:t> </a:t>
            </a:r>
            <a:r>
              <a:rPr kumimoji="0" lang="fr-FR" sz="1000" b="1" i="0" u="none" strike="noStrike" cap="none" normalizeH="0" baseline="0" dirty="0" smtClean="0">
                <a:ln>
                  <a:noFill/>
                </a:ln>
                <a:solidFill>
                  <a:srgbClr val="002395"/>
                </a:solidFill>
                <a:effectLst/>
                <a:latin typeface="Arial" charset="0"/>
              </a:rPr>
              <a:t>Mureaux</a:t>
            </a:r>
          </a:p>
          <a:p>
            <a:pPr marL="0" marR="0" indent="0" algn="l" defTabSz="914400" rtl="0" eaLnBrk="1" fontAlgn="base" latinLnBrk="0" hangingPunct="1">
              <a:lnSpc>
                <a:spcPct val="100000"/>
              </a:lnSpc>
              <a:spcBef>
                <a:spcPct val="50000"/>
              </a:spcBef>
              <a:spcAft>
                <a:spcPct val="0"/>
              </a:spcAft>
              <a:buClrTx/>
              <a:buSzTx/>
              <a:buFontTx/>
              <a:buNone/>
              <a:tabLst/>
            </a:pPr>
            <a:r>
              <a:rPr lang="fr-FR" dirty="0" smtClean="0"/>
              <a:t>Médecin</a:t>
            </a:r>
          </a:p>
          <a:p>
            <a:pPr marL="0" marR="0" indent="0" algn="l" defTabSz="914400" rtl="0" eaLnBrk="1" fontAlgn="base" latinLnBrk="0" hangingPunct="1">
              <a:lnSpc>
                <a:spcPct val="100000"/>
              </a:lnSpc>
              <a:spcBef>
                <a:spcPct val="50000"/>
              </a:spcBef>
              <a:spcAft>
                <a:spcPct val="0"/>
              </a:spcAft>
              <a:buClrTx/>
              <a:buSzTx/>
              <a:buFontTx/>
              <a:buNone/>
              <a:tabLst/>
            </a:pPr>
            <a:r>
              <a:rPr kumimoji="0" lang="fr-FR" sz="1000" b="0" i="0" u="none" strike="noStrike" cap="none" normalizeH="0" baseline="0" dirty="0" smtClean="0">
                <a:ln>
                  <a:noFill/>
                </a:ln>
                <a:solidFill>
                  <a:srgbClr val="002395"/>
                </a:solidFill>
                <a:effectLst/>
                <a:latin typeface="Arial" charset="0"/>
              </a:rPr>
              <a:t>AS</a:t>
            </a:r>
          </a:p>
          <a:p>
            <a:pPr marL="0" marR="0" indent="0" algn="l" defTabSz="914400" rtl="0" eaLnBrk="1" fontAlgn="base" latinLnBrk="0" hangingPunct="1">
              <a:lnSpc>
                <a:spcPct val="100000"/>
              </a:lnSpc>
              <a:spcBef>
                <a:spcPct val="50000"/>
              </a:spcBef>
              <a:spcAft>
                <a:spcPct val="0"/>
              </a:spcAft>
              <a:buClrTx/>
              <a:buSzTx/>
              <a:buFontTx/>
              <a:buNone/>
              <a:tabLst/>
            </a:pPr>
            <a:r>
              <a:rPr lang="fr-FR" dirty="0" smtClean="0"/>
              <a:t>IDE</a:t>
            </a:r>
            <a:endParaRPr kumimoji="0" lang="fr-FR" sz="1000" b="0" i="0" u="none" strike="noStrike" cap="none" normalizeH="0" baseline="0" dirty="0" smtClean="0">
              <a:ln>
                <a:noFill/>
              </a:ln>
              <a:solidFill>
                <a:srgbClr val="002395"/>
              </a:solidFill>
              <a:effectLst/>
              <a:latin typeface="Arial" charset="0"/>
            </a:endParaRPr>
          </a:p>
        </p:txBody>
      </p:sp>
      <p:sp>
        <p:nvSpPr>
          <p:cNvPr id="18" name="Légende encadrée avec une bordure 3 17"/>
          <p:cNvSpPr/>
          <p:nvPr/>
        </p:nvSpPr>
        <p:spPr bwMode="auto">
          <a:xfrm>
            <a:off x="7236296" y="2420888"/>
            <a:ext cx="1656184" cy="861774"/>
          </a:xfrm>
          <a:prstGeom prst="accentBorderCallout3">
            <a:avLst>
              <a:gd name="adj1" fmla="val 18750"/>
              <a:gd name="adj2" fmla="val -8333"/>
              <a:gd name="adj3" fmla="val 18750"/>
              <a:gd name="adj4" fmla="val -16667"/>
              <a:gd name="adj5" fmla="val 100000"/>
              <a:gd name="adj6" fmla="val -16667"/>
              <a:gd name="adj7" fmla="val 57465"/>
              <a:gd name="adj8" fmla="val -115489"/>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50000"/>
              </a:spcBef>
              <a:spcAft>
                <a:spcPct val="0"/>
              </a:spcAft>
              <a:buClrTx/>
              <a:buSzTx/>
              <a:buFontTx/>
              <a:buNone/>
              <a:tabLst/>
            </a:pPr>
            <a:r>
              <a:rPr kumimoji="0" lang="fr-FR" sz="1000" b="1" i="0" u="none" strike="noStrike" cap="none" normalizeH="0" baseline="0" dirty="0" smtClean="0">
                <a:ln>
                  <a:noFill/>
                </a:ln>
                <a:solidFill>
                  <a:srgbClr val="002395"/>
                </a:solidFill>
                <a:effectLst/>
                <a:latin typeface="Arial" charset="0"/>
              </a:rPr>
              <a:t>CH intercommunal Poissy St Germain</a:t>
            </a:r>
          </a:p>
          <a:p>
            <a:pPr marL="0" marR="0" indent="0" algn="l" defTabSz="914400" rtl="0" eaLnBrk="1" fontAlgn="base" latinLnBrk="0" hangingPunct="1">
              <a:lnSpc>
                <a:spcPct val="100000"/>
              </a:lnSpc>
              <a:spcBef>
                <a:spcPct val="50000"/>
              </a:spcBef>
              <a:spcAft>
                <a:spcPct val="0"/>
              </a:spcAft>
              <a:buClrTx/>
              <a:buSzTx/>
              <a:buFontTx/>
              <a:buNone/>
              <a:tabLst/>
            </a:pPr>
            <a:r>
              <a:rPr lang="fr-FR" dirty="0" smtClean="0"/>
              <a:t>IDE</a:t>
            </a:r>
          </a:p>
          <a:p>
            <a:pPr marL="0" marR="0" indent="0" algn="l" defTabSz="914400" rtl="0" eaLnBrk="1" fontAlgn="base" latinLnBrk="0" hangingPunct="1">
              <a:lnSpc>
                <a:spcPct val="100000"/>
              </a:lnSpc>
              <a:spcBef>
                <a:spcPct val="50000"/>
              </a:spcBef>
              <a:spcAft>
                <a:spcPct val="0"/>
              </a:spcAft>
              <a:buClrTx/>
              <a:buSzTx/>
              <a:buFontTx/>
              <a:buNone/>
              <a:tabLst/>
            </a:pPr>
            <a:r>
              <a:rPr kumimoji="0" lang="fr-FR" sz="1000" b="0" i="0" u="none" strike="noStrike" cap="none" normalizeH="0" baseline="0" dirty="0" smtClean="0">
                <a:ln>
                  <a:noFill/>
                </a:ln>
                <a:solidFill>
                  <a:srgbClr val="002395"/>
                </a:solidFill>
                <a:effectLst/>
                <a:latin typeface="Arial" charset="0"/>
              </a:rPr>
              <a:t>AS</a:t>
            </a:r>
          </a:p>
        </p:txBody>
      </p:sp>
      <p:sp>
        <p:nvSpPr>
          <p:cNvPr id="19" name="Légende encadrée avec une bordure 3 18"/>
          <p:cNvSpPr/>
          <p:nvPr/>
        </p:nvSpPr>
        <p:spPr bwMode="auto">
          <a:xfrm>
            <a:off x="7524328" y="3645024"/>
            <a:ext cx="1547664" cy="477054"/>
          </a:xfrm>
          <a:prstGeom prst="accentBorderCallout3">
            <a:avLst>
              <a:gd name="adj1" fmla="val 18750"/>
              <a:gd name="adj2" fmla="val -8333"/>
              <a:gd name="adj3" fmla="val 18750"/>
              <a:gd name="adj4" fmla="val -16667"/>
              <a:gd name="adj5" fmla="val 100000"/>
              <a:gd name="adj6" fmla="val -16667"/>
              <a:gd name="adj7" fmla="val -43551"/>
              <a:gd name="adj8" fmla="val -114211"/>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50000"/>
              </a:spcBef>
              <a:spcAft>
                <a:spcPct val="0"/>
              </a:spcAft>
              <a:buClrTx/>
              <a:buSzTx/>
              <a:buFontTx/>
              <a:buNone/>
              <a:tabLst/>
            </a:pPr>
            <a:r>
              <a:rPr kumimoji="0" lang="fr-FR" sz="1000" b="1" i="0" u="none" strike="noStrike" cap="none" normalizeH="0" baseline="0" dirty="0" smtClean="0">
                <a:ln>
                  <a:noFill/>
                </a:ln>
                <a:solidFill>
                  <a:srgbClr val="002395"/>
                </a:solidFill>
                <a:effectLst/>
                <a:latin typeface="Arial" charset="0"/>
              </a:rPr>
              <a:t>CH Versailles</a:t>
            </a:r>
          </a:p>
          <a:p>
            <a:pPr marL="0" marR="0" indent="0" algn="l" defTabSz="914400" rtl="0" eaLnBrk="1" fontAlgn="base" latinLnBrk="0" hangingPunct="1">
              <a:lnSpc>
                <a:spcPct val="100000"/>
              </a:lnSpc>
              <a:spcBef>
                <a:spcPct val="50000"/>
              </a:spcBef>
              <a:spcAft>
                <a:spcPct val="0"/>
              </a:spcAft>
              <a:buClrTx/>
              <a:buSzTx/>
              <a:buFontTx/>
              <a:buNone/>
              <a:tabLst/>
            </a:pPr>
            <a:r>
              <a:rPr lang="fr-FR" dirty="0" smtClean="0"/>
              <a:t>AS</a:t>
            </a:r>
            <a:endParaRPr kumimoji="0" lang="fr-FR" sz="1000" b="0" i="0" u="none" strike="noStrike" cap="none" normalizeH="0" baseline="0" dirty="0" smtClean="0">
              <a:ln>
                <a:noFill/>
              </a:ln>
              <a:solidFill>
                <a:srgbClr val="002395"/>
              </a:solidFill>
              <a:effectLst/>
              <a:latin typeface="Arial" charset="0"/>
            </a:endParaRPr>
          </a:p>
        </p:txBody>
      </p:sp>
      <p:sp>
        <p:nvSpPr>
          <p:cNvPr id="20" name="Légende encadrée avec une bordure 3 19"/>
          <p:cNvSpPr/>
          <p:nvPr/>
        </p:nvSpPr>
        <p:spPr bwMode="auto">
          <a:xfrm>
            <a:off x="827584" y="3789040"/>
            <a:ext cx="1296144" cy="707886"/>
          </a:xfrm>
          <a:prstGeom prst="accentBorderCallout3">
            <a:avLst>
              <a:gd name="adj1" fmla="val 18750"/>
              <a:gd name="adj2" fmla="val -8333"/>
              <a:gd name="adj3" fmla="val 18750"/>
              <a:gd name="adj4" fmla="val -16667"/>
              <a:gd name="adj5" fmla="val 100000"/>
              <a:gd name="adj6" fmla="val -16667"/>
              <a:gd name="adj7" fmla="val 106346"/>
              <a:gd name="adj8" fmla="val 269810"/>
            </a:avLst>
          </a:prstGeom>
          <a:noFill/>
          <a:ln>
            <a:solidFill>
              <a:schemeClr val="tx1"/>
            </a:solidFill>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50000"/>
              </a:spcBef>
              <a:spcAft>
                <a:spcPct val="0"/>
              </a:spcAft>
              <a:buClrTx/>
              <a:buSzTx/>
              <a:buFontTx/>
              <a:buNone/>
              <a:tabLst/>
            </a:pPr>
            <a:r>
              <a:rPr kumimoji="0" lang="fr-FR" sz="1000" b="1" i="0" u="none" strike="noStrike" cap="none" normalizeH="0" baseline="0" dirty="0" smtClean="0">
                <a:ln>
                  <a:noFill/>
                </a:ln>
                <a:solidFill>
                  <a:srgbClr val="002395"/>
                </a:solidFill>
                <a:effectLst/>
                <a:latin typeface="Arial" charset="0"/>
              </a:rPr>
              <a:t>CH Rambouillet</a:t>
            </a:r>
          </a:p>
          <a:p>
            <a:pPr marL="0" marR="0" indent="0" algn="l" defTabSz="914400" rtl="0" eaLnBrk="1" fontAlgn="base" latinLnBrk="0" hangingPunct="1">
              <a:lnSpc>
                <a:spcPct val="100000"/>
              </a:lnSpc>
              <a:spcBef>
                <a:spcPct val="50000"/>
              </a:spcBef>
              <a:spcAft>
                <a:spcPct val="0"/>
              </a:spcAft>
              <a:buClrTx/>
              <a:buSzTx/>
              <a:buFontTx/>
              <a:buNone/>
              <a:tabLst/>
            </a:pPr>
            <a:r>
              <a:rPr lang="fr-FR" dirty="0" smtClean="0"/>
              <a:t>Médecin</a:t>
            </a:r>
          </a:p>
          <a:p>
            <a:pPr marL="0" marR="0" indent="0" algn="l" defTabSz="914400" rtl="0" eaLnBrk="1" fontAlgn="base" latinLnBrk="0" hangingPunct="1">
              <a:lnSpc>
                <a:spcPct val="100000"/>
              </a:lnSpc>
              <a:spcBef>
                <a:spcPct val="50000"/>
              </a:spcBef>
              <a:spcAft>
                <a:spcPct val="0"/>
              </a:spcAft>
              <a:buClrTx/>
              <a:buSzTx/>
              <a:buFontTx/>
              <a:buNone/>
              <a:tabLst/>
            </a:pPr>
            <a:r>
              <a:rPr lang="fr-FR" dirty="0" smtClean="0"/>
              <a:t>AS</a:t>
            </a:r>
            <a:endParaRPr kumimoji="0" lang="fr-FR" sz="1000" b="0" i="0" u="none" strike="noStrike" cap="none" normalizeH="0" baseline="0" dirty="0" smtClean="0">
              <a:ln>
                <a:noFill/>
              </a:ln>
              <a:solidFill>
                <a:srgbClr val="002395"/>
              </a:solidFill>
              <a:effectLst/>
              <a:latin typeface="Arial" charset="0"/>
            </a:endParaRPr>
          </a:p>
        </p:txBody>
      </p:sp>
      <p:sp>
        <p:nvSpPr>
          <p:cNvPr id="15" name="Titre 1"/>
          <p:cNvSpPr txBox="1">
            <a:spLocks/>
          </p:cNvSpPr>
          <p:nvPr/>
        </p:nvSpPr>
        <p:spPr bwMode="auto">
          <a:xfrm>
            <a:off x="72599" y="332656"/>
            <a:ext cx="8964488" cy="83207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lvl1pPr marL="815975" indent="-815975" algn="l" defTabSz="512763" rtl="0" eaLnBrk="0" fontAlgn="base" hangingPunct="0">
              <a:spcBef>
                <a:spcPct val="0"/>
              </a:spcBef>
              <a:spcAft>
                <a:spcPct val="0"/>
              </a:spcAft>
              <a:buSzPct val="30000"/>
              <a:buBlip>
                <a:blip r:embed="rId4"/>
              </a:buBlip>
              <a:tabLst>
                <a:tab pos="806450" algn="l"/>
                <a:tab pos="1141413" algn="l"/>
                <a:tab pos="5243513" algn="l"/>
              </a:tabLst>
              <a:defRPr sz="2900" b="1">
                <a:solidFill>
                  <a:srgbClr val="7AB800"/>
                </a:solidFill>
                <a:latin typeface="+mj-lt"/>
                <a:ea typeface="+mj-ea"/>
                <a:cs typeface="+mj-cs"/>
              </a:defRPr>
            </a:lvl1pPr>
            <a:lvl2pPr marL="815975" indent="-815975" algn="l" defTabSz="512763" rtl="0" eaLnBrk="0" fontAlgn="base" hangingPunct="0">
              <a:spcBef>
                <a:spcPct val="0"/>
              </a:spcBef>
              <a:spcAft>
                <a:spcPct val="0"/>
              </a:spcAft>
              <a:buSzPct val="30000"/>
              <a:buBlip>
                <a:blip r:embed="rId4"/>
              </a:buBlip>
              <a:tabLst>
                <a:tab pos="806450" algn="l"/>
                <a:tab pos="1141413" algn="l"/>
                <a:tab pos="5243513" algn="l"/>
              </a:tabLst>
              <a:defRPr sz="2900" b="1">
                <a:solidFill>
                  <a:srgbClr val="7AB800"/>
                </a:solidFill>
                <a:latin typeface="Arial" charset="0"/>
              </a:defRPr>
            </a:lvl2pPr>
            <a:lvl3pPr marL="815975" indent="-815975" algn="l" defTabSz="512763" rtl="0" eaLnBrk="0" fontAlgn="base" hangingPunct="0">
              <a:spcBef>
                <a:spcPct val="0"/>
              </a:spcBef>
              <a:spcAft>
                <a:spcPct val="0"/>
              </a:spcAft>
              <a:buSzPct val="30000"/>
              <a:buBlip>
                <a:blip r:embed="rId4"/>
              </a:buBlip>
              <a:tabLst>
                <a:tab pos="806450" algn="l"/>
                <a:tab pos="1141413" algn="l"/>
                <a:tab pos="5243513" algn="l"/>
              </a:tabLst>
              <a:defRPr sz="2900" b="1">
                <a:solidFill>
                  <a:srgbClr val="7AB800"/>
                </a:solidFill>
                <a:latin typeface="Arial" charset="0"/>
              </a:defRPr>
            </a:lvl3pPr>
            <a:lvl4pPr marL="815975" indent="-815975" algn="l" defTabSz="512763" rtl="0" eaLnBrk="0" fontAlgn="base" hangingPunct="0">
              <a:spcBef>
                <a:spcPct val="0"/>
              </a:spcBef>
              <a:spcAft>
                <a:spcPct val="0"/>
              </a:spcAft>
              <a:buSzPct val="30000"/>
              <a:buBlip>
                <a:blip r:embed="rId4"/>
              </a:buBlip>
              <a:tabLst>
                <a:tab pos="806450" algn="l"/>
                <a:tab pos="1141413" algn="l"/>
                <a:tab pos="5243513" algn="l"/>
              </a:tabLst>
              <a:defRPr sz="2900" b="1">
                <a:solidFill>
                  <a:srgbClr val="7AB800"/>
                </a:solidFill>
                <a:latin typeface="Arial" charset="0"/>
              </a:defRPr>
            </a:lvl4pPr>
            <a:lvl5pPr marL="815975" indent="-815975" algn="l" defTabSz="512763" rtl="0" eaLnBrk="0" fontAlgn="base" hangingPunct="0">
              <a:spcBef>
                <a:spcPct val="0"/>
              </a:spcBef>
              <a:spcAft>
                <a:spcPct val="0"/>
              </a:spcAft>
              <a:buSzPct val="30000"/>
              <a:buBlip>
                <a:blip r:embed="rId4"/>
              </a:buBlip>
              <a:tabLst>
                <a:tab pos="806450" algn="l"/>
                <a:tab pos="1141413" algn="l"/>
                <a:tab pos="5243513" algn="l"/>
              </a:tabLst>
              <a:defRPr sz="2900" b="1">
                <a:solidFill>
                  <a:srgbClr val="7AB800"/>
                </a:solidFill>
                <a:latin typeface="Arial" charset="0"/>
              </a:defRPr>
            </a:lvl5pPr>
            <a:lvl6pPr marL="1273175" indent="-815975" algn="l" defTabSz="512763" rtl="0" fontAlgn="base">
              <a:spcBef>
                <a:spcPct val="0"/>
              </a:spcBef>
              <a:spcAft>
                <a:spcPct val="0"/>
              </a:spcAft>
              <a:buSzPct val="30000"/>
              <a:buBlip>
                <a:blip r:embed="rId4"/>
              </a:buBlip>
              <a:tabLst>
                <a:tab pos="806450" algn="l"/>
                <a:tab pos="1141413" algn="l"/>
                <a:tab pos="5243513" algn="l"/>
              </a:tabLst>
              <a:defRPr sz="2900" b="1">
                <a:solidFill>
                  <a:srgbClr val="7AB800"/>
                </a:solidFill>
                <a:latin typeface="Arial" charset="0"/>
              </a:defRPr>
            </a:lvl6pPr>
            <a:lvl7pPr marL="1730375" indent="-815975" algn="l" defTabSz="512763" rtl="0" fontAlgn="base">
              <a:spcBef>
                <a:spcPct val="0"/>
              </a:spcBef>
              <a:spcAft>
                <a:spcPct val="0"/>
              </a:spcAft>
              <a:buSzPct val="30000"/>
              <a:buBlip>
                <a:blip r:embed="rId4"/>
              </a:buBlip>
              <a:tabLst>
                <a:tab pos="806450" algn="l"/>
                <a:tab pos="1141413" algn="l"/>
                <a:tab pos="5243513" algn="l"/>
              </a:tabLst>
              <a:defRPr sz="2900" b="1">
                <a:solidFill>
                  <a:srgbClr val="7AB800"/>
                </a:solidFill>
                <a:latin typeface="Arial" charset="0"/>
              </a:defRPr>
            </a:lvl7pPr>
            <a:lvl8pPr marL="2187575" indent="-815975" algn="l" defTabSz="512763" rtl="0" fontAlgn="base">
              <a:spcBef>
                <a:spcPct val="0"/>
              </a:spcBef>
              <a:spcAft>
                <a:spcPct val="0"/>
              </a:spcAft>
              <a:buSzPct val="30000"/>
              <a:buBlip>
                <a:blip r:embed="rId4"/>
              </a:buBlip>
              <a:tabLst>
                <a:tab pos="806450" algn="l"/>
                <a:tab pos="1141413" algn="l"/>
                <a:tab pos="5243513" algn="l"/>
              </a:tabLst>
              <a:defRPr sz="2900" b="1">
                <a:solidFill>
                  <a:srgbClr val="7AB800"/>
                </a:solidFill>
                <a:latin typeface="Arial" charset="0"/>
              </a:defRPr>
            </a:lvl8pPr>
            <a:lvl9pPr marL="2644775" indent="-815975" algn="l" defTabSz="512763" rtl="0" fontAlgn="base">
              <a:spcBef>
                <a:spcPct val="0"/>
              </a:spcBef>
              <a:spcAft>
                <a:spcPct val="0"/>
              </a:spcAft>
              <a:buSzPct val="30000"/>
              <a:buBlip>
                <a:blip r:embed="rId4"/>
              </a:buBlip>
              <a:tabLst>
                <a:tab pos="806450" algn="l"/>
                <a:tab pos="1141413" algn="l"/>
                <a:tab pos="5243513" algn="l"/>
              </a:tabLst>
              <a:defRPr sz="2900" b="1">
                <a:solidFill>
                  <a:srgbClr val="7AB800"/>
                </a:solidFill>
                <a:latin typeface="Arial" charset="0"/>
              </a:defRPr>
            </a:lvl9pPr>
          </a:lstStyle>
          <a:p>
            <a:r>
              <a:rPr lang="fr-FR" dirty="0"/>
              <a:t>Les 5 PASS des Yvelines</a:t>
            </a:r>
            <a:r>
              <a:rPr lang="fr-FR" sz="2800" kern="0" dirty="0" smtClean="0"/>
              <a:t/>
            </a:r>
            <a:br>
              <a:rPr lang="fr-FR" sz="2800" kern="0" dirty="0" smtClean="0"/>
            </a:br>
            <a:endParaRPr lang="fr-FR" kern="0" dirty="0"/>
          </a:p>
        </p:txBody>
      </p:sp>
    </p:spTree>
    <p:extLst>
      <p:ext uri="{BB962C8B-B14F-4D97-AF65-F5344CB8AC3E}">
        <p14:creationId xmlns:p14="http://schemas.microsoft.com/office/powerpoint/2010/main" val="30145001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51048" y="629816"/>
            <a:ext cx="8153400" cy="1143000"/>
          </a:xfrm>
        </p:spPr>
        <p:txBody>
          <a:bodyPr/>
          <a:lstStyle/>
          <a:p>
            <a:pPr lvl="0"/>
            <a:r>
              <a:rPr lang="fr-FR" kern="1200" dirty="0"/>
              <a:t>Diagnostic PASS 2014</a:t>
            </a:r>
            <a:br>
              <a:rPr lang="fr-FR" kern="1200" dirty="0"/>
            </a:br>
            <a:endParaRPr lang="fr-FR" kern="1200" dirty="0"/>
          </a:p>
        </p:txBody>
      </p:sp>
      <p:sp>
        <p:nvSpPr>
          <p:cNvPr id="3" name="Espace réservé du texte 2"/>
          <p:cNvSpPr>
            <a:spLocks noGrp="1"/>
          </p:cNvSpPr>
          <p:nvPr>
            <p:ph type="body" sz="half" idx="1"/>
          </p:nvPr>
        </p:nvSpPr>
        <p:spPr>
          <a:xfrm>
            <a:off x="1043608" y="2204864"/>
            <a:ext cx="3543300" cy="2376264"/>
          </a:xfrm>
          <a:ln w="28575">
            <a:solidFill>
              <a:srgbClr val="7AB800"/>
            </a:solidFill>
            <a:prstDash val="solid"/>
          </a:ln>
        </p:spPr>
        <p:txBody>
          <a:bodyPr/>
          <a:lstStyle/>
          <a:p>
            <a:pPr lvl="0"/>
            <a:endParaRPr lang="fr-FR" sz="1100" b="1" dirty="0" smtClean="0"/>
          </a:p>
          <a:p>
            <a:pPr lvl="0"/>
            <a:r>
              <a:rPr lang="fr-FR" b="1" dirty="0" smtClean="0"/>
              <a:t>Rencontre </a:t>
            </a:r>
            <a:r>
              <a:rPr lang="fr-FR" b="1" dirty="0"/>
              <a:t>avec l’équipe PASS du  </a:t>
            </a:r>
            <a:r>
              <a:rPr lang="fr-FR" b="1" dirty="0" smtClean="0"/>
              <a:t>Centre Hospitalier </a:t>
            </a:r>
            <a:r>
              <a:rPr lang="fr-FR" b="1" dirty="0"/>
              <a:t>François Quesnay </a:t>
            </a:r>
            <a:r>
              <a:rPr lang="fr-FR" b="1" dirty="0" smtClean="0"/>
              <a:t>à Mantes La Jolie</a:t>
            </a:r>
            <a:r>
              <a:rPr lang="fr-FR" dirty="0"/>
              <a:t> </a:t>
            </a:r>
            <a:endParaRPr lang="fr-FR" dirty="0" smtClean="0"/>
          </a:p>
          <a:p>
            <a:pPr lvl="0"/>
            <a:r>
              <a:rPr lang="fr-FR" b="1" dirty="0" smtClean="0"/>
              <a:t>Réunion </a:t>
            </a:r>
            <a:r>
              <a:rPr lang="fr-FR" b="1" dirty="0"/>
              <a:t>des </a:t>
            </a:r>
            <a:r>
              <a:rPr lang="fr-FR" b="1" dirty="0" smtClean="0"/>
              <a:t>équipes des 5 </a:t>
            </a:r>
            <a:r>
              <a:rPr lang="fr-FR" b="1" dirty="0"/>
              <a:t>PASS </a:t>
            </a:r>
            <a:r>
              <a:rPr lang="fr-FR" b="1" dirty="0" smtClean="0"/>
              <a:t>du 78 </a:t>
            </a:r>
            <a:endParaRPr lang="fr-FR" dirty="0" smtClean="0"/>
          </a:p>
          <a:p>
            <a:pPr marL="0" indent="0">
              <a:buNone/>
            </a:pPr>
            <a:endParaRPr lang="fr-FR" sz="1400" dirty="0"/>
          </a:p>
        </p:txBody>
      </p:sp>
      <p:sp>
        <p:nvSpPr>
          <p:cNvPr id="4" name="Espace réservé du contenu 3"/>
          <p:cNvSpPr>
            <a:spLocks noGrp="1"/>
          </p:cNvSpPr>
          <p:nvPr>
            <p:ph sz="quarter" idx="2"/>
          </p:nvPr>
        </p:nvSpPr>
        <p:spPr>
          <a:xfrm>
            <a:off x="4786610" y="1700808"/>
            <a:ext cx="3543300" cy="3277344"/>
          </a:xfrm>
          <a:ln w="28575">
            <a:solidFill>
              <a:srgbClr val="7AB800"/>
            </a:solidFill>
          </a:ln>
        </p:spPr>
        <p:txBody>
          <a:bodyPr/>
          <a:lstStyle/>
          <a:p>
            <a:pPr marL="0" indent="0">
              <a:buNone/>
            </a:pPr>
            <a:r>
              <a:rPr lang="fr-FR" sz="1600" b="1" dirty="0" smtClean="0"/>
              <a:t>Points clés du diagnostic </a:t>
            </a:r>
            <a:r>
              <a:rPr lang="fr-FR" sz="1600" dirty="0" smtClean="0"/>
              <a:t>: </a:t>
            </a:r>
          </a:p>
          <a:p>
            <a:pPr marL="0" indent="0">
              <a:buNone/>
            </a:pPr>
            <a:endParaRPr lang="fr-FR" sz="700" dirty="0"/>
          </a:p>
          <a:p>
            <a:r>
              <a:rPr lang="fr-FR" b="1" dirty="0" smtClean="0"/>
              <a:t>Une </a:t>
            </a:r>
            <a:r>
              <a:rPr lang="fr-FR" b="1" dirty="0"/>
              <a:t>organisation </a:t>
            </a:r>
            <a:r>
              <a:rPr lang="fr-FR" b="1" dirty="0" smtClean="0"/>
              <a:t>incomplète </a:t>
            </a:r>
            <a:r>
              <a:rPr lang="fr-FR" dirty="0" smtClean="0"/>
              <a:t>vs référentiel</a:t>
            </a:r>
            <a:r>
              <a:rPr lang="fr-FR" altLang="fr-FR" dirty="0" smtClean="0"/>
              <a:t> </a:t>
            </a:r>
            <a:r>
              <a:rPr lang="fr-FR" altLang="fr-FR" dirty="0"/>
              <a:t>(coordination médicale, </a:t>
            </a:r>
            <a:r>
              <a:rPr lang="fr-FR" altLang="fr-FR" dirty="0" smtClean="0"/>
              <a:t> </a:t>
            </a:r>
            <a:r>
              <a:rPr lang="fr-FR" altLang="fr-FR" dirty="0"/>
              <a:t>comité de pilotage)</a:t>
            </a:r>
            <a:r>
              <a:rPr lang="fr-FR" dirty="0" smtClean="0"/>
              <a:t> </a:t>
            </a:r>
          </a:p>
          <a:p>
            <a:r>
              <a:rPr lang="fr-FR" b="1" dirty="0"/>
              <a:t>Un suivi d’activité </a:t>
            </a:r>
            <a:r>
              <a:rPr lang="fr-FR" b="1" dirty="0" smtClean="0"/>
              <a:t>à faire évoluer</a:t>
            </a:r>
          </a:p>
          <a:p>
            <a:r>
              <a:rPr lang="fr-FR" b="1" dirty="0" smtClean="0"/>
              <a:t>Un manque de visibilité </a:t>
            </a:r>
            <a:r>
              <a:rPr lang="fr-FR" dirty="0" smtClean="0"/>
              <a:t>auprès des usagers et des professionnels de santé</a:t>
            </a:r>
            <a:endParaRPr lang="fr-FR" dirty="0"/>
          </a:p>
          <a:p>
            <a:endParaRPr lang="fr-FR" dirty="0" smtClean="0"/>
          </a:p>
          <a:p>
            <a:pPr marL="0" indent="0">
              <a:buNone/>
            </a:pPr>
            <a:endParaRPr lang="fr-FR" dirty="0" smtClean="0"/>
          </a:p>
          <a:p>
            <a:pPr marL="0" indent="0">
              <a:buNone/>
            </a:pPr>
            <a:endParaRPr lang="fr-FR" dirty="0" smtClean="0"/>
          </a:p>
          <a:p>
            <a:pPr marL="0" indent="0">
              <a:buNone/>
            </a:pPr>
            <a:endParaRPr lang="fr-FR" dirty="0"/>
          </a:p>
        </p:txBody>
      </p:sp>
      <p:sp>
        <p:nvSpPr>
          <p:cNvPr id="7" name="Flèche droite 6"/>
          <p:cNvSpPr/>
          <p:nvPr/>
        </p:nvSpPr>
        <p:spPr bwMode="auto">
          <a:xfrm>
            <a:off x="5076056" y="1916832"/>
            <a:ext cx="978408" cy="484632"/>
          </a:xfrm>
          <a:prstGeom prst="rightArrow">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fr-FR" sz="1000" b="0" i="0" u="none" strike="noStrike" cap="none" normalizeH="0" baseline="0" smtClean="0">
              <a:ln>
                <a:noFill/>
              </a:ln>
              <a:solidFill>
                <a:srgbClr val="002395"/>
              </a:solidFill>
              <a:effectLst/>
              <a:latin typeface="Arial" charset="0"/>
            </a:endParaRPr>
          </a:p>
        </p:txBody>
      </p:sp>
      <p:sp>
        <p:nvSpPr>
          <p:cNvPr id="8" name="Triangle rectangle 7"/>
          <p:cNvSpPr/>
          <p:nvPr/>
        </p:nvSpPr>
        <p:spPr bwMode="auto">
          <a:xfrm rot="13532773">
            <a:off x="4383140" y="3090298"/>
            <a:ext cx="806940" cy="818380"/>
          </a:xfrm>
          <a:prstGeom prst="rtTriangl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fr-FR" sz="1000" b="0" i="0" u="none" strike="noStrike" cap="none" normalizeH="0" baseline="0" smtClean="0">
              <a:ln>
                <a:noFill/>
              </a:ln>
              <a:solidFill>
                <a:srgbClr val="002395"/>
              </a:solidFill>
              <a:effectLst/>
              <a:latin typeface="Arial" charset="0"/>
            </a:endParaRPr>
          </a:p>
        </p:txBody>
      </p:sp>
      <p:sp>
        <p:nvSpPr>
          <p:cNvPr id="9" name="Triangle rectangle 8"/>
          <p:cNvSpPr/>
          <p:nvPr/>
        </p:nvSpPr>
        <p:spPr bwMode="auto">
          <a:xfrm rot="18415247">
            <a:off x="5979097" y="1087643"/>
            <a:ext cx="914400" cy="914400"/>
          </a:xfrm>
          <a:prstGeom prst="rtTriangl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fr-FR" sz="1000" b="0" i="0" u="none" strike="noStrike" cap="none" normalizeH="0" baseline="0" smtClean="0">
              <a:ln>
                <a:noFill/>
              </a:ln>
              <a:solidFill>
                <a:srgbClr val="002395"/>
              </a:solidFill>
              <a:effectLst/>
              <a:latin typeface="Arial" charset="0"/>
            </a:endParaRPr>
          </a:p>
        </p:txBody>
      </p:sp>
    </p:spTree>
    <p:extLst>
      <p:ext uri="{BB962C8B-B14F-4D97-AF65-F5344CB8AC3E}">
        <p14:creationId xmlns:p14="http://schemas.microsoft.com/office/powerpoint/2010/main" val="186258366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179512" y="332656"/>
            <a:ext cx="8371656" cy="1008112"/>
          </a:xfrm>
        </p:spPr>
        <p:txBody>
          <a:bodyPr/>
          <a:lstStyle/>
          <a:p>
            <a:r>
              <a:rPr lang="fr-FR" kern="1200" dirty="0"/>
              <a:t>Bilan a</a:t>
            </a:r>
            <a:r>
              <a:rPr lang="fr-FR" kern="1200" dirty="0">
                <a:sym typeface="Wingdings"/>
              </a:rPr>
              <a:t>ctions </a:t>
            </a:r>
            <a:r>
              <a:rPr lang="fr-FR" kern="1200" dirty="0" smtClean="0"/>
              <a:t>2015-17</a:t>
            </a:r>
            <a:endParaRPr lang="fr-FR" kern="1200" dirty="0"/>
          </a:p>
        </p:txBody>
      </p:sp>
      <p:sp>
        <p:nvSpPr>
          <p:cNvPr id="3" name="Espace réservé du contenu 2"/>
          <p:cNvSpPr>
            <a:spLocks noGrp="1"/>
          </p:cNvSpPr>
          <p:nvPr>
            <p:ph idx="1"/>
          </p:nvPr>
        </p:nvSpPr>
        <p:spPr>
          <a:xfrm>
            <a:off x="395536" y="1199120"/>
            <a:ext cx="8568952" cy="5688632"/>
          </a:xfrm>
        </p:spPr>
        <p:txBody>
          <a:bodyPr/>
          <a:lstStyle/>
          <a:p>
            <a:pPr marL="0" indent="0">
              <a:buNone/>
            </a:pPr>
            <a:endParaRPr lang="fr-FR" sz="1400" dirty="0" smtClean="0"/>
          </a:p>
          <a:p>
            <a:pPr lvl="0" algn="just"/>
            <a:r>
              <a:rPr lang="fr-FR" sz="1600" b="1" dirty="0" smtClean="0">
                <a:solidFill>
                  <a:srgbClr val="002395"/>
                </a:solidFill>
              </a:rPr>
              <a:t>Un accompagnement des </a:t>
            </a:r>
            <a:r>
              <a:rPr lang="fr-FR" sz="1600" b="1" dirty="0">
                <a:solidFill>
                  <a:srgbClr val="002395"/>
                </a:solidFill>
              </a:rPr>
              <a:t>PASS </a:t>
            </a:r>
            <a:r>
              <a:rPr lang="fr-FR" sz="1600" b="1" dirty="0" smtClean="0">
                <a:solidFill>
                  <a:srgbClr val="002395"/>
                </a:solidFill>
              </a:rPr>
              <a:t>dans l’optimisation </a:t>
            </a:r>
            <a:r>
              <a:rPr lang="fr-FR" sz="1600" b="1" dirty="0">
                <a:solidFill>
                  <a:srgbClr val="002395"/>
                </a:solidFill>
              </a:rPr>
              <a:t>de leur fonctionnement interne </a:t>
            </a:r>
            <a:r>
              <a:rPr lang="fr-FR" sz="1600" b="1" dirty="0" smtClean="0">
                <a:solidFill>
                  <a:srgbClr val="002395"/>
                </a:solidFill>
              </a:rPr>
              <a:t>: organisation de la </a:t>
            </a:r>
            <a:r>
              <a:rPr lang="fr-FR" sz="1600" b="1" dirty="0">
                <a:solidFill>
                  <a:srgbClr val="002395"/>
                </a:solidFill>
              </a:rPr>
              <a:t>gouvernance </a:t>
            </a:r>
            <a:r>
              <a:rPr lang="fr-FR" sz="1600" b="1" dirty="0" smtClean="0">
                <a:solidFill>
                  <a:srgbClr val="002395"/>
                </a:solidFill>
              </a:rPr>
              <a:t>et mesure de </a:t>
            </a:r>
            <a:r>
              <a:rPr lang="fr-FR" sz="1600" b="1" dirty="0">
                <a:solidFill>
                  <a:srgbClr val="002395"/>
                </a:solidFill>
              </a:rPr>
              <a:t>l’activité </a:t>
            </a:r>
            <a:r>
              <a:rPr lang="fr-FR" sz="1600" b="1" dirty="0" smtClean="0">
                <a:solidFill>
                  <a:srgbClr val="002395"/>
                </a:solidFill>
              </a:rPr>
              <a:t> </a:t>
            </a:r>
            <a:endParaRPr lang="fr-FR" sz="1600" b="1" dirty="0">
              <a:solidFill>
                <a:srgbClr val="002395"/>
              </a:solidFill>
            </a:endParaRPr>
          </a:p>
          <a:p>
            <a:pPr marL="0" indent="0" algn="just">
              <a:buNone/>
            </a:pPr>
            <a:r>
              <a:rPr lang="fr-FR" sz="1600" b="1" dirty="0"/>
              <a:t> </a:t>
            </a:r>
            <a:r>
              <a:rPr lang="fr-FR" sz="1600" b="1" dirty="0" smtClean="0"/>
              <a:t>        	</a:t>
            </a:r>
            <a:r>
              <a:rPr lang="fr-FR" sz="1400" b="1" dirty="0">
                <a:sym typeface="Wingdings"/>
              </a:rPr>
              <a:t> </a:t>
            </a:r>
            <a:r>
              <a:rPr lang="fr-FR" sz="1400" dirty="0" smtClean="0"/>
              <a:t>COPIL </a:t>
            </a:r>
            <a:r>
              <a:rPr lang="fr-FR" sz="1400" dirty="0"/>
              <a:t>PASS </a:t>
            </a:r>
            <a:r>
              <a:rPr lang="fr-FR" sz="1400" dirty="0" smtClean="0"/>
              <a:t> </a:t>
            </a:r>
          </a:p>
          <a:p>
            <a:pPr marL="0" indent="0" algn="just">
              <a:buNone/>
            </a:pPr>
            <a:r>
              <a:rPr lang="fr-FR" sz="1400" b="1" dirty="0" smtClean="0">
                <a:sym typeface="Wingdings"/>
              </a:rPr>
              <a:t>	 </a:t>
            </a:r>
            <a:r>
              <a:rPr lang="fr-FR" sz="1400" dirty="0" smtClean="0">
                <a:sym typeface="Wingdings"/>
              </a:rPr>
              <a:t>R</a:t>
            </a:r>
            <a:r>
              <a:rPr lang="fr-FR" sz="1400" dirty="0" smtClean="0"/>
              <a:t>ecueil </a:t>
            </a:r>
            <a:r>
              <a:rPr lang="fr-FR" sz="1400" dirty="0"/>
              <a:t>des </a:t>
            </a:r>
            <a:r>
              <a:rPr lang="fr-FR" sz="1400" dirty="0" smtClean="0"/>
              <a:t>données, partage d’expérience (réunions départementales inter-PASS)</a:t>
            </a:r>
          </a:p>
          <a:p>
            <a:pPr marL="0" indent="0" algn="just">
              <a:buNone/>
            </a:pPr>
            <a:r>
              <a:rPr lang="fr-FR" sz="1400" b="1" dirty="0" smtClean="0">
                <a:sym typeface="Wingdings"/>
              </a:rPr>
              <a:t>	 </a:t>
            </a:r>
            <a:r>
              <a:rPr lang="fr-FR" sz="1400" dirty="0">
                <a:sym typeface="Wingdings"/>
              </a:rPr>
              <a:t>O</a:t>
            </a:r>
            <a:r>
              <a:rPr lang="fr-FR" sz="1400" dirty="0" smtClean="0">
                <a:sym typeface="Wingdings"/>
              </a:rPr>
              <a:t>ptimisation de la PASS inscrite dans le CPOM du CH de Mantes La Jolie signé en 2016</a:t>
            </a:r>
          </a:p>
          <a:p>
            <a:pPr marL="0" indent="0" algn="just">
              <a:buNone/>
            </a:pPr>
            <a:endParaRPr lang="fr-FR" sz="1200" b="1" dirty="0" smtClean="0">
              <a:solidFill>
                <a:srgbClr val="002395"/>
              </a:solidFill>
            </a:endParaRPr>
          </a:p>
          <a:p>
            <a:pPr algn="just"/>
            <a:r>
              <a:rPr lang="fr-FR" sz="1600" b="1" dirty="0" smtClean="0">
                <a:solidFill>
                  <a:srgbClr val="002395"/>
                </a:solidFill>
              </a:rPr>
              <a:t>Une aide pour faire </a:t>
            </a:r>
            <a:r>
              <a:rPr lang="fr-FR" sz="1600" b="1" dirty="0">
                <a:solidFill>
                  <a:srgbClr val="002395"/>
                </a:solidFill>
              </a:rPr>
              <a:t>mieux connaître les PASS aux usagers et les inscrire dans le réseau local : </a:t>
            </a:r>
          </a:p>
          <a:p>
            <a:pPr marL="0" indent="0" algn="just">
              <a:buNone/>
            </a:pPr>
            <a:r>
              <a:rPr lang="fr-FR" sz="1600" b="1" dirty="0">
                <a:solidFill>
                  <a:srgbClr val="002395"/>
                </a:solidFill>
                <a:sym typeface="Wingdings"/>
              </a:rPr>
              <a:t>	</a:t>
            </a:r>
            <a:r>
              <a:rPr lang="fr-FR" sz="1400" b="1" dirty="0" smtClean="0">
                <a:sym typeface="Wingdings"/>
              </a:rPr>
              <a:t> </a:t>
            </a:r>
            <a:r>
              <a:rPr lang="fr-FR" sz="1400" b="1" dirty="0">
                <a:sym typeface="Wingdings"/>
              </a:rPr>
              <a:t> </a:t>
            </a:r>
            <a:r>
              <a:rPr lang="fr-FR" sz="1400" dirty="0" smtClean="0">
                <a:sym typeface="Wingdings"/>
              </a:rPr>
              <a:t>Publication de l’annuaire des PASS sur le site internet de l’ARS </a:t>
            </a:r>
          </a:p>
          <a:p>
            <a:pPr marL="0" indent="0" algn="ctr">
              <a:buNone/>
            </a:pPr>
            <a:r>
              <a:rPr lang="fr-FR" sz="1200" dirty="0" smtClean="0">
                <a:solidFill>
                  <a:schemeClr val="tx2"/>
                </a:solidFill>
                <a:sym typeface="Wingdings"/>
                <a:hlinkClick r:id="rId3"/>
              </a:rPr>
              <a:t>https</a:t>
            </a:r>
            <a:r>
              <a:rPr lang="fr-FR" sz="1200" dirty="0">
                <a:solidFill>
                  <a:schemeClr val="tx2"/>
                </a:solidFill>
                <a:sym typeface="Wingdings"/>
                <a:hlinkClick r:id="rId3"/>
              </a:rPr>
              <a:t>://www.iledefrance.ars.sante.fr/precaires-annuaire-des-pass-et-outils-daccompagnement</a:t>
            </a:r>
            <a:endParaRPr lang="fr-FR" sz="1200" dirty="0">
              <a:solidFill>
                <a:schemeClr val="tx2"/>
              </a:solidFill>
              <a:sym typeface="Wingdings"/>
            </a:endParaRPr>
          </a:p>
          <a:p>
            <a:pPr marL="0" indent="0" algn="just">
              <a:buNone/>
            </a:pPr>
            <a:r>
              <a:rPr lang="fr-FR" sz="1400" dirty="0">
                <a:sym typeface="Wingdings"/>
              </a:rPr>
              <a:t>	</a:t>
            </a:r>
            <a:r>
              <a:rPr lang="fr-FR" sz="1400" b="1" dirty="0">
                <a:sym typeface="Wingdings"/>
              </a:rPr>
              <a:t>  </a:t>
            </a:r>
            <a:r>
              <a:rPr lang="fr-FR" sz="1400" dirty="0" smtClean="0">
                <a:sym typeface="Wingdings"/>
              </a:rPr>
              <a:t>Réseau partenarial développé  par l’intégration des PASS dans les actions des CLS </a:t>
            </a:r>
          </a:p>
          <a:p>
            <a:pPr marL="0" indent="0" algn="just">
              <a:buNone/>
            </a:pPr>
            <a:endParaRPr lang="fr-FR" sz="1100" dirty="0" smtClean="0">
              <a:sym typeface="Wingdings"/>
            </a:endParaRPr>
          </a:p>
          <a:p>
            <a:pPr algn="just"/>
            <a:r>
              <a:rPr lang="fr-FR" sz="1600" b="1" dirty="0">
                <a:solidFill>
                  <a:schemeClr val="accent2"/>
                </a:solidFill>
              </a:rPr>
              <a:t>Une </a:t>
            </a:r>
            <a:r>
              <a:rPr lang="fr-FR" sz="1600" b="1" dirty="0">
                <a:solidFill>
                  <a:srgbClr val="002395"/>
                </a:solidFill>
              </a:rPr>
              <a:t>collaboration renforcée entre les PASS et la CPAM </a:t>
            </a:r>
          </a:p>
          <a:p>
            <a:pPr marL="0" indent="0" algn="just">
              <a:buNone/>
            </a:pPr>
            <a:r>
              <a:rPr lang="fr-FR" sz="1600" b="1" dirty="0">
                <a:sym typeface="Wingdings"/>
              </a:rPr>
              <a:t>	 </a:t>
            </a:r>
            <a:r>
              <a:rPr lang="fr-FR" sz="1600" dirty="0" smtClean="0">
                <a:sym typeface="Wingdings"/>
              </a:rPr>
              <a:t>C</a:t>
            </a:r>
            <a:r>
              <a:rPr lang="fr-FR" sz="1600" dirty="0" smtClean="0"/>
              <a:t>onventions </a:t>
            </a:r>
            <a:r>
              <a:rPr lang="fr-FR" sz="1600" dirty="0"/>
              <a:t>CPAM-PASS </a:t>
            </a:r>
            <a:r>
              <a:rPr lang="fr-FR" sz="1600" dirty="0" smtClean="0"/>
              <a:t>(référent </a:t>
            </a:r>
            <a:r>
              <a:rPr lang="fr-FR" sz="1600" dirty="0"/>
              <a:t>dédié </a:t>
            </a:r>
            <a:r>
              <a:rPr lang="fr-FR" sz="1600" dirty="0" smtClean="0"/>
              <a:t>) / présence </a:t>
            </a:r>
            <a:r>
              <a:rPr lang="fr-FR" sz="1600" dirty="0"/>
              <a:t>au Copil </a:t>
            </a:r>
            <a:r>
              <a:rPr lang="fr-FR" sz="1600" dirty="0" smtClean="0"/>
              <a:t>PASS</a:t>
            </a:r>
            <a:endParaRPr lang="fr-FR" sz="1600" dirty="0"/>
          </a:p>
          <a:p>
            <a:pPr marL="0" indent="0" algn="just">
              <a:buNone/>
            </a:pPr>
            <a:r>
              <a:rPr lang="fr-FR" sz="1600" b="1" dirty="0" smtClean="0">
                <a:solidFill>
                  <a:schemeClr val="accent2"/>
                </a:solidFill>
              </a:rPr>
              <a:t>	avec une vigilance à maintenir quant à l’ouverture </a:t>
            </a:r>
            <a:r>
              <a:rPr lang="fr-FR" sz="1600" b="1" dirty="0">
                <a:solidFill>
                  <a:schemeClr val="accent2"/>
                </a:solidFill>
              </a:rPr>
              <a:t>des </a:t>
            </a:r>
            <a:r>
              <a:rPr lang="fr-FR" sz="1600" b="1" dirty="0" smtClean="0">
                <a:solidFill>
                  <a:schemeClr val="accent2"/>
                </a:solidFill>
              </a:rPr>
              <a:t>droits</a:t>
            </a:r>
          </a:p>
          <a:p>
            <a:pPr marL="0" indent="0" algn="just">
              <a:buNone/>
            </a:pPr>
            <a:r>
              <a:rPr lang="fr-FR" altLang="fr-FR" sz="1600" b="1" dirty="0">
                <a:solidFill>
                  <a:srgbClr val="002395"/>
                </a:solidFill>
                <a:latin typeface="Times New Roman" pitchFamily="18" charset="0"/>
              </a:rPr>
              <a:t>	</a:t>
            </a:r>
            <a:endParaRPr lang="fr-FR" sz="1400" dirty="0"/>
          </a:p>
          <a:p>
            <a:pPr marL="0" indent="0">
              <a:buNone/>
            </a:pPr>
            <a:endParaRPr lang="fr-FR" sz="1600" dirty="0" smtClean="0"/>
          </a:p>
          <a:p>
            <a:pPr marL="0" indent="0" algn="just">
              <a:buNone/>
            </a:pPr>
            <a:endParaRPr lang="fr-FR" sz="1800" dirty="0" smtClean="0">
              <a:sym typeface="Wingdings"/>
            </a:endParaRPr>
          </a:p>
          <a:p>
            <a:pPr marL="0" indent="0">
              <a:buNone/>
            </a:pPr>
            <a:r>
              <a:rPr lang="fr-FR" sz="1800" dirty="0" smtClean="0">
                <a:sym typeface="Wingdings"/>
              </a:rPr>
              <a:t>	</a:t>
            </a:r>
            <a:endParaRPr lang="fr-FR" sz="1600" dirty="0"/>
          </a:p>
          <a:p>
            <a:pPr marL="0" indent="0">
              <a:buNone/>
            </a:pPr>
            <a:r>
              <a:rPr lang="fr-FR" sz="1600" dirty="0" smtClean="0"/>
              <a:t>	</a:t>
            </a:r>
            <a:r>
              <a:rPr lang="fr-FR" sz="1800" dirty="0" smtClean="0">
                <a:sym typeface="Wingdings"/>
              </a:rPr>
              <a:t>	</a:t>
            </a:r>
          </a:p>
        </p:txBody>
      </p:sp>
    </p:spTree>
    <p:extLst>
      <p:ext uri="{BB962C8B-B14F-4D97-AF65-F5344CB8AC3E}">
        <p14:creationId xmlns:p14="http://schemas.microsoft.com/office/powerpoint/2010/main" val="1710585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04800" y="116632"/>
            <a:ext cx="8371656" cy="1008112"/>
          </a:xfrm>
        </p:spPr>
        <p:txBody>
          <a:bodyPr/>
          <a:lstStyle/>
          <a:p>
            <a:r>
              <a:rPr lang="fr-FR" sz="2000" dirty="0" smtClean="0"/>
              <a:t>Une activité impactée </a:t>
            </a:r>
            <a:r>
              <a:rPr lang="fr-FR" sz="2000" dirty="0"/>
              <a:t>d</a:t>
            </a:r>
            <a:r>
              <a:rPr lang="fr-FR" sz="2000" dirty="0">
                <a:sym typeface="Wingdings"/>
              </a:rPr>
              <a:t>ans le cadre du plan migrants dans les Yvelines</a:t>
            </a:r>
            <a:endParaRPr lang="fr-FR" sz="2000" dirty="0"/>
          </a:p>
        </p:txBody>
      </p:sp>
      <p:sp>
        <p:nvSpPr>
          <p:cNvPr id="3" name="Espace réservé du contenu 2"/>
          <p:cNvSpPr>
            <a:spLocks noGrp="1"/>
          </p:cNvSpPr>
          <p:nvPr>
            <p:ph idx="1"/>
          </p:nvPr>
        </p:nvSpPr>
        <p:spPr>
          <a:xfrm>
            <a:off x="395536" y="980728"/>
            <a:ext cx="8496944" cy="4680520"/>
          </a:xfrm>
        </p:spPr>
        <p:txBody>
          <a:bodyPr/>
          <a:lstStyle/>
          <a:p>
            <a:pPr marL="0" indent="0">
              <a:buNone/>
            </a:pPr>
            <a:r>
              <a:rPr lang="fr-FR" sz="1800" dirty="0" smtClean="0">
                <a:sym typeface="Wingdings"/>
              </a:rPr>
              <a:t>	</a:t>
            </a:r>
            <a:endParaRPr lang="fr-FR" sz="1050" b="1" dirty="0" smtClean="0">
              <a:solidFill>
                <a:srgbClr val="002395"/>
              </a:solidFill>
            </a:endParaRPr>
          </a:p>
          <a:p>
            <a:pPr lvl="0"/>
            <a:r>
              <a:rPr lang="fr-FR" sz="1600" dirty="0" smtClean="0"/>
              <a:t>Mise en lien des </a:t>
            </a:r>
            <a:r>
              <a:rPr lang="fr-FR" sz="1600" dirty="0" smtClean="0">
                <a:sym typeface="Wingdings"/>
              </a:rPr>
              <a:t>PASS avec les structures d’hébergement par l’ARS sur les questions de santé (maladies infectieuses…)</a:t>
            </a:r>
          </a:p>
          <a:p>
            <a:pPr marL="0" indent="0">
              <a:buNone/>
            </a:pPr>
            <a:r>
              <a:rPr lang="fr-FR" sz="1600" dirty="0">
                <a:sym typeface="Wingdings"/>
              </a:rPr>
              <a:t>	migrants : de 20% à </a:t>
            </a:r>
            <a:r>
              <a:rPr lang="fr-FR" sz="1600" dirty="0" smtClean="0">
                <a:sym typeface="Wingdings"/>
              </a:rPr>
              <a:t>60 </a:t>
            </a:r>
            <a:r>
              <a:rPr lang="fr-FR" sz="1600" dirty="0">
                <a:sym typeface="Wingdings"/>
              </a:rPr>
              <a:t>% des patients accueillis dans les </a:t>
            </a:r>
            <a:r>
              <a:rPr lang="fr-FR" sz="1600" dirty="0" smtClean="0">
                <a:sym typeface="Wingdings"/>
              </a:rPr>
              <a:t>PASS</a:t>
            </a:r>
          </a:p>
          <a:p>
            <a:pPr marL="0" indent="0">
              <a:buNone/>
            </a:pPr>
            <a:r>
              <a:rPr lang="fr-FR" sz="1600" b="1" dirty="0">
                <a:sym typeface="Wingdings"/>
              </a:rPr>
              <a:t>	</a:t>
            </a:r>
            <a:r>
              <a:rPr lang="fr-FR" sz="1600" dirty="0" smtClean="0">
                <a:sym typeface="Wingdings"/>
              </a:rPr>
              <a:t>problématiques ouverture des droits / interprétariat</a:t>
            </a:r>
            <a:endParaRPr lang="fr-FR" sz="1600" dirty="0" smtClean="0"/>
          </a:p>
          <a:p>
            <a:pPr marL="0" indent="0">
              <a:buNone/>
            </a:pPr>
            <a:r>
              <a:rPr lang="fr-FR" sz="1600" dirty="0" smtClean="0">
                <a:sym typeface="Wingdings"/>
              </a:rPr>
              <a:t>	</a:t>
            </a:r>
            <a:endParaRPr lang="fr-FR" sz="1200" b="1" dirty="0" smtClean="0">
              <a:sym typeface="Wingdings"/>
            </a:endParaRPr>
          </a:p>
          <a:p>
            <a:pPr marL="858838" lvl="1" indent="-858838" algn="just" eaLnBrk="1" hangingPunct="1">
              <a:buSzPct val="55000"/>
              <a:buBlip>
                <a:blip r:embed="rId2"/>
              </a:buBlip>
              <a:defRPr/>
            </a:pPr>
            <a:r>
              <a:rPr lang="fr-FR" sz="1600" dirty="0" smtClean="0">
                <a:sym typeface="Wingdings"/>
              </a:rPr>
              <a:t>Meilleure connaissance des PASS par la publication et d</a:t>
            </a:r>
            <a:r>
              <a:rPr lang="fr-FR" sz="1600" dirty="0" smtClean="0"/>
              <a:t>iffusion :</a:t>
            </a:r>
            <a:r>
              <a:rPr lang="fr-FR" sz="1600" b="1" dirty="0" smtClean="0">
                <a:sym typeface="Wingdings"/>
              </a:rPr>
              <a:t> </a:t>
            </a:r>
          </a:p>
          <a:p>
            <a:pPr marL="0" lvl="1" indent="0" algn="just" eaLnBrk="1" hangingPunct="1">
              <a:spcBef>
                <a:spcPts val="0"/>
              </a:spcBef>
              <a:buSzPct val="55000"/>
              <a:buNone/>
              <a:defRPr/>
            </a:pPr>
            <a:r>
              <a:rPr lang="fr-FR" sz="1600" b="1" dirty="0" smtClean="0">
                <a:sym typeface="Wingdings"/>
              </a:rPr>
              <a:t>	 </a:t>
            </a:r>
            <a:r>
              <a:rPr lang="fr-FR" sz="1600" dirty="0">
                <a:ea typeface="+mn-ea"/>
                <a:cs typeface="+mn-cs"/>
              </a:rPr>
              <a:t>d’un « Guide pratique d’accès à la prévention et </a:t>
            </a:r>
            <a:r>
              <a:rPr lang="fr-FR" sz="1600" dirty="0" smtClean="0">
                <a:ea typeface="+mn-ea"/>
                <a:cs typeface="+mn-cs"/>
              </a:rPr>
              <a:t>aux </a:t>
            </a:r>
            <a:r>
              <a:rPr lang="fr-FR" sz="1600" dirty="0">
                <a:ea typeface="+mn-ea"/>
                <a:cs typeface="+mn-cs"/>
              </a:rPr>
              <a:t>soins </a:t>
            </a:r>
            <a:endParaRPr lang="fr-FR" sz="1600" dirty="0" smtClean="0">
              <a:ea typeface="+mn-ea"/>
              <a:cs typeface="+mn-cs"/>
            </a:endParaRPr>
          </a:p>
          <a:p>
            <a:pPr marL="0" lvl="1" indent="0" algn="just" eaLnBrk="1" hangingPunct="1">
              <a:spcBef>
                <a:spcPts val="0"/>
              </a:spcBef>
              <a:buSzPct val="55000"/>
              <a:buNone/>
              <a:defRPr/>
            </a:pPr>
            <a:r>
              <a:rPr lang="fr-FR" sz="1600" dirty="0">
                <a:ea typeface="+mn-ea"/>
                <a:cs typeface="+mn-cs"/>
              </a:rPr>
              <a:t>	</a:t>
            </a:r>
            <a:r>
              <a:rPr lang="fr-FR" sz="1600" dirty="0" smtClean="0">
                <a:ea typeface="+mn-ea"/>
                <a:cs typeface="+mn-cs"/>
              </a:rPr>
              <a:t>pour </a:t>
            </a:r>
            <a:r>
              <a:rPr lang="fr-FR" sz="1600" dirty="0">
                <a:ea typeface="+mn-ea"/>
                <a:cs typeface="+mn-cs"/>
              </a:rPr>
              <a:t>les occupants de campements et de </a:t>
            </a:r>
            <a:r>
              <a:rPr lang="fr-FR" sz="1600" dirty="0" smtClean="0">
                <a:ea typeface="+mn-ea"/>
                <a:cs typeface="+mn-cs"/>
              </a:rPr>
              <a:t>personnes </a:t>
            </a:r>
            <a:r>
              <a:rPr lang="fr-FR" sz="1600" dirty="0">
                <a:ea typeface="+mn-ea"/>
                <a:cs typeface="+mn-cs"/>
              </a:rPr>
              <a:t>en errance </a:t>
            </a:r>
            <a:r>
              <a:rPr lang="fr-FR" sz="1600" dirty="0" smtClean="0">
                <a:ea typeface="+mn-ea"/>
                <a:cs typeface="+mn-cs"/>
              </a:rPr>
              <a:t>»</a:t>
            </a:r>
          </a:p>
          <a:p>
            <a:pPr marL="0" lvl="1" indent="0" algn="ctr" eaLnBrk="1" hangingPunct="1">
              <a:spcBef>
                <a:spcPts val="0"/>
              </a:spcBef>
              <a:buSzPct val="55000"/>
              <a:buNone/>
              <a:defRPr/>
            </a:pPr>
            <a:r>
              <a:rPr lang="fr-FR" sz="1100" dirty="0">
                <a:hlinkClick r:id="rId3"/>
              </a:rPr>
              <a:t>https://www.iledefrance.ars.sante.fr/guide-daccompagnement-des-personnes-precaires</a:t>
            </a:r>
            <a:endParaRPr lang="fr-FR" sz="1100" dirty="0"/>
          </a:p>
          <a:p>
            <a:pPr marL="0" indent="0">
              <a:buNone/>
            </a:pPr>
            <a:r>
              <a:rPr lang="fr-FR" sz="1600" dirty="0" smtClean="0">
                <a:sym typeface="Wingdings"/>
              </a:rPr>
              <a:t>	</a:t>
            </a:r>
            <a:r>
              <a:rPr lang="fr-FR" sz="1600" b="1" dirty="0" smtClean="0">
                <a:sym typeface="Wingdings"/>
              </a:rPr>
              <a:t> </a:t>
            </a:r>
            <a:r>
              <a:rPr lang="fr-FR" sz="1600" dirty="0" smtClean="0">
                <a:sym typeface="Wingdings"/>
              </a:rPr>
              <a:t> </a:t>
            </a:r>
            <a:r>
              <a:rPr lang="fr-FR" sz="1600" dirty="0"/>
              <a:t>d’un « Guide santé à destination des </a:t>
            </a:r>
            <a:r>
              <a:rPr lang="fr-FR" sz="1600" dirty="0" smtClean="0"/>
              <a:t>acteurs de </a:t>
            </a:r>
            <a:r>
              <a:rPr lang="fr-FR" sz="1600" dirty="0"/>
              <a:t>la filière hébergement »  </a:t>
            </a:r>
          </a:p>
          <a:p>
            <a:pPr marL="0" lvl="1" indent="0" algn="ctr" eaLnBrk="1" hangingPunct="1">
              <a:buSzPct val="55000"/>
              <a:buNone/>
              <a:defRPr/>
            </a:pPr>
            <a:r>
              <a:rPr lang="fr-FR" sz="1100" dirty="0" smtClean="0">
                <a:hlinkClick r:id="rId4"/>
              </a:rPr>
              <a:t>https://www.iledefrance.ars.sante.fr/guide-sante-destination-des-acteurs-de-la-filiere-de-lhebergement</a:t>
            </a:r>
            <a:endParaRPr lang="fr-FR" sz="1100" dirty="0" smtClean="0"/>
          </a:p>
          <a:p>
            <a:pPr marL="0" lvl="1" indent="0" algn="ctr" eaLnBrk="1" hangingPunct="1">
              <a:buSzPct val="55000"/>
              <a:buNone/>
              <a:defRPr/>
            </a:pPr>
            <a:endParaRPr lang="fr-FR" sz="1100" dirty="0" smtClean="0"/>
          </a:p>
          <a:p>
            <a:pPr marL="858838" lvl="1" indent="-858838" algn="just" eaLnBrk="1" hangingPunct="1">
              <a:buSzPct val="55000"/>
              <a:buBlip>
                <a:blip r:embed="rId2"/>
              </a:buBlip>
              <a:defRPr/>
            </a:pPr>
            <a:r>
              <a:rPr lang="fr-FR" sz="1400" dirty="0" smtClean="0">
                <a:solidFill>
                  <a:schemeClr val="tx2"/>
                </a:solidFill>
                <a:ea typeface="+mn-ea"/>
                <a:cs typeface="+mn-cs"/>
              </a:rPr>
              <a:t>Un financement ARS par une dotation (Mission d’Intérêt Général «  PASS ») </a:t>
            </a:r>
            <a:r>
              <a:rPr lang="fr-FR" sz="1400" dirty="0" smtClean="0"/>
              <a:t>qui couvre les frais de personnel et frais liés à l’activité : dépenses </a:t>
            </a:r>
            <a:r>
              <a:rPr lang="fr-FR" sz="1400" dirty="0"/>
              <a:t>pharmaceutiques, </a:t>
            </a:r>
            <a:r>
              <a:rPr lang="fr-FR" sz="1400" dirty="0" smtClean="0"/>
              <a:t>frais </a:t>
            </a:r>
            <a:r>
              <a:rPr lang="fr-FR" sz="1400" dirty="0"/>
              <a:t>d’examens médicaux, </a:t>
            </a:r>
            <a:r>
              <a:rPr lang="fr-FR" sz="1400" dirty="0" smtClean="0"/>
              <a:t>prestations </a:t>
            </a:r>
            <a:r>
              <a:rPr lang="fr-FR" sz="1400" dirty="0"/>
              <a:t>d’interprétariat</a:t>
            </a:r>
          </a:p>
          <a:p>
            <a:pPr marL="0" lvl="0" indent="0">
              <a:buNone/>
            </a:pPr>
            <a:r>
              <a:rPr lang="fr-FR" sz="1400" b="1" dirty="0" smtClean="0">
                <a:solidFill>
                  <a:srgbClr val="002395"/>
                </a:solidFill>
              </a:rPr>
              <a:t>	</a:t>
            </a:r>
            <a:r>
              <a:rPr lang="fr-FR" sz="1400" dirty="0" smtClean="0"/>
              <a:t>(</a:t>
            </a:r>
            <a:r>
              <a:rPr lang="fr-FR" sz="1400" dirty="0"/>
              <a:t>hors hospitalisation et consultations facturables prises en charge dans le cadre de la  MIG </a:t>
            </a:r>
            <a:r>
              <a:rPr lang="fr-FR" sz="1400" dirty="0" smtClean="0"/>
              <a:t>	«</a:t>
            </a:r>
            <a:r>
              <a:rPr lang="fr-FR" sz="1400" dirty="0"/>
              <a:t> Précarité </a:t>
            </a:r>
            <a:r>
              <a:rPr lang="fr-FR" sz="1400" dirty="0" smtClean="0"/>
              <a:t>»)</a:t>
            </a:r>
            <a:endParaRPr lang="fr-FR" sz="1400" dirty="0"/>
          </a:p>
          <a:p>
            <a:pPr marL="0" indent="0">
              <a:buNone/>
            </a:pPr>
            <a:endParaRPr lang="fr-FR" sz="1400" dirty="0" smtClean="0"/>
          </a:p>
          <a:p>
            <a:pPr marL="0" indent="0" algn="ctr">
              <a:buNone/>
            </a:pPr>
            <a:r>
              <a:rPr lang="fr-FR" sz="1800" dirty="0" smtClean="0">
                <a:sym typeface="Wingdings"/>
              </a:rPr>
              <a:t> Optimisation du fonctionnement des PASS à poursuivre au cours du PRAPS 2</a:t>
            </a:r>
          </a:p>
          <a:p>
            <a:pPr marL="0" indent="0">
              <a:buNone/>
            </a:pPr>
            <a:r>
              <a:rPr lang="fr-FR" sz="1800" dirty="0" smtClean="0">
                <a:sym typeface="Wingdings"/>
              </a:rPr>
              <a:t>	</a:t>
            </a:r>
            <a:r>
              <a:rPr lang="fr-FR" sz="1600" dirty="0" smtClean="0"/>
              <a:t>	</a:t>
            </a:r>
            <a:r>
              <a:rPr lang="fr-FR" sz="1800" dirty="0" smtClean="0">
                <a:sym typeface="Wingdings"/>
              </a:rPr>
              <a:t>	</a:t>
            </a:r>
          </a:p>
          <a:p>
            <a:pPr marL="0" indent="0">
              <a:buNone/>
            </a:pPr>
            <a:endParaRPr lang="fr-FR" sz="1800" b="1" dirty="0">
              <a:solidFill>
                <a:srgbClr val="002395"/>
              </a:solidFill>
            </a:endParaRPr>
          </a:p>
        </p:txBody>
      </p:sp>
      <p:pic>
        <p:nvPicPr>
          <p:cNvPr id="2050"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343358">
            <a:off x="7662619" y="1817945"/>
            <a:ext cx="974065" cy="13781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43379503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04800" y="220663"/>
            <a:ext cx="8443664" cy="1143000"/>
          </a:xfrm>
        </p:spPr>
        <p:txBody>
          <a:bodyPr/>
          <a:lstStyle/>
          <a:p>
            <a:r>
              <a:rPr lang="fr-FR" sz="2000" dirty="0" smtClean="0"/>
              <a:t>2 </a:t>
            </a:r>
            <a:r>
              <a:rPr lang="fr-FR" sz="2000" baseline="30000" dirty="0" err="1"/>
              <a:t>ème</a:t>
            </a:r>
            <a:r>
              <a:rPr lang="fr-FR" sz="2000" dirty="0" smtClean="0"/>
              <a:t> objectif du PRAPS-1 </a:t>
            </a:r>
            <a:r>
              <a:rPr lang="fr-FR" sz="2000" dirty="0"/>
              <a:t>: Améliorer la prise en charge des résidents dans les </a:t>
            </a:r>
            <a:r>
              <a:rPr lang="fr-FR" sz="2000" dirty="0" smtClean="0"/>
              <a:t>FTM</a:t>
            </a:r>
            <a:r>
              <a:rPr lang="fr-FR" sz="2000" baseline="30000" dirty="0" smtClean="0"/>
              <a:t>(*)</a:t>
            </a:r>
            <a:r>
              <a:rPr lang="fr-FR" sz="2000" dirty="0" smtClean="0"/>
              <a:t>, </a:t>
            </a:r>
            <a:r>
              <a:rPr lang="fr-FR" sz="2000" dirty="0"/>
              <a:t> </a:t>
            </a:r>
            <a:r>
              <a:rPr lang="fr-FR" sz="2000" dirty="0" smtClean="0"/>
              <a:t>CHRS</a:t>
            </a:r>
            <a:r>
              <a:rPr lang="fr-FR" sz="2000" baseline="30000" dirty="0"/>
              <a:t>(*)</a:t>
            </a:r>
            <a:r>
              <a:rPr lang="fr-FR" sz="2000" dirty="0" smtClean="0"/>
              <a:t> </a:t>
            </a:r>
            <a:r>
              <a:rPr lang="fr-FR" sz="2000" dirty="0"/>
              <a:t>et </a:t>
            </a:r>
            <a:r>
              <a:rPr lang="fr-FR" sz="2000" dirty="0" smtClean="0"/>
              <a:t>CADA</a:t>
            </a:r>
            <a:r>
              <a:rPr lang="fr-FR" sz="2000" baseline="30000" dirty="0"/>
              <a:t>(*)</a:t>
            </a:r>
            <a:r>
              <a:rPr lang="fr-FR" sz="2000" dirty="0"/>
              <a:t> </a:t>
            </a:r>
          </a:p>
        </p:txBody>
      </p:sp>
      <p:sp>
        <p:nvSpPr>
          <p:cNvPr id="3" name="Espace réservé du texte 2"/>
          <p:cNvSpPr>
            <a:spLocks noGrp="1"/>
          </p:cNvSpPr>
          <p:nvPr>
            <p:ph type="body" sz="half" idx="1"/>
          </p:nvPr>
        </p:nvSpPr>
        <p:spPr>
          <a:xfrm>
            <a:off x="539552" y="1741762"/>
            <a:ext cx="3672408" cy="3515451"/>
          </a:xfrm>
          <a:ln w="28575">
            <a:solidFill>
              <a:srgbClr val="7AB800"/>
            </a:solidFill>
            <a:prstDash val="solid"/>
          </a:ln>
        </p:spPr>
        <p:txBody>
          <a:bodyPr/>
          <a:lstStyle/>
          <a:p>
            <a:pPr marL="0" indent="0">
              <a:buNone/>
            </a:pPr>
            <a:endParaRPr lang="fr-FR" sz="100" b="1" dirty="0" smtClean="0">
              <a:solidFill>
                <a:srgbClr val="002395"/>
              </a:solidFill>
            </a:endParaRPr>
          </a:p>
          <a:p>
            <a:pPr marL="0" indent="0">
              <a:buNone/>
            </a:pPr>
            <a:r>
              <a:rPr lang="fr-FR" sz="2000" b="1" dirty="0" smtClean="0">
                <a:solidFill>
                  <a:srgbClr val="002395"/>
                </a:solidFill>
              </a:rPr>
              <a:t>2014 </a:t>
            </a:r>
            <a:r>
              <a:rPr lang="fr-FR" sz="2000" b="1" dirty="0">
                <a:solidFill>
                  <a:srgbClr val="002395"/>
                </a:solidFill>
              </a:rPr>
              <a:t>: </a:t>
            </a:r>
            <a:r>
              <a:rPr lang="fr-FR" sz="2000" b="1" dirty="0" smtClean="0">
                <a:solidFill>
                  <a:srgbClr val="002395"/>
                </a:solidFill>
              </a:rPr>
              <a:t>état des lieux (réunions </a:t>
            </a:r>
            <a:r>
              <a:rPr lang="fr-FR" sz="2000" b="1" dirty="0">
                <a:solidFill>
                  <a:srgbClr val="002395"/>
                </a:solidFill>
              </a:rPr>
              <a:t>de </a:t>
            </a:r>
            <a:r>
              <a:rPr lang="fr-FR" sz="2000" b="1" dirty="0" smtClean="0">
                <a:solidFill>
                  <a:srgbClr val="002395"/>
                </a:solidFill>
              </a:rPr>
              <a:t>pilotage)</a:t>
            </a:r>
            <a:endParaRPr lang="fr-FR" sz="2000" b="1" dirty="0">
              <a:solidFill>
                <a:srgbClr val="002395"/>
              </a:solidFill>
            </a:endParaRPr>
          </a:p>
          <a:p>
            <a:pPr marL="0" lvl="0" indent="0">
              <a:buNone/>
            </a:pPr>
            <a:endParaRPr lang="fr-FR" sz="900" b="1" dirty="0"/>
          </a:p>
          <a:p>
            <a:r>
              <a:rPr lang="fr-FR" b="1" dirty="0" smtClean="0"/>
              <a:t>Rencontre de l’acteur en médiation </a:t>
            </a:r>
            <a:r>
              <a:rPr lang="fr-FR" sz="1800" b="1" dirty="0"/>
              <a:t>santé mentale </a:t>
            </a:r>
            <a:endParaRPr lang="fr-FR" b="1" dirty="0" smtClean="0"/>
          </a:p>
          <a:p>
            <a:pPr lvl="1"/>
            <a:r>
              <a:rPr lang="fr-FR" b="1" dirty="0" smtClean="0"/>
              <a:t>Cap </a:t>
            </a:r>
            <a:r>
              <a:rPr lang="fr-FR" b="1" dirty="0"/>
              <a:t>Santé </a:t>
            </a:r>
            <a:r>
              <a:rPr lang="fr-FR" sz="1200" dirty="0" smtClean="0"/>
              <a:t>(médiation  dans le nord Yvelines), en binôme avec la DDCS</a:t>
            </a:r>
          </a:p>
          <a:p>
            <a:pPr marL="0" indent="0">
              <a:buNone/>
            </a:pPr>
            <a:endParaRPr lang="fr-FR" sz="1100" dirty="0"/>
          </a:p>
          <a:p>
            <a:pPr marL="0" indent="0">
              <a:buNone/>
            </a:pPr>
            <a:endParaRPr lang="fr-FR" sz="100" dirty="0"/>
          </a:p>
          <a:p>
            <a:r>
              <a:rPr lang="fr-FR" sz="1600" b="1" dirty="0" smtClean="0"/>
              <a:t>Copil ADOMA ligue de l’Enseignement avec les </a:t>
            </a:r>
            <a:r>
              <a:rPr lang="fr-FR" sz="1600" b="1" dirty="0" err="1" smtClean="0"/>
              <a:t>co</a:t>
            </a:r>
            <a:r>
              <a:rPr lang="fr-FR" sz="1600" b="1" dirty="0" smtClean="0"/>
              <a:t>-financeurs</a:t>
            </a:r>
            <a:endParaRPr lang="fr-FR" sz="300" dirty="0" smtClean="0"/>
          </a:p>
          <a:p>
            <a:pPr marL="0" indent="0">
              <a:buNone/>
            </a:pPr>
            <a:endParaRPr lang="fr-FR" sz="1400" dirty="0"/>
          </a:p>
        </p:txBody>
      </p:sp>
      <p:sp>
        <p:nvSpPr>
          <p:cNvPr id="4" name="Espace réservé du contenu 3"/>
          <p:cNvSpPr>
            <a:spLocks noGrp="1"/>
          </p:cNvSpPr>
          <p:nvPr>
            <p:ph sz="quarter" idx="2"/>
          </p:nvPr>
        </p:nvSpPr>
        <p:spPr>
          <a:xfrm>
            <a:off x="4427984" y="2297522"/>
            <a:ext cx="4464496" cy="2931678"/>
          </a:xfrm>
          <a:ln w="19050">
            <a:solidFill>
              <a:srgbClr val="7AB800"/>
            </a:solidFill>
          </a:ln>
        </p:spPr>
        <p:txBody>
          <a:bodyPr/>
          <a:lstStyle/>
          <a:p>
            <a:pPr marL="0" indent="0">
              <a:buNone/>
            </a:pPr>
            <a:r>
              <a:rPr lang="fr-FR" sz="1600" b="1" dirty="0" smtClean="0"/>
              <a:t>Identification des axes d’amélioration  </a:t>
            </a:r>
            <a:r>
              <a:rPr lang="fr-FR" sz="1600" dirty="0"/>
              <a:t>: </a:t>
            </a:r>
            <a:endParaRPr lang="fr-FR" sz="1600" dirty="0" smtClean="0"/>
          </a:p>
          <a:p>
            <a:pPr marL="0" indent="0">
              <a:buNone/>
            </a:pPr>
            <a:endParaRPr lang="fr-FR" sz="1050" dirty="0" smtClean="0"/>
          </a:p>
          <a:p>
            <a:r>
              <a:rPr lang="fr-FR" b="1" dirty="0" smtClean="0"/>
              <a:t>Repositionner l’action de Cap Santé</a:t>
            </a:r>
            <a:endParaRPr lang="fr-FR" sz="1400" dirty="0" smtClean="0"/>
          </a:p>
          <a:p>
            <a:pPr marL="0" indent="0">
              <a:buNone/>
            </a:pPr>
            <a:endParaRPr lang="fr-FR" sz="1100" dirty="0" smtClean="0"/>
          </a:p>
          <a:p>
            <a:pPr marL="0" indent="0">
              <a:buNone/>
            </a:pPr>
            <a:endParaRPr lang="fr-FR" sz="1100" dirty="0" smtClean="0"/>
          </a:p>
          <a:p>
            <a:r>
              <a:rPr lang="fr-FR" b="1" dirty="0"/>
              <a:t>Développer la compétence santé des médiateurs </a:t>
            </a:r>
            <a:r>
              <a:rPr lang="fr-FR" b="1" dirty="0" smtClean="0"/>
              <a:t>sociaux en FTM</a:t>
            </a:r>
          </a:p>
          <a:p>
            <a:r>
              <a:rPr lang="fr-FR" b="1" dirty="0"/>
              <a:t>Améliorer l’accès aux soins et à la prévention des résidents  </a:t>
            </a:r>
          </a:p>
          <a:p>
            <a:endParaRPr lang="fr-FR" b="1" dirty="0"/>
          </a:p>
          <a:p>
            <a:pPr marL="0" indent="0">
              <a:buNone/>
            </a:pPr>
            <a:endParaRPr lang="fr-FR" sz="1100" dirty="0" smtClean="0"/>
          </a:p>
        </p:txBody>
      </p:sp>
      <p:sp>
        <p:nvSpPr>
          <p:cNvPr id="8" name="Triangle rectangle 7"/>
          <p:cNvSpPr/>
          <p:nvPr/>
        </p:nvSpPr>
        <p:spPr bwMode="auto">
          <a:xfrm rot="13532773">
            <a:off x="4383140" y="3090298"/>
            <a:ext cx="806940" cy="818380"/>
          </a:xfrm>
          <a:prstGeom prst="rtTriangl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fr-FR" sz="1000" b="0" i="0" u="none" strike="noStrike" cap="none" normalizeH="0" baseline="0" smtClean="0">
              <a:ln>
                <a:noFill/>
              </a:ln>
              <a:solidFill>
                <a:srgbClr val="002395"/>
              </a:solidFill>
              <a:effectLst/>
              <a:latin typeface="Arial" charset="0"/>
            </a:endParaRPr>
          </a:p>
        </p:txBody>
      </p:sp>
      <p:sp>
        <p:nvSpPr>
          <p:cNvPr id="9" name="Triangle rectangle 8"/>
          <p:cNvSpPr/>
          <p:nvPr/>
        </p:nvSpPr>
        <p:spPr bwMode="auto">
          <a:xfrm rot="18415247">
            <a:off x="5979097" y="1087643"/>
            <a:ext cx="914400" cy="914400"/>
          </a:xfrm>
          <a:prstGeom prst="rtTriangle">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spAutoFit/>
          </a:bodyPr>
          <a:lstStyle/>
          <a:p>
            <a:pPr marL="0" marR="0" indent="0" algn="l" defTabSz="914400" rtl="0" eaLnBrk="1" fontAlgn="base" latinLnBrk="0" hangingPunct="1">
              <a:lnSpc>
                <a:spcPct val="100000"/>
              </a:lnSpc>
              <a:spcBef>
                <a:spcPct val="50000"/>
              </a:spcBef>
              <a:spcAft>
                <a:spcPct val="0"/>
              </a:spcAft>
              <a:buClrTx/>
              <a:buSzTx/>
              <a:buFontTx/>
              <a:buNone/>
              <a:tabLst/>
            </a:pPr>
            <a:endParaRPr kumimoji="0" lang="fr-FR" sz="1000" b="0" i="0" u="none" strike="noStrike" cap="none" normalizeH="0" baseline="0" smtClean="0">
              <a:ln>
                <a:noFill/>
              </a:ln>
              <a:solidFill>
                <a:srgbClr val="002395"/>
              </a:solidFill>
              <a:effectLst/>
              <a:latin typeface="Arial" charset="0"/>
            </a:endParaRPr>
          </a:p>
        </p:txBody>
      </p:sp>
      <p:sp>
        <p:nvSpPr>
          <p:cNvPr id="10" name="ZoneTexte 9"/>
          <p:cNvSpPr txBox="1"/>
          <p:nvPr/>
        </p:nvSpPr>
        <p:spPr>
          <a:xfrm>
            <a:off x="35496" y="5777074"/>
            <a:ext cx="9108504" cy="253916"/>
          </a:xfrm>
          <a:prstGeom prst="rect">
            <a:avLst/>
          </a:prstGeom>
          <a:noFill/>
        </p:spPr>
        <p:txBody>
          <a:bodyPr wrap="square" rtlCol="0">
            <a:spAutoFit/>
          </a:bodyPr>
          <a:lstStyle/>
          <a:p>
            <a:r>
              <a:rPr lang="fr-FR" sz="1200" baseline="30000" dirty="0" smtClean="0">
                <a:solidFill>
                  <a:schemeClr val="tx2"/>
                </a:solidFill>
              </a:rPr>
              <a:t>(*</a:t>
            </a:r>
            <a:r>
              <a:rPr lang="fr-FR" sz="1050" baseline="30000" dirty="0" smtClean="0">
                <a:solidFill>
                  <a:schemeClr val="tx2"/>
                </a:solidFill>
              </a:rPr>
              <a:t>) </a:t>
            </a:r>
            <a:r>
              <a:rPr lang="fr-FR" sz="1050" b="1" dirty="0" smtClean="0">
                <a:solidFill>
                  <a:schemeClr val="tx2"/>
                </a:solidFill>
              </a:rPr>
              <a:t>FTM</a:t>
            </a:r>
            <a:r>
              <a:rPr lang="fr-FR" sz="1050" dirty="0" smtClean="0">
                <a:solidFill>
                  <a:schemeClr val="tx2"/>
                </a:solidFill>
              </a:rPr>
              <a:t> : Foyers de travailleurs migrants; </a:t>
            </a:r>
            <a:r>
              <a:rPr lang="fr-FR" sz="1050" b="1" dirty="0" smtClean="0">
                <a:solidFill>
                  <a:schemeClr val="tx2"/>
                </a:solidFill>
              </a:rPr>
              <a:t>CHRS</a:t>
            </a:r>
            <a:r>
              <a:rPr lang="fr-FR" sz="1050" dirty="0" smtClean="0">
                <a:solidFill>
                  <a:schemeClr val="tx2"/>
                </a:solidFill>
              </a:rPr>
              <a:t>: Centres d’Hébergement et de Réinsertion Sociale; </a:t>
            </a:r>
            <a:r>
              <a:rPr lang="fr-FR" sz="1050" b="1" dirty="0" smtClean="0">
                <a:solidFill>
                  <a:schemeClr val="tx2"/>
                </a:solidFill>
              </a:rPr>
              <a:t>CADA</a:t>
            </a:r>
            <a:r>
              <a:rPr lang="fr-FR" sz="1050" dirty="0" smtClean="0">
                <a:solidFill>
                  <a:schemeClr val="tx2"/>
                </a:solidFill>
              </a:rPr>
              <a:t>: Centres d’Accueil pour Demandeurs d’Asile </a:t>
            </a:r>
            <a:endParaRPr lang="fr-FR" sz="1050" dirty="0">
              <a:solidFill>
                <a:schemeClr val="tx2"/>
              </a:solidFill>
            </a:endParaRPr>
          </a:p>
        </p:txBody>
      </p:sp>
    </p:spTree>
    <p:extLst>
      <p:ext uri="{BB962C8B-B14F-4D97-AF65-F5344CB8AC3E}">
        <p14:creationId xmlns:p14="http://schemas.microsoft.com/office/powerpoint/2010/main" val="35909868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304800" y="116632"/>
            <a:ext cx="8371656" cy="1008112"/>
          </a:xfrm>
        </p:spPr>
        <p:txBody>
          <a:bodyPr/>
          <a:lstStyle/>
          <a:p>
            <a:r>
              <a:rPr lang="fr-FR" kern="1200" dirty="0"/>
              <a:t>Bilan a</a:t>
            </a:r>
            <a:r>
              <a:rPr lang="fr-FR" kern="1200" dirty="0">
                <a:sym typeface="Wingdings"/>
              </a:rPr>
              <a:t>ctions </a:t>
            </a:r>
            <a:r>
              <a:rPr lang="fr-FR" kern="1200" dirty="0" smtClean="0"/>
              <a:t>2015-17</a:t>
            </a:r>
            <a:endParaRPr lang="fr-FR" kern="1200" dirty="0"/>
          </a:p>
        </p:txBody>
      </p:sp>
      <p:sp>
        <p:nvSpPr>
          <p:cNvPr id="3" name="Espace réservé du contenu 2"/>
          <p:cNvSpPr>
            <a:spLocks noGrp="1"/>
          </p:cNvSpPr>
          <p:nvPr>
            <p:ph idx="1"/>
          </p:nvPr>
        </p:nvSpPr>
        <p:spPr>
          <a:xfrm>
            <a:off x="251520" y="1052736"/>
            <a:ext cx="8784976" cy="5688632"/>
          </a:xfrm>
        </p:spPr>
        <p:txBody>
          <a:bodyPr/>
          <a:lstStyle/>
          <a:p>
            <a:pPr marL="0" indent="0">
              <a:buNone/>
            </a:pPr>
            <a:endParaRPr lang="fr-FR" sz="1400" dirty="0" smtClean="0"/>
          </a:p>
          <a:p>
            <a:pPr lvl="0" algn="just"/>
            <a:r>
              <a:rPr lang="fr-FR" sz="1600" b="1" dirty="0">
                <a:solidFill>
                  <a:srgbClr val="002395"/>
                </a:solidFill>
              </a:rPr>
              <a:t>Réorientation Cap Santé </a:t>
            </a:r>
            <a:r>
              <a:rPr lang="fr-FR" sz="1600" b="1" dirty="0" smtClean="0">
                <a:solidFill>
                  <a:srgbClr val="002395"/>
                </a:solidFill>
              </a:rPr>
              <a:t>:</a:t>
            </a:r>
          </a:p>
          <a:p>
            <a:pPr marL="0" lvl="0" indent="0" algn="just">
              <a:buNone/>
            </a:pPr>
            <a:r>
              <a:rPr lang="fr-FR" sz="1600" b="1" dirty="0" smtClean="0"/>
              <a:t>         	</a:t>
            </a:r>
            <a:r>
              <a:rPr lang="fr-FR" sz="1400" b="1" dirty="0">
                <a:sym typeface="Wingdings"/>
              </a:rPr>
              <a:t> </a:t>
            </a:r>
            <a:r>
              <a:rPr lang="fr-FR" sz="1400" dirty="0" smtClean="0"/>
              <a:t>développement des </a:t>
            </a:r>
            <a:r>
              <a:rPr lang="fr-FR" sz="1400" dirty="0"/>
              <a:t>partenariats (médiatrice santé), ainsi que les synergies d’actions avec </a:t>
            </a:r>
            <a:r>
              <a:rPr lang="fr-FR" sz="1400" dirty="0" smtClean="0"/>
              <a:t>	les </a:t>
            </a:r>
            <a:r>
              <a:rPr lang="fr-FR" sz="1400" dirty="0"/>
              <a:t>autres partenaires et dispositifs (</a:t>
            </a:r>
            <a:r>
              <a:rPr lang="fr-FR" sz="1400" dirty="0" smtClean="0"/>
              <a:t>notamment Contrats Locaux de Santé) </a:t>
            </a:r>
            <a:endParaRPr lang="fr-FR" sz="1400" dirty="0"/>
          </a:p>
          <a:p>
            <a:pPr marL="0" indent="0" algn="just">
              <a:buNone/>
            </a:pPr>
            <a:r>
              <a:rPr lang="fr-FR" sz="1400" b="1" dirty="0" smtClean="0">
                <a:sym typeface="Wingdings"/>
              </a:rPr>
              <a:t>	 </a:t>
            </a:r>
            <a:r>
              <a:rPr lang="fr-FR" sz="1400" dirty="0">
                <a:sym typeface="Wingdings"/>
              </a:rPr>
              <a:t>renforcement de sa mission </a:t>
            </a:r>
            <a:r>
              <a:rPr lang="fr-FR" sz="1400" dirty="0" smtClean="0">
                <a:sym typeface="Wingdings"/>
              </a:rPr>
              <a:t>d’orientation vers le droit commun</a:t>
            </a:r>
          </a:p>
          <a:p>
            <a:pPr marL="0" indent="0" algn="just">
              <a:buNone/>
            </a:pPr>
            <a:endParaRPr lang="fr-FR" sz="1400" dirty="0"/>
          </a:p>
          <a:p>
            <a:pPr algn="just"/>
            <a:r>
              <a:rPr lang="fr-FR" sz="1600" b="1" dirty="0">
                <a:solidFill>
                  <a:srgbClr val="002395"/>
                </a:solidFill>
              </a:rPr>
              <a:t>Développement de la compétence santé des médiateurs sociaux en FTM</a:t>
            </a:r>
          </a:p>
          <a:p>
            <a:pPr marL="0" lvl="0" indent="0" algn="just">
              <a:buNone/>
            </a:pPr>
            <a:r>
              <a:rPr lang="fr-FR" sz="1800" dirty="0" smtClean="0">
                <a:sym typeface="Wingdings"/>
              </a:rPr>
              <a:t>	</a:t>
            </a:r>
            <a:r>
              <a:rPr lang="fr-FR" sz="1400" b="1" dirty="0">
                <a:sym typeface="Wingdings"/>
              </a:rPr>
              <a:t>  </a:t>
            </a:r>
            <a:r>
              <a:rPr lang="fr-FR" sz="1400" dirty="0"/>
              <a:t>« Formations et échanges de pratiques » sur la place de la santé dans la médiation </a:t>
            </a:r>
            <a:r>
              <a:rPr lang="fr-FR" sz="1400" dirty="0" smtClean="0"/>
              <a:t>	sociale</a:t>
            </a:r>
            <a:r>
              <a:rPr lang="fr-FR" sz="1400" dirty="0" smtClean="0">
                <a:sym typeface="Wingdings"/>
              </a:rPr>
              <a:t> : </a:t>
            </a:r>
            <a:r>
              <a:rPr lang="fr-FR" sz="1100" dirty="0" smtClean="0">
                <a:sym typeface="Wingdings"/>
              </a:rPr>
              <a:t> </a:t>
            </a:r>
            <a:r>
              <a:rPr lang="fr-FR" sz="1400" dirty="0">
                <a:sym typeface="Wingdings"/>
              </a:rPr>
              <a:t>accès aux droits et aux soins, santé mentale, aide aux addictions, syndrome </a:t>
            </a:r>
            <a:r>
              <a:rPr lang="fr-FR" sz="1400" dirty="0" smtClean="0">
                <a:sym typeface="Wingdings"/>
              </a:rPr>
              <a:t>de 	Diogène</a:t>
            </a:r>
            <a:r>
              <a:rPr lang="fr-FR" sz="1400" dirty="0">
                <a:sym typeface="Wingdings"/>
              </a:rPr>
              <a:t>, etc.</a:t>
            </a:r>
            <a:endParaRPr lang="fr-FR" sz="1400" dirty="0"/>
          </a:p>
          <a:p>
            <a:pPr marL="0" indent="0" algn="just">
              <a:buNone/>
            </a:pPr>
            <a:r>
              <a:rPr lang="fr-FR" sz="1400" dirty="0" smtClean="0">
                <a:sym typeface="Wingdings"/>
              </a:rPr>
              <a:t>	</a:t>
            </a:r>
            <a:endParaRPr lang="fr-FR" sz="1100" dirty="0" smtClean="0">
              <a:sym typeface="Wingdings"/>
            </a:endParaRPr>
          </a:p>
          <a:p>
            <a:pPr algn="just"/>
            <a:r>
              <a:rPr lang="fr-FR" sz="1600" b="1" dirty="0" smtClean="0">
                <a:solidFill>
                  <a:srgbClr val="002395"/>
                </a:solidFill>
              </a:rPr>
              <a:t>Améliorer l’accès aux soins et à la prévention des résidents  : </a:t>
            </a:r>
          </a:p>
          <a:p>
            <a:pPr marL="0" indent="0" algn="just">
              <a:buNone/>
            </a:pPr>
            <a:r>
              <a:rPr lang="fr-FR" sz="1600" b="1" dirty="0">
                <a:sym typeface="Wingdings"/>
              </a:rPr>
              <a:t>	 </a:t>
            </a:r>
            <a:r>
              <a:rPr lang="fr-FR" sz="1400" dirty="0">
                <a:sym typeface="Wingdings"/>
              </a:rPr>
              <a:t>Développement </a:t>
            </a:r>
            <a:r>
              <a:rPr lang="fr-FR" sz="1400" dirty="0" smtClean="0">
                <a:sym typeface="Wingdings"/>
              </a:rPr>
              <a:t>régulier </a:t>
            </a:r>
            <a:r>
              <a:rPr lang="fr-FR" sz="1400" dirty="0">
                <a:sym typeface="Wingdings"/>
              </a:rPr>
              <a:t>du nombre de </a:t>
            </a:r>
            <a:r>
              <a:rPr lang="fr-FR" sz="1400" dirty="0" smtClean="0"/>
              <a:t>résidents </a:t>
            </a:r>
            <a:r>
              <a:rPr lang="fr-FR" sz="1400" dirty="0" smtClean="0">
                <a:sym typeface="Wingdings"/>
              </a:rPr>
              <a:t>bénéficiant </a:t>
            </a:r>
            <a:r>
              <a:rPr lang="fr-FR" sz="1400" dirty="0">
                <a:sym typeface="Wingdings"/>
              </a:rPr>
              <a:t>d’un suivi individuel et / ou </a:t>
            </a:r>
            <a:r>
              <a:rPr lang="fr-FR" sz="1400" dirty="0" smtClean="0">
                <a:sym typeface="Wingdings"/>
              </a:rPr>
              <a:t>	collectif : </a:t>
            </a:r>
            <a:r>
              <a:rPr lang="fr-FR" sz="1400" dirty="0" smtClean="0"/>
              <a:t>actions </a:t>
            </a:r>
            <a:r>
              <a:rPr lang="fr-FR" sz="1400" dirty="0"/>
              <a:t>santé et prévention </a:t>
            </a:r>
            <a:r>
              <a:rPr lang="fr-FR" sz="1400" dirty="0" smtClean="0"/>
              <a:t>(dans </a:t>
            </a:r>
            <a:r>
              <a:rPr lang="fr-FR" sz="1400" dirty="0"/>
              <a:t>le cadre des actions </a:t>
            </a:r>
            <a:r>
              <a:rPr lang="fr-FR" sz="1400" dirty="0" smtClean="0"/>
              <a:t>CLS, en </a:t>
            </a:r>
            <a:r>
              <a:rPr lang="fr-FR" sz="1400" dirty="0"/>
              <a:t>lien avec les actions du </a:t>
            </a:r>
            <a:r>
              <a:rPr lang="fr-FR" sz="1400" dirty="0" smtClean="0"/>
              <a:t>	CHIMM, sur la thématique de la prévention de la perte d’autonomie des personnes âgées  …)</a:t>
            </a:r>
          </a:p>
          <a:p>
            <a:pPr marL="0" indent="0" algn="just">
              <a:buNone/>
            </a:pPr>
            <a:r>
              <a:rPr lang="fr-FR" sz="1400" dirty="0"/>
              <a:t>	</a:t>
            </a:r>
            <a:r>
              <a:rPr lang="fr-FR" sz="1600" b="1" dirty="0">
                <a:sym typeface="Wingdings"/>
              </a:rPr>
              <a:t> </a:t>
            </a:r>
            <a:r>
              <a:rPr lang="fr-FR" sz="1400" dirty="0">
                <a:sym typeface="Wingdings"/>
              </a:rPr>
              <a:t>recrutement d’un 4ème </a:t>
            </a:r>
            <a:r>
              <a:rPr lang="fr-FR" sz="1400" dirty="0" smtClean="0">
                <a:sym typeface="Wingdings"/>
              </a:rPr>
              <a:t>médiateur</a:t>
            </a:r>
            <a:endParaRPr lang="fr-FR" sz="1400" dirty="0">
              <a:sym typeface="Wingdings"/>
            </a:endParaRPr>
          </a:p>
          <a:p>
            <a:pPr marL="0" indent="0">
              <a:buNone/>
            </a:pPr>
            <a:endParaRPr lang="fr-FR" sz="1600" dirty="0" smtClean="0">
              <a:sym typeface="Wingdings"/>
            </a:endParaRPr>
          </a:p>
          <a:p>
            <a:pPr marL="0" indent="0" algn="ctr">
              <a:buNone/>
            </a:pPr>
            <a:r>
              <a:rPr lang="fr-FR" sz="1600" dirty="0" smtClean="0">
                <a:sym typeface="Wingdings"/>
              </a:rPr>
              <a:t> </a:t>
            </a:r>
            <a:r>
              <a:rPr lang="fr-FR" sz="1600" dirty="0">
                <a:sym typeface="Wingdings"/>
              </a:rPr>
              <a:t>Nouveau </a:t>
            </a:r>
            <a:r>
              <a:rPr lang="fr-FR" sz="1600" dirty="0" smtClean="0">
                <a:sym typeface="Wingdings"/>
              </a:rPr>
              <a:t>périmètre du PRAPS 2 : population en résidences sociales hors PRAPS</a:t>
            </a:r>
            <a:endParaRPr lang="fr-FR" sz="1400" dirty="0"/>
          </a:p>
          <a:p>
            <a:pPr marL="0" indent="0" algn="ctr">
              <a:buNone/>
            </a:pPr>
            <a:r>
              <a:rPr lang="fr-FR" sz="1600" dirty="0" smtClean="0"/>
              <a:t>	</a:t>
            </a:r>
            <a:r>
              <a:rPr lang="fr-FR" sz="1800" dirty="0" smtClean="0">
                <a:sym typeface="Wingdings"/>
              </a:rPr>
              <a:t>	</a:t>
            </a:r>
          </a:p>
        </p:txBody>
      </p:sp>
    </p:spTree>
    <p:extLst>
      <p:ext uri="{BB962C8B-B14F-4D97-AF65-F5344CB8AC3E}">
        <p14:creationId xmlns:p14="http://schemas.microsoft.com/office/powerpoint/2010/main" val="2703414840"/>
      </p:ext>
    </p:extLst>
  </p:cSld>
  <p:clrMapOvr>
    <a:masterClrMapping/>
  </p:clrMapOvr>
  <p:timing>
    <p:tnLst>
      <p:par>
        <p:cTn id="1" dur="indefinite" restart="never" nodeType="tmRoot"/>
      </p:par>
    </p:tnLst>
  </p:timing>
</p:sld>
</file>

<file path=ppt/theme/theme1.xml><?xml version="1.0" encoding="utf-8"?>
<a:theme xmlns:a="http://schemas.openxmlformats.org/drawingml/2006/main" name="Modèle par défaut">
  <a:themeElements>
    <a:clrScheme name="Modèle par défaut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Modèle par défa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fr-FR" sz="1000" b="0" i="0" u="none" strike="noStrike" cap="none" normalizeH="0" baseline="0" smtClean="0">
            <a:ln>
              <a:noFill/>
            </a:ln>
            <a:solidFill>
              <a:srgbClr val="002395"/>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fr-FR" sz="1000" b="0" i="0" u="none" strike="noStrike" cap="none" normalizeH="0" baseline="0" smtClean="0">
            <a:ln>
              <a:noFill/>
            </a:ln>
            <a:solidFill>
              <a:srgbClr val="002395"/>
            </a:solidFill>
            <a:effectLst/>
            <a:latin typeface="Arial" charset="0"/>
          </a:defRPr>
        </a:defPPr>
      </a:lstStyle>
    </a:lnDef>
  </a:objectDefaults>
  <a:extraClrSchemeLst>
    <a:extraClrScheme>
      <a:clrScheme name="Modèle par défaut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odèle par défau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odèle par défau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Modèle par défaut">
  <a:themeElements>
    <a:clrScheme name="Modèle par défaut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Modèle par défa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fr-FR" sz="1000" b="0" i="0" u="none" strike="noStrike" cap="none" normalizeH="0" baseline="0" smtClean="0">
            <a:ln>
              <a:noFill/>
            </a:ln>
            <a:solidFill>
              <a:srgbClr val="002395"/>
            </a:solidFill>
            <a:effectLst/>
            <a:latin typeface="Arial"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50000"/>
          </a:spcBef>
          <a:spcAft>
            <a:spcPct val="0"/>
          </a:spcAft>
          <a:buClrTx/>
          <a:buSzTx/>
          <a:buFontTx/>
          <a:buNone/>
          <a:tabLst/>
          <a:defRPr kumimoji="0" lang="fr-FR" sz="1000" b="0" i="0" u="none" strike="noStrike" cap="none" normalizeH="0" baseline="0" smtClean="0">
            <a:ln>
              <a:noFill/>
            </a:ln>
            <a:solidFill>
              <a:srgbClr val="002395"/>
            </a:solidFill>
            <a:effectLst/>
            <a:latin typeface="Arial" charset="0"/>
          </a:defRPr>
        </a:defPPr>
      </a:lstStyle>
    </a:lnDef>
  </a:objectDefaults>
  <a:extraClrSchemeLst>
    <a:extraClrScheme>
      <a:clrScheme name="Modèle par défaut 1">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Modèle par défaut 2">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Modèle par défaut 3">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Modèle par défaut 4">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Modèle par défaut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Modèle par défaut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Modèle par défaut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42881</TotalTime>
  <Words>1184</Words>
  <Application>Microsoft Office PowerPoint</Application>
  <PresentationFormat>Affichage à l'écran (4:3)</PresentationFormat>
  <Paragraphs>216</Paragraphs>
  <Slides>17</Slides>
  <Notes>11</Notes>
  <HiddenSlides>0</HiddenSlides>
  <MMClips>0</MMClips>
  <ScaleCrop>false</ScaleCrop>
  <HeadingPairs>
    <vt:vector size="4" baseType="variant">
      <vt:variant>
        <vt:lpstr>Thème</vt:lpstr>
      </vt:variant>
      <vt:variant>
        <vt:i4>2</vt:i4>
      </vt:variant>
      <vt:variant>
        <vt:lpstr>Titres des diapositives</vt:lpstr>
      </vt:variant>
      <vt:variant>
        <vt:i4>17</vt:i4>
      </vt:variant>
    </vt:vector>
  </HeadingPairs>
  <TitlesOfParts>
    <vt:vector size="19" baseType="lpstr">
      <vt:lpstr>Modèle par défaut</vt:lpstr>
      <vt:lpstr>1_Modèle par défaut</vt:lpstr>
      <vt:lpstr>Programme régional d’accès à la prévention et aux soins pour les publics démunis (PRAPS)</vt:lpstr>
      <vt:lpstr>Les 3 objectifs opérationnels du PRAPS 1</vt:lpstr>
      <vt:lpstr>PASS : place et enjeux</vt:lpstr>
      <vt:lpstr>Présentation PowerPoint</vt:lpstr>
      <vt:lpstr>Diagnostic PASS 2014 </vt:lpstr>
      <vt:lpstr>Bilan actions 2015-17</vt:lpstr>
      <vt:lpstr>Une activité impactée dans le cadre du plan migrants dans les Yvelines</vt:lpstr>
      <vt:lpstr>2 ème objectif du PRAPS-1 : Améliorer la prise en charge des résidents dans les FTM(*),  CHRS(*) et CADA(*) </vt:lpstr>
      <vt:lpstr>Bilan actions 2015-17</vt:lpstr>
      <vt:lpstr>Programme régional d’accès à la prévention et aux soins pour les publics démunis (PRAPS)</vt:lpstr>
      <vt:lpstr>Diagnostic territorial</vt:lpstr>
      <vt:lpstr>Les Contrats Locaux de Santé (CLS) au 1er janvier 2017</vt:lpstr>
      <vt:lpstr>Diagnostic territorial :  dispositifs passerelles et structures mobilisables auprès des populations les plus démunies (1)</vt:lpstr>
      <vt:lpstr>Diagnostic territorial :  dispositifs passerelles et de structures mobilisables auprès des populations les plus démunies (2)</vt:lpstr>
      <vt:lpstr>Enjeux et Orientations du PRAPS des Yvelines, période 2018-2022 </vt:lpstr>
      <vt:lpstr>Objectif n°1 : Renforcer l’accès aux droits et aux soins des personnes les plus démunies  </vt:lpstr>
      <vt:lpstr>Objectif n°2 : Mieux répondre aux problématiques de santé mentale des personnes les plus démunies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Service Info</dc:creator>
  <cp:lastModifiedBy>OTLET, Isabelle</cp:lastModifiedBy>
  <cp:revision>1675</cp:revision>
  <cp:lastPrinted>2017-09-27T10:06:45Z</cp:lastPrinted>
  <dcterms:created xsi:type="dcterms:W3CDTF">2010-01-06T10:10:18Z</dcterms:created>
  <dcterms:modified xsi:type="dcterms:W3CDTF">2017-09-27T13:13:49Z</dcterms:modified>
</cp:coreProperties>
</file>