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27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7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82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A1C4-0B51-4D95-992D-B921F96D7CCF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89BC-27FE-44EF-BBD4-C64D6695A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8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Acteurs intervenants dans la santé mentale </a:t>
            </a:r>
            <a:br>
              <a:rPr lang="fr-FR" dirty="0" smtClean="0"/>
            </a:br>
            <a:r>
              <a:rPr lang="fr-FR" dirty="0" smtClean="0"/>
              <a:t>de la Seine saint Denis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CTS  93</a:t>
            </a:r>
          </a:p>
          <a:p>
            <a:pPr marL="0" indent="0" algn="ctr">
              <a:buNone/>
            </a:pPr>
            <a:r>
              <a:rPr lang="fr-FR" dirty="0" smtClean="0"/>
              <a:t>23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96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/>
        </p:nvSpPr>
        <p:spPr>
          <a:xfrm>
            <a:off x="1630107" y="248758"/>
            <a:ext cx="91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  <a:ea typeface="+mj-ea"/>
                <a:cs typeface="+mj-cs"/>
              </a:rPr>
              <a:t>Conseils </a:t>
            </a:r>
            <a:r>
              <a:rPr lang="fr-FR" sz="2400" b="1" dirty="0">
                <a:latin typeface="Calibri" pitchFamily="34" charset="0"/>
                <a:ea typeface="+mj-ea"/>
                <a:cs typeface="+mj-cs"/>
              </a:rPr>
              <a:t>locaux de santé mentale et instances de concertation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462872" y="1045022"/>
            <a:ext cx="5254183" cy="4279809"/>
            <a:chOff x="2123729" y="168337"/>
            <a:chExt cx="6336703" cy="6632906"/>
          </a:xfrm>
        </p:grpSpPr>
        <p:sp>
          <p:nvSpPr>
            <p:cNvPr id="3099" name="Freeform 5"/>
            <p:cNvSpPr>
              <a:spLocks/>
            </p:cNvSpPr>
            <p:nvPr/>
          </p:nvSpPr>
          <p:spPr bwMode="auto">
            <a:xfrm>
              <a:off x="3151248" y="2350026"/>
              <a:ext cx="3327688" cy="1816032"/>
            </a:xfrm>
            <a:custGeom>
              <a:avLst/>
              <a:gdLst>
                <a:gd name="T0" fmla="*/ 1255 w 1629"/>
                <a:gd name="T1" fmla="*/ 711 h 889"/>
                <a:gd name="T2" fmla="*/ 1310 w 1629"/>
                <a:gd name="T3" fmla="*/ 711 h 889"/>
                <a:gd name="T4" fmla="*/ 1366 w 1629"/>
                <a:gd name="T5" fmla="*/ 622 h 889"/>
                <a:gd name="T6" fmla="*/ 1530 w 1629"/>
                <a:gd name="T7" fmla="*/ 622 h 889"/>
                <a:gd name="T8" fmla="*/ 1629 w 1629"/>
                <a:gd name="T9" fmla="*/ 667 h 889"/>
                <a:gd name="T10" fmla="*/ 1628 w 1629"/>
                <a:gd name="T11" fmla="*/ 756 h 889"/>
                <a:gd name="T12" fmla="*/ 1573 w 1629"/>
                <a:gd name="T13" fmla="*/ 889 h 889"/>
                <a:gd name="T14" fmla="*/ 1318 w 1629"/>
                <a:gd name="T15" fmla="*/ 800 h 889"/>
                <a:gd name="T16" fmla="*/ 1164 w 1629"/>
                <a:gd name="T17" fmla="*/ 756 h 889"/>
                <a:gd name="T18" fmla="*/ 1109 w 1629"/>
                <a:gd name="T19" fmla="*/ 800 h 889"/>
                <a:gd name="T20" fmla="*/ 1081 w 1629"/>
                <a:gd name="T21" fmla="*/ 800 h 889"/>
                <a:gd name="T22" fmla="*/ 917 w 1629"/>
                <a:gd name="T23" fmla="*/ 889 h 889"/>
                <a:gd name="T24" fmla="*/ 844 w 1629"/>
                <a:gd name="T25" fmla="*/ 889 h 889"/>
                <a:gd name="T26" fmla="*/ 762 w 1629"/>
                <a:gd name="T27" fmla="*/ 889 h 889"/>
                <a:gd name="T28" fmla="*/ 717 w 1629"/>
                <a:gd name="T29" fmla="*/ 889 h 889"/>
                <a:gd name="T30" fmla="*/ 671 w 1629"/>
                <a:gd name="T31" fmla="*/ 889 h 889"/>
                <a:gd name="T32" fmla="*/ 544 w 1629"/>
                <a:gd name="T33" fmla="*/ 845 h 889"/>
                <a:gd name="T34" fmla="*/ 489 w 1629"/>
                <a:gd name="T35" fmla="*/ 800 h 889"/>
                <a:gd name="T36" fmla="*/ 471 w 1629"/>
                <a:gd name="T37" fmla="*/ 800 h 889"/>
                <a:gd name="T38" fmla="*/ 390 w 1629"/>
                <a:gd name="T39" fmla="*/ 756 h 889"/>
                <a:gd name="T40" fmla="*/ 207 w 1629"/>
                <a:gd name="T41" fmla="*/ 711 h 889"/>
                <a:gd name="T42" fmla="*/ 199 w 1629"/>
                <a:gd name="T43" fmla="*/ 711 h 889"/>
                <a:gd name="T44" fmla="*/ 17 w 1629"/>
                <a:gd name="T45" fmla="*/ 534 h 889"/>
                <a:gd name="T46" fmla="*/ 0 w 1629"/>
                <a:gd name="T47" fmla="*/ 445 h 889"/>
                <a:gd name="T48" fmla="*/ 65 w 1629"/>
                <a:gd name="T49" fmla="*/ 311 h 889"/>
                <a:gd name="T50" fmla="*/ 156 w 1629"/>
                <a:gd name="T51" fmla="*/ 267 h 889"/>
                <a:gd name="T52" fmla="*/ 366 w 1629"/>
                <a:gd name="T53" fmla="*/ 267 h 889"/>
                <a:gd name="T54" fmla="*/ 385 w 1629"/>
                <a:gd name="T55" fmla="*/ 178 h 889"/>
                <a:gd name="T56" fmla="*/ 504 w 1629"/>
                <a:gd name="T57" fmla="*/ 89 h 889"/>
                <a:gd name="T58" fmla="*/ 632 w 1629"/>
                <a:gd name="T59" fmla="*/ 44 h 889"/>
                <a:gd name="T60" fmla="*/ 660 w 1629"/>
                <a:gd name="T61" fmla="*/ 44 h 889"/>
                <a:gd name="T62" fmla="*/ 842 w 1629"/>
                <a:gd name="T63" fmla="*/ 0 h 889"/>
                <a:gd name="T64" fmla="*/ 951 w 1629"/>
                <a:gd name="T65" fmla="*/ 0 h 889"/>
                <a:gd name="T66" fmla="*/ 988 w 1629"/>
                <a:gd name="T67" fmla="*/ 44 h 889"/>
                <a:gd name="T68" fmla="*/ 1115 w 1629"/>
                <a:gd name="T69" fmla="*/ 44 h 889"/>
                <a:gd name="T70" fmla="*/ 1187 w 1629"/>
                <a:gd name="T71" fmla="*/ 133 h 889"/>
                <a:gd name="T72" fmla="*/ 1150 w 1629"/>
                <a:gd name="T73" fmla="*/ 222 h 889"/>
                <a:gd name="T74" fmla="*/ 1222 w 1629"/>
                <a:gd name="T75" fmla="*/ 267 h 889"/>
                <a:gd name="T76" fmla="*/ 1231 w 1629"/>
                <a:gd name="T77" fmla="*/ 267 h 889"/>
                <a:gd name="T78" fmla="*/ 1268 w 1629"/>
                <a:gd name="T79" fmla="*/ 311 h 889"/>
                <a:gd name="T80" fmla="*/ 1276 w 1629"/>
                <a:gd name="T81" fmla="*/ 489 h 889"/>
                <a:gd name="T82" fmla="*/ 1275 w 1629"/>
                <a:gd name="T83" fmla="*/ 578 h 889"/>
                <a:gd name="T84" fmla="*/ 1265 w 1629"/>
                <a:gd name="T85" fmla="*/ 622 h 889"/>
                <a:gd name="T86" fmla="*/ 1255 w 1629"/>
                <a:gd name="T87" fmla="*/ 711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29" h="889">
                  <a:moveTo>
                    <a:pt x="1255" y="711"/>
                  </a:moveTo>
                  <a:lnTo>
                    <a:pt x="1310" y="711"/>
                  </a:lnTo>
                  <a:lnTo>
                    <a:pt x="1366" y="622"/>
                  </a:lnTo>
                  <a:lnTo>
                    <a:pt x="1530" y="622"/>
                  </a:lnTo>
                  <a:lnTo>
                    <a:pt x="1629" y="667"/>
                  </a:lnTo>
                  <a:lnTo>
                    <a:pt x="1628" y="756"/>
                  </a:lnTo>
                  <a:lnTo>
                    <a:pt x="1573" y="889"/>
                  </a:lnTo>
                  <a:lnTo>
                    <a:pt x="1318" y="800"/>
                  </a:lnTo>
                  <a:lnTo>
                    <a:pt x="1164" y="756"/>
                  </a:lnTo>
                  <a:lnTo>
                    <a:pt x="1109" y="800"/>
                  </a:lnTo>
                  <a:lnTo>
                    <a:pt x="1081" y="800"/>
                  </a:lnTo>
                  <a:lnTo>
                    <a:pt x="917" y="889"/>
                  </a:lnTo>
                  <a:lnTo>
                    <a:pt x="844" y="889"/>
                  </a:lnTo>
                  <a:lnTo>
                    <a:pt x="762" y="889"/>
                  </a:lnTo>
                  <a:lnTo>
                    <a:pt x="717" y="889"/>
                  </a:lnTo>
                  <a:lnTo>
                    <a:pt x="671" y="889"/>
                  </a:lnTo>
                  <a:lnTo>
                    <a:pt x="544" y="845"/>
                  </a:lnTo>
                  <a:lnTo>
                    <a:pt x="489" y="800"/>
                  </a:lnTo>
                  <a:lnTo>
                    <a:pt x="471" y="800"/>
                  </a:lnTo>
                  <a:lnTo>
                    <a:pt x="390" y="756"/>
                  </a:lnTo>
                  <a:lnTo>
                    <a:pt x="207" y="711"/>
                  </a:lnTo>
                  <a:lnTo>
                    <a:pt x="199" y="711"/>
                  </a:lnTo>
                  <a:lnTo>
                    <a:pt x="17" y="534"/>
                  </a:lnTo>
                  <a:lnTo>
                    <a:pt x="0" y="445"/>
                  </a:lnTo>
                  <a:lnTo>
                    <a:pt x="65" y="311"/>
                  </a:lnTo>
                  <a:lnTo>
                    <a:pt x="156" y="267"/>
                  </a:lnTo>
                  <a:lnTo>
                    <a:pt x="366" y="267"/>
                  </a:lnTo>
                  <a:lnTo>
                    <a:pt x="385" y="178"/>
                  </a:lnTo>
                  <a:lnTo>
                    <a:pt x="504" y="89"/>
                  </a:lnTo>
                  <a:lnTo>
                    <a:pt x="632" y="44"/>
                  </a:lnTo>
                  <a:lnTo>
                    <a:pt x="660" y="44"/>
                  </a:lnTo>
                  <a:lnTo>
                    <a:pt x="842" y="0"/>
                  </a:lnTo>
                  <a:lnTo>
                    <a:pt x="951" y="0"/>
                  </a:lnTo>
                  <a:lnTo>
                    <a:pt x="988" y="44"/>
                  </a:lnTo>
                  <a:lnTo>
                    <a:pt x="1115" y="44"/>
                  </a:lnTo>
                  <a:lnTo>
                    <a:pt x="1187" y="133"/>
                  </a:lnTo>
                  <a:lnTo>
                    <a:pt x="1150" y="222"/>
                  </a:lnTo>
                  <a:lnTo>
                    <a:pt x="1222" y="267"/>
                  </a:lnTo>
                  <a:lnTo>
                    <a:pt x="1231" y="267"/>
                  </a:lnTo>
                  <a:lnTo>
                    <a:pt x="1268" y="311"/>
                  </a:lnTo>
                  <a:lnTo>
                    <a:pt x="1276" y="489"/>
                  </a:lnTo>
                  <a:lnTo>
                    <a:pt x="1275" y="578"/>
                  </a:lnTo>
                  <a:lnTo>
                    <a:pt x="1265" y="622"/>
                  </a:lnTo>
                  <a:lnTo>
                    <a:pt x="1255" y="711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0" name="Freeform 6"/>
            <p:cNvSpPr>
              <a:spLocks/>
            </p:cNvSpPr>
            <p:nvPr/>
          </p:nvSpPr>
          <p:spPr bwMode="auto">
            <a:xfrm>
              <a:off x="6893620" y="168337"/>
              <a:ext cx="1370706" cy="1546385"/>
            </a:xfrm>
            <a:custGeom>
              <a:avLst/>
              <a:gdLst>
                <a:gd name="T0" fmla="*/ 9 w 671"/>
                <a:gd name="T1" fmla="*/ 312 h 757"/>
                <a:gd name="T2" fmla="*/ 110 w 671"/>
                <a:gd name="T3" fmla="*/ 267 h 757"/>
                <a:gd name="T4" fmla="*/ 230 w 671"/>
                <a:gd name="T5" fmla="*/ 45 h 757"/>
                <a:gd name="T6" fmla="*/ 357 w 671"/>
                <a:gd name="T7" fmla="*/ 89 h 757"/>
                <a:gd name="T8" fmla="*/ 367 w 671"/>
                <a:gd name="T9" fmla="*/ 0 h 757"/>
                <a:gd name="T10" fmla="*/ 467 w 671"/>
                <a:gd name="T11" fmla="*/ 0 h 757"/>
                <a:gd name="T12" fmla="*/ 530 w 671"/>
                <a:gd name="T13" fmla="*/ 89 h 757"/>
                <a:gd name="T14" fmla="*/ 538 w 671"/>
                <a:gd name="T15" fmla="*/ 312 h 757"/>
                <a:gd name="T16" fmla="*/ 492 w 671"/>
                <a:gd name="T17" fmla="*/ 312 h 757"/>
                <a:gd name="T18" fmla="*/ 636 w 671"/>
                <a:gd name="T19" fmla="*/ 579 h 757"/>
                <a:gd name="T20" fmla="*/ 671 w 671"/>
                <a:gd name="T21" fmla="*/ 757 h 757"/>
                <a:gd name="T22" fmla="*/ 498 w 671"/>
                <a:gd name="T23" fmla="*/ 712 h 757"/>
                <a:gd name="T24" fmla="*/ 373 w 671"/>
                <a:gd name="T25" fmla="*/ 445 h 757"/>
                <a:gd name="T26" fmla="*/ 227 w 671"/>
                <a:gd name="T27" fmla="*/ 445 h 757"/>
                <a:gd name="T28" fmla="*/ 200 w 671"/>
                <a:gd name="T29" fmla="*/ 356 h 757"/>
                <a:gd name="T30" fmla="*/ 0 w 671"/>
                <a:gd name="T31" fmla="*/ 356 h 757"/>
                <a:gd name="T32" fmla="*/ 9 w 671"/>
                <a:gd name="T33" fmla="*/ 31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1" h="757">
                  <a:moveTo>
                    <a:pt x="9" y="312"/>
                  </a:moveTo>
                  <a:lnTo>
                    <a:pt x="110" y="267"/>
                  </a:lnTo>
                  <a:lnTo>
                    <a:pt x="230" y="45"/>
                  </a:lnTo>
                  <a:lnTo>
                    <a:pt x="357" y="89"/>
                  </a:lnTo>
                  <a:lnTo>
                    <a:pt x="367" y="0"/>
                  </a:lnTo>
                  <a:lnTo>
                    <a:pt x="467" y="0"/>
                  </a:lnTo>
                  <a:lnTo>
                    <a:pt x="530" y="89"/>
                  </a:lnTo>
                  <a:lnTo>
                    <a:pt x="538" y="312"/>
                  </a:lnTo>
                  <a:lnTo>
                    <a:pt x="492" y="312"/>
                  </a:lnTo>
                  <a:lnTo>
                    <a:pt x="636" y="579"/>
                  </a:lnTo>
                  <a:lnTo>
                    <a:pt x="671" y="757"/>
                  </a:lnTo>
                  <a:lnTo>
                    <a:pt x="498" y="712"/>
                  </a:lnTo>
                  <a:lnTo>
                    <a:pt x="373" y="445"/>
                  </a:lnTo>
                  <a:lnTo>
                    <a:pt x="227" y="445"/>
                  </a:lnTo>
                  <a:lnTo>
                    <a:pt x="200" y="356"/>
                  </a:lnTo>
                  <a:lnTo>
                    <a:pt x="0" y="356"/>
                  </a:lnTo>
                  <a:lnTo>
                    <a:pt x="9" y="312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1" name="Freeform 7"/>
            <p:cNvSpPr>
              <a:spLocks/>
            </p:cNvSpPr>
            <p:nvPr/>
          </p:nvSpPr>
          <p:spPr bwMode="auto">
            <a:xfrm>
              <a:off x="5034690" y="3440870"/>
              <a:ext cx="1444246" cy="725187"/>
            </a:xfrm>
            <a:custGeom>
              <a:avLst/>
              <a:gdLst>
                <a:gd name="T0" fmla="*/ 353 w 707"/>
                <a:gd name="T1" fmla="*/ 44 h 355"/>
                <a:gd name="T2" fmla="*/ 343 w 707"/>
                <a:gd name="T3" fmla="*/ 88 h 355"/>
                <a:gd name="T4" fmla="*/ 333 w 707"/>
                <a:gd name="T5" fmla="*/ 177 h 355"/>
                <a:gd name="T6" fmla="*/ 388 w 707"/>
                <a:gd name="T7" fmla="*/ 177 h 355"/>
                <a:gd name="T8" fmla="*/ 444 w 707"/>
                <a:gd name="T9" fmla="*/ 88 h 355"/>
                <a:gd name="T10" fmla="*/ 608 w 707"/>
                <a:gd name="T11" fmla="*/ 88 h 355"/>
                <a:gd name="T12" fmla="*/ 707 w 707"/>
                <a:gd name="T13" fmla="*/ 133 h 355"/>
                <a:gd name="T14" fmla="*/ 706 w 707"/>
                <a:gd name="T15" fmla="*/ 222 h 355"/>
                <a:gd name="T16" fmla="*/ 651 w 707"/>
                <a:gd name="T17" fmla="*/ 355 h 355"/>
                <a:gd name="T18" fmla="*/ 396 w 707"/>
                <a:gd name="T19" fmla="*/ 266 h 355"/>
                <a:gd name="T20" fmla="*/ 242 w 707"/>
                <a:gd name="T21" fmla="*/ 222 h 355"/>
                <a:gd name="T22" fmla="*/ 187 w 707"/>
                <a:gd name="T23" fmla="*/ 266 h 355"/>
                <a:gd name="T24" fmla="*/ 159 w 707"/>
                <a:gd name="T25" fmla="*/ 266 h 355"/>
                <a:gd name="T26" fmla="*/ 0 w 707"/>
                <a:gd name="T27" fmla="*/ 88 h 355"/>
                <a:gd name="T28" fmla="*/ 38 w 707"/>
                <a:gd name="T29" fmla="*/ 0 h 355"/>
                <a:gd name="T30" fmla="*/ 100 w 707"/>
                <a:gd name="T31" fmla="*/ 0 h 355"/>
                <a:gd name="T32" fmla="*/ 252 w 707"/>
                <a:gd name="T33" fmla="*/ 44 h 355"/>
                <a:gd name="T34" fmla="*/ 353 w 707"/>
                <a:gd name="T35" fmla="*/ 4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7" h="355">
                  <a:moveTo>
                    <a:pt x="353" y="44"/>
                  </a:moveTo>
                  <a:lnTo>
                    <a:pt x="343" y="88"/>
                  </a:lnTo>
                  <a:lnTo>
                    <a:pt x="333" y="177"/>
                  </a:lnTo>
                  <a:lnTo>
                    <a:pt x="388" y="177"/>
                  </a:lnTo>
                  <a:lnTo>
                    <a:pt x="444" y="88"/>
                  </a:lnTo>
                  <a:lnTo>
                    <a:pt x="608" y="88"/>
                  </a:lnTo>
                  <a:lnTo>
                    <a:pt x="707" y="133"/>
                  </a:lnTo>
                  <a:lnTo>
                    <a:pt x="706" y="222"/>
                  </a:lnTo>
                  <a:lnTo>
                    <a:pt x="651" y="355"/>
                  </a:lnTo>
                  <a:lnTo>
                    <a:pt x="396" y="266"/>
                  </a:lnTo>
                  <a:lnTo>
                    <a:pt x="242" y="222"/>
                  </a:lnTo>
                  <a:lnTo>
                    <a:pt x="187" y="266"/>
                  </a:lnTo>
                  <a:lnTo>
                    <a:pt x="159" y="266"/>
                  </a:lnTo>
                  <a:lnTo>
                    <a:pt x="0" y="88"/>
                  </a:lnTo>
                  <a:lnTo>
                    <a:pt x="38" y="0"/>
                  </a:lnTo>
                  <a:lnTo>
                    <a:pt x="100" y="0"/>
                  </a:lnTo>
                  <a:lnTo>
                    <a:pt x="252" y="44"/>
                  </a:lnTo>
                  <a:lnTo>
                    <a:pt x="353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2" name="Freeform 8"/>
            <p:cNvSpPr>
              <a:spLocks/>
            </p:cNvSpPr>
            <p:nvPr/>
          </p:nvSpPr>
          <p:spPr bwMode="auto">
            <a:xfrm>
              <a:off x="6368625" y="987492"/>
              <a:ext cx="911080" cy="1090844"/>
            </a:xfrm>
            <a:custGeom>
              <a:avLst/>
              <a:gdLst>
                <a:gd name="T0" fmla="*/ 256 w 446"/>
                <a:gd name="T1" fmla="*/ 0 h 534"/>
                <a:gd name="T2" fmla="*/ 446 w 446"/>
                <a:gd name="T3" fmla="*/ 222 h 534"/>
                <a:gd name="T4" fmla="*/ 299 w 446"/>
                <a:gd name="T5" fmla="*/ 311 h 534"/>
                <a:gd name="T6" fmla="*/ 390 w 446"/>
                <a:gd name="T7" fmla="*/ 444 h 534"/>
                <a:gd name="T8" fmla="*/ 316 w 446"/>
                <a:gd name="T9" fmla="*/ 534 h 534"/>
                <a:gd name="T10" fmla="*/ 216 w 446"/>
                <a:gd name="T11" fmla="*/ 534 h 534"/>
                <a:gd name="T12" fmla="*/ 134 w 446"/>
                <a:gd name="T13" fmla="*/ 534 h 534"/>
                <a:gd name="T14" fmla="*/ 153 w 446"/>
                <a:gd name="T15" fmla="*/ 311 h 534"/>
                <a:gd name="T16" fmla="*/ 0 w 446"/>
                <a:gd name="T17" fmla="*/ 133 h 534"/>
                <a:gd name="T18" fmla="*/ 256 w 446"/>
                <a:gd name="T1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534">
                  <a:moveTo>
                    <a:pt x="256" y="0"/>
                  </a:moveTo>
                  <a:lnTo>
                    <a:pt x="446" y="222"/>
                  </a:lnTo>
                  <a:lnTo>
                    <a:pt x="299" y="311"/>
                  </a:lnTo>
                  <a:lnTo>
                    <a:pt x="390" y="444"/>
                  </a:lnTo>
                  <a:lnTo>
                    <a:pt x="316" y="534"/>
                  </a:lnTo>
                  <a:lnTo>
                    <a:pt x="216" y="534"/>
                  </a:lnTo>
                  <a:lnTo>
                    <a:pt x="134" y="534"/>
                  </a:lnTo>
                  <a:lnTo>
                    <a:pt x="153" y="311"/>
                  </a:lnTo>
                  <a:lnTo>
                    <a:pt x="0" y="133"/>
                  </a:lnTo>
                  <a:lnTo>
                    <a:pt x="256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3" name="Freeform 9"/>
            <p:cNvSpPr>
              <a:spLocks/>
            </p:cNvSpPr>
            <p:nvPr/>
          </p:nvSpPr>
          <p:spPr bwMode="auto">
            <a:xfrm>
              <a:off x="3151248" y="2895448"/>
              <a:ext cx="968277" cy="906994"/>
            </a:xfrm>
            <a:custGeom>
              <a:avLst/>
              <a:gdLst>
                <a:gd name="T0" fmla="*/ 199 w 474"/>
                <a:gd name="T1" fmla="*/ 444 h 444"/>
                <a:gd name="T2" fmla="*/ 17 w 474"/>
                <a:gd name="T3" fmla="*/ 267 h 444"/>
                <a:gd name="T4" fmla="*/ 0 w 474"/>
                <a:gd name="T5" fmla="*/ 178 h 444"/>
                <a:gd name="T6" fmla="*/ 65 w 474"/>
                <a:gd name="T7" fmla="*/ 44 h 444"/>
                <a:gd name="T8" fmla="*/ 156 w 474"/>
                <a:gd name="T9" fmla="*/ 0 h 444"/>
                <a:gd name="T10" fmla="*/ 366 w 474"/>
                <a:gd name="T11" fmla="*/ 0 h 444"/>
                <a:gd name="T12" fmla="*/ 423 w 474"/>
                <a:gd name="T13" fmla="*/ 44 h 444"/>
                <a:gd name="T14" fmla="*/ 457 w 474"/>
                <a:gd name="T15" fmla="*/ 89 h 444"/>
                <a:gd name="T16" fmla="*/ 474 w 474"/>
                <a:gd name="T17" fmla="*/ 178 h 444"/>
                <a:gd name="T18" fmla="*/ 421 w 474"/>
                <a:gd name="T19" fmla="*/ 178 h 444"/>
                <a:gd name="T20" fmla="*/ 390 w 474"/>
                <a:gd name="T21" fmla="*/ 222 h 444"/>
                <a:gd name="T22" fmla="*/ 199 w 474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444">
                  <a:moveTo>
                    <a:pt x="199" y="444"/>
                  </a:moveTo>
                  <a:lnTo>
                    <a:pt x="17" y="267"/>
                  </a:lnTo>
                  <a:lnTo>
                    <a:pt x="0" y="178"/>
                  </a:lnTo>
                  <a:lnTo>
                    <a:pt x="65" y="44"/>
                  </a:lnTo>
                  <a:lnTo>
                    <a:pt x="156" y="0"/>
                  </a:lnTo>
                  <a:lnTo>
                    <a:pt x="366" y="0"/>
                  </a:lnTo>
                  <a:lnTo>
                    <a:pt x="423" y="44"/>
                  </a:lnTo>
                  <a:lnTo>
                    <a:pt x="457" y="89"/>
                  </a:lnTo>
                  <a:lnTo>
                    <a:pt x="474" y="178"/>
                  </a:lnTo>
                  <a:lnTo>
                    <a:pt x="421" y="178"/>
                  </a:lnTo>
                  <a:lnTo>
                    <a:pt x="390" y="222"/>
                  </a:lnTo>
                  <a:lnTo>
                    <a:pt x="199" y="4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10"/>
            <p:cNvSpPr>
              <a:spLocks/>
            </p:cNvSpPr>
            <p:nvPr/>
          </p:nvSpPr>
          <p:spPr bwMode="auto">
            <a:xfrm>
              <a:off x="7151010" y="3348945"/>
              <a:ext cx="1092888" cy="998920"/>
            </a:xfrm>
            <a:custGeom>
              <a:avLst/>
              <a:gdLst>
                <a:gd name="T0" fmla="*/ 392 w 535"/>
                <a:gd name="T1" fmla="*/ 45 h 489"/>
                <a:gd name="T2" fmla="*/ 482 w 535"/>
                <a:gd name="T3" fmla="*/ 267 h 489"/>
                <a:gd name="T4" fmla="*/ 535 w 535"/>
                <a:gd name="T5" fmla="*/ 445 h 489"/>
                <a:gd name="T6" fmla="*/ 507 w 535"/>
                <a:gd name="T7" fmla="*/ 489 h 489"/>
                <a:gd name="T8" fmla="*/ 335 w 535"/>
                <a:gd name="T9" fmla="*/ 356 h 489"/>
                <a:gd name="T10" fmla="*/ 136 w 535"/>
                <a:gd name="T11" fmla="*/ 222 h 489"/>
                <a:gd name="T12" fmla="*/ 0 w 535"/>
                <a:gd name="T13" fmla="*/ 89 h 489"/>
                <a:gd name="T14" fmla="*/ 37 w 535"/>
                <a:gd name="T15" fmla="*/ 45 h 489"/>
                <a:gd name="T16" fmla="*/ 329 w 535"/>
                <a:gd name="T17" fmla="*/ 0 h 489"/>
                <a:gd name="T18" fmla="*/ 392 w 535"/>
                <a:gd name="T19" fmla="*/ 4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489">
                  <a:moveTo>
                    <a:pt x="392" y="45"/>
                  </a:moveTo>
                  <a:lnTo>
                    <a:pt x="482" y="267"/>
                  </a:lnTo>
                  <a:lnTo>
                    <a:pt x="535" y="445"/>
                  </a:lnTo>
                  <a:lnTo>
                    <a:pt x="507" y="489"/>
                  </a:lnTo>
                  <a:lnTo>
                    <a:pt x="335" y="356"/>
                  </a:lnTo>
                  <a:lnTo>
                    <a:pt x="136" y="222"/>
                  </a:lnTo>
                  <a:lnTo>
                    <a:pt x="0" y="89"/>
                  </a:lnTo>
                  <a:lnTo>
                    <a:pt x="37" y="45"/>
                  </a:lnTo>
                  <a:lnTo>
                    <a:pt x="329" y="0"/>
                  </a:lnTo>
                  <a:lnTo>
                    <a:pt x="392" y="45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11"/>
            <p:cNvSpPr>
              <a:spLocks/>
            </p:cNvSpPr>
            <p:nvPr/>
          </p:nvSpPr>
          <p:spPr bwMode="auto">
            <a:xfrm>
              <a:off x="2182970" y="2531834"/>
              <a:ext cx="766043" cy="909038"/>
            </a:xfrm>
            <a:custGeom>
              <a:avLst/>
              <a:gdLst>
                <a:gd name="T0" fmla="*/ 39 w 375"/>
                <a:gd name="T1" fmla="*/ 133 h 445"/>
                <a:gd name="T2" fmla="*/ 112 w 375"/>
                <a:gd name="T3" fmla="*/ 0 h 445"/>
                <a:gd name="T4" fmla="*/ 375 w 375"/>
                <a:gd name="T5" fmla="*/ 178 h 445"/>
                <a:gd name="T6" fmla="*/ 337 w 375"/>
                <a:gd name="T7" fmla="*/ 356 h 445"/>
                <a:gd name="T8" fmla="*/ 292 w 375"/>
                <a:gd name="T9" fmla="*/ 400 h 445"/>
                <a:gd name="T10" fmla="*/ 173 w 375"/>
                <a:gd name="T11" fmla="*/ 445 h 445"/>
                <a:gd name="T12" fmla="*/ 27 w 375"/>
                <a:gd name="T13" fmla="*/ 445 h 445"/>
                <a:gd name="T14" fmla="*/ 0 w 375"/>
                <a:gd name="T15" fmla="*/ 356 h 445"/>
                <a:gd name="T16" fmla="*/ 1 w 375"/>
                <a:gd name="T17" fmla="*/ 222 h 445"/>
                <a:gd name="T18" fmla="*/ 39 w 375"/>
                <a:gd name="T19" fmla="*/ 13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445">
                  <a:moveTo>
                    <a:pt x="39" y="133"/>
                  </a:moveTo>
                  <a:lnTo>
                    <a:pt x="112" y="0"/>
                  </a:lnTo>
                  <a:lnTo>
                    <a:pt x="375" y="178"/>
                  </a:lnTo>
                  <a:lnTo>
                    <a:pt x="337" y="356"/>
                  </a:lnTo>
                  <a:lnTo>
                    <a:pt x="292" y="400"/>
                  </a:lnTo>
                  <a:lnTo>
                    <a:pt x="173" y="445"/>
                  </a:lnTo>
                  <a:lnTo>
                    <a:pt x="27" y="445"/>
                  </a:lnTo>
                  <a:lnTo>
                    <a:pt x="0" y="356"/>
                  </a:lnTo>
                  <a:lnTo>
                    <a:pt x="1" y="222"/>
                  </a:lnTo>
                  <a:lnTo>
                    <a:pt x="39" y="13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12"/>
            <p:cNvSpPr>
              <a:spLocks/>
            </p:cNvSpPr>
            <p:nvPr/>
          </p:nvSpPr>
          <p:spPr bwMode="auto">
            <a:xfrm>
              <a:off x="2411762" y="2078337"/>
              <a:ext cx="857967" cy="817112"/>
            </a:xfrm>
            <a:custGeom>
              <a:avLst/>
              <a:gdLst>
                <a:gd name="T0" fmla="*/ 10 w 420"/>
                <a:gd name="T1" fmla="*/ 177 h 400"/>
                <a:gd name="T2" fmla="*/ 202 w 420"/>
                <a:gd name="T3" fmla="*/ 44 h 400"/>
                <a:gd name="T4" fmla="*/ 339 w 420"/>
                <a:gd name="T5" fmla="*/ 0 h 400"/>
                <a:gd name="T6" fmla="*/ 403 w 420"/>
                <a:gd name="T7" fmla="*/ 88 h 400"/>
                <a:gd name="T8" fmla="*/ 411 w 420"/>
                <a:gd name="T9" fmla="*/ 133 h 400"/>
                <a:gd name="T10" fmla="*/ 420 w 420"/>
                <a:gd name="T11" fmla="*/ 222 h 400"/>
                <a:gd name="T12" fmla="*/ 355 w 420"/>
                <a:gd name="T13" fmla="*/ 355 h 400"/>
                <a:gd name="T14" fmla="*/ 263 w 420"/>
                <a:gd name="T15" fmla="*/ 400 h 400"/>
                <a:gd name="T16" fmla="*/ 0 w 420"/>
                <a:gd name="T17" fmla="*/ 222 h 400"/>
                <a:gd name="T18" fmla="*/ 10 w 420"/>
                <a:gd name="T19" fmla="*/ 17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400">
                  <a:moveTo>
                    <a:pt x="10" y="177"/>
                  </a:moveTo>
                  <a:lnTo>
                    <a:pt x="202" y="44"/>
                  </a:lnTo>
                  <a:lnTo>
                    <a:pt x="339" y="0"/>
                  </a:lnTo>
                  <a:lnTo>
                    <a:pt x="403" y="88"/>
                  </a:lnTo>
                  <a:lnTo>
                    <a:pt x="411" y="133"/>
                  </a:lnTo>
                  <a:lnTo>
                    <a:pt x="420" y="222"/>
                  </a:lnTo>
                  <a:lnTo>
                    <a:pt x="355" y="355"/>
                  </a:lnTo>
                  <a:lnTo>
                    <a:pt x="263" y="400"/>
                  </a:lnTo>
                  <a:lnTo>
                    <a:pt x="0" y="222"/>
                  </a:lnTo>
                  <a:lnTo>
                    <a:pt x="10" y="177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13"/>
            <p:cNvSpPr>
              <a:spLocks/>
            </p:cNvSpPr>
            <p:nvPr/>
          </p:nvSpPr>
          <p:spPr bwMode="auto">
            <a:xfrm>
              <a:off x="4687418" y="1440989"/>
              <a:ext cx="618963" cy="909038"/>
            </a:xfrm>
            <a:custGeom>
              <a:avLst/>
              <a:gdLst>
                <a:gd name="T0" fmla="*/ 112 w 303"/>
                <a:gd name="T1" fmla="*/ 0 h 445"/>
                <a:gd name="T2" fmla="*/ 221 w 303"/>
                <a:gd name="T3" fmla="*/ 0 h 445"/>
                <a:gd name="T4" fmla="*/ 303 w 303"/>
                <a:gd name="T5" fmla="*/ 44 h 445"/>
                <a:gd name="T6" fmla="*/ 256 w 303"/>
                <a:gd name="T7" fmla="*/ 267 h 445"/>
                <a:gd name="T8" fmla="*/ 199 w 303"/>
                <a:gd name="T9" fmla="*/ 445 h 445"/>
                <a:gd name="T10" fmla="*/ 90 w 303"/>
                <a:gd name="T11" fmla="*/ 445 h 445"/>
                <a:gd name="T12" fmla="*/ 0 w 303"/>
                <a:gd name="T13" fmla="*/ 267 h 445"/>
                <a:gd name="T14" fmla="*/ 74 w 303"/>
                <a:gd name="T15" fmla="*/ 134 h 445"/>
                <a:gd name="T16" fmla="*/ 20 w 303"/>
                <a:gd name="T17" fmla="*/ 44 h 445"/>
                <a:gd name="T18" fmla="*/ 30 w 303"/>
                <a:gd name="T19" fmla="*/ 0 h 445"/>
                <a:gd name="T20" fmla="*/ 112 w 303"/>
                <a:gd name="T2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445">
                  <a:moveTo>
                    <a:pt x="112" y="0"/>
                  </a:moveTo>
                  <a:lnTo>
                    <a:pt x="221" y="0"/>
                  </a:lnTo>
                  <a:lnTo>
                    <a:pt x="303" y="44"/>
                  </a:lnTo>
                  <a:lnTo>
                    <a:pt x="256" y="267"/>
                  </a:lnTo>
                  <a:lnTo>
                    <a:pt x="199" y="445"/>
                  </a:lnTo>
                  <a:lnTo>
                    <a:pt x="90" y="445"/>
                  </a:lnTo>
                  <a:lnTo>
                    <a:pt x="0" y="267"/>
                  </a:lnTo>
                  <a:lnTo>
                    <a:pt x="74" y="134"/>
                  </a:lnTo>
                  <a:lnTo>
                    <a:pt x="20" y="44"/>
                  </a:lnTo>
                  <a:lnTo>
                    <a:pt x="30" y="0"/>
                  </a:lnTo>
                  <a:lnTo>
                    <a:pt x="112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14"/>
            <p:cNvSpPr>
              <a:spLocks/>
            </p:cNvSpPr>
            <p:nvPr/>
          </p:nvSpPr>
          <p:spPr bwMode="auto">
            <a:xfrm>
              <a:off x="6609673" y="3894367"/>
              <a:ext cx="1131700" cy="545423"/>
            </a:xfrm>
            <a:custGeom>
              <a:avLst/>
              <a:gdLst>
                <a:gd name="T0" fmla="*/ 109 w 554"/>
                <a:gd name="T1" fmla="*/ 0 h 267"/>
                <a:gd name="T2" fmla="*/ 236 w 554"/>
                <a:gd name="T3" fmla="*/ 0 h 267"/>
                <a:gd name="T4" fmla="*/ 309 w 554"/>
                <a:gd name="T5" fmla="*/ 44 h 267"/>
                <a:gd name="T6" fmla="*/ 390 w 554"/>
                <a:gd name="T7" fmla="*/ 133 h 267"/>
                <a:gd name="T8" fmla="*/ 536 w 554"/>
                <a:gd name="T9" fmla="*/ 133 h 267"/>
                <a:gd name="T10" fmla="*/ 554 w 554"/>
                <a:gd name="T11" fmla="*/ 178 h 267"/>
                <a:gd name="T12" fmla="*/ 535 w 554"/>
                <a:gd name="T13" fmla="*/ 267 h 267"/>
                <a:gd name="T14" fmla="*/ 298 w 554"/>
                <a:gd name="T15" fmla="*/ 267 h 267"/>
                <a:gd name="T16" fmla="*/ 26 w 554"/>
                <a:gd name="T17" fmla="*/ 178 h 267"/>
                <a:gd name="T18" fmla="*/ 0 w 554"/>
                <a:gd name="T19" fmla="*/ 0 h 267"/>
                <a:gd name="T20" fmla="*/ 109 w 554"/>
                <a:gd name="T2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267">
                  <a:moveTo>
                    <a:pt x="109" y="0"/>
                  </a:moveTo>
                  <a:lnTo>
                    <a:pt x="236" y="0"/>
                  </a:lnTo>
                  <a:lnTo>
                    <a:pt x="309" y="44"/>
                  </a:lnTo>
                  <a:lnTo>
                    <a:pt x="390" y="133"/>
                  </a:lnTo>
                  <a:lnTo>
                    <a:pt x="536" y="133"/>
                  </a:lnTo>
                  <a:lnTo>
                    <a:pt x="554" y="178"/>
                  </a:lnTo>
                  <a:lnTo>
                    <a:pt x="535" y="267"/>
                  </a:lnTo>
                  <a:lnTo>
                    <a:pt x="298" y="267"/>
                  </a:lnTo>
                  <a:lnTo>
                    <a:pt x="26" y="178"/>
                  </a:lnTo>
                  <a:lnTo>
                    <a:pt x="0" y="0"/>
                  </a:lnTo>
                  <a:lnTo>
                    <a:pt x="109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15"/>
            <p:cNvSpPr>
              <a:spLocks/>
            </p:cNvSpPr>
            <p:nvPr/>
          </p:nvSpPr>
          <p:spPr bwMode="auto">
            <a:xfrm>
              <a:off x="6307341" y="4257982"/>
              <a:ext cx="911080" cy="635305"/>
            </a:xfrm>
            <a:custGeom>
              <a:avLst/>
              <a:gdLst>
                <a:gd name="T0" fmla="*/ 174 w 446"/>
                <a:gd name="T1" fmla="*/ 0 h 311"/>
                <a:gd name="T2" fmla="*/ 446 w 446"/>
                <a:gd name="T3" fmla="*/ 89 h 311"/>
                <a:gd name="T4" fmla="*/ 399 w 446"/>
                <a:gd name="T5" fmla="*/ 267 h 311"/>
                <a:gd name="T6" fmla="*/ 362 w 446"/>
                <a:gd name="T7" fmla="*/ 311 h 311"/>
                <a:gd name="T8" fmla="*/ 317 w 446"/>
                <a:gd name="T9" fmla="*/ 311 h 311"/>
                <a:gd name="T10" fmla="*/ 134 w 446"/>
                <a:gd name="T11" fmla="*/ 267 h 311"/>
                <a:gd name="T12" fmla="*/ 27 w 446"/>
                <a:gd name="T13" fmla="*/ 89 h 311"/>
                <a:gd name="T14" fmla="*/ 0 w 446"/>
                <a:gd name="T15" fmla="*/ 0 h 311"/>
                <a:gd name="T16" fmla="*/ 37 w 446"/>
                <a:gd name="T17" fmla="*/ 0 h 311"/>
                <a:gd name="T18" fmla="*/ 174 w 446"/>
                <a:gd name="T1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11">
                  <a:moveTo>
                    <a:pt x="174" y="0"/>
                  </a:moveTo>
                  <a:lnTo>
                    <a:pt x="446" y="89"/>
                  </a:lnTo>
                  <a:lnTo>
                    <a:pt x="399" y="267"/>
                  </a:lnTo>
                  <a:lnTo>
                    <a:pt x="362" y="311"/>
                  </a:lnTo>
                  <a:lnTo>
                    <a:pt x="317" y="311"/>
                  </a:lnTo>
                  <a:lnTo>
                    <a:pt x="134" y="267"/>
                  </a:lnTo>
                  <a:lnTo>
                    <a:pt x="27" y="89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16"/>
            <p:cNvSpPr>
              <a:spLocks/>
            </p:cNvSpPr>
            <p:nvPr/>
          </p:nvSpPr>
          <p:spPr bwMode="auto">
            <a:xfrm>
              <a:off x="5091888" y="4439790"/>
              <a:ext cx="729273" cy="635305"/>
            </a:xfrm>
            <a:custGeom>
              <a:avLst/>
              <a:gdLst>
                <a:gd name="T0" fmla="*/ 0 w 357"/>
                <a:gd name="T1" fmla="*/ 267 h 311"/>
                <a:gd name="T2" fmla="*/ 38 w 357"/>
                <a:gd name="T3" fmla="*/ 44 h 311"/>
                <a:gd name="T4" fmla="*/ 248 w 357"/>
                <a:gd name="T5" fmla="*/ 0 h 311"/>
                <a:gd name="T6" fmla="*/ 294 w 357"/>
                <a:gd name="T7" fmla="*/ 44 h 311"/>
                <a:gd name="T8" fmla="*/ 357 w 357"/>
                <a:gd name="T9" fmla="*/ 133 h 311"/>
                <a:gd name="T10" fmla="*/ 310 w 357"/>
                <a:gd name="T11" fmla="*/ 267 h 311"/>
                <a:gd name="T12" fmla="*/ 218 w 357"/>
                <a:gd name="T13" fmla="*/ 311 h 311"/>
                <a:gd name="T14" fmla="*/ 9 w 357"/>
                <a:gd name="T15" fmla="*/ 311 h 311"/>
                <a:gd name="T16" fmla="*/ 0 w 357"/>
                <a:gd name="T17" fmla="*/ 2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11">
                  <a:moveTo>
                    <a:pt x="0" y="267"/>
                  </a:moveTo>
                  <a:lnTo>
                    <a:pt x="38" y="44"/>
                  </a:lnTo>
                  <a:lnTo>
                    <a:pt x="248" y="0"/>
                  </a:lnTo>
                  <a:lnTo>
                    <a:pt x="294" y="44"/>
                  </a:lnTo>
                  <a:lnTo>
                    <a:pt x="357" y="133"/>
                  </a:lnTo>
                  <a:lnTo>
                    <a:pt x="310" y="267"/>
                  </a:lnTo>
                  <a:lnTo>
                    <a:pt x="218" y="311"/>
                  </a:lnTo>
                  <a:lnTo>
                    <a:pt x="9" y="311"/>
                  </a:lnTo>
                  <a:lnTo>
                    <a:pt x="0" y="267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17"/>
            <p:cNvSpPr>
              <a:spLocks/>
            </p:cNvSpPr>
            <p:nvPr/>
          </p:nvSpPr>
          <p:spPr bwMode="auto">
            <a:xfrm>
              <a:off x="5911042" y="4439790"/>
              <a:ext cx="670032" cy="909038"/>
            </a:xfrm>
            <a:custGeom>
              <a:avLst/>
              <a:gdLst>
                <a:gd name="T0" fmla="*/ 47 w 328"/>
                <a:gd name="T1" fmla="*/ 178 h 445"/>
                <a:gd name="T2" fmla="*/ 221 w 328"/>
                <a:gd name="T3" fmla="*/ 0 h 445"/>
                <a:gd name="T4" fmla="*/ 328 w 328"/>
                <a:gd name="T5" fmla="*/ 178 h 445"/>
                <a:gd name="T6" fmla="*/ 318 w 328"/>
                <a:gd name="T7" fmla="*/ 445 h 445"/>
                <a:gd name="T8" fmla="*/ 299 w 328"/>
                <a:gd name="T9" fmla="*/ 445 h 445"/>
                <a:gd name="T10" fmla="*/ 81 w 328"/>
                <a:gd name="T11" fmla="*/ 355 h 445"/>
                <a:gd name="T12" fmla="*/ 9 w 328"/>
                <a:gd name="T13" fmla="*/ 355 h 445"/>
                <a:gd name="T14" fmla="*/ 0 w 328"/>
                <a:gd name="T15" fmla="*/ 267 h 445"/>
                <a:gd name="T16" fmla="*/ 47 w 328"/>
                <a:gd name="T17" fmla="*/ 17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5">
                  <a:moveTo>
                    <a:pt x="47" y="178"/>
                  </a:moveTo>
                  <a:lnTo>
                    <a:pt x="221" y="0"/>
                  </a:lnTo>
                  <a:lnTo>
                    <a:pt x="328" y="178"/>
                  </a:lnTo>
                  <a:lnTo>
                    <a:pt x="318" y="445"/>
                  </a:lnTo>
                  <a:lnTo>
                    <a:pt x="299" y="445"/>
                  </a:lnTo>
                  <a:lnTo>
                    <a:pt x="81" y="355"/>
                  </a:lnTo>
                  <a:lnTo>
                    <a:pt x="9" y="355"/>
                  </a:lnTo>
                  <a:lnTo>
                    <a:pt x="0" y="267"/>
                  </a:lnTo>
                  <a:lnTo>
                    <a:pt x="47" y="178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18"/>
            <p:cNvSpPr>
              <a:spLocks/>
            </p:cNvSpPr>
            <p:nvPr/>
          </p:nvSpPr>
          <p:spPr bwMode="auto">
            <a:xfrm>
              <a:off x="6914047" y="4893287"/>
              <a:ext cx="1062245" cy="635305"/>
            </a:xfrm>
            <a:custGeom>
              <a:avLst/>
              <a:gdLst>
                <a:gd name="T0" fmla="*/ 238 w 520"/>
                <a:gd name="T1" fmla="*/ 45 h 311"/>
                <a:gd name="T2" fmla="*/ 346 w 520"/>
                <a:gd name="T3" fmla="*/ 178 h 311"/>
                <a:gd name="T4" fmla="*/ 483 w 520"/>
                <a:gd name="T5" fmla="*/ 133 h 311"/>
                <a:gd name="T6" fmla="*/ 520 w 520"/>
                <a:gd name="T7" fmla="*/ 178 h 311"/>
                <a:gd name="T8" fmla="*/ 509 w 520"/>
                <a:gd name="T9" fmla="*/ 267 h 311"/>
                <a:gd name="T10" fmla="*/ 464 w 520"/>
                <a:gd name="T11" fmla="*/ 311 h 311"/>
                <a:gd name="T12" fmla="*/ 336 w 520"/>
                <a:gd name="T13" fmla="*/ 267 h 311"/>
                <a:gd name="T14" fmla="*/ 0 w 520"/>
                <a:gd name="T15" fmla="*/ 178 h 311"/>
                <a:gd name="T16" fmla="*/ 20 w 520"/>
                <a:gd name="T17" fmla="*/ 0 h 311"/>
                <a:gd name="T18" fmla="*/ 65 w 520"/>
                <a:gd name="T19" fmla="*/ 0 h 311"/>
                <a:gd name="T20" fmla="*/ 74 w 520"/>
                <a:gd name="T21" fmla="*/ 45 h 311"/>
                <a:gd name="T22" fmla="*/ 238 w 520"/>
                <a:gd name="T23" fmla="*/ 4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0" h="311">
                  <a:moveTo>
                    <a:pt x="238" y="45"/>
                  </a:moveTo>
                  <a:lnTo>
                    <a:pt x="346" y="178"/>
                  </a:lnTo>
                  <a:lnTo>
                    <a:pt x="483" y="133"/>
                  </a:lnTo>
                  <a:lnTo>
                    <a:pt x="520" y="178"/>
                  </a:lnTo>
                  <a:lnTo>
                    <a:pt x="509" y="267"/>
                  </a:lnTo>
                  <a:lnTo>
                    <a:pt x="464" y="311"/>
                  </a:lnTo>
                  <a:lnTo>
                    <a:pt x="336" y="267"/>
                  </a:lnTo>
                  <a:lnTo>
                    <a:pt x="0" y="178"/>
                  </a:lnTo>
                  <a:lnTo>
                    <a:pt x="20" y="0"/>
                  </a:lnTo>
                  <a:lnTo>
                    <a:pt x="65" y="0"/>
                  </a:lnTo>
                  <a:lnTo>
                    <a:pt x="74" y="45"/>
                  </a:lnTo>
                  <a:lnTo>
                    <a:pt x="238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19"/>
            <p:cNvSpPr>
              <a:spLocks/>
            </p:cNvSpPr>
            <p:nvPr/>
          </p:nvSpPr>
          <p:spPr bwMode="auto">
            <a:xfrm>
              <a:off x="2806017" y="3984249"/>
              <a:ext cx="710887" cy="819155"/>
            </a:xfrm>
            <a:custGeom>
              <a:avLst/>
              <a:gdLst>
                <a:gd name="T0" fmla="*/ 266 w 348"/>
                <a:gd name="T1" fmla="*/ 45 h 401"/>
                <a:gd name="T2" fmla="*/ 348 w 348"/>
                <a:gd name="T3" fmla="*/ 134 h 401"/>
                <a:gd name="T4" fmla="*/ 209 w 348"/>
                <a:gd name="T5" fmla="*/ 356 h 401"/>
                <a:gd name="T6" fmla="*/ 154 w 348"/>
                <a:gd name="T7" fmla="*/ 401 h 401"/>
                <a:gd name="T8" fmla="*/ 72 w 348"/>
                <a:gd name="T9" fmla="*/ 401 h 401"/>
                <a:gd name="T10" fmla="*/ 0 w 348"/>
                <a:gd name="T11" fmla="*/ 267 h 401"/>
                <a:gd name="T12" fmla="*/ 38 w 348"/>
                <a:gd name="T13" fmla="*/ 134 h 401"/>
                <a:gd name="T14" fmla="*/ 194 w 348"/>
                <a:gd name="T15" fmla="*/ 0 h 401"/>
                <a:gd name="T16" fmla="*/ 266 w 348"/>
                <a:gd name="T17" fmla="*/ 4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01">
                  <a:moveTo>
                    <a:pt x="266" y="45"/>
                  </a:moveTo>
                  <a:lnTo>
                    <a:pt x="348" y="134"/>
                  </a:lnTo>
                  <a:lnTo>
                    <a:pt x="209" y="356"/>
                  </a:lnTo>
                  <a:lnTo>
                    <a:pt x="154" y="401"/>
                  </a:lnTo>
                  <a:lnTo>
                    <a:pt x="72" y="401"/>
                  </a:lnTo>
                  <a:lnTo>
                    <a:pt x="0" y="267"/>
                  </a:lnTo>
                  <a:lnTo>
                    <a:pt x="38" y="134"/>
                  </a:lnTo>
                  <a:lnTo>
                    <a:pt x="194" y="0"/>
                  </a:lnTo>
                  <a:lnTo>
                    <a:pt x="266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20"/>
            <p:cNvSpPr>
              <a:spLocks/>
            </p:cNvSpPr>
            <p:nvPr/>
          </p:nvSpPr>
          <p:spPr bwMode="auto">
            <a:xfrm>
              <a:off x="7682132" y="4529672"/>
              <a:ext cx="778300" cy="909038"/>
            </a:xfrm>
            <a:custGeom>
              <a:avLst/>
              <a:gdLst>
                <a:gd name="T0" fmla="*/ 0 w 381"/>
                <a:gd name="T1" fmla="*/ 89 h 445"/>
                <a:gd name="T2" fmla="*/ 73 w 381"/>
                <a:gd name="T3" fmla="*/ 0 h 445"/>
                <a:gd name="T4" fmla="*/ 246 w 381"/>
                <a:gd name="T5" fmla="*/ 45 h 445"/>
                <a:gd name="T6" fmla="*/ 217 w 381"/>
                <a:gd name="T7" fmla="*/ 267 h 445"/>
                <a:gd name="T8" fmla="*/ 354 w 381"/>
                <a:gd name="T9" fmla="*/ 267 h 445"/>
                <a:gd name="T10" fmla="*/ 381 w 381"/>
                <a:gd name="T11" fmla="*/ 356 h 445"/>
                <a:gd name="T12" fmla="*/ 280 w 381"/>
                <a:gd name="T13" fmla="*/ 401 h 445"/>
                <a:gd name="T14" fmla="*/ 225 w 381"/>
                <a:gd name="T15" fmla="*/ 401 h 445"/>
                <a:gd name="T16" fmla="*/ 188 w 381"/>
                <a:gd name="T17" fmla="*/ 445 h 445"/>
                <a:gd name="T18" fmla="*/ 133 w 381"/>
                <a:gd name="T19" fmla="*/ 445 h 445"/>
                <a:gd name="T20" fmla="*/ 144 w 381"/>
                <a:gd name="T21" fmla="*/ 356 h 445"/>
                <a:gd name="T22" fmla="*/ 107 w 381"/>
                <a:gd name="T23" fmla="*/ 311 h 445"/>
                <a:gd name="T24" fmla="*/ 8 w 381"/>
                <a:gd name="T25" fmla="*/ 134 h 445"/>
                <a:gd name="T26" fmla="*/ 0 w 381"/>
                <a:gd name="T27" fmla="*/ 8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445">
                  <a:moveTo>
                    <a:pt x="0" y="89"/>
                  </a:moveTo>
                  <a:lnTo>
                    <a:pt x="73" y="0"/>
                  </a:lnTo>
                  <a:lnTo>
                    <a:pt x="246" y="45"/>
                  </a:lnTo>
                  <a:lnTo>
                    <a:pt x="217" y="267"/>
                  </a:lnTo>
                  <a:lnTo>
                    <a:pt x="354" y="267"/>
                  </a:lnTo>
                  <a:lnTo>
                    <a:pt x="381" y="356"/>
                  </a:lnTo>
                  <a:lnTo>
                    <a:pt x="280" y="401"/>
                  </a:lnTo>
                  <a:lnTo>
                    <a:pt x="225" y="401"/>
                  </a:lnTo>
                  <a:lnTo>
                    <a:pt x="188" y="445"/>
                  </a:lnTo>
                  <a:lnTo>
                    <a:pt x="133" y="445"/>
                  </a:lnTo>
                  <a:lnTo>
                    <a:pt x="144" y="356"/>
                  </a:lnTo>
                  <a:lnTo>
                    <a:pt x="107" y="311"/>
                  </a:lnTo>
                  <a:lnTo>
                    <a:pt x="8" y="134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21"/>
            <p:cNvSpPr>
              <a:spLocks/>
            </p:cNvSpPr>
            <p:nvPr/>
          </p:nvSpPr>
          <p:spPr bwMode="auto">
            <a:xfrm>
              <a:off x="7651490" y="5348826"/>
              <a:ext cx="602621" cy="1088802"/>
            </a:xfrm>
            <a:custGeom>
              <a:avLst/>
              <a:gdLst>
                <a:gd name="T0" fmla="*/ 295 w 295"/>
                <a:gd name="T1" fmla="*/ 0 h 533"/>
                <a:gd name="T2" fmla="*/ 239 w 295"/>
                <a:gd name="T3" fmla="*/ 222 h 533"/>
                <a:gd name="T4" fmla="*/ 247 w 295"/>
                <a:gd name="T5" fmla="*/ 311 h 533"/>
                <a:gd name="T6" fmla="*/ 90 w 295"/>
                <a:gd name="T7" fmla="*/ 533 h 533"/>
                <a:gd name="T8" fmla="*/ 8 w 295"/>
                <a:gd name="T9" fmla="*/ 444 h 533"/>
                <a:gd name="T10" fmla="*/ 0 w 295"/>
                <a:gd name="T11" fmla="*/ 355 h 533"/>
                <a:gd name="T12" fmla="*/ 103 w 295"/>
                <a:gd name="T13" fmla="*/ 88 h 533"/>
                <a:gd name="T14" fmla="*/ 148 w 295"/>
                <a:gd name="T15" fmla="*/ 44 h 533"/>
                <a:gd name="T16" fmla="*/ 203 w 295"/>
                <a:gd name="T17" fmla="*/ 44 h 533"/>
                <a:gd name="T18" fmla="*/ 240 w 295"/>
                <a:gd name="T19" fmla="*/ 0 h 533"/>
                <a:gd name="T20" fmla="*/ 295 w 295"/>
                <a:gd name="T2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" h="533">
                  <a:moveTo>
                    <a:pt x="295" y="0"/>
                  </a:moveTo>
                  <a:lnTo>
                    <a:pt x="239" y="222"/>
                  </a:lnTo>
                  <a:lnTo>
                    <a:pt x="247" y="311"/>
                  </a:lnTo>
                  <a:lnTo>
                    <a:pt x="90" y="533"/>
                  </a:lnTo>
                  <a:lnTo>
                    <a:pt x="8" y="444"/>
                  </a:lnTo>
                  <a:lnTo>
                    <a:pt x="0" y="355"/>
                  </a:lnTo>
                  <a:lnTo>
                    <a:pt x="103" y="88"/>
                  </a:lnTo>
                  <a:lnTo>
                    <a:pt x="148" y="44"/>
                  </a:lnTo>
                  <a:lnTo>
                    <a:pt x="203" y="44"/>
                  </a:lnTo>
                  <a:lnTo>
                    <a:pt x="240" y="0"/>
                  </a:lnTo>
                  <a:lnTo>
                    <a:pt x="29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22"/>
            <p:cNvSpPr>
              <a:spLocks/>
            </p:cNvSpPr>
            <p:nvPr/>
          </p:nvSpPr>
          <p:spPr bwMode="auto">
            <a:xfrm>
              <a:off x="3800852" y="5164976"/>
              <a:ext cx="635305" cy="819155"/>
            </a:xfrm>
            <a:custGeom>
              <a:avLst/>
              <a:gdLst>
                <a:gd name="T0" fmla="*/ 240 w 311"/>
                <a:gd name="T1" fmla="*/ 0 h 401"/>
                <a:gd name="T2" fmla="*/ 303 w 311"/>
                <a:gd name="T3" fmla="*/ 0 h 401"/>
                <a:gd name="T4" fmla="*/ 239 w 311"/>
                <a:gd name="T5" fmla="*/ 134 h 401"/>
                <a:gd name="T6" fmla="*/ 311 w 311"/>
                <a:gd name="T7" fmla="*/ 223 h 401"/>
                <a:gd name="T8" fmla="*/ 301 w 311"/>
                <a:gd name="T9" fmla="*/ 356 h 401"/>
                <a:gd name="T10" fmla="*/ 200 w 311"/>
                <a:gd name="T11" fmla="*/ 401 h 401"/>
                <a:gd name="T12" fmla="*/ 182 w 311"/>
                <a:gd name="T13" fmla="*/ 312 h 401"/>
                <a:gd name="T14" fmla="*/ 36 w 311"/>
                <a:gd name="T15" fmla="*/ 356 h 401"/>
                <a:gd name="T16" fmla="*/ 0 w 311"/>
                <a:gd name="T17" fmla="*/ 312 h 401"/>
                <a:gd name="T18" fmla="*/ 46 w 311"/>
                <a:gd name="T19" fmla="*/ 268 h 401"/>
                <a:gd name="T20" fmla="*/ 29 w 311"/>
                <a:gd name="T21" fmla="*/ 134 h 401"/>
                <a:gd name="T22" fmla="*/ 103 w 311"/>
                <a:gd name="T23" fmla="*/ 45 h 401"/>
                <a:gd name="T24" fmla="*/ 240 w 311"/>
                <a:gd name="T2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401">
                  <a:moveTo>
                    <a:pt x="240" y="0"/>
                  </a:moveTo>
                  <a:lnTo>
                    <a:pt x="303" y="0"/>
                  </a:lnTo>
                  <a:lnTo>
                    <a:pt x="239" y="134"/>
                  </a:lnTo>
                  <a:lnTo>
                    <a:pt x="311" y="223"/>
                  </a:lnTo>
                  <a:lnTo>
                    <a:pt x="301" y="356"/>
                  </a:lnTo>
                  <a:lnTo>
                    <a:pt x="200" y="401"/>
                  </a:lnTo>
                  <a:lnTo>
                    <a:pt x="182" y="312"/>
                  </a:lnTo>
                  <a:lnTo>
                    <a:pt x="36" y="356"/>
                  </a:lnTo>
                  <a:lnTo>
                    <a:pt x="0" y="312"/>
                  </a:lnTo>
                  <a:lnTo>
                    <a:pt x="46" y="268"/>
                  </a:lnTo>
                  <a:lnTo>
                    <a:pt x="29" y="134"/>
                  </a:lnTo>
                  <a:lnTo>
                    <a:pt x="103" y="45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23"/>
            <p:cNvSpPr>
              <a:spLocks/>
            </p:cNvSpPr>
            <p:nvPr/>
          </p:nvSpPr>
          <p:spPr bwMode="auto">
            <a:xfrm>
              <a:off x="6891576" y="895567"/>
              <a:ext cx="1019348" cy="819155"/>
            </a:xfrm>
            <a:custGeom>
              <a:avLst/>
              <a:gdLst>
                <a:gd name="T0" fmla="*/ 1 w 499"/>
                <a:gd name="T1" fmla="*/ 0 h 401"/>
                <a:gd name="T2" fmla="*/ 201 w 499"/>
                <a:gd name="T3" fmla="*/ 0 h 401"/>
                <a:gd name="T4" fmla="*/ 228 w 499"/>
                <a:gd name="T5" fmla="*/ 89 h 401"/>
                <a:gd name="T6" fmla="*/ 374 w 499"/>
                <a:gd name="T7" fmla="*/ 89 h 401"/>
                <a:gd name="T8" fmla="*/ 499 w 499"/>
                <a:gd name="T9" fmla="*/ 356 h 401"/>
                <a:gd name="T10" fmla="*/ 398 w 499"/>
                <a:gd name="T11" fmla="*/ 401 h 401"/>
                <a:gd name="T12" fmla="*/ 345 w 499"/>
                <a:gd name="T13" fmla="*/ 267 h 401"/>
                <a:gd name="T14" fmla="*/ 190 w 499"/>
                <a:gd name="T15" fmla="*/ 267 h 401"/>
                <a:gd name="T16" fmla="*/ 0 w 499"/>
                <a:gd name="T17" fmla="*/ 45 h 401"/>
                <a:gd name="T18" fmla="*/ 1 w 499"/>
                <a:gd name="T1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401">
                  <a:moveTo>
                    <a:pt x="1" y="0"/>
                  </a:moveTo>
                  <a:lnTo>
                    <a:pt x="201" y="0"/>
                  </a:lnTo>
                  <a:lnTo>
                    <a:pt x="228" y="89"/>
                  </a:lnTo>
                  <a:lnTo>
                    <a:pt x="374" y="89"/>
                  </a:lnTo>
                  <a:lnTo>
                    <a:pt x="499" y="356"/>
                  </a:lnTo>
                  <a:lnTo>
                    <a:pt x="398" y="401"/>
                  </a:lnTo>
                  <a:lnTo>
                    <a:pt x="345" y="267"/>
                  </a:lnTo>
                  <a:lnTo>
                    <a:pt x="190" y="267"/>
                  </a:lnTo>
                  <a:lnTo>
                    <a:pt x="0" y="4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24"/>
            <p:cNvSpPr>
              <a:spLocks/>
            </p:cNvSpPr>
            <p:nvPr/>
          </p:nvSpPr>
          <p:spPr bwMode="auto">
            <a:xfrm>
              <a:off x="5755791" y="2895448"/>
              <a:ext cx="931507" cy="635305"/>
            </a:xfrm>
            <a:custGeom>
              <a:avLst/>
              <a:gdLst>
                <a:gd name="T0" fmla="*/ 221 w 456"/>
                <a:gd name="T1" fmla="*/ 0 h 311"/>
                <a:gd name="T2" fmla="*/ 339 w 456"/>
                <a:gd name="T3" fmla="*/ 0 h 311"/>
                <a:gd name="T4" fmla="*/ 456 w 456"/>
                <a:gd name="T5" fmla="*/ 178 h 311"/>
                <a:gd name="T6" fmla="*/ 237 w 456"/>
                <a:gd name="T7" fmla="*/ 267 h 311"/>
                <a:gd name="T8" fmla="*/ 45 w 456"/>
                <a:gd name="T9" fmla="*/ 311 h 311"/>
                <a:gd name="T10" fmla="*/ 0 w 456"/>
                <a:gd name="T11" fmla="*/ 311 h 311"/>
                <a:gd name="T12" fmla="*/ 1 w 456"/>
                <a:gd name="T13" fmla="*/ 222 h 311"/>
                <a:gd name="T14" fmla="*/ 73 w 456"/>
                <a:gd name="T15" fmla="*/ 178 h 311"/>
                <a:gd name="T16" fmla="*/ 129 w 456"/>
                <a:gd name="T17" fmla="*/ 44 h 311"/>
                <a:gd name="T18" fmla="*/ 221 w 456"/>
                <a:gd name="T1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311">
                  <a:moveTo>
                    <a:pt x="221" y="0"/>
                  </a:moveTo>
                  <a:lnTo>
                    <a:pt x="339" y="0"/>
                  </a:lnTo>
                  <a:lnTo>
                    <a:pt x="456" y="178"/>
                  </a:lnTo>
                  <a:lnTo>
                    <a:pt x="237" y="267"/>
                  </a:lnTo>
                  <a:lnTo>
                    <a:pt x="45" y="311"/>
                  </a:lnTo>
                  <a:lnTo>
                    <a:pt x="0" y="311"/>
                  </a:lnTo>
                  <a:lnTo>
                    <a:pt x="1" y="222"/>
                  </a:lnTo>
                  <a:lnTo>
                    <a:pt x="73" y="178"/>
                  </a:lnTo>
                  <a:lnTo>
                    <a:pt x="129" y="44"/>
                  </a:lnTo>
                  <a:lnTo>
                    <a:pt x="221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25"/>
            <p:cNvSpPr>
              <a:spLocks/>
            </p:cNvSpPr>
            <p:nvPr/>
          </p:nvSpPr>
          <p:spPr bwMode="auto">
            <a:xfrm>
              <a:off x="5870186" y="5348826"/>
              <a:ext cx="833454" cy="817112"/>
            </a:xfrm>
            <a:custGeom>
              <a:avLst/>
              <a:gdLst>
                <a:gd name="T0" fmla="*/ 336 w 408"/>
                <a:gd name="T1" fmla="*/ 222 h 400"/>
                <a:gd name="T2" fmla="*/ 408 w 408"/>
                <a:gd name="T3" fmla="*/ 311 h 400"/>
                <a:gd name="T4" fmla="*/ 344 w 408"/>
                <a:gd name="T5" fmla="*/ 355 h 400"/>
                <a:gd name="T6" fmla="*/ 244 w 408"/>
                <a:gd name="T7" fmla="*/ 355 h 400"/>
                <a:gd name="T8" fmla="*/ 152 w 408"/>
                <a:gd name="T9" fmla="*/ 400 h 400"/>
                <a:gd name="T10" fmla="*/ 106 w 408"/>
                <a:gd name="T11" fmla="*/ 400 h 400"/>
                <a:gd name="T12" fmla="*/ 80 w 408"/>
                <a:gd name="T13" fmla="*/ 355 h 400"/>
                <a:gd name="T14" fmla="*/ 125 w 408"/>
                <a:gd name="T15" fmla="*/ 311 h 400"/>
                <a:gd name="T16" fmla="*/ 99 w 408"/>
                <a:gd name="T17" fmla="*/ 178 h 400"/>
                <a:gd name="T18" fmla="*/ 54 w 408"/>
                <a:gd name="T19" fmla="*/ 133 h 400"/>
                <a:gd name="T20" fmla="*/ 0 w 408"/>
                <a:gd name="T21" fmla="*/ 88 h 400"/>
                <a:gd name="T22" fmla="*/ 73 w 408"/>
                <a:gd name="T23" fmla="*/ 0 h 400"/>
                <a:gd name="T24" fmla="*/ 110 w 408"/>
                <a:gd name="T25" fmla="*/ 0 h 400"/>
                <a:gd name="T26" fmla="*/ 201 w 408"/>
                <a:gd name="T27" fmla="*/ 0 h 400"/>
                <a:gd name="T28" fmla="*/ 226 w 408"/>
                <a:gd name="T29" fmla="*/ 222 h 400"/>
                <a:gd name="T30" fmla="*/ 336 w 408"/>
                <a:gd name="T31" fmla="*/ 22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400">
                  <a:moveTo>
                    <a:pt x="336" y="222"/>
                  </a:moveTo>
                  <a:lnTo>
                    <a:pt x="408" y="311"/>
                  </a:lnTo>
                  <a:lnTo>
                    <a:pt x="344" y="355"/>
                  </a:lnTo>
                  <a:lnTo>
                    <a:pt x="244" y="355"/>
                  </a:lnTo>
                  <a:lnTo>
                    <a:pt x="152" y="400"/>
                  </a:lnTo>
                  <a:lnTo>
                    <a:pt x="106" y="400"/>
                  </a:lnTo>
                  <a:lnTo>
                    <a:pt x="80" y="355"/>
                  </a:lnTo>
                  <a:lnTo>
                    <a:pt x="125" y="311"/>
                  </a:lnTo>
                  <a:lnTo>
                    <a:pt x="99" y="178"/>
                  </a:lnTo>
                  <a:lnTo>
                    <a:pt x="54" y="133"/>
                  </a:lnTo>
                  <a:lnTo>
                    <a:pt x="0" y="88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201" y="0"/>
                  </a:lnTo>
                  <a:lnTo>
                    <a:pt x="226" y="222"/>
                  </a:lnTo>
                  <a:lnTo>
                    <a:pt x="336" y="222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26"/>
            <p:cNvSpPr>
              <a:spLocks/>
            </p:cNvSpPr>
            <p:nvPr/>
          </p:nvSpPr>
          <p:spPr bwMode="auto">
            <a:xfrm>
              <a:off x="3120605" y="4257982"/>
              <a:ext cx="766043" cy="817112"/>
            </a:xfrm>
            <a:custGeom>
              <a:avLst/>
              <a:gdLst>
                <a:gd name="T0" fmla="*/ 194 w 375"/>
                <a:gd name="T1" fmla="*/ 0 h 400"/>
                <a:gd name="T2" fmla="*/ 330 w 375"/>
                <a:gd name="T3" fmla="*/ 0 h 400"/>
                <a:gd name="T4" fmla="*/ 375 w 375"/>
                <a:gd name="T5" fmla="*/ 44 h 400"/>
                <a:gd name="T6" fmla="*/ 356 w 375"/>
                <a:gd name="T7" fmla="*/ 178 h 400"/>
                <a:gd name="T8" fmla="*/ 310 w 375"/>
                <a:gd name="T9" fmla="*/ 222 h 400"/>
                <a:gd name="T10" fmla="*/ 146 w 375"/>
                <a:gd name="T11" fmla="*/ 267 h 400"/>
                <a:gd name="T12" fmla="*/ 63 w 375"/>
                <a:gd name="T13" fmla="*/ 400 h 400"/>
                <a:gd name="T14" fmla="*/ 8 w 375"/>
                <a:gd name="T15" fmla="*/ 356 h 400"/>
                <a:gd name="T16" fmla="*/ 0 w 375"/>
                <a:gd name="T17" fmla="*/ 267 h 400"/>
                <a:gd name="T18" fmla="*/ 55 w 375"/>
                <a:gd name="T19" fmla="*/ 222 h 400"/>
                <a:gd name="T20" fmla="*/ 194 w 375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400">
                  <a:moveTo>
                    <a:pt x="194" y="0"/>
                  </a:moveTo>
                  <a:lnTo>
                    <a:pt x="330" y="0"/>
                  </a:lnTo>
                  <a:lnTo>
                    <a:pt x="375" y="44"/>
                  </a:lnTo>
                  <a:lnTo>
                    <a:pt x="356" y="178"/>
                  </a:lnTo>
                  <a:lnTo>
                    <a:pt x="310" y="222"/>
                  </a:lnTo>
                  <a:lnTo>
                    <a:pt x="146" y="267"/>
                  </a:lnTo>
                  <a:lnTo>
                    <a:pt x="63" y="400"/>
                  </a:lnTo>
                  <a:lnTo>
                    <a:pt x="8" y="356"/>
                  </a:lnTo>
                  <a:lnTo>
                    <a:pt x="0" y="267"/>
                  </a:lnTo>
                  <a:lnTo>
                    <a:pt x="55" y="222"/>
                  </a:lnTo>
                  <a:lnTo>
                    <a:pt x="19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27"/>
            <p:cNvSpPr>
              <a:spLocks/>
            </p:cNvSpPr>
            <p:nvPr/>
          </p:nvSpPr>
          <p:spPr bwMode="auto">
            <a:xfrm>
              <a:off x="3557760" y="3348945"/>
              <a:ext cx="896781" cy="635305"/>
            </a:xfrm>
            <a:custGeom>
              <a:avLst/>
              <a:gdLst>
                <a:gd name="T0" fmla="*/ 290 w 439"/>
                <a:gd name="T1" fmla="*/ 311 h 311"/>
                <a:gd name="T2" fmla="*/ 272 w 439"/>
                <a:gd name="T3" fmla="*/ 311 h 311"/>
                <a:gd name="T4" fmla="*/ 191 w 439"/>
                <a:gd name="T5" fmla="*/ 267 h 311"/>
                <a:gd name="T6" fmla="*/ 8 w 439"/>
                <a:gd name="T7" fmla="*/ 222 h 311"/>
                <a:gd name="T8" fmla="*/ 0 w 439"/>
                <a:gd name="T9" fmla="*/ 222 h 311"/>
                <a:gd name="T10" fmla="*/ 191 w 439"/>
                <a:gd name="T11" fmla="*/ 0 h 311"/>
                <a:gd name="T12" fmla="*/ 311 w 439"/>
                <a:gd name="T13" fmla="*/ 89 h 311"/>
                <a:gd name="T14" fmla="*/ 372 w 439"/>
                <a:gd name="T15" fmla="*/ 89 h 311"/>
                <a:gd name="T16" fmla="*/ 439 w 439"/>
                <a:gd name="T17" fmla="*/ 133 h 311"/>
                <a:gd name="T18" fmla="*/ 290 w 439"/>
                <a:gd name="T1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11">
                  <a:moveTo>
                    <a:pt x="290" y="311"/>
                  </a:moveTo>
                  <a:lnTo>
                    <a:pt x="272" y="311"/>
                  </a:lnTo>
                  <a:lnTo>
                    <a:pt x="191" y="267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91" y="0"/>
                  </a:lnTo>
                  <a:lnTo>
                    <a:pt x="311" y="89"/>
                  </a:lnTo>
                  <a:lnTo>
                    <a:pt x="372" y="89"/>
                  </a:lnTo>
                  <a:lnTo>
                    <a:pt x="439" y="133"/>
                  </a:lnTo>
                  <a:lnTo>
                    <a:pt x="290" y="311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28"/>
            <p:cNvSpPr>
              <a:spLocks/>
            </p:cNvSpPr>
            <p:nvPr/>
          </p:nvSpPr>
          <p:spPr bwMode="auto">
            <a:xfrm>
              <a:off x="3592488" y="1351107"/>
              <a:ext cx="909037" cy="727230"/>
            </a:xfrm>
            <a:custGeom>
              <a:avLst/>
              <a:gdLst>
                <a:gd name="T0" fmla="*/ 238 w 445"/>
                <a:gd name="T1" fmla="*/ 0 h 356"/>
                <a:gd name="T2" fmla="*/ 356 w 445"/>
                <a:gd name="T3" fmla="*/ 88 h 356"/>
                <a:gd name="T4" fmla="*/ 337 w 445"/>
                <a:gd name="T5" fmla="*/ 133 h 356"/>
                <a:gd name="T6" fmla="*/ 445 w 445"/>
                <a:gd name="T7" fmla="*/ 266 h 356"/>
                <a:gd name="T8" fmla="*/ 418 w 445"/>
                <a:gd name="T9" fmla="*/ 311 h 356"/>
                <a:gd name="T10" fmla="*/ 290 w 445"/>
                <a:gd name="T11" fmla="*/ 356 h 356"/>
                <a:gd name="T12" fmla="*/ 191 w 445"/>
                <a:gd name="T13" fmla="*/ 222 h 356"/>
                <a:gd name="T14" fmla="*/ 109 w 445"/>
                <a:gd name="T15" fmla="*/ 178 h 356"/>
                <a:gd name="T16" fmla="*/ 0 w 445"/>
                <a:gd name="T17" fmla="*/ 133 h 356"/>
                <a:gd name="T18" fmla="*/ 64 w 445"/>
                <a:gd name="T19" fmla="*/ 88 h 356"/>
                <a:gd name="T20" fmla="*/ 238 w 445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356">
                  <a:moveTo>
                    <a:pt x="238" y="0"/>
                  </a:moveTo>
                  <a:lnTo>
                    <a:pt x="356" y="88"/>
                  </a:lnTo>
                  <a:lnTo>
                    <a:pt x="337" y="133"/>
                  </a:lnTo>
                  <a:lnTo>
                    <a:pt x="445" y="266"/>
                  </a:lnTo>
                  <a:lnTo>
                    <a:pt x="418" y="311"/>
                  </a:lnTo>
                  <a:lnTo>
                    <a:pt x="290" y="356"/>
                  </a:lnTo>
                  <a:lnTo>
                    <a:pt x="191" y="222"/>
                  </a:lnTo>
                  <a:lnTo>
                    <a:pt x="109" y="178"/>
                  </a:lnTo>
                  <a:lnTo>
                    <a:pt x="0" y="133"/>
                  </a:lnTo>
                  <a:lnTo>
                    <a:pt x="64" y="88"/>
                  </a:lnTo>
                  <a:lnTo>
                    <a:pt x="238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29"/>
            <p:cNvSpPr>
              <a:spLocks/>
            </p:cNvSpPr>
            <p:nvPr/>
          </p:nvSpPr>
          <p:spPr bwMode="auto">
            <a:xfrm>
              <a:off x="5210369" y="1440989"/>
              <a:ext cx="614877" cy="637347"/>
            </a:xfrm>
            <a:custGeom>
              <a:avLst/>
              <a:gdLst>
                <a:gd name="T0" fmla="*/ 0 w 301"/>
                <a:gd name="T1" fmla="*/ 267 h 312"/>
                <a:gd name="T2" fmla="*/ 47 w 301"/>
                <a:gd name="T3" fmla="*/ 44 h 312"/>
                <a:gd name="T4" fmla="*/ 193 w 301"/>
                <a:gd name="T5" fmla="*/ 0 h 312"/>
                <a:gd name="T6" fmla="*/ 274 w 301"/>
                <a:gd name="T7" fmla="*/ 89 h 312"/>
                <a:gd name="T8" fmla="*/ 301 w 301"/>
                <a:gd name="T9" fmla="*/ 178 h 312"/>
                <a:gd name="T10" fmla="*/ 273 w 301"/>
                <a:gd name="T11" fmla="*/ 312 h 312"/>
                <a:gd name="T12" fmla="*/ 263 w 301"/>
                <a:gd name="T13" fmla="*/ 312 h 312"/>
                <a:gd name="T14" fmla="*/ 200 w 301"/>
                <a:gd name="T15" fmla="*/ 312 h 312"/>
                <a:gd name="T16" fmla="*/ 0 w 301"/>
                <a:gd name="T17" fmla="*/ 26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12">
                  <a:moveTo>
                    <a:pt x="0" y="267"/>
                  </a:moveTo>
                  <a:lnTo>
                    <a:pt x="47" y="44"/>
                  </a:lnTo>
                  <a:lnTo>
                    <a:pt x="193" y="0"/>
                  </a:lnTo>
                  <a:lnTo>
                    <a:pt x="274" y="89"/>
                  </a:lnTo>
                  <a:lnTo>
                    <a:pt x="301" y="178"/>
                  </a:lnTo>
                  <a:lnTo>
                    <a:pt x="273" y="312"/>
                  </a:lnTo>
                  <a:lnTo>
                    <a:pt x="263" y="312"/>
                  </a:lnTo>
                  <a:lnTo>
                    <a:pt x="200" y="312"/>
                  </a:lnTo>
                  <a:lnTo>
                    <a:pt x="0" y="267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30"/>
            <p:cNvSpPr>
              <a:spLocks/>
            </p:cNvSpPr>
            <p:nvPr/>
          </p:nvSpPr>
          <p:spPr bwMode="auto">
            <a:xfrm>
              <a:off x="7014143" y="1714722"/>
              <a:ext cx="800770" cy="635305"/>
            </a:xfrm>
            <a:custGeom>
              <a:avLst/>
              <a:gdLst>
                <a:gd name="T0" fmla="*/ 338 w 392"/>
                <a:gd name="T1" fmla="*/ 0 h 311"/>
                <a:gd name="T2" fmla="*/ 392 w 392"/>
                <a:gd name="T3" fmla="*/ 88 h 311"/>
                <a:gd name="T4" fmla="*/ 346 w 392"/>
                <a:gd name="T5" fmla="*/ 178 h 311"/>
                <a:gd name="T6" fmla="*/ 145 w 392"/>
                <a:gd name="T7" fmla="*/ 266 h 311"/>
                <a:gd name="T8" fmla="*/ 117 w 392"/>
                <a:gd name="T9" fmla="*/ 311 h 311"/>
                <a:gd name="T10" fmla="*/ 53 w 392"/>
                <a:gd name="T11" fmla="*/ 311 h 311"/>
                <a:gd name="T12" fmla="*/ 0 w 392"/>
                <a:gd name="T13" fmla="*/ 178 h 311"/>
                <a:gd name="T14" fmla="*/ 74 w 392"/>
                <a:gd name="T15" fmla="*/ 88 h 311"/>
                <a:gd name="T16" fmla="*/ 338 w 392"/>
                <a:gd name="T1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11">
                  <a:moveTo>
                    <a:pt x="338" y="0"/>
                  </a:moveTo>
                  <a:lnTo>
                    <a:pt x="392" y="88"/>
                  </a:lnTo>
                  <a:lnTo>
                    <a:pt x="346" y="178"/>
                  </a:lnTo>
                  <a:lnTo>
                    <a:pt x="145" y="266"/>
                  </a:lnTo>
                  <a:lnTo>
                    <a:pt x="117" y="311"/>
                  </a:lnTo>
                  <a:lnTo>
                    <a:pt x="53" y="311"/>
                  </a:lnTo>
                  <a:lnTo>
                    <a:pt x="0" y="178"/>
                  </a:lnTo>
                  <a:lnTo>
                    <a:pt x="74" y="88"/>
                  </a:lnTo>
                  <a:lnTo>
                    <a:pt x="33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31"/>
            <p:cNvSpPr>
              <a:spLocks/>
            </p:cNvSpPr>
            <p:nvPr/>
          </p:nvSpPr>
          <p:spPr bwMode="auto">
            <a:xfrm>
              <a:off x="5122529" y="5620516"/>
              <a:ext cx="1003005" cy="545423"/>
            </a:xfrm>
            <a:custGeom>
              <a:avLst/>
              <a:gdLst>
                <a:gd name="T0" fmla="*/ 420 w 491"/>
                <a:gd name="T1" fmla="*/ 0 h 267"/>
                <a:gd name="T2" fmla="*/ 465 w 491"/>
                <a:gd name="T3" fmla="*/ 45 h 267"/>
                <a:gd name="T4" fmla="*/ 491 w 491"/>
                <a:gd name="T5" fmla="*/ 178 h 267"/>
                <a:gd name="T6" fmla="*/ 446 w 491"/>
                <a:gd name="T7" fmla="*/ 222 h 267"/>
                <a:gd name="T8" fmla="*/ 427 w 491"/>
                <a:gd name="T9" fmla="*/ 222 h 267"/>
                <a:gd name="T10" fmla="*/ 401 w 491"/>
                <a:gd name="T11" fmla="*/ 178 h 267"/>
                <a:gd name="T12" fmla="*/ 254 w 491"/>
                <a:gd name="T13" fmla="*/ 222 h 267"/>
                <a:gd name="T14" fmla="*/ 8 w 491"/>
                <a:gd name="T15" fmla="*/ 267 h 267"/>
                <a:gd name="T16" fmla="*/ 0 w 491"/>
                <a:gd name="T17" fmla="*/ 178 h 267"/>
                <a:gd name="T18" fmla="*/ 420 w 491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1" h="267">
                  <a:moveTo>
                    <a:pt x="420" y="0"/>
                  </a:moveTo>
                  <a:lnTo>
                    <a:pt x="465" y="45"/>
                  </a:lnTo>
                  <a:lnTo>
                    <a:pt x="491" y="178"/>
                  </a:lnTo>
                  <a:lnTo>
                    <a:pt x="446" y="222"/>
                  </a:lnTo>
                  <a:lnTo>
                    <a:pt x="427" y="222"/>
                  </a:lnTo>
                  <a:lnTo>
                    <a:pt x="401" y="178"/>
                  </a:lnTo>
                  <a:lnTo>
                    <a:pt x="254" y="222"/>
                  </a:lnTo>
                  <a:lnTo>
                    <a:pt x="8" y="267"/>
                  </a:lnTo>
                  <a:lnTo>
                    <a:pt x="0" y="178"/>
                  </a:lnTo>
                  <a:lnTo>
                    <a:pt x="42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32"/>
            <p:cNvSpPr>
              <a:spLocks/>
            </p:cNvSpPr>
            <p:nvPr/>
          </p:nvSpPr>
          <p:spPr bwMode="auto">
            <a:xfrm>
              <a:off x="6820079" y="5256902"/>
              <a:ext cx="780342" cy="727230"/>
            </a:xfrm>
            <a:custGeom>
              <a:avLst/>
              <a:gdLst>
                <a:gd name="T0" fmla="*/ 0 w 382"/>
                <a:gd name="T1" fmla="*/ 45 h 356"/>
                <a:gd name="T2" fmla="*/ 46 w 382"/>
                <a:gd name="T3" fmla="*/ 0 h 356"/>
                <a:gd name="T4" fmla="*/ 382 w 382"/>
                <a:gd name="T5" fmla="*/ 89 h 356"/>
                <a:gd name="T6" fmla="*/ 280 w 382"/>
                <a:gd name="T7" fmla="*/ 356 h 356"/>
                <a:gd name="T8" fmla="*/ 153 w 382"/>
                <a:gd name="T9" fmla="*/ 267 h 356"/>
                <a:gd name="T10" fmla="*/ 0 w 382"/>
                <a:gd name="T11" fmla="*/ 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56">
                  <a:moveTo>
                    <a:pt x="0" y="45"/>
                  </a:moveTo>
                  <a:lnTo>
                    <a:pt x="46" y="0"/>
                  </a:lnTo>
                  <a:lnTo>
                    <a:pt x="382" y="89"/>
                  </a:lnTo>
                  <a:lnTo>
                    <a:pt x="280" y="356"/>
                  </a:lnTo>
                  <a:lnTo>
                    <a:pt x="153" y="267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33"/>
            <p:cNvSpPr>
              <a:spLocks/>
            </p:cNvSpPr>
            <p:nvPr/>
          </p:nvSpPr>
          <p:spPr bwMode="auto">
            <a:xfrm>
              <a:off x="4440241" y="2350026"/>
              <a:ext cx="694545" cy="453497"/>
            </a:xfrm>
            <a:custGeom>
              <a:avLst/>
              <a:gdLst>
                <a:gd name="T0" fmla="*/ 1 w 340"/>
                <a:gd name="T1" fmla="*/ 44 h 222"/>
                <a:gd name="T2" fmla="*/ 29 w 340"/>
                <a:gd name="T3" fmla="*/ 44 h 222"/>
                <a:gd name="T4" fmla="*/ 211 w 340"/>
                <a:gd name="T5" fmla="*/ 0 h 222"/>
                <a:gd name="T6" fmla="*/ 320 w 340"/>
                <a:gd name="T7" fmla="*/ 0 h 222"/>
                <a:gd name="T8" fmla="*/ 340 w 340"/>
                <a:gd name="T9" fmla="*/ 89 h 222"/>
                <a:gd name="T10" fmla="*/ 307 w 340"/>
                <a:gd name="T11" fmla="*/ 222 h 222"/>
                <a:gd name="T12" fmla="*/ 192 w 340"/>
                <a:gd name="T13" fmla="*/ 222 h 222"/>
                <a:gd name="T14" fmla="*/ 109 w 340"/>
                <a:gd name="T15" fmla="*/ 222 h 222"/>
                <a:gd name="T16" fmla="*/ 48 w 340"/>
                <a:gd name="T17" fmla="*/ 222 h 222"/>
                <a:gd name="T18" fmla="*/ 20 w 340"/>
                <a:gd name="T19" fmla="*/ 222 h 222"/>
                <a:gd name="T20" fmla="*/ 0 w 340"/>
                <a:gd name="T21" fmla="*/ 178 h 222"/>
                <a:gd name="T22" fmla="*/ 1 w 340"/>
                <a:gd name="T23" fmla="*/ 4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222">
                  <a:moveTo>
                    <a:pt x="1" y="44"/>
                  </a:moveTo>
                  <a:lnTo>
                    <a:pt x="29" y="44"/>
                  </a:lnTo>
                  <a:lnTo>
                    <a:pt x="211" y="0"/>
                  </a:lnTo>
                  <a:lnTo>
                    <a:pt x="320" y="0"/>
                  </a:lnTo>
                  <a:lnTo>
                    <a:pt x="340" y="89"/>
                  </a:lnTo>
                  <a:lnTo>
                    <a:pt x="307" y="222"/>
                  </a:lnTo>
                  <a:lnTo>
                    <a:pt x="192" y="222"/>
                  </a:lnTo>
                  <a:lnTo>
                    <a:pt x="109" y="222"/>
                  </a:lnTo>
                  <a:lnTo>
                    <a:pt x="48" y="222"/>
                  </a:lnTo>
                  <a:lnTo>
                    <a:pt x="20" y="222"/>
                  </a:lnTo>
                  <a:lnTo>
                    <a:pt x="0" y="178"/>
                  </a:lnTo>
                  <a:lnTo>
                    <a:pt x="1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4"/>
            <p:cNvSpPr>
              <a:spLocks/>
            </p:cNvSpPr>
            <p:nvPr/>
          </p:nvSpPr>
          <p:spPr bwMode="auto">
            <a:xfrm>
              <a:off x="7132624" y="2985331"/>
              <a:ext cx="766043" cy="545423"/>
            </a:xfrm>
            <a:custGeom>
              <a:avLst/>
              <a:gdLst>
                <a:gd name="T0" fmla="*/ 0 w 375"/>
                <a:gd name="T1" fmla="*/ 223 h 267"/>
                <a:gd name="T2" fmla="*/ 30 w 375"/>
                <a:gd name="T3" fmla="*/ 0 h 267"/>
                <a:gd name="T4" fmla="*/ 57 w 375"/>
                <a:gd name="T5" fmla="*/ 0 h 267"/>
                <a:gd name="T6" fmla="*/ 248 w 375"/>
                <a:gd name="T7" fmla="*/ 0 h 267"/>
                <a:gd name="T8" fmla="*/ 275 w 375"/>
                <a:gd name="T9" fmla="*/ 45 h 267"/>
                <a:gd name="T10" fmla="*/ 357 w 375"/>
                <a:gd name="T11" fmla="*/ 45 h 267"/>
                <a:gd name="T12" fmla="*/ 375 w 375"/>
                <a:gd name="T13" fmla="*/ 89 h 267"/>
                <a:gd name="T14" fmla="*/ 338 w 375"/>
                <a:gd name="T15" fmla="*/ 178 h 267"/>
                <a:gd name="T16" fmla="*/ 46 w 375"/>
                <a:gd name="T17" fmla="*/ 223 h 267"/>
                <a:gd name="T18" fmla="*/ 9 w 375"/>
                <a:gd name="T19" fmla="*/ 267 h 267"/>
                <a:gd name="T20" fmla="*/ 0 w 375"/>
                <a:gd name="T21" fmla="*/ 22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267">
                  <a:moveTo>
                    <a:pt x="0" y="223"/>
                  </a:moveTo>
                  <a:lnTo>
                    <a:pt x="30" y="0"/>
                  </a:lnTo>
                  <a:lnTo>
                    <a:pt x="57" y="0"/>
                  </a:lnTo>
                  <a:lnTo>
                    <a:pt x="248" y="0"/>
                  </a:lnTo>
                  <a:lnTo>
                    <a:pt x="275" y="45"/>
                  </a:lnTo>
                  <a:lnTo>
                    <a:pt x="357" y="45"/>
                  </a:lnTo>
                  <a:lnTo>
                    <a:pt x="375" y="89"/>
                  </a:lnTo>
                  <a:lnTo>
                    <a:pt x="338" y="178"/>
                  </a:lnTo>
                  <a:lnTo>
                    <a:pt x="46" y="223"/>
                  </a:lnTo>
                  <a:lnTo>
                    <a:pt x="9" y="267"/>
                  </a:lnTo>
                  <a:lnTo>
                    <a:pt x="0" y="223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35"/>
            <p:cNvSpPr>
              <a:spLocks/>
            </p:cNvSpPr>
            <p:nvPr/>
          </p:nvSpPr>
          <p:spPr bwMode="auto">
            <a:xfrm>
              <a:off x="6049951" y="1259181"/>
              <a:ext cx="631219" cy="819155"/>
            </a:xfrm>
            <a:custGeom>
              <a:avLst/>
              <a:gdLst>
                <a:gd name="T0" fmla="*/ 147 w 309"/>
                <a:gd name="T1" fmla="*/ 0 h 401"/>
                <a:gd name="T2" fmla="*/ 156 w 309"/>
                <a:gd name="T3" fmla="*/ 0 h 401"/>
                <a:gd name="T4" fmla="*/ 309 w 309"/>
                <a:gd name="T5" fmla="*/ 178 h 401"/>
                <a:gd name="T6" fmla="*/ 290 w 309"/>
                <a:gd name="T7" fmla="*/ 401 h 401"/>
                <a:gd name="T8" fmla="*/ 226 w 309"/>
                <a:gd name="T9" fmla="*/ 401 h 401"/>
                <a:gd name="T10" fmla="*/ 127 w 309"/>
                <a:gd name="T11" fmla="*/ 223 h 401"/>
                <a:gd name="T12" fmla="*/ 54 w 309"/>
                <a:gd name="T13" fmla="*/ 223 h 401"/>
                <a:gd name="T14" fmla="*/ 0 w 309"/>
                <a:gd name="T15" fmla="*/ 133 h 401"/>
                <a:gd name="T16" fmla="*/ 56 w 309"/>
                <a:gd name="T17" fmla="*/ 0 h 401"/>
                <a:gd name="T18" fmla="*/ 147 w 309"/>
                <a:gd name="T1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1">
                  <a:moveTo>
                    <a:pt x="147" y="0"/>
                  </a:moveTo>
                  <a:lnTo>
                    <a:pt x="156" y="0"/>
                  </a:lnTo>
                  <a:lnTo>
                    <a:pt x="309" y="178"/>
                  </a:lnTo>
                  <a:lnTo>
                    <a:pt x="290" y="401"/>
                  </a:lnTo>
                  <a:lnTo>
                    <a:pt x="226" y="401"/>
                  </a:lnTo>
                  <a:lnTo>
                    <a:pt x="127" y="223"/>
                  </a:lnTo>
                  <a:lnTo>
                    <a:pt x="54" y="223"/>
                  </a:lnTo>
                  <a:lnTo>
                    <a:pt x="0" y="133"/>
                  </a:lnTo>
                  <a:lnTo>
                    <a:pt x="56" y="0"/>
                  </a:lnTo>
                  <a:lnTo>
                    <a:pt x="147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36"/>
            <p:cNvSpPr>
              <a:spLocks/>
            </p:cNvSpPr>
            <p:nvPr/>
          </p:nvSpPr>
          <p:spPr bwMode="auto">
            <a:xfrm>
              <a:off x="5768047" y="1714722"/>
              <a:ext cx="743572" cy="543379"/>
            </a:xfrm>
            <a:custGeom>
              <a:avLst/>
              <a:gdLst>
                <a:gd name="T0" fmla="*/ 0 w 364"/>
                <a:gd name="T1" fmla="*/ 178 h 266"/>
                <a:gd name="T2" fmla="*/ 28 w 364"/>
                <a:gd name="T3" fmla="*/ 44 h 266"/>
                <a:gd name="T4" fmla="*/ 192 w 364"/>
                <a:gd name="T5" fmla="*/ 0 h 266"/>
                <a:gd name="T6" fmla="*/ 192 w 364"/>
                <a:gd name="T7" fmla="*/ 0 h 266"/>
                <a:gd name="T8" fmla="*/ 265 w 364"/>
                <a:gd name="T9" fmla="*/ 0 h 266"/>
                <a:gd name="T10" fmla="*/ 364 w 364"/>
                <a:gd name="T11" fmla="*/ 178 h 266"/>
                <a:gd name="T12" fmla="*/ 363 w 364"/>
                <a:gd name="T13" fmla="*/ 222 h 266"/>
                <a:gd name="T14" fmla="*/ 217 w 364"/>
                <a:gd name="T15" fmla="*/ 266 h 266"/>
                <a:gd name="T16" fmla="*/ 200 w 364"/>
                <a:gd name="T17" fmla="*/ 178 h 266"/>
                <a:gd name="T18" fmla="*/ 0 w 364"/>
                <a:gd name="T19" fmla="*/ 17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" h="266">
                  <a:moveTo>
                    <a:pt x="0" y="178"/>
                  </a:moveTo>
                  <a:lnTo>
                    <a:pt x="28" y="4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5" y="0"/>
                  </a:lnTo>
                  <a:lnTo>
                    <a:pt x="364" y="178"/>
                  </a:lnTo>
                  <a:lnTo>
                    <a:pt x="363" y="222"/>
                  </a:lnTo>
                  <a:lnTo>
                    <a:pt x="217" y="266"/>
                  </a:lnTo>
                  <a:lnTo>
                    <a:pt x="200" y="178"/>
                  </a:lnTo>
                  <a:lnTo>
                    <a:pt x="0" y="178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37"/>
            <p:cNvSpPr>
              <a:spLocks/>
            </p:cNvSpPr>
            <p:nvPr/>
          </p:nvSpPr>
          <p:spPr bwMode="auto">
            <a:xfrm>
              <a:off x="3104263" y="1622796"/>
              <a:ext cx="710887" cy="635305"/>
            </a:xfrm>
            <a:custGeom>
              <a:avLst/>
              <a:gdLst>
                <a:gd name="T0" fmla="*/ 65 w 348"/>
                <a:gd name="T1" fmla="*/ 133 h 311"/>
                <a:gd name="T2" fmla="*/ 239 w 348"/>
                <a:gd name="T3" fmla="*/ 0 h 311"/>
                <a:gd name="T4" fmla="*/ 348 w 348"/>
                <a:gd name="T5" fmla="*/ 45 h 311"/>
                <a:gd name="T6" fmla="*/ 347 w 348"/>
                <a:gd name="T7" fmla="*/ 133 h 311"/>
                <a:gd name="T8" fmla="*/ 228 w 348"/>
                <a:gd name="T9" fmla="*/ 267 h 311"/>
                <a:gd name="T10" fmla="*/ 64 w 348"/>
                <a:gd name="T11" fmla="*/ 311 h 311"/>
                <a:gd name="T12" fmla="*/ 0 w 348"/>
                <a:gd name="T13" fmla="*/ 223 h 311"/>
                <a:gd name="T14" fmla="*/ 65 w 348"/>
                <a:gd name="T15" fmla="*/ 13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11">
                  <a:moveTo>
                    <a:pt x="65" y="133"/>
                  </a:moveTo>
                  <a:lnTo>
                    <a:pt x="239" y="0"/>
                  </a:lnTo>
                  <a:lnTo>
                    <a:pt x="348" y="45"/>
                  </a:lnTo>
                  <a:lnTo>
                    <a:pt x="347" y="133"/>
                  </a:lnTo>
                  <a:lnTo>
                    <a:pt x="228" y="267"/>
                  </a:lnTo>
                  <a:lnTo>
                    <a:pt x="64" y="311"/>
                  </a:lnTo>
                  <a:lnTo>
                    <a:pt x="0" y="223"/>
                  </a:lnTo>
                  <a:lnTo>
                    <a:pt x="65" y="13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38"/>
            <p:cNvSpPr>
              <a:spLocks/>
            </p:cNvSpPr>
            <p:nvPr/>
          </p:nvSpPr>
          <p:spPr bwMode="auto">
            <a:xfrm>
              <a:off x="2569055" y="3259063"/>
              <a:ext cx="616919" cy="635305"/>
            </a:xfrm>
            <a:custGeom>
              <a:avLst/>
              <a:gdLst>
                <a:gd name="T0" fmla="*/ 285 w 302"/>
                <a:gd name="T1" fmla="*/ 0 h 311"/>
                <a:gd name="T2" fmla="*/ 302 w 302"/>
                <a:gd name="T3" fmla="*/ 89 h 311"/>
                <a:gd name="T4" fmla="*/ 256 w 302"/>
                <a:gd name="T5" fmla="*/ 266 h 311"/>
                <a:gd name="T6" fmla="*/ 82 w 302"/>
                <a:gd name="T7" fmla="*/ 311 h 311"/>
                <a:gd name="T8" fmla="*/ 0 w 302"/>
                <a:gd name="T9" fmla="*/ 311 h 311"/>
                <a:gd name="T10" fmla="*/ 1 w 302"/>
                <a:gd name="T11" fmla="*/ 222 h 311"/>
                <a:gd name="T12" fmla="*/ 138 w 302"/>
                <a:gd name="T13" fmla="*/ 133 h 311"/>
                <a:gd name="T14" fmla="*/ 103 w 302"/>
                <a:gd name="T15" fmla="*/ 44 h 311"/>
                <a:gd name="T16" fmla="*/ 148 w 302"/>
                <a:gd name="T17" fmla="*/ 0 h 311"/>
                <a:gd name="T18" fmla="*/ 285 w 302"/>
                <a:gd name="T1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311">
                  <a:moveTo>
                    <a:pt x="285" y="0"/>
                  </a:moveTo>
                  <a:lnTo>
                    <a:pt x="302" y="89"/>
                  </a:lnTo>
                  <a:lnTo>
                    <a:pt x="256" y="266"/>
                  </a:lnTo>
                  <a:lnTo>
                    <a:pt x="82" y="311"/>
                  </a:lnTo>
                  <a:lnTo>
                    <a:pt x="0" y="311"/>
                  </a:lnTo>
                  <a:lnTo>
                    <a:pt x="1" y="222"/>
                  </a:lnTo>
                  <a:lnTo>
                    <a:pt x="138" y="133"/>
                  </a:lnTo>
                  <a:lnTo>
                    <a:pt x="103" y="44"/>
                  </a:lnTo>
                  <a:lnTo>
                    <a:pt x="148" y="0"/>
                  </a:lnTo>
                  <a:lnTo>
                    <a:pt x="28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6521834" y="5348826"/>
              <a:ext cx="610792" cy="635305"/>
            </a:xfrm>
            <a:custGeom>
              <a:avLst/>
              <a:gdLst>
                <a:gd name="T0" fmla="*/ 17 w 299"/>
                <a:gd name="T1" fmla="*/ 222 h 311"/>
                <a:gd name="T2" fmla="*/ 0 w 299"/>
                <a:gd name="T3" fmla="*/ 0 h 311"/>
                <a:gd name="T4" fmla="*/ 19 w 299"/>
                <a:gd name="T5" fmla="*/ 0 h 311"/>
                <a:gd name="T6" fmla="*/ 146 w 299"/>
                <a:gd name="T7" fmla="*/ 0 h 311"/>
                <a:gd name="T8" fmla="*/ 299 w 299"/>
                <a:gd name="T9" fmla="*/ 222 h 311"/>
                <a:gd name="T10" fmla="*/ 262 w 299"/>
                <a:gd name="T11" fmla="*/ 266 h 311"/>
                <a:gd name="T12" fmla="*/ 89 w 299"/>
                <a:gd name="T13" fmla="*/ 311 h 311"/>
                <a:gd name="T14" fmla="*/ 17 w 299"/>
                <a:gd name="T15" fmla="*/ 22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11">
                  <a:moveTo>
                    <a:pt x="17" y="22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46" y="0"/>
                  </a:lnTo>
                  <a:lnTo>
                    <a:pt x="299" y="222"/>
                  </a:lnTo>
                  <a:lnTo>
                    <a:pt x="262" y="266"/>
                  </a:lnTo>
                  <a:lnTo>
                    <a:pt x="89" y="311"/>
                  </a:lnTo>
                  <a:lnTo>
                    <a:pt x="17" y="222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7057042" y="5802323"/>
              <a:ext cx="610792" cy="817112"/>
            </a:xfrm>
            <a:custGeom>
              <a:avLst/>
              <a:gdLst>
                <a:gd name="T0" fmla="*/ 0 w 299"/>
                <a:gd name="T1" fmla="*/ 44 h 400"/>
                <a:gd name="T2" fmla="*/ 37 w 299"/>
                <a:gd name="T3" fmla="*/ 0 h 400"/>
                <a:gd name="T4" fmla="*/ 164 w 299"/>
                <a:gd name="T5" fmla="*/ 89 h 400"/>
                <a:gd name="T6" fmla="*/ 291 w 299"/>
                <a:gd name="T7" fmla="*/ 133 h 400"/>
                <a:gd name="T8" fmla="*/ 299 w 299"/>
                <a:gd name="T9" fmla="*/ 222 h 400"/>
                <a:gd name="T10" fmla="*/ 162 w 299"/>
                <a:gd name="T11" fmla="*/ 267 h 400"/>
                <a:gd name="T12" fmla="*/ 180 w 299"/>
                <a:gd name="T13" fmla="*/ 400 h 400"/>
                <a:gd name="T14" fmla="*/ 143 w 299"/>
                <a:gd name="T15" fmla="*/ 400 h 400"/>
                <a:gd name="T16" fmla="*/ 98 w 299"/>
                <a:gd name="T17" fmla="*/ 356 h 400"/>
                <a:gd name="T18" fmla="*/ 54 w 299"/>
                <a:gd name="T19" fmla="*/ 267 h 400"/>
                <a:gd name="T20" fmla="*/ 0 w 299"/>
                <a:gd name="T21" fmla="*/ 4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400">
                  <a:moveTo>
                    <a:pt x="0" y="44"/>
                  </a:moveTo>
                  <a:lnTo>
                    <a:pt x="37" y="0"/>
                  </a:lnTo>
                  <a:lnTo>
                    <a:pt x="164" y="89"/>
                  </a:lnTo>
                  <a:lnTo>
                    <a:pt x="291" y="133"/>
                  </a:lnTo>
                  <a:lnTo>
                    <a:pt x="299" y="222"/>
                  </a:lnTo>
                  <a:lnTo>
                    <a:pt x="162" y="267"/>
                  </a:lnTo>
                  <a:lnTo>
                    <a:pt x="180" y="400"/>
                  </a:lnTo>
                  <a:lnTo>
                    <a:pt x="143" y="400"/>
                  </a:lnTo>
                  <a:lnTo>
                    <a:pt x="98" y="356"/>
                  </a:lnTo>
                  <a:lnTo>
                    <a:pt x="54" y="267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5067375" y="2350026"/>
              <a:ext cx="598535" cy="727230"/>
            </a:xfrm>
            <a:custGeom>
              <a:avLst/>
              <a:gdLst>
                <a:gd name="T0" fmla="*/ 13 w 293"/>
                <a:gd name="T1" fmla="*/ 0 h 356"/>
                <a:gd name="T2" fmla="*/ 50 w 293"/>
                <a:gd name="T3" fmla="*/ 44 h 356"/>
                <a:gd name="T4" fmla="*/ 177 w 293"/>
                <a:gd name="T5" fmla="*/ 44 h 356"/>
                <a:gd name="T6" fmla="*/ 249 w 293"/>
                <a:gd name="T7" fmla="*/ 133 h 356"/>
                <a:gd name="T8" fmla="*/ 212 w 293"/>
                <a:gd name="T9" fmla="*/ 222 h 356"/>
                <a:gd name="T10" fmla="*/ 284 w 293"/>
                <a:gd name="T11" fmla="*/ 267 h 356"/>
                <a:gd name="T12" fmla="*/ 293 w 293"/>
                <a:gd name="T13" fmla="*/ 267 h 356"/>
                <a:gd name="T14" fmla="*/ 262 w 293"/>
                <a:gd name="T15" fmla="*/ 311 h 356"/>
                <a:gd name="T16" fmla="*/ 152 w 293"/>
                <a:gd name="T17" fmla="*/ 311 h 356"/>
                <a:gd name="T18" fmla="*/ 81 w 293"/>
                <a:gd name="T19" fmla="*/ 356 h 356"/>
                <a:gd name="T20" fmla="*/ 28 w 293"/>
                <a:gd name="T21" fmla="*/ 267 h 356"/>
                <a:gd name="T22" fmla="*/ 38 w 293"/>
                <a:gd name="T23" fmla="*/ 222 h 356"/>
                <a:gd name="T24" fmla="*/ 0 w 293"/>
                <a:gd name="T25" fmla="*/ 222 h 356"/>
                <a:gd name="T26" fmla="*/ 33 w 293"/>
                <a:gd name="T27" fmla="*/ 89 h 356"/>
                <a:gd name="T28" fmla="*/ 13 w 293"/>
                <a:gd name="T2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356">
                  <a:moveTo>
                    <a:pt x="13" y="0"/>
                  </a:moveTo>
                  <a:lnTo>
                    <a:pt x="50" y="44"/>
                  </a:lnTo>
                  <a:lnTo>
                    <a:pt x="177" y="44"/>
                  </a:lnTo>
                  <a:lnTo>
                    <a:pt x="249" y="133"/>
                  </a:lnTo>
                  <a:lnTo>
                    <a:pt x="212" y="222"/>
                  </a:lnTo>
                  <a:lnTo>
                    <a:pt x="284" y="267"/>
                  </a:lnTo>
                  <a:lnTo>
                    <a:pt x="293" y="267"/>
                  </a:lnTo>
                  <a:lnTo>
                    <a:pt x="262" y="311"/>
                  </a:lnTo>
                  <a:lnTo>
                    <a:pt x="152" y="311"/>
                  </a:lnTo>
                  <a:lnTo>
                    <a:pt x="81" y="356"/>
                  </a:lnTo>
                  <a:lnTo>
                    <a:pt x="28" y="267"/>
                  </a:lnTo>
                  <a:lnTo>
                    <a:pt x="38" y="222"/>
                  </a:lnTo>
                  <a:lnTo>
                    <a:pt x="0" y="222"/>
                  </a:lnTo>
                  <a:lnTo>
                    <a:pt x="33" y="89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7175523" y="2531834"/>
              <a:ext cx="706802" cy="545423"/>
            </a:xfrm>
            <a:custGeom>
              <a:avLst/>
              <a:gdLst>
                <a:gd name="T0" fmla="*/ 283 w 346"/>
                <a:gd name="T1" fmla="*/ 133 h 267"/>
                <a:gd name="T2" fmla="*/ 346 w 346"/>
                <a:gd name="T3" fmla="*/ 178 h 267"/>
                <a:gd name="T4" fmla="*/ 336 w 346"/>
                <a:gd name="T5" fmla="*/ 267 h 267"/>
                <a:gd name="T6" fmla="*/ 254 w 346"/>
                <a:gd name="T7" fmla="*/ 267 h 267"/>
                <a:gd name="T8" fmla="*/ 227 w 346"/>
                <a:gd name="T9" fmla="*/ 222 h 267"/>
                <a:gd name="T10" fmla="*/ 36 w 346"/>
                <a:gd name="T11" fmla="*/ 222 h 267"/>
                <a:gd name="T12" fmla="*/ 0 w 346"/>
                <a:gd name="T13" fmla="*/ 89 h 267"/>
                <a:gd name="T14" fmla="*/ 83 w 346"/>
                <a:gd name="T15" fmla="*/ 0 h 267"/>
                <a:gd name="T16" fmla="*/ 174 w 346"/>
                <a:gd name="T17" fmla="*/ 0 h 267"/>
                <a:gd name="T18" fmla="*/ 219 w 346"/>
                <a:gd name="T19" fmla="*/ 133 h 267"/>
                <a:gd name="T20" fmla="*/ 283 w 346"/>
                <a:gd name="T21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267">
                  <a:moveTo>
                    <a:pt x="283" y="133"/>
                  </a:moveTo>
                  <a:lnTo>
                    <a:pt x="346" y="178"/>
                  </a:lnTo>
                  <a:lnTo>
                    <a:pt x="336" y="267"/>
                  </a:lnTo>
                  <a:lnTo>
                    <a:pt x="254" y="267"/>
                  </a:lnTo>
                  <a:lnTo>
                    <a:pt x="227" y="222"/>
                  </a:lnTo>
                  <a:lnTo>
                    <a:pt x="36" y="222"/>
                  </a:lnTo>
                  <a:lnTo>
                    <a:pt x="0" y="89"/>
                  </a:lnTo>
                  <a:lnTo>
                    <a:pt x="83" y="0"/>
                  </a:lnTo>
                  <a:lnTo>
                    <a:pt x="174" y="0"/>
                  </a:lnTo>
                  <a:lnTo>
                    <a:pt x="219" y="133"/>
                  </a:lnTo>
                  <a:lnTo>
                    <a:pt x="283" y="1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24000">
                  <a:srgbClr val="FFFFCC"/>
                </a:gs>
                <a:gs pos="100000">
                  <a:schemeClr val="bg1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5745578" y="2078337"/>
              <a:ext cx="763999" cy="453497"/>
            </a:xfrm>
            <a:custGeom>
              <a:avLst/>
              <a:gdLst>
                <a:gd name="T0" fmla="*/ 11 w 374"/>
                <a:gd name="T1" fmla="*/ 0 h 222"/>
                <a:gd name="T2" fmla="*/ 211 w 374"/>
                <a:gd name="T3" fmla="*/ 0 h 222"/>
                <a:gd name="T4" fmla="*/ 228 w 374"/>
                <a:gd name="T5" fmla="*/ 88 h 222"/>
                <a:gd name="T6" fmla="*/ 374 w 374"/>
                <a:gd name="T7" fmla="*/ 44 h 222"/>
                <a:gd name="T8" fmla="*/ 374 w 374"/>
                <a:gd name="T9" fmla="*/ 133 h 222"/>
                <a:gd name="T10" fmla="*/ 209 w 374"/>
                <a:gd name="T11" fmla="*/ 177 h 222"/>
                <a:gd name="T12" fmla="*/ 164 w 374"/>
                <a:gd name="T13" fmla="*/ 222 h 222"/>
                <a:gd name="T14" fmla="*/ 91 w 374"/>
                <a:gd name="T15" fmla="*/ 222 h 222"/>
                <a:gd name="T16" fmla="*/ 0 w 374"/>
                <a:gd name="T17" fmla="*/ 133 h 222"/>
                <a:gd name="T18" fmla="*/ 1 w 374"/>
                <a:gd name="T19" fmla="*/ 0 h 222"/>
                <a:gd name="T20" fmla="*/ 11 w 374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222">
                  <a:moveTo>
                    <a:pt x="11" y="0"/>
                  </a:moveTo>
                  <a:lnTo>
                    <a:pt x="211" y="0"/>
                  </a:lnTo>
                  <a:lnTo>
                    <a:pt x="228" y="88"/>
                  </a:lnTo>
                  <a:lnTo>
                    <a:pt x="374" y="44"/>
                  </a:lnTo>
                  <a:lnTo>
                    <a:pt x="374" y="133"/>
                  </a:lnTo>
                  <a:lnTo>
                    <a:pt x="209" y="177"/>
                  </a:lnTo>
                  <a:lnTo>
                    <a:pt x="164" y="222"/>
                  </a:lnTo>
                  <a:lnTo>
                    <a:pt x="91" y="222"/>
                  </a:lnTo>
                  <a:lnTo>
                    <a:pt x="0" y="133"/>
                  </a:lnTo>
                  <a:lnTo>
                    <a:pt x="1" y="0"/>
                  </a:lnTo>
                  <a:lnTo>
                    <a:pt x="11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5085759" y="5438708"/>
              <a:ext cx="894737" cy="545423"/>
            </a:xfrm>
            <a:custGeom>
              <a:avLst/>
              <a:gdLst>
                <a:gd name="T0" fmla="*/ 384 w 438"/>
                <a:gd name="T1" fmla="*/ 44 h 267"/>
                <a:gd name="T2" fmla="*/ 438 w 438"/>
                <a:gd name="T3" fmla="*/ 89 h 267"/>
                <a:gd name="T4" fmla="*/ 18 w 438"/>
                <a:gd name="T5" fmla="*/ 267 h 267"/>
                <a:gd name="T6" fmla="*/ 0 w 438"/>
                <a:gd name="T7" fmla="*/ 134 h 267"/>
                <a:gd name="T8" fmla="*/ 10 w 438"/>
                <a:gd name="T9" fmla="*/ 89 h 267"/>
                <a:gd name="T10" fmla="*/ 229 w 438"/>
                <a:gd name="T11" fmla="*/ 0 h 267"/>
                <a:gd name="T12" fmla="*/ 384 w 438"/>
                <a:gd name="T13" fmla="*/ 4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267">
                  <a:moveTo>
                    <a:pt x="384" y="44"/>
                  </a:moveTo>
                  <a:lnTo>
                    <a:pt x="438" y="89"/>
                  </a:lnTo>
                  <a:lnTo>
                    <a:pt x="18" y="267"/>
                  </a:lnTo>
                  <a:lnTo>
                    <a:pt x="0" y="134"/>
                  </a:lnTo>
                  <a:lnTo>
                    <a:pt x="10" y="89"/>
                  </a:lnTo>
                  <a:lnTo>
                    <a:pt x="229" y="0"/>
                  </a:lnTo>
                  <a:lnTo>
                    <a:pt x="384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5024476" y="3984249"/>
              <a:ext cx="633262" cy="545423"/>
            </a:xfrm>
            <a:custGeom>
              <a:avLst/>
              <a:gdLst>
                <a:gd name="T0" fmla="*/ 192 w 310"/>
                <a:gd name="T1" fmla="*/ 0 h 267"/>
                <a:gd name="T2" fmla="*/ 310 w 310"/>
                <a:gd name="T3" fmla="*/ 134 h 267"/>
                <a:gd name="T4" fmla="*/ 281 w 310"/>
                <a:gd name="T5" fmla="*/ 223 h 267"/>
                <a:gd name="T6" fmla="*/ 71 w 310"/>
                <a:gd name="T7" fmla="*/ 267 h 267"/>
                <a:gd name="T8" fmla="*/ 8 w 310"/>
                <a:gd name="T9" fmla="*/ 178 h 267"/>
                <a:gd name="T10" fmla="*/ 0 w 310"/>
                <a:gd name="T11" fmla="*/ 89 h 267"/>
                <a:gd name="T12" fmla="*/ 164 w 310"/>
                <a:gd name="T13" fmla="*/ 0 h 267"/>
                <a:gd name="T14" fmla="*/ 192 w 310"/>
                <a:gd name="T1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267">
                  <a:moveTo>
                    <a:pt x="192" y="0"/>
                  </a:moveTo>
                  <a:lnTo>
                    <a:pt x="310" y="134"/>
                  </a:lnTo>
                  <a:lnTo>
                    <a:pt x="281" y="223"/>
                  </a:lnTo>
                  <a:lnTo>
                    <a:pt x="71" y="267"/>
                  </a:lnTo>
                  <a:lnTo>
                    <a:pt x="8" y="178"/>
                  </a:lnTo>
                  <a:lnTo>
                    <a:pt x="0" y="89"/>
                  </a:lnTo>
                  <a:lnTo>
                    <a:pt x="164" y="0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693545" y="3620635"/>
              <a:ext cx="665946" cy="545423"/>
            </a:xfrm>
            <a:custGeom>
              <a:avLst/>
              <a:gdLst>
                <a:gd name="T0" fmla="*/ 326 w 326"/>
                <a:gd name="T1" fmla="*/ 178 h 267"/>
                <a:gd name="T2" fmla="*/ 162 w 326"/>
                <a:gd name="T3" fmla="*/ 267 h 267"/>
                <a:gd name="T4" fmla="*/ 89 w 326"/>
                <a:gd name="T5" fmla="*/ 267 h 267"/>
                <a:gd name="T6" fmla="*/ 7 w 326"/>
                <a:gd name="T7" fmla="*/ 267 h 267"/>
                <a:gd name="T8" fmla="*/ 0 w 326"/>
                <a:gd name="T9" fmla="*/ 45 h 267"/>
                <a:gd name="T10" fmla="*/ 80 w 326"/>
                <a:gd name="T11" fmla="*/ 45 h 267"/>
                <a:gd name="T12" fmla="*/ 134 w 326"/>
                <a:gd name="T13" fmla="*/ 45 h 267"/>
                <a:gd name="T14" fmla="*/ 167 w 326"/>
                <a:gd name="T15" fmla="*/ 0 h 267"/>
                <a:gd name="T16" fmla="*/ 326 w 326"/>
                <a:gd name="T17" fmla="*/ 17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267">
                  <a:moveTo>
                    <a:pt x="326" y="178"/>
                  </a:moveTo>
                  <a:lnTo>
                    <a:pt x="162" y="267"/>
                  </a:lnTo>
                  <a:lnTo>
                    <a:pt x="89" y="267"/>
                  </a:lnTo>
                  <a:lnTo>
                    <a:pt x="7" y="267"/>
                  </a:lnTo>
                  <a:lnTo>
                    <a:pt x="0" y="45"/>
                  </a:lnTo>
                  <a:lnTo>
                    <a:pt x="80" y="45"/>
                  </a:lnTo>
                  <a:lnTo>
                    <a:pt x="134" y="45"/>
                  </a:lnTo>
                  <a:lnTo>
                    <a:pt x="167" y="0"/>
                  </a:lnTo>
                  <a:lnTo>
                    <a:pt x="326" y="178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228873" y="4985211"/>
              <a:ext cx="782385" cy="453497"/>
            </a:xfrm>
            <a:custGeom>
              <a:avLst/>
              <a:gdLst>
                <a:gd name="T0" fmla="*/ 293 w 383"/>
                <a:gd name="T1" fmla="*/ 0 h 222"/>
                <a:gd name="T2" fmla="*/ 347 w 383"/>
                <a:gd name="T3" fmla="*/ 44 h 222"/>
                <a:gd name="T4" fmla="*/ 383 w 383"/>
                <a:gd name="T5" fmla="*/ 133 h 222"/>
                <a:gd name="T6" fmla="*/ 309 w 383"/>
                <a:gd name="T7" fmla="*/ 222 h 222"/>
                <a:gd name="T8" fmla="*/ 0 w 383"/>
                <a:gd name="T9" fmla="*/ 133 h 222"/>
                <a:gd name="T10" fmla="*/ 10 w 383"/>
                <a:gd name="T11" fmla="*/ 44 h 222"/>
                <a:gd name="T12" fmla="*/ 293 w 383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2">
                  <a:moveTo>
                    <a:pt x="293" y="0"/>
                  </a:moveTo>
                  <a:lnTo>
                    <a:pt x="347" y="44"/>
                  </a:lnTo>
                  <a:lnTo>
                    <a:pt x="383" y="133"/>
                  </a:lnTo>
                  <a:lnTo>
                    <a:pt x="309" y="222"/>
                  </a:lnTo>
                  <a:lnTo>
                    <a:pt x="0" y="133"/>
                  </a:lnTo>
                  <a:lnTo>
                    <a:pt x="10" y="44"/>
                  </a:lnTo>
                  <a:lnTo>
                    <a:pt x="293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6979416" y="1440989"/>
              <a:ext cx="725187" cy="453497"/>
            </a:xfrm>
            <a:custGeom>
              <a:avLst/>
              <a:gdLst>
                <a:gd name="T0" fmla="*/ 147 w 355"/>
                <a:gd name="T1" fmla="*/ 0 h 222"/>
                <a:gd name="T2" fmla="*/ 302 w 355"/>
                <a:gd name="T3" fmla="*/ 0 h 222"/>
                <a:gd name="T4" fmla="*/ 355 w 355"/>
                <a:gd name="T5" fmla="*/ 134 h 222"/>
                <a:gd name="T6" fmla="*/ 91 w 355"/>
                <a:gd name="T7" fmla="*/ 222 h 222"/>
                <a:gd name="T8" fmla="*/ 0 w 355"/>
                <a:gd name="T9" fmla="*/ 89 h 222"/>
                <a:gd name="T10" fmla="*/ 147 w 355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2">
                  <a:moveTo>
                    <a:pt x="147" y="0"/>
                  </a:moveTo>
                  <a:lnTo>
                    <a:pt x="302" y="0"/>
                  </a:lnTo>
                  <a:lnTo>
                    <a:pt x="355" y="134"/>
                  </a:lnTo>
                  <a:lnTo>
                    <a:pt x="91" y="222"/>
                  </a:lnTo>
                  <a:lnTo>
                    <a:pt x="0" y="89"/>
                  </a:lnTo>
                  <a:lnTo>
                    <a:pt x="14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4" name="Freeform 49"/>
            <p:cNvSpPr>
              <a:spLocks/>
            </p:cNvSpPr>
            <p:nvPr/>
          </p:nvSpPr>
          <p:spPr bwMode="auto">
            <a:xfrm>
              <a:off x="5069417" y="5075094"/>
              <a:ext cx="484139" cy="545423"/>
            </a:xfrm>
            <a:custGeom>
              <a:avLst/>
              <a:gdLst>
                <a:gd name="T0" fmla="*/ 20 w 237"/>
                <a:gd name="T1" fmla="*/ 0 h 267"/>
                <a:gd name="T2" fmla="*/ 229 w 237"/>
                <a:gd name="T3" fmla="*/ 0 h 267"/>
                <a:gd name="T4" fmla="*/ 237 w 237"/>
                <a:gd name="T5" fmla="*/ 178 h 267"/>
                <a:gd name="T6" fmla="*/ 18 w 237"/>
                <a:gd name="T7" fmla="*/ 267 h 267"/>
                <a:gd name="T8" fmla="*/ 0 w 237"/>
                <a:gd name="T9" fmla="*/ 178 h 267"/>
                <a:gd name="T10" fmla="*/ 20 w 237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67">
                  <a:moveTo>
                    <a:pt x="20" y="0"/>
                  </a:moveTo>
                  <a:lnTo>
                    <a:pt x="229" y="0"/>
                  </a:lnTo>
                  <a:lnTo>
                    <a:pt x="237" y="178"/>
                  </a:lnTo>
                  <a:lnTo>
                    <a:pt x="18" y="267"/>
                  </a:lnTo>
                  <a:lnTo>
                    <a:pt x="0" y="178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5" name="Freeform 50"/>
            <p:cNvSpPr>
              <a:spLocks/>
            </p:cNvSpPr>
            <p:nvPr/>
          </p:nvSpPr>
          <p:spPr bwMode="auto">
            <a:xfrm>
              <a:off x="5537214" y="4985211"/>
              <a:ext cx="557679" cy="543379"/>
            </a:xfrm>
            <a:custGeom>
              <a:avLst/>
              <a:gdLst>
                <a:gd name="T0" fmla="*/ 183 w 273"/>
                <a:gd name="T1" fmla="*/ 0 h 266"/>
                <a:gd name="T2" fmla="*/ 192 w 273"/>
                <a:gd name="T3" fmla="*/ 88 h 266"/>
                <a:gd name="T4" fmla="*/ 264 w 273"/>
                <a:gd name="T5" fmla="*/ 88 h 266"/>
                <a:gd name="T6" fmla="*/ 273 w 273"/>
                <a:gd name="T7" fmla="*/ 178 h 266"/>
                <a:gd name="T8" fmla="*/ 236 w 273"/>
                <a:gd name="T9" fmla="*/ 178 h 266"/>
                <a:gd name="T10" fmla="*/ 163 w 273"/>
                <a:gd name="T11" fmla="*/ 266 h 266"/>
                <a:gd name="T12" fmla="*/ 8 w 273"/>
                <a:gd name="T13" fmla="*/ 222 h 266"/>
                <a:gd name="T14" fmla="*/ 0 w 273"/>
                <a:gd name="T15" fmla="*/ 44 h 266"/>
                <a:gd name="T16" fmla="*/ 92 w 273"/>
                <a:gd name="T17" fmla="*/ 0 h 266"/>
                <a:gd name="T18" fmla="*/ 183 w 273"/>
                <a:gd name="T1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66">
                  <a:moveTo>
                    <a:pt x="183" y="0"/>
                  </a:moveTo>
                  <a:lnTo>
                    <a:pt x="192" y="88"/>
                  </a:lnTo>
                  <a:lnTo>
                    <a:pt x="264" y="88"/>
                  </a:lnTo>
                  <a:lnTo>
                    <a:pt x="273" y="178"/>
                  </a:lnTo>
                  <a:lnTo>
                    <a:pt x="236" y="178"/>
                  </a:lnTo>
                  <a:lnTo>
                    <a:pt x="163" y="266"/>
                  </a:lnTo>
                  <a:lnTo>
                    <a:pt x="8" y="222"/>
                  </a:lnTo>
                  <a:lnTo>
                    <a:pt x="0" y="44"/>
                  </a:lnTo>
                  <a:lnTo>
                    <a:pt x="92" y="0"/>
                  </a:lnTo>
                  <a:lnTo>
                    <a:pt x="183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6" name="Freeform 51"/>
            <p:cNvSpPr>
              <a:spLocks/>
            </p:cNvSpPr>
            <p:nvPr/>
          </p:nvSpPr>
          <p:spPr bwMode="auto">
            <a:xfrm>
              <a:off x="7530967" y="2258101"/>
              <a:ext cx="635305" cy="545423"/>
            </a:xfrm>
            <a:custGeom>
              <a:avLst/>
              <a:gdLst>
                <a:gd name="T0" fmla="*/ 0 w 311"/>
                <a:gd name="T1" fmla="*/ 134 h 267"/>
                <a:gd name="T2" fmla="*/ 19 w 311"/>
                <a:gd name="T3" fmla="*/ 89 h 267"/>
                <a:gd name="T4" fmla="*/ 129 w 311"/>
                <a:gd name="T5" fmla="*/ 0 h 267"/>
                <a:gd name="T6" fmla="*/ 311 w 311"/>
                <a:gd name="T7" fmla="*/ 0 h 267"/>
                <a:gd name="T8" fmla="*/ 311 w 311"/>
                <a:gd name="T9" fmla="*/ 0 h 267"/>
                <a:gd name="T10" fmla="*/ 292 w 311"/>
                <a:gd name="T11" fmla="*/ 134 h 267"/>
                <a:gd name="T12" fmla="*/ 109 w 311"/>
                <a:gd name="T13" fmla="*/ 267 h 267"/>
                <a:gd name="T14" fmla="*/ 45 w 311"/>
                <a:gd name="T15" fmla="*/ 267 h 267"/>
                <a:gd name="T16" fmla="*/ 0 w 311"/>
                <a:gd name="T17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267">
                  <a:moveTo>
                    <a:pt x="0" y="134"/>
                  </a:moveTo>
                  <a:lnTo>
                    <a:pt x="19" y="89"/>
                  </a:lnTo>
                  <a:lnTo>
                    <a:pt x="129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92" y="134"/>
                  </a:lnTo>
                  <a:lnTo>
                    <a:pt x="109" y="267"/>
                  </a:lnTo>
                  <a:lnTo>
                    <a:pt x="45" y="26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7" name="Freeform 52"/>
            <p:cNvSpPr>
              <a:spLocks/>
            </p:cNvSpPr>
            <p:nvPr/>
          </p:nvSpPr>
          <p:spPr bwMode="auto">
            <a:xfrm>
              <a:off x="4664947" y="4347864"/>
              <a:ext cx="504567" cy="637347"/>
            </a:xfrm>
            <a:custGeom>
              <a:avLst/>
              <a:gdLst>
                <a:gd name="T0" fmla="*/ 184 w 247"/>
                <a:gd name="T1" fmla="*/ 0 h 312"/>
                <a:gd name="T2" fmla="*/ 247 w 247"/>
                <a:gd name="T3" fmla="*/ 89 h 312"/>
                <a:gd name="T4" fmla="*/ 209 w 247"/>
                <a:gd name="T5" fmla="*/ 312 h 312"/>
                <a:gd name="T6" fmla="*/ 136 w 247"/>
                <a:gd name="T7" fmla="*/ 312 h 312"/>
                <a:gd name="T8" fmla="*/ 0 w 247"/>
                <a:gd name="T9" fmla="*/ 223 h 312"/>
                <a:gd name="T10" fmla="*/ 1 w 247"/>
                <a:gd name="T11" fmla="*/ 134 h 312"/>
                <a:gd name="T12" fmla="*/ 65 w 247"/>
                <a:gd name="T13" fmla="*/ 89 h 312"/>
                <a:gd name="T14" fmla="*/ 184 w 247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312">
                  <a:moveTo>
                    <a:pt x="184" y="0"/>
                  </a:moveTo>
                  <a:lnTo>
                    <a:pt x="247" y="89"/>
                  </a:lnTo>
                  <a:lnTo>
                    <a:pt x="209" y="312"/>
                  </a:lnTo>
                  <a:lnTo>
                    <a:pt x="136" y="312"/>
                  </a:lnTo>
                  <a:lnTo>
                    <a:pt x="0" y="223"/>
                  </a:lnTo>
                  <a:lnTo>
                    <a:pt x="1" y="134"/>
                  </a:lnTo>
                  <a:lnTo>
                    <a:pt x="65" y="89"/>
                  </a:lnTo>
                  <a:lnTo>
                    <a:pt x="18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8" name="Freeform 53"/>
            <p:cNvSpPr>
              <a:spLocks/>
            </p:cNvSpPr>
            <p:nvPr/>
          </p:nvSpPr>
          <p:spPr bwMode="auto">
            <a:xfrm>
              <a:off x="6448294" y="2713640"/>
              <a:ext cx="520909" cy="545423"/>
            </a:xfrm>
            <a:custGeom>
              <a:avLst/>
              <a:gdLst>
                <a:gd name="T0" fmla="*/ 156 w 255"/>
                <a:gd name="T1" fmla="*/ 0 h 267"/>
                <a:gd name="T2" fmla="*/ 255 w 255"/>
                <a:gd name="T3" fmla="*/ 133 h 267"/>
                <a:gd name="T4" fmla="*/ 209 w 255"/>
                <a:gd name="T5" fmla="*/ 267 h 267"/>
                <a:gd name="T6" fmla="*/ 117 w 255"/>
                <a:gd name="T7" fmla="*/ 267 h 267"/>
                <a:gd name="T8" fmla="*/ 0 w 255"/>
                <a:gd name="T9" fmla="*/ 89 h 267"/>
                <a:gd name="T10" fmla="*/ 65 w 255"/>
                <a:gd name="T11" fmla="*/ 0 h 267"/>
                <a:gd name="T12" fmla="*/ 156 w 255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67">
                  <a:moveTo>
                    <a:pt x="156" y="0"/>
                  </a:moveTo>
                  <a:lnTo>
                    <a:pt x="255" y="133"/>
                  </a:lnTo>
                  <a:lnTo>
                    <a:pt x="209" y="267"/>
                  </a:lnTo>
                  <a:lnTo>
                    <a:pt x="117" y="267"/>
                  </a:lnTo>
                  <a:lnTo>
                    <a:pt x="0" y="89"/>
                  </a:lnTo>
                  <a:lnTo>
                    <a:pt x="65" y="0"/>
                  </a:lnTo>
                  <a:lnTo>
                    <a:pt x="156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9" name="Freeform 54"/>
            <p:cNvSpPr>
              <a:spLocks/>
            </p:cNvSpPr>
            <p:nvPr/>
          </p:nvSpPr>
          <p:spPr bwMode="auto">
            <a:xfrm>
              <a:off x="4150166" y="3620635"/>
              <a:ext cx="557679" cy="545423"/>
            </a:xfrm>
            <a:custGeom>
              <a:avLst/>
              <a:gdLst>
                <a:gd name="T0" fmla="*/ 273 w 273"/>
                <a:gd name="T1" fmla="*/ 267 h 267"/>
                <a:gd name="T2" fmla="*/ 228 w 273"/>
                <a:gd name="T3" fmla="*/ 267 h 267"/>
                <a:gd name="T4" fmla="*/ 182 w 273"/>
                <a:gd name="T5" fmla="*/ 267 h 267"/>
                <a:gd name="T6" fmla="*/ 55 w 273"/>
                <a:gd name="T7" fmla="*/ 223 h 267"/>
                <a:gd name="T8" fmla="*/ 0 w 273"/>
                <a:gd name="T9" fmla="*/ 178 h 267"/>
                <a:gd name="T10" fmla="*/ 149 w 273"/>
                <a:gd name="T11" fmla="*/ 0 h 267"/>
                <a:gd name="T12" fmla="*/ 233 w 273"/>
                <a:gd name="T13" fmla="*/ 45 h 267"/>
                <a:gd name="T14" fmla="*/ 266 w 273"/>
                <a:gd name="T15" fmla="*/ 45 h 267"/>
                <a:gd name="T16" fmla="*/ 273 w 273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67">
                  <a:moveTo>
                    <a:pt x="273" y="267"/>
                  </a:moveTo>
                  <a:lnTo>
                    <a:pt x="228" y="267"/>
                  </a:lnTo>
                  <a:lnTo>
                    <a:pt x="182" y="267"/>
                  </a:lnTo>
                  <a:lnTo>
                    <a:pt x="55" y="223"/>
                  </a:lnTo>
                  <a:lnTo>
                    <a:pt x="0" y="178"/>
                  </a:lnTo>
                  <a:lnTo>
                    <a:pt x="149" y="0"/>
                  </a:lnTo>
                  <a:lnTo>
                    <a:pt x="233" y="45"/>
                  </a:lnTo>
                  <a:lnTo>
                    <a:pt x="266" y="45"/>
                  </a:lnTo>
                  <a:lnTo>
                    <a:pt x="273" y="267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0" name="Freeform 55"/>
            <p:cNvSpPr>
              <a:spLocks/>
            </p:cNvSpPr>
            <p:nvPr/>
          </p:nvSpPr>
          <p:spPr bwMode="auto">
            <a:xfrm>
              <a:off x="5428946" y="2078337"/>
              <a:ext cx="502524" cy="725187"/>
            </a:xfrm>
            <a:custGeom>
              <a:avLst/>
              <a:gdLst>
                <a:gd name="T0" fmla="*/ 156 w 246"/>
                <a:gd name="T1" fmla="*/ 0 h 355"/>
                <a:gd name="T2" fmla="*/ 155 w 246"/>
                <a:gd name="T3" fmla="*/ 133 h 355"/>
                <a:gd name="T4" fmla="*/ 246 w 246"/>
                <a:gd name="T5" fmla="*/ 222 h 355"/>
                <a:gd name="T6" fmla="*/ 226 w 246"/>
                <a:gd name="T7" fmla="*/ 355 h 355"/>
                <a:gd name="T8" fmla="*/ 135 w 246"/>
                <a:gd name="T9" fmla="*/ 355 h 355"/>
                <a:gd name="T10" fmla="*/ 72 w 246"/>
                <a:gd name="T11" fmla="*/ 266 h 355"/>
                <a:gd name="T12" fmla="*/ 0 w 246"/>
                <a:gd name="T13" fmla="*/ 177 h 355"/>
                <a:gd name="T14" fmla="*/ 93 w 246"/>
                <a:gd name="T15" fmla="*/ 0 h 355"/>
                <a:gd name="T16" fmla="*/ 156 w 246"/>
                <a:gd name="T1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55">
                  <a:moveTo>
                    <a:pt x="156" y="0"/>
                  </a:moveTo>
                  <a:lnTo>
                    <a:pt x="155" y="133"/>
                  </a:lnTo>
                  <a:lnTo>
                    <a:pt x="246" y="222"/>
                  </a:lnTo>
                  <a:lnTo>
                    <a:pt x="226" y="355"/>
                  </a:lnTo>
                  <a:lnTo>
                    <a:pt x="135" y="355"/>
                  </a:lnTo>
                  <a:lnTo>
                    <a:pt x="72" y="266"/>
                  </a:lnTo>
                  <a:lnTo>
                    <a:pt x="0" y="177"/>
                  </a:lnTo>
                  <a:lnTo>
                    <a:pt x="93" y="0"/>
                  </a:lnTo>
                  <a:lnTo>
                    <a:pt x="156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1" name="Freeform 56"/>
            <p:cNvSpPr>
              <a:spLocks/>
            </p:cNvSpPr>
            <p:nvPr/>
          </p:nvSpPr>
          <p:spPr bwMode="auto">
            <a:xfrm>
              <a:off x="6239930" y="3259063"/>
              <a:ext cx="635305" cy="453497"/>
            </a:xfrm>
            <a:custGeom>
              <a:avLst/>
              <a:gdLst>
                <a:gd name="T0" fmla="*/ 0 w 311"/>
                <a:gd name="T1" fmla="*/ 89 h 222"/>
                <a:gd name="T2" fmla="*/ 219 w 311"/>
                <a:gd name="T3" fmla="*/ 0 h 222"/>
                <a:gd name="T4" fmla="*/ 311 w 311"/>
                <a:gd name="T5" fmla="*/ 0 h 222"/>
                <a:gd name="T6" fmla="*/ 310 w 311"/>
                <a:gd name="T7" fmla="*/ 44 h 222"/>
                <a:gd name="T8" fmla="*/ 264 w 311"/>
                <a:gd name="T9" fmla="*/ 177 h 222"/>
                <a:gd name="T10" fmla="*/ 117 w 311"/>
                <a:gd name="T11" fmla="*/ 222 h 222"/>
                <a:gd name="T12" fmla="*/ 18 w 311"/>
                <a:gd name="T13" fmla="*/ 177 h 222"/>
                <a:gd name="T14" fmla="*/ 0 w 311"/>
                <a:gd name="T15" fmla="*/ 8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222">
                  <a:moveTo>
                    <a:pt x="0" y="89"/>
                  </a:moveTo>
                  <a:lnTo>
                    <a:pt x="219" y="0"/>
                  </a:lnTo>
                  <a:lnTo>
                    <a:pt x="311" y="0"/>
                  </a:lnTo>
                  <a:lnTo>
                    <a:pt x="310" y="44"/>
                  </a:lnTo>
                  <a:lnTo>
                    <a:pt x="264" y="177"/>
                  </a:lnTo>
                  <a:lnTo>
                    <a:pt x="117" y="222"/>
                  </a:lnTo>
                  <a:lnTo>
                    <a:pt x="18" y="177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2" name="Freeform 57"/>
            <p:cNvSpPr>
              <a:spLocks/>
            </p:cNvSpPr>
            <p:nvPr/>
          </p:nvSpPr>
          <p:spPr bwMode="auto">
            <a:xfrm>
              <a:off x="3792680" y="1714722"/>
              <a:ext cx="688417" cy="635305"/>
            </a:xfrm>
            <a:custGeom>
              <a:avLst/>
              <a:gdLst>
                <a:gd name="T0" fmla="*/ 320 w 337"/>
                <a:gd name="T1" fmla="*/ 133 h 311"/>
                <a:gd name="T2" fmla="*/ 337 w 337"/>
                <a:gd name="T3" fmla="*/ 178 h 311"/>
                <a:gd name="T4" fmla="*/ 282 w 337"/>
                <a:gd name="T5" fmla="*/ 222 h 311"/>
                <a:gd name="T6" fmla="*/ 210 w 337"/>
                <a:gd name="T7" fmla="*/ 222 h 311"/>
                <a:gd name="T8" fmla="*/ 118 w 337"/>
                <a:gd name="T9" fmla="*/ 311 h 311"/>
                <a:gd name="T10" fmla="*/ 72 w 337"/>
                <a:gd name="T11" fmla="*/ 311 h 311"/>
                <a:gd name="T12" fmla="*/ 0 w 337"/>
                <a:gd name="T13" fmla="*/ 266 h 311"/>
                <a:gd name="T14" fmla="*/ 46 w 337"/>
                <a:gd name="T15" fmla="*/ 178 h 311"/>
                <a:gd name="T16" fmla="*/ 10 w 337"/>
                <a:gd name="T17" fmla="*/ 88 h 311"/>
                <a:gd name="T18" fmla="*/ 11 w 337"/>
                <a:gd name="T19" fmla="*/ 0 h 311"/>
                <a:gd name="T20" fmla="*/ 93 w 337"/>
                <a:gd name="T21" fmla="*/ 44 h 311"/>
                <a:gd name="T22" fmla="*/ 192 w 337"/>
                <a:gd name="T23" fmla="*/ 178 h 311"/>
                <a:gd name="T24" fmla="*/ 320 w 337"/>
                <a:gd name="T25" fmla="*/ 13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11">
                  <a:moveTo>
                    <a:pt x="320" y="133"/>
                  </a:moveTo>
                  <a:lnTo>
                    <a:pt x="337" y="178"/>
                  </a:lnTo>
                  <a:lnTo>
                    <a:pt x="282" y="222"/>
                  </a:lnTo>
                  <a:lnTo>
                    <a:pt x="210" y="222"/>
                  </a:lnTo>
                  <a:lnTo>
                    <a:pt x="118" y="311"/>
                  </a:lnTo>
                  <a:lnTo>
                    <a:pt x="72" y="311"/>
                  </a:lnTo>
                  <a:lnTo>
                    <a:pt x="0" y="266"/>
                  </a:lnTo>
                  <a:lnTo>
                    <a:pt x="46" y="178"/>
                  </a:lnTo>
                  <a:lnTo>
                    <a:pt x="10" y="88"/>
                  </a:lnTo>
                  <a:lnTo>
                    <a:pt x="11" y="0"/>
                  </a:lnTo>
                  <a:lnTo>
                    <a:pt x="93" y="44"/>
                  </a:lnTo>
                  <a:lnTo>
                    <a:pt x="192" y="178"/>
                  </a:lnTo>
                  <a:lnTo>
                    <a:pt x="320" y="13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3" name="Freeform 58"/>
            <p:cNvSpPr>
              <a:spLocks/>
            </p:cNvSpPr>
            <p:nvPr/>
          </p:nvSpPr>
          <p:spPr bwMode="auto">
            <a:xfrm>
              <a:off x="6509577" y="2078337"/>
              <a:ext cx="369744" cy="635305"/>
            </a:xfrm>
            <a:custGeom>
              <a:avLst/>
              <a:gdLst>
                <a:gd name="T0" fmla="*/ 65 w 181"/>
                <a:gd name="T1" fmla="*/ 0 h 311"/>
                <a:gd name="T2" fmla="*/ 147 w 181"/>
                <a:gd name="T3" fmla="*/ 0 h 311"/>
                <a:gd name="T4" fmla="*/ 181 w 181"/>
                <a:gd name="T5" fmla="*/ 222 h 311"/>
                <a:gd name="T6" fmla="*/ 126 w 181"/>
                <a:gd name="T7" fmla="*/ 311 h 311"/>
                <a:gd name="T8" fmla="*/ 35 w 181"/>
                <a:gd name="T9" fmla="*/ 311 h 311"/>
                <a:gd name="T10" fmla="*/ 0 w 181"/>
                <a:gd name="T11" fmla="*/ 133 h 311"/>
                <a:gd name="T12" fmla="*/ 0 w 181"/>
                <a:gd name="T13" fmla="*/ 44 h 311"/>
                <a:gd name="T14" fmla="*/ 1 w 181"/>
                <a:gd name="T15" fmla="*/ 0 h 311"/>
                <a:gd name="T16" fmla="*/ 65 w 181"/>
                <a:gd name="T1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311">
                  <a:moveTo>
                    <a:pt x="65" y="0"/>
                  </a:moveTo>
                  <a:lnTo>
                    <a:pt x="147" y="0"/>
                  </a:lnTo>
                  <a:lnTo>
                    <a:pt x="181" y="222"/>
                  </a:lnTo>
                  <a:lnTo>
                    <a:pt x="126" y="311"/>
                  </a:lnTo>
                  <a:lnTo>
                    <a:pt x="35" y="311"/>
                  </a:lnTo>
                  <a:lnTo>
                    <a:pt x="0" y="133"/>
                  </a:lnTo>
                  <a:lnTo>
                    <a:pt x="0" y="44"/>
                  </a:lnTo>
                  <a:lnTo>
                    <a:pt x="1" y="0"/>
                  </a:lnTo>
                  <a:lnTo>
                    <a:pt x="65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4" name="Freeform 59"/>
            <p:cNvSpPr>
              <a:spLocks/>
            </p:cNvSpPr>
            <p:nvPr/>
          </p:nvSpPr>
          <p:spPr bwMode="auto">
            <a:xfrm>
              <a:off x="5232839" y="2895448"/>
              <a:ext cx="524995" cy="635305"/>
            </a:xfrm>
            <a:custGeom>
              <a:avLst/>
              <a:gdLst>
                <a:gd name="T0" fmla="*/ 212 w 257"/>
                <a:gd name="T1" fmla="*/ 0 h 311"/>
                <a:gd name="T2" fmla="*/ 249 w 257"/>
                <a:gd name="T3" fmla="*/ 44 h 311"/>
                <a:gd name="T4" fmla="*/ 257 w 257"/>
                <a:gd name="T5" fmla="*/ 222 h 311"/>
                <a:gd name="T6" fmla="*/ 256 w 257"/>
                <a:gd name="T7" fmla="*/ 311 h 311"/>
                <a:gd name="T8" fmla="*/ 155 w 257"/>
                <a:gd name="T9" fmla="*/ 311 h 311"/>
                <a:gd name="T10" fmla="*/ 157 w 257"/>
                <a:gd name="T11" fmla="*/ 267 h 311"/>
                <a:gd name="T12" fmla="*/ 121 w 257"/>
                <a:gd name="T13" fmla="*/ 222 h 311"/>
                <a:gd name="T14" fmla="*/ 87 w 257"/>
                <a:gd name="T15" fmla="*/ 178 h 311"/>
                <a:gd name="T16" fmla="*/ 67 w 257"/>
                <a:gd name="T17" fmla="*/ 178 h 311"/>
                <a:gd name="T18" fmla="*/ 0 w 257"/>
                <a:gd name="T19" fmla="*/ 89 h 311"/>
                <a:gd name="T20" fmla="*/ 71 w 257"/>
                <a:gd name="T21" fmla="*/ 44 h 311"/>
                <a:gd name="T22" fmla="*/ 181 w 257"/>
                <a:gd name="T23" fmla="*/ 44 h 311"/>
                <a:gd name="T24" fmla="*/ 212 w 257"/>
                <a:gd name="T2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311">
                  <a:moveTo>
                    <a:pt x="212" y="0"/>
                  </a:moveTo>
                  <a:lnTo>
                    <a:pt x="249" y="44"/>
                  </a:lnTo>
                  <a:lnTo>
                    <a:pt x="257" y="222"/>
                  </a:lnTo>
                  <a:lnTo>
                    <a:pt x="256" y="311"/>
                  </a:lnTo>
                  <a:lnTo>
                    <a:pt x="155" y="311"/>
                  </a:lnTo>
                  <a:lnTo>
                    <a:pt x="157" y="267"/>
                  </a:lnTo>
                  <a:lnTo>
                    <a:pt x="121" y="222"/>
                  </a:lnTo>
                  <a:lnTo>
                    <a:pt x="87" y="178"/>
                  </a:lnTo>
                  <a:lnTo>
                    <a:pt x="67" y="178"/>
                  </a:lnTo>
                  <a:lnTo>
                    <a:pt x="0" y="89"/>
                  </a:lnTo>
                  <a:lnTo>
                    <a:pt x="71" y="44"/>
                  </a:lnTo>
                  <a:lnTo>
                    <a:pt x="181" y="44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5" name="Freeform 60"/>
            <p:cNvSpPr>
              <a:spLocks/>
            </p:cNvSpPr>
            <p:nvPr/>
          </p:nvSpPr>
          <p:spPr bwMode="auto">
            <a:xfrm>
              <a:off x="5786433" y="4257982"/>
              <a:ext cx="576064" cy="545423"/>
            </a:xfrm>
            <a:custGeom>
              <a:avLst/>
              <a:gdLst>
                <a:gd name="T0" fmla="*/ 0 w 282"/>
                <a:gd name="T1" fmla="*/ 0 h 267"/>
                <a:gd name="T2" fmla="*/ 9 w 282"/>
                <a:gd name="T3" fmla="*/ 0 h 267"/>
                <a:gd name="T4" fmla="*/ 255 w 282"/>
                <a:gd name="T5" fmla="*/ 0 h 267"/>
                <a:gd name="T6" fmla="*/ 282 w 282"/>
                <a:gd name="T7" fmla="*/ 89 h 267"/>
                <a:gd name="T8" fmla="*/ 108 w 282"/>
                <a:gd name="T9" fmla="*/ 267 h 267"/>
                <a:gd name="T10" fmla="*/ 0 w 282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267">
                  <a:moveTo>
                    <a:pt x="0" y="0"/>
                  </a:moveTo>
                  <a:lnTo>
                    <a:pt x="9" y="0"/>
                  </a:lnTo>
                  <a:lnTo>
                    <a:pt x="255" y="0"/>
                  </a:lnTo>
                  <a:lnTo>
                    <a:pt x="282" y="89"/>
                  </a:lnTo>
                  <a:lnTo>
                    <a:pt x="108" y="2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6" name="Freeform 61"/>
            <p:cNvSpPr>
              <a:spLocks/>
            </p:cNvSpPr>
            <p:nvPr/>
          </p:nvSpPr>
          <p:spPr bwMode="auto">
            <a:xfrm>
              <a:off x="6080593" y="2350026"/>
              <a:ext cx="500482" cy="545423"/>
            </a:xfrm>
            <a:custGeom>
              <a:avLst/>
              <a:gdLst>
                <a:gd name="T0" fmla="*/ 210 w 245"/>
                <a:gd name="T1" fmla="*/ 0 h 267"/>
                <a:gd name="T2" fmla="*/ 245 w 245"/>
                <a:gd name="T3" fmla="*/ 178 h 267"/>
                <a:gd name="T4" fmla="*/ 180 w 245"/>
                <a:gd name="T5" fmla="*/ 267 h 267"/>
                <a:gd name="T6" fmla="*/ 62 w 245"/>
                <a:gd name="T7" fmla="*/ 267 h 267"/>
                <a:gd name="T8" fmla="*/ 0 w 245"/>
                <a:gd name="T9" fmla="*/ 89 h 267"/>
                <a:gd name="T10" fmla="*/ 45 w 245"/>
                <a:gd name="T11" fmla="*/ 44 h 267"/>
                <a:gd name="T12" fmla="*/ 210 w 245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67">
                  <a:moveTo>
                    <a:pt x="210" y="0"/>
                  </a:moveTo>
                  <a:lnTo>
                    <a:pt x="245" y="178"/>
                  </a:lnTo>
                  <a:lnTo>
                    <a:pt x="180" y="267"/>
                  </a:lnTo>
                  <a:lnTo>
                    <a:pt x="62" y="267"/>
                  </a:lnTo>
                  <a:lnTo>
                    <a:pt x="0" y="89"/>
                  </a:lnTo>
                  <a:lnTo>
                    <a:pt x="45" y="44"/>
                  </a:lnTo>
                  <a:lnTo>
                    <a:pt x="210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7" name="Freeform 62"/>
            <p:cNvSpPr>
              <a:spLocks/>
            </p:cNvSpPr>
            <p:nvPr/>
          </p:nvSpPr>
          <p:spPr bwMode="auto">
            <a:xfrm>
              <a:off x="4078670" y="1351107"/>
              <a:ext cx="759914" cy="727230"/>
            </a:xfrm>
            <a:custGeom>
              <a:avLst/>
              <a:gdLst>
                <a:gd name="T0" fmla="*/ 0 w 372"/>
                <a:gd name="T1" fmla="*/ 0 h 356"/>
                <a:gd name="T2" fmla="*/ 0 w 372"/>
                <a:gd name="T3" fmla="*/ 0 h 356"/>
                <a:gd name="T4" fmla="*/ 209 w 372"/>
                <a:gd name="T5" fmla="*/ 44 h 356"/>
                <a:gd name="T6" fmla="*/ 318 w 372"/>
                <a:gd name="T7" fmla="*/ 88 h 356"/>
                <a:gd name="T8" fmla="*/ 372 w 372"/>
                <a:gd name="T9" fmla="*/ 178 h 356"/>
                <a:gd name="T10" fmla="*/ 298 w 372"/>
                <a:gd name="T11" fmla="*/ 311 h 356"/>
                <a:gd name="T12" fmla="*/ 197 w 372"/>
                <a:gd name="T13" fmla="*/ 356 h 356"/>
                <a:gd name="T14" fmla="*/ 180 w 372"/>
                <a:gd name="T15" fmla="*/ 311 h 356"/>
                <a:gd name="T16" fmla="*/ 207 w 372"/>
                <a:gd name="T17" fmla="*/ 266 h 356"/>
                <a:gd name="T18" fmla="*/ 290 w 372"/>
                <a:gd name="T19" fmla="*/ 178 h 356"/>
                <a:gd name="T20" fmla="*/ 281 w 372"/>
                <a:gd name="T21" fmla="*/ 133 h 356"/>
                <a:gd name="T22" fmla="*/ 118 w 372"/>
                <a:gd name="T23" fmla="*/ 88 h 356"/>
                <a:gd name="T24" fmla="*/ 0 w 372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356">
                  <a:moveTo>
                    <a:pt x="0" y="0"/>
                  </a:moveTo>
                  <a:lnTo>
                    <a:pt x="0" y="0"/>
                  </a:lnTo>
                  <a:lnTo>
                    <a:pt x="209" y="44"/>
                  </a:lnTo>
                  <a:lnTo>
                    <a:pt x="318" y="88"/>
                  </a:lnTo>
                  <a:lnTo>
                    <a:pt x="372" y="178"/>
                  </a:lnTo>
                  <a:lnTo>
                    <a:pt x="298" y="311"/>
                  </a:lnTo>
                  <a:lnTo>
                    <a:pt x="197" y="356"/>
                  </a:lnTo>
                  <a:lnTo>
                    <a:pt x="180" y="311"/>
                  </a:lnTo>
                  <a:lnTo>
                    <a:pt x="207" y="266"/>
                  </a:lnTo>
                  <a:lnTo>
                    <a:pt x="290" y="178"/>
                  </a:lnTo>
                  <a:lnTo>
                    <a:pt x="281" y="133"/>
                  </a:lnTo>
                  <a:lnTo>
                    <a:pt x="118" y="8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8" name="Freeform 63"/>
            <p:cNvSpPr>
              <a:spLocks/>
            </p:cNvSpPr>
            <p:nvPr/>
          </p:nvSpPr>
          <p:spPr bwMode="auto">
            <a:xfrm>
              <a:off x="5138871" y="987492"/>
              <a:ext cx="504567" cy="543379"/>
            </a:xfrm>
            <a:custGeom>
              <a:avLst/>
              <a:gdLst>
                <a:gd name="T0" fmla="*/ 38 w 247"/>
                <a:gd name="T1" fmla="*/ 0 h 266"/>
                <a:gd name="T2" fmla="*/ 84 w 247"/>
                <a:gd name="T3" fmla="*/ 0 h 266"/>
                <a:gd name="T4" fmla="*/ 247 w 247"/>
                <a:gd name="T5" fmla="*/ 133 h 266"/>
                <a:gd name="T6" fmla="*/ 228 w 247"/>
                <a:gd name="T7" fmla="*/ 222 h 266"/>
                <a:gd name="T8" fmla="*/ 82 w 247"/>
                <a:gd name="T9" fmla="*/ 266 h 266"/>
                <a:gd name="T10" fmla="*/ 0 w 247"/>
                <a:gd name="T11" fmla="*/ 222 h 266"/>
                <a:gd name="T12" fmla="*/ 38 w 247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66">
                  <a:moveTo>
                    <a:pt x="38" y="0"/>
                  </a:moveTo>
                  <a:lnTo>
                    <a:pt x="84" y="0"/>
                  </a:lnTo>
                  <a:lnTo>
                    <a:pt x="247" y="133"/>
                  </a:lnTo>
                  <a:lnTo>
                    <a:pt x="228" y="222"/>
                  </a:lnTo>
                  <a:lnTo>
                    <a:pt x="82" y="266"/>
                  </a:lnTo>
                  <a:lnTo>
                    <a:pt x="0" y="222"/>
                  </a:lnTo>
                  <a:lnTo>
                    <a:pt x="38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9" name="Freeform 64"/>
            <p:cNvSpPr>
              <a:spLocks/>
            </p:cNvSpPr>
            <p:nvPr/>
          </p:nvSpPr>
          <p:spPr bwMode="auto">
            <a:xfrm>
              <a:off x="6560646" y="4803405"/>
              <a:ext cx="394257" cy="545423"/>
            </a:xfrm>
            <a:custGeom>
              <a:avLst/>
              <a:gdLst>
                <a:gd name="T0" fmla="*/ 10 w 193"/>
                <a:gd name="T1" fmla="*/ 0 h 267"/>
                <a:gd name="T2" fmla="*/ 193 w 193"/>
                <a:gd name="T3" fmla="*/ 44 h 267"/>
                <a:gd name="T4" fmla="*/ 173 w 193"/>
                <a:gd name="T5" fmla="*/ 222 h 267"/>
                <a:gd name="T6" fmla="*/ 127 w 193"/>
                <a:gd name="T7" fmla="*/ 267 h 267"/>
                <a:gd name="T8" fmla="*/ 0 w 193"/>
                <a:gd name="T9" fmla="*/ 267 h 267"/>
                <a:gd name="T10" fmla="*/ 10 w 193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67">
                  <a:moveTo>
                    <a:pt x="10" y="0"/>
                  </a:moveTo>
                  <a:lnTo>
                    <a:pt x="193" y="44"/>
                  </a:lnTo>
                  <a:lnTo>
                    <a:pt x="173" y="222"/>
                  </a:lnTo>
                  <a:lnTo>
                    <a:pt x="127" y="267"/>
                  </a:lnTo>
                  <a:lnTo>
                    <a:pt x="0" y="267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0" name="Freeform 65"/>
            <p:cNvSpPr>
              <a:spLocks/>
            </p:cNvSpPr>
            <p:nvPr/>
          </p:nvSpPr>
          <p:spPr bwMode="auto">
            <a:xfrm>
              <a:off x="4605707" y="4985211"/>
              <a:ext cx="504567" cy="453497"/>
            </a:xfrm>
            <a:custGeom>
              <a:avLst/>
              <a:gdLst>
                <a:gd name="T0" fmla="*/ 0 w 247"/>
                <a:gd name="T1" fmla="*/ 133 h 222"/>
                <a:gd name="T2" fmla="*/ 28 w 247"/>
                <a:gd name="T3" fmla="*/ 44 h 222"/>
                <a:gd name="T4" fmla="*/ 147 w 247"/>
                <a:gd name="T5" fmla="*/ 44 h 222"/>
                <a:gd name="T6" fmla="*/ 165 w 247"/>
                <a:gd name="T7" fmla="*/ 0 h 222"/>
                <a:gd name="T8" fmla="*/ 238 w 247"/>
                <a:gd name="T9" fmla="*/ 0 h 222"/>
                <a:gd name="T10" fmla="*/ 247 w 247"/>
                <a:gd name="T11" fmla="*/ 44 h 222"/>
                <a:gd name="T12" fmla="*/ 227 w 247"/>
                <a:gd name="T13" fmla="*/ 222 h 222"/>
                <a:gd name="T14" fmla="*/ 81 w 247"/>
                <a:gd name="T15" fmla="*/ 222 h 222"/>
                <a:gd name="T16" fmla="*/ 0 w 247"/>
                <a:gd name="T17" fmla="*/ 1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22">
                  <a:moveTo>
                    <a:pt x="0" y="133"/>
                  </a:moveTo>
                  <a:lnTo>
                    <a:pt x="28" y="44"/>
                  </a:lnTo>
                  <a:lnTo>
                    <a:pt x="147" y="44"/>
                  </a:lnTo>
                  <a:lnTo>
                    <a:pt x="165" y="0"/>
                  </a:lnTo>
                  <a:lnTo>
                    <a:pt x="238" y="0"/>
                  </a:lnTo>
                  <a:lnTo>
                    <a:pt x="247" y="44"/>
                  </a:lnTo>
                  <a:lnTo>
                    <a:pt x="227" y="222"/>
                  </a:lnTo>
                  <a:lnTo>
                    <a:pt x="81" y="222"/>
                  </a:lnTo>
                  <a:lnTo>
                    <a:pt x="0" y="13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1" name="Freeform 66"/>
            <p:cNvSpPr>
              <a:spLocks/>
            </p:cNvSpPr>
            <p:nvPr/>
          </p:nvSpPr>
          <p:spPr bwMode="auto">
            <a:xfrm>
              <a:off x="7122411" y="4439790"/>
              <a:ext cx="708845" cy="363615"/>
            </a:xfrm>
            <a:custGeom>
              <a:avLst/>
              <a:gdLst>
                <a:gd name="T0" fmla="*/ 47 w 347"/>
                <a:gd name="T1" fmla="*/ 0 h 178"/>
                <a:gd name="T2" fmla="*/ 284 w 347"/>
                <a:gd name="T3" fmla="*/ 0 h 178"/>
                <a:gd name="T4" fmla="*/ 347 w 347"/>
                <a:gd name="T5" fmla="*/ 44 h 178"/>
                <a:gd name="T6" fmla="*/ 274 w 347"/>
                <a:gd name="T7" fmla="*/ 133 h 178"/>
                <a:gd name="T8" fmla="*/ 101 w 347"/>
                <a:gd name="T9" fmla="*/ 133 h 178"/>
                <a:gd name="T10" fmla="*/ 73 w 347"/>
                <a:gd name="T11" fmla="*/ 178 h 178"/>
                <a:gd name="T12" fmla="*/ 0 w 347"/>
                <a:gd name="T13" fmla="*/ 178 h 178"/>
                <a:gd name="T14" fmla="*/ 47 w 347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178">
                  <a:moveTo>
                    <a:pt x="47" y="0"/>
                  </a:moveTo>
                  <a:lnTo>
                    <a:pt x="284" y="0"/>
                  </a:lnTo>
                  <a:lnTo>
                    <a:pt x="347" y="44"/>
                  </a:lnTo>
                  <a:lnTo>
                    <a:pt x="274" y="133"/>
                  </a:lnTo>
                  <a:lnTo>
                    <a:pt x="101" y="133"/>
                  </a:lnTo>
                  <a:lnTo>
                    <a:pt x="73" y="178"/>
                  </a:lnTo>
                  <a:lnTo>
                    <a:pt x="0" y="178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2" name="Freeform 67"/>
            <p:cNvSpPr>
              <a:spLocks/>
            </p:cNvSpPr>
            <p:nvPr/>
          </p:nvSpPr>
          <p:spPr bwMode="auto">
            <a:xfrm>
              <a:off x="3898905" y="2439908"/>
              <a:ext cx="582193" cy="545423"/>
            </a:xfrm>
            <a:custGeom>
              <a:avLst/>
              <a:gdLst>
                <a:gd name="T0" fmla="*/ 266 w 285"/>
                <a:gd name="T1" fmla="*/ 0 h 267"/>
                <a:gd name="T2" fmla="*/ 265 w 285"/>
                <a:gd name="T3" fmla="*/ 134 h 267"/>
                <a:gd name="T4" fmla="*/ 285 w 285"/>
                <a:gd name="T5" fmla="*/ 178 h 267"/>
                <a:gd name="T6" fmla="*/ 82 w 285"/>
                <a:gd name="T7" fmla="*/ 223 h 267"/>
                <a:gd name="T8" fmla="*/ 57 w 285"/>
                <a:gd name="T9" fmla="*/ 267 h 267"/>
                <a:gd name="T10" fmla="*/ 0 w 285"/>
                <a:gd name="T11" fmla="*/ 223 h 267"/>
                <a:gd name="T12" fmla="*/ 19 w 285"/>
                <a:gd name="T13" fmla="*/ 134 h 267"/>
                <a:gd name="T14" fmla="*/ 138 w 285"/>
                <a:gd name="T15" fmla="*/ 45 h 267"/>
                <a:gd name="T16" fmla="*/ 266 w 285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267">
                  <a:moveTo>
                    <a:pt x="266" y="0"/>
                  </a:moveTo>
                  <a:lnTo>
                    <a:pt x="265" y="134"/>
                  </a:lnTo>
                  <a:lnTo>
                    <a:pt x="285" y="178"/>
                  </a:lnTo>
                  <a:lnTo>
                    <a:pt x="82" y="223"/>
                  </a:lnTo>
                  <a:lnTo>
                    <a:pt x="57" y="267"/>
                  </a:lnTo>
                  <a:lnTo>
                    <a:pt x="0" y="223"/>
                  </a:lnTo>
                  <a:lnTo>
                    <a:pt x="19" y="134"/>
                  </a:lnTo>
                  <a:lnTo>
                    <a:pt x="138" y="45"/>
                  </a:lnTo>
                  <a:lnTo>
                    <a:pt x="26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3" name="Freeform 68"/>
            <p:cNvSpPr>
              <a:spLocks/>
            </p:cNvSpPr>
            <p:nvPr/>
          </p:nvSpPr>
          <p:spPr bwMode="auto">
            <a:xfrm>
              <a:off x="7702560" y="4076175"/>
              <a:ext cx="484139" cy="545423"/>
            </a:xfrm>
            <a:custGeom>
              <a:avLst/>
              <a:gdLst>
                <a:gd name="T0" fmla="*/ 1 w 237"/>
                <a:gd name="T1" fmla="*/ 44 h 267"/>
                <a:gd name="T2" fmla="*/ 65 w 237"/>
                <a:gd name="T3" fmla="*/ 0 h 267"/>
                <a:gd name="T4" fmla="*/ 237 w 237"/>
                <a:gd name="T5" fmla="*/ 133 h 267"/>
                <a:gd name="T6" fmla="*/ 236 w 237"/>
                <a:gd name="T7" fmla="*/ 267 h 267"/>
                <a:gd name="T8" fmla="*/ 63 w 237"/>
                <a:gd name="T9" fmla="*/ 222 h 267"/>
                <a:gd name="T10" fmla="*/ 0 w 237"/>
                <a:gd name="T11" fmla="*/ 178 h 267"/>
                <a:gd name="T12" fmla="*/ 19 w 237"/>
                <a:gd name="T13" fmla="*/ 89 h 267"/>
                <a:gd name="T14" fmla="*/ 1 w 237"/>
                <a:gd name="T15" fmla="*/ 4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67">
                  <a:moveTo>
                    <a:pt x="1" y="44"/>
                  </a:moveTo>
                  <a:lnTo>
                    <a:pt x="65" y="0"/>
                  </a:lnTo>
                  <a:lnTo>
                    <a:pt x="237" y="133"/>
                  </a:lnTo>
                  <a:lnTo>
                    <a:pt x="236" y="267"/>
                  </a:lnTo>
                  <a:lnTo>
                    <a:pt x="63" y="222"/>
                  </a:lnTo>
                  <a:lnTo>
                    <a:pt x="0" y="178"/>
                  </a:lnTo>
                  <a:lnTo>
                    <a:pt x="19" y="89"/>
                  </a:lnTo>
                  <a:lnTo>
                    <a:pt x="1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4" name="Freeform 69"/>
            <p:cNvSpPr>
              <a:spLocks/>
            </p:cNvSpPr>
            <p:nvPr/>
          </p:nvSpPr>
          <p:spPr bwMode="auto">
            <a:xfrm>
              <a:off x="3251343" y="2258101"/>
              <a:ext cx="688417" cy="455540"/>
            </a:xfrm>
            <a:custGeom>
              <a:avLst/>
              <a:gdLst>
                <a:gd name="T0" fmla="*/ 265 w 337"/>
                <a:gd name="T1" fmla="*/ 0 h 223"/>
                <a:gd name="T2" fmla="*/ 337 w 337"/>
                <a:gd name="T3" fmla="*/ 45 h 223"/>
                <a:gd name="T4" fmla="*/ 273 w 337"/>
                <a:gd name="T5" fmla="*/ 134 h 223"/>
                <a:gd name="T6" fmla="*/ 136 w 337"/>
                <a:gd name="T7" fmla="*/ 223 h 223"/>
                <a:gd name="T8" fmla="*/ 9 w 337"/>
                <a:gd name="T9" fmla="*/ 134 h 223"/>
                <a:gd name="T10" fmla="*/ 0 w 337"/>
                <a:gd name="T11" fmla="*/ 45 h 223"/>
                <a:gd name="T12" fmla="*/ 183 w 337"/>
                <a:gd name="T13" fmla="*/ 0 h 223"/>
                <a:gd name="T14" fmla="*/ 265 w 337"/>
                <a:gd name="T1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223">
                  <a:moveTo>
                    <a:pt x="265" y="0"/>
                  </a:moveTo>
                  <a:lnTo>
                    <a:pt x="337" y="45"/>
                  </a:lnTo>
                  <a:lnTo>
                    <a:pt x="273" y="134"/>
                  </a:lnTo>
                  <a:lnTo>
                    <a:pt x="136" y="223"/>
                  </a:lnTo>
                  <a:lnTo>
                    <a:pt x="9" y="134"/>
                  </a:lnTo>
                  <a:lnTo>
                    <a:pt x="0" y="45"/>
                  </a:lnTo>
                  <a:lnTo>
                    <a:pt x="183" y="0"/>
                  </a:lnTo>
                  <a:lnTo>
                    <a:pt x="26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5" name="Freeform 70"/>
            <p:cNvSpPr>
              <a:spLocks/>
            </p:cNvSpPr>
            <p:nvPr/>
          </p:nvSpPr>
          <p:spPr bwMode="auto">
            <a:xfrm>
              <a:off x="3092006" y="3440870"/>
              <a:ext cx="482096" cy="635305"/>
            </a:xfrm>
            <a:custGeom>
              <a:avLst/>
              <a:gdLst>
                <a:gd name="T0" fmla="*/ 228 w 236"/>
                <a:gd name="T1" fmla="*/ 177 h 311"/>
                <a:gd name="T2" fmla="*/ 236 w 236"/>
                <a:gd name="T3" fmla="*/ 177 h 311"/>
                <a:gd name="T4" fmla="*/ 126 w 236"/>
                <a:gd name="T5" fmla="*/ 311 h 311"/>
                <a:gd name="T6" fmla="*/ 54 w 236"/>
                <a:gd name="T7" fmla="*/ 266 h 311"/>
                <a:gd name="T8" fmla="*/ 0 w 236"/>
                <a:gd name="T9" fmla="*/ 177 h 311"/>
                <a:gd name="T10" fmla="*/ 46 w 236"/>
                <a:gd name="T11" fmla="*/ 0 h 311"/>
                <a:gd name="T12" fmla="*/ 228 w 236"/>
                <a:gd name="T13" fmla="*/ 1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311">
                  <a:moveTo>
                    <a:pt x="228" y="177"/>
                  </a:moveTo>
                  <a:lnTo>
                    <a:pt x="236" y="177"/>
                  </a:lnTo>
                  <a:lnTo>
                    <a:pt x="126" y="311"/>
                  </a:lnTo>
                  <a:lnTo>
                    <a:pt x="54" y="266"/>
                  </a:lnTo>
                  <a:lnTo>
                    <a:pt x="0" y="177"/>
                  </a:lnTo>
                  <a:lnTo>
                    <a:pt x="46" y="0"/>
                  </a:lnTo>
                  <a:lnTo>
                    <a:pt x="228" y="177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6" name="Freeform 71"/>
            <p:cNvSpPr>
              <a:spLocks/>
            </p:cNvSpPr>
            <p:nvPr/>
          </p:nvSpPr>
          <p:spPr bwMode="auto">
            <a:xfrm>
              <a:off x="3349397" y="3802443"/>
              <a:ext cx="598535" cy="455540"/>
            </a:xfrm>
            <a:custGeom>
              <a:avLst/>
              <a:gdLst>
                <a:gd name="T0" fmla="*/ 110 w 293"/>
                <a:gd name="T1" fmla="*/ 0 h 223"/>
                <a:gd name="T2" fmla="*/ 293 w 293"/>
                <a:gd name="T3" fmla="*/ 45 h 223"/>
                <a:gd name="T4" fmla="*/ 227 w 293"/>
                <a:gd name="T5" fmla="*/ 178 h 223"/>
                <a:gd name="T6" fmla="*/ 218 w 293"/>
                <a:gd name="T7" fmla="*/ 223 h 223"/>
                <a:gd name="T8" fmla="*/ 82 w 293"/>
                <a:gd name="T9" fmla="*/ 223 h 223"/>
                <a:gd name="T10" fmla="*/ 0 w 293"/>
                <a:gd name="T11" fmla="*/ 134 h 223"/>
                <a:gd name="T12" fmla="*/ 110 w 293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23">
                  <a:moveTo>
                    <a:pt x="110" y="0"/>
                  </a:moveTo>
                  <a:lnTo>
                    <a:pt x="293" y="45"/>
                  </a:lnTo>
                  <a:lnTo>
                    <a:pt x="227" y="178"/>
                  </a:lnTo>
                  <a:lnTo>
                    <a:pt x="218" y="223"/>
                  </a:lnTo>
                  <a:lnTo>
                    <a:pt x="82" y="223"/>
                  </a:lnTo>
                  <a:lnTo>
                    <a:pt x="0" y="134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7" name="Freeform 72"/>
            <p:cNvSpPr>
              <a:spLocks/>
            </p:cNvSpPr>
            <p:nvPr/>
          </p:nvSpPr>
          <p:spPr bwMode="auto">
            <a:xfrm>
              <a:off x="7392058" y="5438708"/>
              <a:ext cx="469839" cy="635305"/>
            </a:xfrm>
            <a:custGeom>
              <a:avLst/>
              <a:gdLst>
                <a:gd name="T0" fmla="*/ 102 w 230"/>
                <a:gd name="T1" fmla="*/ 0 h 311"/>
                <a:gd name="T2" fmla="*/ 230 w 230"/>
                <a:gd name="T3" fmla="*/ 44 h 311"/>
                <a:gd name="T4" fmla="*/ 127 w 230"/>
                <a:gd name="T5" fmla="*/ 311 h 311"/>
                <a:gd name="T6" fmla="*/ 0 w 230"/>
                <a:gd name="T7" fmla="*/ 267 h 311"/>
                <a:gd name="T8" fmla="*/ 102 w 230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11">
                  <a:moveTo>
                    <a:pt x="102" y="0"/>
                  </a:moveTo>
                  <a:lnTo>
                    <a:pt x="230" y="44"/>
                  </a:lnTo>
                  <a:lnTo>
                    <a:pt x="127" y="311"/>
                  </a:lnTo>
                  <a:lnTo>
                    <a:pt x="0" y="267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8" name="Freeform 73"/>
            <p:cNvSpPr>
              <a:spLocks/>
            </p:cNvSpPr>
            <p:nvPr/>
          </p:nvSpPr>
          <p:spPr bwMode="auto">
            <a:xfrm>
              <a:off x="5093930" y="1986411"/>
              <a:ext cx="524995" cy="453497"/>
            </a:xfrm>
            <a:custGeom>
              <a:avLst/>
              <a:gdLst>
                <a:gd name="T0" fmla="*/ 57 w 257"/>
                <a:gd name="T1" fmla="*/ 0 h 222"/>
                <a:gd name="T2" fmla="*/ 257 w 257"/>
                <a:gd name="T3" fmla="*/ 45 h 222"/>
                <a:gd name="T4" fmla="*/ 164 w 257"/>
                <a:gd name="T5" fmla="*/ 222 h 222"/>
                <a:gd name="T6" fmla="*/ 37 w 257"/>
                <a:gd name="T7" fmla="*/ 222 h 222"/>
                <a:gd name="T8" fmla="*/ 0 w 257"/>
                <a:gd name="T9" fmla="*/ 178 h 222"/>
                <a:gd name="T10" fmla="*/ 57 w 257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222">
                  <a:moveTo>
                    <a:pt x="57" y="0"/>
                  </a:moveTo>
                  <a:lnTo>
                    <a:pt x="257" y="45"/>
                  </a:lnTo>
                  <a:lnTo>
                    <a:pt x="164" y="222"/>
                  </a:lnTo>
                  <a:lnTo>
                    <a:pt x="37" y="222"/>
                  </a:lnTo>
                  <a:lnTo>
                    <a:pt x="0" y="178"/>
                  </a:lnTo>
                  <a:lnTo>
                    <a:pt x="57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9" name="Freeform 74"/>
            <p:cNvSpPr>
              <a:spLocks/>
            </p:cNvSpPr>
            <p:nvPr/>
          </p:nvSpPr>
          <p:spPr bwMode="auto">
            <a:xfrm>
              <a:off x="5604625" y="1167257"/>
              <a:ext cx="559722" cy="455540"/>
            </a:xfrm>
            <a:custGeom>
              <a:avLst/>
              <a:gdLst>
                <a:gd name="T0" fmla="*/ 110 w 274"/>
                <a:gd name="T1" fmla="*/ 0 h 223"/>
                <a:gd name="T2" fmla="*/ 274 w 274"/>
                <a:gd name="T3" fmla="*/ 45 h 223"/>
                <a:gd name="T4" fmla="*/ 218 w 274"/>
                <a:gd name="T5" fmla="*/ 178 h 223"/>
                <a:gd name="T6" fmla="*/ 81 w 274"/>
                <a:gd name="T7" fmla="*/ 223 h 223"/>
                <a:gd name="T8" fmla="*/ 0 w 274"/>
                <a:gd name="T9" fmla="*/ 134 h 223"/>
                <a:gd name="T10" fmla="*/ 19 w 274"/>
                <a:gd name="T11" fmla="*/ 45 h 223"/>
                <a:gd name="T12" fmla="*/ 110 w 27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23">
                  <a:moveTo>
                    <a:pt x="110" y="0"/>
                  </a:moveTo>
                  <a:lnTo>
                    <a:pt x="274" y="45"/>
                  </a:lnTo>
                  <a:lnTo>
                    <a:pt x="218" y="178"/>
                  </a:lnTo>
                  <a:lnTo>
                    <a:pt x="81" y="223"/>
                  </a:lnTo>
                  <a:lnTo>
                    <a:pt x="0" y="134"/>
                  </a:lnTo>
                  <a:lnTo>
                    <a:pt x="19" y="45"/>
                  </a:lnTo>
                  <a:lnTo>
                    <a:pt x="110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0" name="Freeform 75"/>
            <p:cNvSpPr>
              <a:spLocks/>
            </p:cNvSpPr>
            <p:nvPr/>
          </p:nvSpPr>
          <p:spPr bwMode="auto">
            <a:xfrm>
              <a:off x="5598497" y="4257982"/>
              <a:ext cx="408556" cy="727230"/>
            </a:xfrm>
            <a:custGeom>
              <a:avLst/>
              <a:gdLst>
                <a:gd name="T0" fmla="*/ 0 w 200"/>
                <a:gd name="T1" fmla="*/ 89 h 356"/>
                <a:gd name="T2" fmla="*/ 29 w 200"/>
                <a:gd name="T3" fmla="*/ 0 h 356"/>
                <a:gd name="T4" fmla="*/ 92 w 200"/>
                <a:gd name="T5" fmla="*/ 0 h 356"/>
                <a:gd name="T6" fmla="*/ 200 w 200"/>
                <a:gd name="T7" fmla="*/ 267 h 356"/>
                <a:gd name="T8" fmla="*/ 153 w 200"/>
                <a:gd name="T9" fmla="*/ 356 h 356"/>
                <a:gd name="T10" fmla="*/ 62 w 200"/>
                <a:gd name="T11" fmla="*/ 356 h 356"/>
                <a:gd name="T12" fmla="*/ 109 w 200"/>
                <a:gd name="T13" fmla="*/ 222 h 356"/>
                <a:gd name="T14" fmla="*/ 46 w 200"/>
                <a:gd name="T15" fmla="*/ 133 h 356"/>
                <a:gd name="T16" fmla="*/ 0 w 200"/>
                <a:gd name="T17" fmla="*/ 8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56">
                  <a:moveTo>
                    <a:pt x="0" y="89"/>
                  </a:moveTo>
                  <a:lnTo>
                    <a:pt x="29" y="0"/>
                  </a:lnTo>
                  <a:lnTo>
                    <a:pt x="92" y="0"/>
                  </a:lnTo>
                  <a:lnTo>
                    <a:pt x="200" y="267"/>
                  </a:lnTo>
                  <a:lnTo>
                    <a:pt x="153" y="356"/>
                  </a:lnTo>
                  <a:lnTo>
                    <a:pt x="62" y="356"/>
                  </a:lnTo>
                  <a:lnTo>
                    <a:pt x="109" y="222"/>
                  </a:lnTo>
                  <a:lnTo>
                    <a:pt x="46" y="133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1" name="Freeform 76"/>
            <p:cNvSpPr>
              <a:spLocks/>
            </p:cNvSpPr>
            <p:nvPr/>
          </p:nvSpPr>
          <p:spPr bwMode="auto">
            <a:xfrm>
              <a:off x="7720945" y="1894486"/>
              <a:ext cx="449411" cy="363615"/>
            </a:xfrm>
            <a:custGeom>
              <a:avLst/>
              <a:gdLst>
                <a:gd name="T0" fmla="*/ 0 w 220"/>
                <a:gd name="T1" fmla="*/ 90 h 178"/>
                <a:gd name="T2" fmla="*/ 46 w 220"/>
                <a:gd name="T3" fmla="*/ 0 h 178"/>
                <a:gd name="T4" fmla="*/ 220 w 220"/>
                <a:gd name="T5" fmla="*/ 0 h 178"/>
                <a:gd name="T6" fmla="*/ 218 w 220"/>
                <a:gd name="T7" fmla="*/ 178 h 178"/>
                <a:gd name="T8" fmla="*/ 36 w 220"/>
                <a:gd name="T9" fmla="*/ 178 h 178"/>
                <a:gd name="T10" fmla="*/ 0 w 220"/>
                <a:gd name="T1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78">
                  <a:moveTo>
                    <a:pt x="0" y="90"/>
                  </a:moveTo>
                  <a:lnTo>
                    <a:pt x="46" y="0"/>
                  </a:lnTo>
                  <a:lnTo>
                    <a:pt x="220" y="0"/>
                  </a:lnTo>
                  <a:lnTo>
                    <a:pt x="218" y="178"/>
                  </a:lnTo>
                  <a:lnTo>
                    <a:pt x="36" y="178"/>
                  </a:lnTo>
                  <a:lnTo>
                    <a:pt x="0" y="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2" name="Freeform 77"/>
            <p:cNvSpPr>
              <a:spLocks/>
            </p:cNvSpPr>
            <p:nvPr/>
          </p:nvSpPr>
          <p:spPr bwMode="auto">
            <a:xfrm>
              <a:off x="4041900" y="1077375"/>
              <a:ext cx="706802" cy="453497"/>
            </a:xfrm>
            <a:custGeom>
              <a:avLst/>
              <a:gdLst>
                <a:gd name="T0" fmla="*/ 18 w 346"/>
                <a:gd name="T1" fmla="*/ 134 h 222"/>
                <a:gd name="T2" fmla="*/ 0 w 346"/>
                <a:gd name="T3" fmla="*/ 89 h 222"/>
                <a:gd name="T4" fmla="*/ 56 w 346"/>
                <a:gd name="T5" fmla="*/ 0 h 222"/>
                <a:gd name="T6" fmla="*/ 165 w 346"/>
                <a:gd name="T7" fmla="*/ 44 h 222"/>
                <a:gd name="T8" fmla="*/ 264 w 346"/>
                <a:gd name="T9" fmla="*/ 44 h 222"/>
                <a:gd name="T10" fmla="*/ 301 w 346"/>
                <a:gd name="T11" fmla="*/ 89 h 222"/>
                <a:gd name="T12" fmla="*/ 346 w 346"/>
                <a:gd name="T13" fmla="*/ 178 h 222"/>
                <a:gd name="T14" fmla="*/ 336 w 346"/>
                <a:gd name="T15" fmla="*/ 222 h 222"/>
                <a:gd name="T16" fmla="*/ 227 w 346"/>
                <a:gd name="T17" fmla="*/ 178 h 222"/>
                <a:gd name="T18" fmla="*/ 18 w 346"/>
                <a:gd name="T19" fmla="*/ 1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22">
                  <a:moveTo>
                    <a:pt x="18" y="134"/>
                  </a:moveTo>
                  <a:lnTo>
                    <a:pt x="0" y="89"/>
                  </a:lnTo>
                  <a:lnTo>
                    <a:pt x="56" y="0"/>
                  </a:lnTo>
                  <a:lnTo>
                    <a:pt x="165" y="44"/>
                  </a:lnTo>
                  <a:lnTo>
                    <a:pt x="264" y="44"/>
                  </a:lnTo>
                  <a:lnTo>
                    <a:pt x="301" y="89"/>
                  </a:lnTo>
                  <a:lnTo>
                    <a:pt x="346" y="178"/>
                  </a:lnTo>
                  <a:lnTo>
                    <a:pt x="336" y="222"/>
                  </a:lnTo>
                  <a:lnTo>
                    <a:pt x="227" y="178"/>
                  </a:lnTo>
                  <a:lnTo>
                    <a:pt x="18" y="134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3" name="Freeform 78"/>
            <p:cNvSpPr>
              <a:spLocks/>
            </p:cNvSpPr>
            <p:nvPr/>
          </p:nvSpPr>
          <p:spPr bwMode="auto">
            <a:xfrm>
              <a:off x="6076508" y="5164976"/>
              <a:ext cx="480054" cy="637347"/>
            </a:xfrm>
            <a:custGeom>
              <a:avLst/>
              <a:gdLst>
                <a:gd name="T0" fmla="*/ 0 w 235"/>
                <a:gd name="T1" fmla="*/ 0 h 312"/>
                <a:gd name="T2" fmla="*/ 218 w 235"/>
                <a:gd name="T3" fmla="*/ 90 h 312"/>
                <a:gd name="T4" fmla="*/ 235 w 235"/>
                <a:gd name="T5" fmla="*/ 312 h 312"/>
                <a:gd name="T6" fmla="*/ 125 w 235"/>
                <a:gd name="T7" fmla="*/ 312 h 312"/>
                <a:gd name="T8" fmla="*/ 100 w 235"/>
                <a:gd name="T9" fmla="*/ 90 h 312"/>
                <a:gd name="T10" fmla="*/ 9 w 235"/>
                <a:gd name="T11" fmla="*/ 90 h 312"/>
                <a:gd name="T12" fmla="*/ 0 w 235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312">
                  <a:moveTo>
                    <a:pt x="0" y="0"/>
                  </a:moveTo>
                  <a:lnTo>
                    <a:pt x="218" y="90"/>
                  </a:lnTo>
                  <a:lnTo>
                    <a:pt x="235" y="312"/>
                  </a:lnTo>
                  <a:lnTo>
                    <a:pt x="125" y="312"/>
                  </a:lnTo>
                  <a:lnTo>
                    <a:pt x="100" y="90"/>
                  </a:lnTo>
                  <a:lnTo>
                    <a:pt x="9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4" name="Freeform 79"/>
            <p:cNvSpPr>
              <a:spLocks/>
            </p:cNvSpPr>
            <p:nvPr/>
          </p:nvSpPr>
          <p:spPr bwMode="auto">
            <a:xfrm>
              <a:off x="6779224" y="3348945"/>
              <a:ext cx="371786" cy="545423"/>
            </a:xfrm>
            <a:custGeom>
              <a:avLst/>
              <a:gdLst>
                <a:gd name="T0" fmla="*/ 0 w 182"/>
                <a:gd name="T1" fmla="*/ 133 h 267"/>
                <a:gd name="T2" fmla="*/ 46 w 182"/>
                <a:gd name="T3" fmla="*/ 0 h 267"/>
                <a:gd name="T4" fmla="*/ 173 w 182"/>
                <a:gd name="T5" fmla="*/ 45 h 267"/>
                <a:gd name="T6" fmla="*/ 182 w 182"/>
                <a:gd name="T7" fmla="*/ 89 h 267"/>
                <a:gd name="T8" fmla="*/ 153 w 182"/>
                <a:gd name="T9" fmla="*/ 267 h 267"/>
                <a:gd name="T10" fmla="*/ 26 w 182"/>
                <a:gd name="T11" fmla="*/ 267 h 267"/>
                <a:gd name="T12" fmla="*/ 0 w 182"/>
                <a:gd name="T13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267">
                  <a:moveTo>
                    <a:pt x="0" y="133"/>
                  </a:moveTo>
                  <a:lnTo>
                    <a:pt x="46" y="0"/>
                  </a:lnTo>
                  <a:lnTo>
                    <a:pt x="173" y="45"/>
                  </a:lnTo>
                  <a:lnTo>
                    <a:pt x="182" y="89"/>
                  </a:lnTo>
                  <a:lnTo>
                    <a:pt x="153" y="267"/>
                  </a:lnTo>
                  <a:lnTo>
                    <a:pt x="26" y="267"/>
                  </a:lnTo>
                  <a:lnTo>
                    <a:pt x="0" y="13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5" name="Freeform 80"/>
            <p:cNvSpPr>
              <a:spLocks/>
            </p:cNvSpPr>
            <p:nvPr/>
          </p:nvSpPr>
          <p:spPr bwMode="auto">
            <a:xfrm>
              <a:off x="3947932" y="3167137"/>
              <a:ext cx="623048" cy="363615"/>
            </a:xfrm>
            <a:custGeom>
              <a:avLst/>
              <a:gdLst>
                <a:gd name="T0" fmla="*/ 305 w 305"/>
                <a:gd name="T1" fmla="*/ 89 h 178"/>
                <a:gd name="T2" fmla="*/ 270 w 305"/>
                <a:gd name="T3" fmla="*/ 134 h 178"/>
                <a:gd name="T4" fmla="*/ 181 w 305"/>
                <a:gd name="T5" fmla="*/ 178 h 178"/>
                <a:gd name="T6" fmla="*/ 120 w 305"/>
                <a:gd name="T7" fmla="*/ 178 h 178"/>
                <a:gd name="T8" fmla="*/ 0 w 305"/>
                <a:gd name="T9" fmla="*/ 89 h 178"/>
                <a:gd name="T10" fmla="*/ 31 w 305"/>
                <a:gd name="T11" fmla="*/ 45 h 178"/>
                <a:gd name="T12" fmla="*/ 84 w 305"/>
                <a:gd name="T13" fmla="*/ 45 h 178"/>
                <a:gd name="T14" fmla="*/ 214 w 305"/>
                <a:gd name="T15" fmla="*/ 0 h 178"/>
                <a:gd name="T16" fmla="*/ 305 w 305"/>
                <a:gd name="T17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8">
                  <a:moveTo>
                    <a:pt x="305" y="89"/>
                  </a:moveTo>
                  <a:lnTo>
                    <a:pt x="270" y="134"/>
                  </a:lnTo>
                  <a:lnTo>
                    <a:pt x="181" y="178"/>
                  </a:lnTo>
                  <a:lnTo>
                    <a:pt x="120" y="178"/>
                  </a:lnTo>
                  <a:lnTo>
                    <a:pt x="0" y="89"/>
                  </a:lnTo>
                  <a:lnTo>
                    <a:pt x="31" y="45"/>
                  </a:lnTo>
                  <a:lnTo>
                    <a:pt x="84" y="45"/>
                  </a:lnTo>
                  <a:lnTo>
                    <a:pt x="214" y="0"/>
                  </a:lnTo>
                  <a:lnTo>
                    <a:pt x="305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6" name="Freeform 81"/>
            <p:cNvSpPr>
              <a:spLocks/>
            </p:cNvSpPr>
            <p:nvPr/>
          </p:nvSpPr>
          <p:spPr bwMode="auto">
            <a:xfrm>
              <a:off x="7046827" y="4711479"/>
              <a:ext cx="651647" cy="273732"/>
            </a:xfrm>
            <a:custGeom>
              <a:avLst/>
              <a:gdLst>
                <a:gd name="T0" fmla="*/ 0 w 319"/>
                <a:gd name="T1" fmla="*/ 89 h 134"/>
                <a:gd name="T2" fmla="*/ 37 w 319"/>
                <a:gd name="T3" fmla="*/ 45 h 134"/>
                <a:gd name="T4" fmla="*/ 110 w 319"/>
                <a:gd name="T5" fmla="*/ 45 h 134"/>
                <a:gd name="T6" fmla="*/ 138 w 319"/>
                <a:gd name="T7" fmla="*/ 0 h 134"/>
                <a:gd name="T8" fmla="*/ 311 w 319"/>
                <a:gd name="T9" fmla="*/ 0 h 134"/>
                <a:gd name="T10" fmla="*/ 319 w 319"/>
                <a:gd name="T11" fmla="*/ 45 h 134"/>
                <a:gd name="T12" fmla="*/ 173 w 319"/>
                <a:gd name="T13" fmla="*/ 134 h 134"/>
                <a:gd name="T14" fmla="*/ 9 w 319"/>
                <a:gd name="T15" fmla="*/ 134 h 134"/>
                <a:gd name="T16" fmla="*/ 0 w 319"/>
                <a:gd name="T17" fmla="*/ 8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134">
                  <a:moveTo>
                    <a:pt x="0" y="89"/>
                  </a:moveTo>
                  <a:lnTo>
                    <a:pt x="37" y="45"/>
                  </a:lnTo>
                  <a:lnTo>
                    <a:pt x="110" y="45"/>
                  </a:lnTo>
                  <a:lnTo>
                    <a:pt x="138" y="0"/>
                  </a:lnTo>
                  <a:lnTo>
                    <a:pt x="311" y="0"/>
                  </a:lnTo>
                  <a:lnTo>
                    <a:pt x="319" y="45"/>
                  </a:lnTo>
                  <a:lnTo>
                    <a:pt x="173" y="134"/>
                  </a:lnTo>
                  <a:lnTo>
                    <a:pt x="9" y="134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7" name="Freeform 82"/>
            <p:cNvSpPr>
              <a:spLocks/>
            </p:cNvSpPr>
            <p:nvPr/>
          </p:nvSpPr>
          <p:spPr bwMode="auto">
            <a:xfrm>
              <a:off x="2454659" y="4076175"/>
              <a:ext cx="428984" cy="453497"/>
            </a:xfrm>
            <a:custGeom>
              <a:avLst/>
              <a:gdLst>
                <a:gd name="T0" fmla="*/ 210 w 210"/>
                <a:gd name="T1" fmla="*/ 89 h 222"/>
                <a:gd name="T2" fmla="*/ 172 w 210"/>
                <a:gd name="T3" fmla="*/ 222 h 222"/>
                <a:gd name="T4" fmla="*/ 63 w 210"/>
                <a:gd name="T5" fmla="*/ 222 h 222"/>
                <a:gd name="T6" fmla="*/ 0 w 210"/>
                <a:gd name="T7" fmla="*/ 44 h 222"/>
                <a:gd name="T8" fmla="*/ 55 w 210"/>
                <a:gd name="T9" fmla="*/ 44 h 222"/>
                <a:gd name="T10" fmla="*/ 146 w 210"/>
                <a:gd name="T11" fmla="*/ 0 h 222"/>
                <a:gd name="T12" fmla="*/ 210 w 210"/>
                <a:gd name="T13" fmla="*/ 8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2">
                  <a:moveTo>
                    <a:pt x="210" y="89"/>
                  </a:moveTo>
                  <a:lnTo>
                    <a:pt x="172" y="222"/>
                  </a:lnTo>
                  <a:lnTo>
                    <a:pt x="63" y="222"/>
                  </a:lnTo>
                  <a:lnTo>
                    <a:pt x="0" y="44"/>
                  </a:lnTo>
                  <a:lnTo>
                    <a:pt x="55" y="44"/>
                  </a:lnTo>
                  <a:lnTo>
                    <a:pt x="146" y="0"/>
                  </a:lnTo>
                  <a:lnTo>
                    <a:pt x="21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8" name="Freeform 83"/>
            <p:cNvSpPr>
              <a:spLocks/>
            </p:cNvSpPr>
            <p:nvPr/>
          </p:nvSpPr>
          <p:spPr bwMode="auto">
            <a:xfrm>
              <a:off x="4072541" y="4347864"/>
              <a:ext cx="390172" cy="455540"/>
            </a:xfrm>
            <a:custGeom>
              <a:avLst/>
              <a:gdLst>
                <a:gd name="T0" fmla="*/ 64 w 191"/>
                <a:gd name="T1" fmla="*/ 0 h 223"/>
                <a:gd name="T2" fmla="*/ 183 w 191"/>
                <a:gd name="T3" fmla="*/ 0 h 223"/>
                <a:gd name="T4" fmla="*/ 191 w 191"/>
                <a:gd name="T5" fmla="*/ 89 h 223"/>
                <a:gd name="T6" fmla="*/ 135 w 191"/>
                <a:gd name="T7" fmla="*/ 223 h 223"/>
                <a:gd name="T8" fmla="*/ 81 w 191"/>
                <a:gd name="T9" fmla="*/ 223 h 223"/>
                <a:gd name="T10" fmla="*/ 35 w 191"/>
                <a:gd name="T11" fmla="*/ 223 h 223"/>
                <a:gd name="T12" fmla="*/ 0 w 191"/>
                <a:gd name="T13" fmla="*/ 89 h 223"/>
                <a:gd name="T14" fmla="*/ 64 w 191"/>
                <a:gd name="T1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223">
                  <a:moveTo>
                    <a:pt x="64" y="0"/>
                  </a:moveTo>
                  <a:lnTo>
                    <a:pt x="183" y="0"/>
                  </a:lnTo>
                  <a:lnTo>
                    <a:pt x="191" y="89"/>
                  </a:lnTo>
                  <a:lnTo>
                    <a:pt x="135" y="223"/>
                  </a:lnTo>
                  <a:lnTo>
                    <a:pt x="81" y="223"/>
                  </a:lnTo>
                  <a:lnTo>
                    <a:pt x="35" y="223"/>
                  </a:lnTo>
                  <a:lnTo>
                    <a:pt x="0" y="89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9" name="Freeform 84"/>
            <p:cNvSpPr>
              <a:spLocks/>
            </p:cNvSpPr>
            <p:nvPr/>
          </p:nvSpPr>
          <p:spPr bwMode="auto">
            <a:xfrm>
              <a:off x="7253149" y="2078337"/>
              <a:ext cx="541337" cy="453497"/>
            </a:xfrm>
            <a:custGeom>
              <a:avLst/>
              <a:gdLst>
                <a:gd name="T0" fmla="*/ 0 w 265"/>
                <a:gd name="T1" fmla="*/ 133 h 222"/>
                <a:gd name="T2" fmla="*/ 28 w 265"/>
                <a:gd name="T3" fmla="*/ 88 h 222"/>
                <a:gd name="T4" fmla="*/ 229 w 265"/>
                <a:gd name="T5" fmla="*/ 0 h 222"/>
                <a:gd name="T6" fmla="*/ 265 w 265"/>
                <a:gd name="T7" fmla="*/ 88 h 222"/>
                <a:gd name="T8" fmla="*/ 155 w 265"/>
                <a:gd name="T9" fmla="*/ 177 h 222"/>
                <a:gd name="T10" fmla="*/ 136 w 265"/>
                <a:gd name="T11" fmla="*/ 222 h 222"/>
                <a:gd name="T12" fmla="*/ 45 w 265"/>
                <a:gd name="T13" fmla="*/ 222 h 222"/>
                <a:gd name="T14" fmla="*/ 0 w 265"/>
                <a:gd name="T15" fmla="*/ 1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22">
                  <a:moveTo>
                    <a:pt x="0" y="133"/>
                  </a:moveTo>
                  <a:lnTo>
                    <a:pt x="28" y="88"/>
                  </a:lnTo>
                  <a:lnTo>
                    <a:pt x="229" y="0"/>
                  </a:lnTo>
                  <a:lnTo>
                    <a:pt x="265" y="88"/>
                  </a:lnTo>
                  <a:lnTo>
                    <a:pt x="155" y="177"/>
                  </a:lnTo>
                  <a:lnTo>
                    <a:pt x="136" y="222"/>
                  </a:lnTo>
                  <a:lnTo>
                    <a:pt x="45" y="222"/>
                  </a:lnTo>
                  <a:lnTo>
                    <a:pt x="0" y="1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0" name="Freeform 85"/>
            <p:cNvSpPr>
              <a:spLocks/>
            </p:cNvSpPr>
            <p:nvPr/>
          </p:nvSpPr>
          <p:spPr bwMode="auto">
            <a:xfrm>
              <a:off x="7704602" y="1622796"/>
              <a:ext cx="614877" cy="271690"/>
            </a:xfrm>
            <a:custGeom>
              <a:avLst/>
              <a:gdLst>
                <a:gd name="T0" fmla="*/ 101 w 301"/>
                <a:gd name="T1" fmla="*/ 0 h 133"/>
                <a:gd name="T2" fmla="*/ 274 w 301"/>
                <a:gd name="T3" fmla="*/ 45 h 133"/>
                <a:gd name="T4" fmla="*/ 301 w 301"/>
                <a:gd name="T5" fmla="*/ 133 h 133"/>
                <a:gd name="T6" fmla="*/ 228 w 301"/>
                <a:gd name="T7" fmla="*/ 133 h 133"/>
                <a:gd name="T8" fmla="*/ 54 w 301"/>
                <a:gd name="T9" fmla="*/ 133 h 133"/>
                <a:gd name="T10" fmla="*/ 0 w 301"/>
                <a:gd name="T11" fmla="*/ 45 h 133"/>
                <a:gd name="T12" fmla="*/ 101 w 301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33">
                  <a:moveTo>
                    <a:pt x="101" y="0"/>
                  </a:moveTo>
                  <a:lnTo>
                    <a:pt x="274" y="45"/>
                  </a:lnTo>
                  <a:lnTo>
                    <a:pt x="301" y="133"/>
                  </a:lnTo>
                  <a:lnTo>
                    <a:pt x="228" y="133"/>
                  </a:lnTo>
                  <a:lnTo>
                    <a:pt x="54" y="133"/>
                  </a:lnTo>
                  <a:lnTo>
                    <a:pt x="0" y="45"/>
                  </a:lnTo>
                  <a:lnTo>
                    <a:pt x="10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1" name="Freeform 86"/>
            <p:cNvSpPr>
              <a:spLocks/>
            </p:cNvSpPr>
            <p:nvPr/>
          </p:nvSpPr>
          <p:spPr bwMode="auto">
            <a:xfrm>
              <a:off x="3469921" y="2531834"/>
              <a:ext cx="467797" cy="363615"/>
            </a:xfrm>
            <a:custGeom>
              <a:avLst/>
              <a:gdLst>
                <a:gd name="T0" fmla="*/ 166 w 229"/>
                <a:gd name="T1" fmla="*/ 0 h 178"/>
                <a:gd name="T2" fmla="*/ 229 w 229"/>
                <a:gd name="T3" fmla="*/ 89 h 178"/>
                <a:gd name="T4" fmla="*/ 210 w 229"/>
                <a:gd name="T5" fmla="*/ 178 h 178"/>
                <a:gd name="T6" fmla="*/ 0 w 229"/>
                <a:gd name="T7" fmla="*/ 178 h 178"/>
                <a:gd name="T8" fmla="*/ 29 w 229"/>
                <a:gd name="T9" fmla="*/ 89 h 178"/>
                <a:gd name="T10" fmla="*/ 166 w 2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78">
                  <a:moveTo>
                    <a:pt x="166" y="0"/>
                  </a:moveTo>
                  <a:lnTo>
                    <a:pt x="229" y="89"/>
                  </a:lnTo>
                  <a:lnTo>
                    <a:pt x="210" y="178"/>
                  </a:lnTo>
                  <a:lnTo>
                    <a:pt x="0" y="178"/>
                  </a:lnTo>
                  <a:lnTo>
                    <a:pt x="29" y="89"/>
                  </a:lnTo>
                  <a:lnTo>
                    <a:pt x="16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2" name="Freeform 87"/>
            <p:cNvSpPr>
              <a:spLocks/>
            </p:cNvSpPr>
            <p:nvPr/>
          </p:nvSpPr>
          <p:spPr bwMode="auto">
            <a:xfrm>
              <a:off x="6766967" y="2531834"/>
              <a:ext cx="482096" cy="453497"/>
            </a:xfrm>
            <a:custGeom>
              <a:avLst/>
              <a:gdLst>
                <a:gd name="T0" fmla="*/ 0 w 236"/>
                <a:gd name="T1" fmla="*/ 89 h 222"/>
                <a:gd name="T2" fmla="*/ 55 w 236"/>
                <a:gd name="T3" fmla="*/ 0 h 222"/>
                <a:gd name="T4" fmla="*/ 110 w 236"/>
                <a:gd name="T5" fmla="*/ 0 h 222"/>
                <a:gd name="T6" fmla="*/ 200 w 236"/>
                <a:gd name="T7" fmla="*/ 89 h 222"/>
                <a:gd name="T8" fmla="*/ 236 w 236"/>
                <a:gd name="T9" fmla="*/ 222 h 222"/>
                <a:gd name="T10" fmla="*/ 209 w 236"/>
                <a:gd name="T11" fmla="*/ 222 h 222"/>
                <a:gd name="T12" fmla="*/ 99 w 236"/>
                <a:gd name="T13" fmla="*/ 222 h 222"/>
                <a:gd name="T14" fmla="*/ 0 w 236"/>
                <a:gd name="T15" fmla="*/ 8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22">
                  <a:moveTo>
                    <a:pt x="0" y="89"/>
                  </a:moveTo>
                  <a:lnTo>
                    <a:pt x="55" y="0"/>
                  </a:lnTo>
                  <a:lnTo>
                    <a:pt x="110" y="0"/>
                  </a:lnTo>
                  <a:lnTo>
                    <a:pt x="200" y="89"/>
                  </a:lnTo>
                  <a:lnTo>
                    <a:pt x="236" y="222"/>
                  </a:lnTo>
                  <a:lnTo>
                    <a:pt x="209" y="222"/>
                  </a:lnTo>
                  <a:lnTo>
                    <a:pt x="99" y="222"/>
                  </a:lnTo>
                  <a:lnTo>
                    <a:pt x="0" y="89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3" name="Freeform 88"/>
            <p:cNvSpPr>
              <a:spLocks/>
            </p:cNvSpPr>
            <p:nvPr/>
          </p:nvSpPr>
          <p:spPr bwMode="auto">
            <a:xfrm>
              <a:off x="3827407" y="4803405"/>
              <a:ext cx="463712" cy="453497"/>
            </a:xfrm>
            <a:custGeom>
              <a:avLst/>
              <a:gdLst>
                <a:gd name="T0" fmla="*/ 201 w 227"/>
                <a:gd name="T1" fmla="*/ 0 h 222"/>
                <a:gd name="T2" fmla="*/ 227 w 227"/>
                <a:gd name="T3" fmla="*/ 177 h 222"/>
                <a:gd name="T4" fmla="*/ 90 w 227"/>
                <a:gd name="T5" fmla="*/ 222 h 222"/>
                <a:gd name="T6" fmla="*/ 54 w 227"/>
                <a:gd name="T7" fmla="*/ 133 h 222"/>
                <a:gd name="T8" fmla="*/ 0 w 227"/>
                <a:gd name="T9" fmla="*/ 89 h 222"/>
                <a:gd name="T10" fmla="*/ 18 w 227"/>
                <a:gd name="T11" fmla="*/ 44 h 222"/>
                <a:gd name="T12" fmla="*/ 155 w 227"/>
                <a:gd name="T13" fmla="*/ 0 h 222"/>
                <a:gd name="T14" fmla="*/ 201 w 22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222">
                  <a:moveTo>
                    <a:pt x="201" y="0"/>
                  </a:moveTo>
                  <a:lnTo>
                    <a:pt x="227" y="177"/>
                  </a:lnTo>
                  <a:lnTo>
                    <a:pt x="90" y="222"/>
                  </a:lnTo>
                  <a:lnTo>
                    <a:pt x="54" y="133"/>
                  </a:lnTo>
                  <a:lnTo>
                    <a:pt x="0" y="89"/>
                  </a:lnTo>
                  <a:lnTo>
                    <a:pt x="18" y="44"/>
                  </a:lnTo>
                  <a:lnTo>
                    <a:pt x="155" y="0"/>
                  </a:lnTo>
                  <a:lnTo>
                    <a:pt x="201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4" name="Freeform 89"/>
            <p:cNvSpPr>
              <a:spLocks/>
            </p:cNvSpPr>
            <p:nvPr/>
          </p:nvSpPr>
          <p:spPr bwMode="auto">
            <a:xfrm>
              <a:off x="4015343" y="2803523"/>
              <a:ext cx="465754" cy="455540"/>
            </a:xfrm>
            <a:custGeom>
              <a:avLst/>
              <a:gdLst>
                <a:gd name="T0" fmla="*/ 0 w 228"/>
                <a:gd name="T1" fmla="*/ 89 h 223"/>
                <a:gd name="T2" fmla="*/ 25 w 228"/>
                <a:gd name="T3" fmla="*/ 45 h 223"/>
                <a:gd name="T4" fmla="*/ 228 w 228"/>
                <a:gd name="T5" fmla="*/ 0 h 223"/>
                <a:gd name="T6" fmla="*/ 223 w 228"/>
                <a:gd name="T7" fmla="*/ 134 h 223"/>
                <a:gd name="T8" fmla="*/ 181 w 228"/>
                <a:gd name="T9" fmla="*/ 178 h 223"/>
                <a:gd name="T10" fmla="*/ 51 w 228"/>
                <a:gd name="T11" fmla="*/ 223 h 223"/>
                <a:gd name="T12" fmla="*/ 34 w 228"/>
                <a:gd name="T13" fmla="*/ 134 h 223"/>
                <a:gd name="T14" fmla="*/ 0 w 228"/>
                <a:gd name="T15" fmla="*/ 8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23">
                  <a:moveTo>
                    <a:pt x="0" y="89"/>
                  </a:moveTo>
                  <a:lnTo>
                    <a:pt x="25" y="45"/>
                  </a:lnTo>
                  <a:lnTo>
                    <a:pt x="228" y="0"/>
                  </a:lnTo>
                  <a:lnTo>
                    <a:pt x="223" y="134"/>
                  </a:lnTo>
                  <a:lnTo>
                    <a:pt x="181" y="178"/>
                  </a:lnTo>
                  <a:lnTo>
                    <a:pt x="51" y="223"/>
                  </a:lnTo>
                  <a:lnTo>
                    <a:pt x="34" y="134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5" name="Freeform 90"/>
            <p:cNvSpPr>
              <a:spLocks/>
            </p:cNvSpPr>
            <p:nvPr/>
          </p:nvSpPr>
          <p:spPr bwMode="auto">
            <a:xfrm>
              <a:off x="5044904" y="3077255"/>
              <a:ext cx="508653" cy="453497"/>
            </a:xfrm>
            <a:custGeom>
              <a:avLst/>
              <a:gdLst>
                <a:gd name="T0" fmla="*/ 0 w 249"/>
                <a:gd name="T1" fmla="*/ 44 h 222"/>
                <a:gd name="T2" fmla="*/ 26 w 249"/>
                <a:gd name="T3" fmla="*/ 89 h 222"/>
                <a:gd name="T4" fmla="*/ 26 w 249"/>
                <a:gd name="T5" fmla="*/ 133 h 222"/>
                <a:gd name="T6" fmla="*/ 33 w 249"/>
                <a:gd name="T7" fmla="*/ 178 h 222"/>
                <a:gd name="T8" fmla="*/ 95 w 249"/>
                <a:gd name="T9" fmla="*/ 178 h 222"/>
                <a:gd name="T10" fmla="*/ 247 w 249"/>
                <a:gd name="T11" fmla="*/ 222 h 222"/>
                <a:gd name="T12" fmla="*/ 249 w 249"/>
                <a:gd name="T13" fmla="*/ 178 h 222"/>
                <a:gd name="T14" fmla="*/ 213 w 249"/>
                <a:gd name="T15" fmla="*/ 133 h 222"/>
                <a:gd name="T16" fmla="*/ 179 w 249"/>
                <a:gd name="T17" fmla="*/ 89 h 222"/>
                <a:gd name="T18" fmla="*/ 159 w 249"/>
                <a:gd name="T19" fmla="*/ 89 h 222"/>
                <a:gd name="T20" fmla="*/ 92 w 249"/>
                <a:gd name="T21" fmla="*/ 0 h 222"/>
                <a:gd name="T22" fmla="*/ 0 w 249"/>
                <a:gd name="T23" fmla="*/ 4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22">
                  <a:moveTo>
                    <a:pt x="0" y="44"/>
                  </a:moveTo>
                  <a:lnTo>
                    <a:pt x="26" y="89"/>
                  </a:lnTo>
                  <a:lnTo>
                    <a:pt x="26" y="133"/>
                  </a:lnTo>
                  <a:lnTo>
                    <a:pt x="33" y="178"/>
                  </a:lnTo>
                  <a:lnTo>
                    <a:pt x="95" y="178"/>
                  </a:lnTo>
                  <a:lnTo>
                    <a:pt x="247" y="222"/>
                  </a:lnTo>
                  <a:lnTo>
                    <a:pt x="249" y="178"/>
                  </a:lnTo>
                  <a:lnTo>
                    <a:pt x="213" y="133"/>
                  </a:lnTo>
                  <a:lnTo>
                    <a:pt x="179" y="89"/>
                  </a:lnTo>
                  <a:lnTo>
                    <a:pt x="159" y="89"/>
                  </a:lnTo>
                  <a:lnTo>
                    <a:pt x="92" y="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6" name="Freeform 91"/>
            <p:cNvSpPr>
              <a:spLocks/>
            </p:cNvSpPr>
            <p:nvPr/>
          </p:nvSpPr>
          <p:spPr bwMode="auto">
            <a:xfrm>
              <a:off x="4289075" y="5164976"/>
              <a:ext cx="482096" cy="455540"/>
            </a:xfrm>
            <a:custGeom>
              <a:avLst/>
              <a:gdLst>
                <a:gd name="T0" fmla="*/ 155 w 236"/>
                <a:gd name="T1" fmla="*/ 45 h 223"/>
                <a:gd name="T2" fmla="*/ 236 w 236"/>
                <a:gd name="T3" fmla="*/ 134 h 223"/>
                <a:gd name="T4" fmla="*/ 190 w 236"/>
                <a:gd name="T5" fmla="*/ 223 h 223"/>
                <a:gd name="T6" fmla="*/ 72 w 236"/>
                <a:gd name="T7" fmla="*/ 223 h 223"/>
                <a:gd name="T8" fmla="*/ 0 w 236"/>
                <a:gd name="T9" fmla="*/ 134 h 223"/>
                <a:gd name="T10" fmla="*/ 64 w 236"/>
                <a:gd name="T11" fmla="*/ 0 h 223"/>
                <a:gd name="T12" fmla="*/ 73 w 236"/>
                <a:gd name="T13" fmla="*/ 0 h 223"/>
                <a:gd name="T14" fmla="*/ 155 w 236"/>
                <a:gd name="T15" fmla="*/ 4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23">
                  <a:moveTo>
                    <a:pt x="155" y="45"/>
                  </a:moveTo>
                  <a:lnTo>
                    <a:pt x="236" y="134"/>
                  </a:lnTo>
                  <a:lnTo>
                    <a:pt x="190" y="223"/>
                  </a:lnTo>
                  <a:lnTo>
                    <a:pt x="72" y="223"/>
                  </a:lnTo>
                  <a:lnTo>
                    <a:pt x="0" y="134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155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7" name="Freeform 92"/>
            <p:cNvSpPr>
              <a:spLocks/>
            </p:cNvSpPr>
            <p:nvPr/>
          </p:nvSpPr>
          <p:spPr bwMode="auto">
            <a:xfrm>
              <a:off x="7240892" y="3802443"/>
              <a:ext cx="594449" cy="363615"/>
            </a:xfrm>
            <a:custGeom>
              <a:avLst/>
              <a:gdLst>
                <a:gd name="T0" fmla="*/ 0 w 291"/>
                <a:gd name="T1" fmla="*/ 89 h 178"/>
                <a:gd name="T2" fmla="*/ 92 w 291"/>
                <a:gd name="T3" fmla="*/ 0 h 178"/>
                <a:gd name="T4" fmla="*/ 291 w 291"/>
                <a:gd name="T5" fmla="*/ 134 h 178"/>
                <a:gd name="T6" fmla="*/ 227 w 291"/>
                <a:gd name="T7" fmla="*/ 178 h 178"/>
                <a:gd name="T8" fmla="*/ 81 w 291"/>
                <a:gd name="T9" fmla="*/ 178 h 178"/>
                <a:gd name="T10" fmla="*/ 0 w 291"/>
                <a:gd name="T11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78">
                  <a:moveTo>
                    <a:pt x="0" y="89"/>
                  </a:moveTo>
                  <a:lnTo>
                    <a:pt x="92" y="0"/>
                  </a:lnTo>
                  <a:lnTo>
                    <a:pt x="291" y="134"/>
                  </a:lnTo>
                  <a:lnTo>
                    <a:pt x="227" y="178"/>
                  </a:lnTo>
                  <a:lnTo>
                    <a:pt x="81" y="178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8" name="Freeform 93"/>
            <p:cNvSpPr>
              <a:spLocks/>
            </p:cNvSpPr>
            <p:nvPr/>
          </p:nvSpPr>
          <p:spPr bwMode="auto">
            <a:xfrm>
              <a:off x="4368744" y="1986411"/>
              <a:ext cx="502524" cy="453497"/>
            </a:xfrm>
            <a:custGeom>
              <a:avLst/>
              <a:gdLst>
                <a:gd name="T0" fmla="*/ 156 w 246"/>
                <a:gd name="T1" fmla="*/ 0 h 222"/>
                <a:gd name="T2" fmla="*/ 246 w 246"/>
                <a:gd name="T3" fmla="*/ 178 h 222"/>
                <a:gd name="T4" fmla="*/ 64 w 246"/>
                <a:gd name="T5" fmla="*/ 222 h 222"/>
                <a:gd name="T6" fmla="*/ 36 w 246"/>
                <a:gd name="T7" fmla="*/ 222 h 222"/>
                <a:gd name="T8" fmla="*/ 0 w 246"/>
                <a:gd name="T9" fmla="*/ 89 h 222"/>
                <a:gd name="T10" fmla="*/ 55 w 246"/>
                <a:gd name="T11" fmla="*/ 45 h 222"/>
                <a:gd name="T12" fmla="*/ 156 w 2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22">
                  <a:moveTo>
                    <a:pt x="156" y="0"/>
                  </a:moveTo>
                  <a:lnTo>
                    <a:pt x="246" y="178"/>
                  </a:lnTo>
                  <a:lnTo>
                    <a:pt x="64" y="222"/>
                  </a:lnTo>
                  <a:lnTo>
                    <a:pt x="36" y="222"/>
                  </a:lnTo>
                  <a:lnTo>
                    <a:pt x="0" y="89"/>
                  </a:lnTo>
                  <a:lnTo>
                    <a:pt x="55" y="45"/>
                  </a:lnTo>
                  <a:lnTo>
                    <a:pt x="156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9" name="Freeform 94"/>
            <p:cNvSpPr>
              <a:spLocks/>
            </p:cNvSpPr>
            <p:nvPr/>
          </p:nvSpPr>
          <p:spPr bwMode="auto">
            <a:xfrm>
              <a:off x="2736563" y="3802443"/>
              <a:ext cx="465754" cy="455540"/>
            </a:xfrm>
            <a:custGeom>
              <a:avLst/>
              <a:gdLst>
                <a:gd name="T0" fmla="*/ 0 w 228"/>
                <a:gd name="T1" fmla="*/ 45 h 223"/>
                <a:gd name="T2" fmla="*/ 174 w 228"/>
                <a:gd name="T3" fmla="*/ 0 h 223"/>
                <a:gd name="T4" fmla="*/ 228 w 228"/>
                <a:gd name="T5" fmla="*/ 89 h 223"/>
                <a:gd name="T6" fmla="*/ 72 w 228"/>
                <a:gd name="T7" fmla="*/ 223 h 223"/>
                <a:gd name="T8" fmla="*/ 8 w 228"/>
                <a:gd name="T9" fmla="*/ 134 h 223"/>
                <a:gd name="T10" fmla="*/ 0 w 228"/>
                <a:gd name="T11" fmla="*/ 4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3">
                  <a:moveTo>
                    <a:pt x="0" y="45"/>
                  </a:moveTo>
                  <a:lnTo>
                    <a:pt x="174" y="0"/>
                  </a:lnTo>
                  <a:lnTo>
                    <a:pt x="228" y="89"/>
                  </a:lnTo>
                  <a:lnTo>
                    <a:pt x="72" y="223"/>
                  </a:lnTo>
                  <a:lnTo>
                    <a:pt x="8" y="134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0" name="Freeform 95"/>
            <p:cNvSpPr>
              <a:spLocks/>
            </p:cNvSpPr>
            <p:nvPr/>
          </p:nvSpPr>
          <p:spPr bwMode="auto">
            <a:xfrm>
              <a:off x="3249301" y="4711479"/>
              <a:ext cx="614877" cy="363615"/>
            </a:xfrm>
            <a:custGeom>
              <a:avLst/>
              <a:gdLst>
                <a:gd name="T0" fmla="*/ 247 w 301"/>
                <a:gd name="T1" fmla="*/ 0 h 178"/>
                <a:gd name="T2" fmla="*/ 301 w 301"/>
                <a:gd name="T3" fmla="*/ 89 h 178"/>
                <a:gd name="T4" fmla="*/ 283 w 301"/>
                <a:gd name="T5" fmla="*/ 134 h 178"/>
                <a:gd name="T6" fmla="*/ 0 w 301"/>
                <a:gd name="T7" fmla="*/ 178 h 178"/>
                <a:gd name="T8" fmla="*/ 0 w 301"/>
                <a:gd name="T9" fmla="*/ 178 h 178"/>
                <a:gd name="T10" fmla="*/ 83 w 301"/>
                <a:gd name="T11" fmla="*/ 45 h 178"/>
                <a:gd name="T12" fmla="*/ 247 w 301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78">
                  <a:moveTo>
                    <a:pt x="247" y="0"/>
                  </a:moveTo>
                  <a:lnTo>
                    <a:pt x="301" y="89"/>
                  </a:lnTo>
                  <a:lnTo>
                    <a:pt x="283" y="13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3" y="45"/>
                  </a:lnTo>
                  <a:lnTo>
                    <a:pt x="24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1" name="Freeform 96"/>
            <p:cNvSpPr>
              <a:spLocks/>
            </p:cNvSpPr>
            <p:nvPr/>
          </p:nvSpPr>
          <p:spPr bwMode="auto">
            <a:xfrm>
              <a:off x="2871386" y="2803523"/>
              <a:ext cx="412641" cy="455540"/>
            </a:xfrm>
            <a:custGeom>
              <a:avLst/>
              <a:gdLst>
                <a:gd name="T0" fmla="*/ 0 w 202"/>
                <a:gd name="T1" fmla="*/ 223 h 223"/>
                <a:gd name="T2" fmla="*/ 38 w 202"/>
                <a:gd name="T3" fmla="*/ 45 h 223"/>
                <a:gd name="T4" fmla="*/ 130 w 202"/>
                <a:gd name="T5" fmla="*/ 0 h 223"/>
                <a:gd name="T6" fmla="*/ 202 w 202"/>
                <a:gd name="T7" fmla="*/ 89 h 223"/>
                <a:gd name="T8" fmla="*/ 137 w 202"/>
                <a:gd name="T9" fmla="*/ 223 h 223"/>
                <a:gd name="T10" fmla="*/ 0 w 202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223">
                  <a:moveTo>
                    <a:pt x="0" y="223"/>
                  </a:moveTo>
                  <a:lnTo>
                    <a:pt x="38" y="45"/>
                  </a:lnTo>
                  <a:lnTo>
                    <a:pt x="130" y="0"/>
                  </a:lnTo>
                  <a:lnTo>
                    <a:pt x="202" y="89"/>
                  </a:lnTo>
                  <a:lnTo>
                    <a:pt x="137" y="223"/>
                  </a:lnTo>
                  <a:lnTo>
                    <a:pt x="0" y="223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2" name="Freeform 97"/>
            <p:cNvSpPr>
              <a:spLocks/>
            </p:cNvSpPr>
            <p:nvPr/>
          </p:nvSpPr>
          <p:spPr bwMode="auto">
            <a:xfrm>
              <a:off x="2213611" y="3894367"/>
              <a:ext cx="539294" cy="363615"/>
            </a:xfrm>
            <a:custGeom>
              <a:avLst/>
              <a:gdLst>
                <a:gd name="T0" fmla="*/ 174 w 264"/>
                <a:gd name="T1" fmla="*/ 0 h 178"/>
                <a:gd name="T2" fmla="*/ 256 w 264"/>
                <a:gd name="T3" fmla="*/ 0 h 178"/>
                <a:gd name="T4" fmla="*/ 264 w 264"/>
                <a:gd name="T5" fmla="*/ 89 h 178"/>
                <a:gd name="T6" fmla="*/ 173 w 264"/>
                <a:gd name="T7" fmla="*/ 133 h 178"/>
                <a:gd name="T8" fmla="*/ 118 w 264"/>
                <a:gd name="T9" fmla="*/ 133 h 178"/>
                <a:gd name="T10" fmla="*/ 9 w 264"/>
                <a:gd name="T11" fmla="*/ 178 h 178"/>
                <a:gd name="T12" fmla="*/ 0 w 264"/>
                <a:gd name="T13" fmla="*/ 89 h 178"/>
                <a:gd name="T14" fmla="*/ 174 w 26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78">
                  <a:moveTo>
                    <a:pt x="174" y="0"/>
                  </a:moveTo>
                  <a:lnTo>
                    <a:pt x="256" y="0"/>
                  </a:lnTo>
                  <a:lnTo>
                    <a:pt x="264" y="89"/>
                  </a:lnTo>
                  <a:lnTo>
                    <a:pt x="173" y="133"/>
                  </a:lnTo>
                  <a:lnTo>
                    <a:pt x="118" y="133"/>
                  </a:lnTo>
                  <a:lnTo>
                    <a:pt x="9" y="178"/>
                  </a:lnTo>
                  <a:lnTo>
                    <a:pt x="0" y="89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3" name="Freeform 98"/>
            <p:cNvSpPr>
              <a:spLocks/>
            </p:cNvSpPr>
            <p:nvPr/>
          </p:nvSpPr>
          <p:spPr bwMode="auto">
            <a:xfrm>
              <a:off x="6873192" y="2985331"/>
              <a:ext cx="320717" cy="455540"/>
            </a:xfrm>
            <a:custGeom>
              <a:avLst/>
              <a:gdLst>
                <a:gd name="T0" fmla="*/ 1 w 157"/>
                <a:gd name="T1" fmla="*/ 134 h 223"/>
                <a:gd name="T2" fmla="*/ 47 w 157"/>
                <a:gd name="T3" fmla="*/ 0 h 223"/>
                <a:gd name="T4" fmla="*/ 157 w 157"/>
                <a:gd name="T5" fmla="*/ 0 h 223"/>
                <a:gd name="T6" fmla="*/ 127 w 157"/>
                <a:gd name="T7" fmla="*/ 223 h 223"/>
                <a:gd name="T8" fmla="*/ 0 w 157"/>
                <a:gd name="T9" fmla="*/ 178 h 223"/>
                <a:gd name="T10" fmla="*/ 1 w 157"/>
                <a:gd name="T11" fmla="*/ 13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223">
                  <a:moveTo>
                    <a:pt x="1" y="134"/>
                  </a:moveTo>
                  <a:lnTo>
                    <a:pt x="47" y="0"/>
                  </a:lnTo>
                  <a:lnTo>
                    <a:pt x="157" y="0"/>
                  </a:lnTo>
                  <a:lnTo>
                    <a:pt x="127" y="223"/>
                  </a:lnTo>
                  <a:lnTo>
                    <a:pt x="0" y="178"/>
                  </a:lnTo>
                  <a:lnTo>
                    <a:pt x="1" y="134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4" name="Freeform 99"/>
            <p:cNvSpPr>
              <a:spLocks/>
            </p:cNvSpPr>
            <p:nvPr/>
          </p:nvSpPr>
          <p:spPr bwMode="auto">
            <a:xfrm>
              <a:off x="4438199" y="4803405"/>
              <a:ext cx="504567" cy="453497"/>
            </a:xfrm>
            <a:custGeom>
              <a:avLst/>
              <a:gdLst>
                <a:gd name="T0" fmla="*/ 29 w 247"/>
                <a:gd name="T1" fmla="*/ 44 h 222"/>
                <a:gd name="T2" fmla="*/ 111 w 247"/>
                <a:gd name="T3" fmla="*/ 0 h 222"/>
                <a:gd name="T4" fmla="*/ 247 w 247"/>
                <a:gd name="T5" fmla="*/ 89 h 222"/>
                <a:gd name="T6" fmla="*/ 229 w 247"/>
                <a:gd name="T7" fmla="*/ 133 h 222"/>
                <a:gd name="T8" fmla="*/ 110 w 247"/>
                <a:gd name="T9" fmla="*/ 133 h 222"/>
                <a:gd name="T10" fmla="*/ 82 w 247"/>
                <a:gd name="T11" fmla="*/ 222 h 222"/>
                <a:gd name="T12" fmla="*/ 0 w 247"/>
                <a:gd name="T13" fmla="*/ 177 h 222"/>
                <a:gd name="T14" fmla="*/ 29 w 247"/>
                <a:gd name="T15" fmla="*/ 4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22">
                  <a:moveTo>
                    <a:pt x="29" y="44"/>
                  </a:moveTo>
                  <a:lnTo>
                    <a:pt x="111" y="0"/>
                  </a:lnTo>
                  <a:lnTo>
                    <a:pt x="247" y="89"/>
                  </a:lnTo>
                  <a:lnTo>
                    <a:pt x="229" y="133"/>
                  </a:lnTo>
                  <a:lnTo>
                    <a:pt x="110" y="133"/>
                  </a:lnTo>
                  <a:lnTo>
                    <a:pt x="82" y="222"/>
                  </a:lnTo>
                  <a:lnTo>
                    <a:pt x="0" y="177"/>
                  </a:lnTo>
                  <a:lnTo>
                    <a:pt x="29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5" name="Freeform 100"/>
            <p:cNvSpPr>
              <a:spLocks/>
            </p:cNvSpPr>
            <p:nvPr/>
          </p:nvSpPr>
          <p:spPr bwMode="auto">
            <a:xfrm>
              <a:off x="4916209" y="895567"/>
              <a:ext cx="300289" cy="545423"/>
            </a:xfrm>
            <a:custGeom>
              <a:avLst/>
              <a:gdLst>
                <a:gd name="T0" fmla="*/ 1 w 147"/>
                <a:gd name="T1" fmla="*/ 89 h 267"/>
                <a:gd name="T2" fmla="*/ 93 w 147"/>
                <a:gd name="T3" fmla="*/ 0 h 267"/>
                <a:gd name="T4" fmla="*/ 147 w 147"/>
                <a:gd name="T5" fmla="*/ 45 h 267"/>
                <a:gd name="T6" fmla="*/ 109 w 147"/>
                <a:gd name="T7" fmla="*/ 267 h 267"/>
                <a:gd name="T8" fmla="*/ 0 w 147"/>
                <a:gd name="T9" fmla="*/ 267 h 267"/>
                <a:gd name="T10" fmla="*/ 1 w 147"/>
                <a:gd name="T11" fmla="*/ 8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67">
                  <a:moveTo>
                    <a:pt x="1" y="89"/>
                  </a:moveTo>
                  <a:lnTo>
                    <a:pt x="93" y="0"/>
                  </a:lnTo>
                  <a:lnTo>
                    <a:pt x="147" y="45"/>
                  </a:lnTo>
                  <a:lnTo>
                    <a:pt x="109" y="267"/>
                  </a:lnTo>
                  <a:lnTo>
                    <a:pt x="0" y="267"/>
                  </a:lnTo>
                  <a:lnTo>
                    <a:pt x="1" y="89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6" name="Freeform 101"/>
            <p:cNvSpPr>
              <a:spLocks/>
            </p:cNvSpPr>
            <p:nvPr/>
          </p:nvSpPr>
          <p:spPr bwMode="auto">
            <a:xfrm>
              <a:off x="3136948" y="2531834"/>
              <a:ext cx="392214" cy="453497"/>
            </a:xfrm>
            <a:custGeom>
              <a:avLst/>
              <a:gdLst>
                <a:gd name="T0" fmla="*/ 192 w 192"/>
                <a:gd name="T1" fmla="*/ 89 h 222"/>
                <a:gd name="T2" fmla="*/ 163 w 192"/>
                <a:gd name="T3" fmla="*/ 178 h 222"/>
                <a:gd name="T4" fmla="*/ 72 w 192"/>
                <a:gd name="T5" fmla="*/ 222 h 222"/>
                <a:gd name="T6" fmla="*/ 0 w 192"/>
                <a:gd name="T7" fmla="*/ 133 h 222"/>
                <a:gd name="T8" fmla="*/ 65 w 192"/>
                <a:gd name="T9" fmla="*/ 0 h 222"/>
                <a:gd name="T10" fmla="*/ 192 w 192"/>
                <a:gd name="T11" fmla="*/ 8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22">
                  <a:moveTo>
                    <a:pt x="192" y="89"/>
                  </a:moveTo>
                  <a:lnTo>
                    <a:pt x="163" y="178"/>
                  </a:lnTo>
                  <a:lnTo>
                    <a:pt x="72" y="222"/>
                  </a:lnTo>
                  <a:lnTo>
                    <a:pt x="0" y="133"/>
                  </a:lnTo>
                  <a:lnTo>
                    <a:pt x="65" y="0"/>
                  </a:lnTo>
                  <a:lnTo>
                    <a:pt x="192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7" name="Freeform 102"/>
            <p:cNvSpPr>
              <a:spLocks/>
            </p:cNvSpPr>
            <p:nvPr/>
          </p:nvSpPr>
          <p:spPr bwMode="auto">
            <a:xfrm>
              <a:off x="7400229" y="4803405"/>
              <a:ext cx="500482" cy="453497"/>
            </a:xfrm>
            <a:custGeom>
              <a:avLst/>
              <a:gdLst>
                <a:gd name="T0" fmla="*/ 0 w 245"/>
                <a:gd name="T1" fmla="*/ 89 h 222"/>
                <a:gd name="T2" fmla="*/ 146 w 245"/>
                <a:gd name="T3" fmla="*/ 0 h 222"/>
                <a:gd name="T4" fmla="*/ 245 w 245"/>
                <a:gd name="T5" fmla="*/ 177 h 222"/>
                <a:gd name="T6" fmla="*/ 108 w 245"/>
                <a:gd name="T7" fmla="*/ 222 h 222"/>
                <a:gd name="T8" fmla="*/ 0 w 245"/>
                <a:gd name="T9" fmla="*/ 8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22">
                  <a:moveTo>
                    <a:pt x="0" y="89"/>
                  </a:moveTo>
                  <a:lnTo>
                    <a:pt x="146" y="0"/>
                  </a:lnTo>
                  <a:lnTo>
                    <a:pt x="245" y="177"/>
                  </a:lnTo>
                  <a:lnTo>
                    <a:pt x="108" y="222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8" name="Freeform 103"/>
            <p:cNvSpPr>
              <a:spLocks/>
            </p:cNvSpPr>
            <p:nvPr/>
          </p:nvSpPr>
          <p:spPr bwMode="auto">
            <a:xfrm>
              <a:off x="7498282" y="6529553"/>
              <a:ext cx="502524" cy="271690"/>
            </a:xfrm>
            <a:custGeom>
              <a:avLst/>
              <a:gdLst>
                <a:gd name="T0" fmla="*/ 174 w 246"/>
                <a:gd name="T1" fmla="*/ 0 h 133"/>
                <a:gd name="T2" fmla="*/ 246 w 246"/>
                <a:gd name="T3" fmla="*/ 44 h 133"/>
                <a:gd name="T4" fmla="*/ 237 w 246"/>
                <a:gd name="T5" fmla="*/ 133 h 133"/>
                <a:gd name="T6" fmla="*/ 45 w 246"/>
                <a:gd name="T7" fmla="*/ 133 h 133"/>
                <a:gd name="T8" fmla="*/ 0 w 246"/>
                <a:gd name="T9" fmla="*/ 44 h 133"/>
                <a:gd name="T10" fmla="*/ 174 w 246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33">
                  <a:moveTo>
                    <a:pt x="174" y="0"/>
                  </a:moveTo>
                  <a:lnTo>
                    <a:pt x="246" y="44"/>
                  </a:lnTo>
                  <a:lnTo>
                    <a:pt x="237" y="133"/>
                  </a:lnTo>
                  <a:lnTo>
                    <a:pt x="45" y="133"/>
                  </a:lnTo>
                  <a:lnTo>
                    <a:pt x="0" y="44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9" name="Freeform 104"/>
            <p:cNvSpPr>
              <a:spLocks/>
            </p:cNvSpPr>
            <p:nvPr/>
          </p:nvSpPr>
          <p:spPr bwMode="auto">
            <a:xfrm>
              <a:off x="4677203" y="5438708"/>
              <a:ext cx="428984" cy="363615"/>
            </a:xfrm>
            <a:custGeom>
              <a:avLst/>
              <a:gdLst>
                <a:gd name="T0" fmla="*/ 0 w 210"/>
                <a:gd name="T1" fmla="*/ 89 h 178"/>
                <a:gd name="T2" fmla="*/ 46 w 210"/>
                <a:gd name="T3" fmla="*/ 0 h 178"/>
                <a:gd name="T4" fmla="*/ 192 w 210"/>
                <a:gd name="T5" fmla="*/ 0 h 178"/>
                <a:gd name="T6" fmla="*/ 210 w 210"/>
                <a:gd name="T7" fmla="*/ 89 h 178"/>
                <a:gd name="T8" fmla="*/ 200 w 210"/>
                <a:gd name="T9" fmla="*/ 134 h 178"/>
                <a:gd name="T10" fmla="*/ 100 w 210"/>
                <a:gd name="T11" fmla="*/ 178 h 178"/>
                <a:gd name="T12" fmla="*/ 0 w 210"/>
                <a:gd name="T1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78">
                  <a:moveTo>
                    <a:pt x="0" y="89"/>
                  </a:moveTo>
                  <a:lnTo>
                    <a:pt x="46" y="0"/>
                  </a:lnTo>
                  <a:lnTo>
                    <a:pt x="192" y="0"/>
                  </a:lnTo>
                  <a:lnTo>
                    <a:pt x="210" y="89"/>
                  </a:lnTo>
                  <a:lnTo>
                    <a:pt x="200" y="134"/>
                  </a:lnTo>
                  <a:lnTo>
                    <a:pt x="100" y="178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0" name="Freeform 105"/>
            <p:cNvSpPr>
              <a:spLocks/>
            </p:cNvSpPr>
            <p:nvPr/>
          </p:nvSpPr>
          <p:spPr bwMode="auto">
            <a:xfrm>
              <a:off x="4797728" y="2803523"/>
              <a:ext cx="435113" cy="363615"/>
            </a:xfrm>
            <a:custGeom>
              <a:avLst/>
              <a:gdLst>
                <a:gd name="T0" fmla="*/ 17 w 213"/>
                <a:gd name="T1" fmla="*/ 0 h 178"/>
                <a:gd name="T2" fmla="*/ 132 w 213"/>
                <a:gd name="T3" fmla="*/ 0 h 178"/>
                <a:gd name="T4" fmla="*/ 170 w 213"/>
                <a:gd name="T5" fmla="*/ 0 h 178"/>
                <a:gd name="T6" fmla="*/ 160 w 213"/>
                <a:gd name="T7" fmla="*/ 45 h 178"/>
                <a:gd name="T8" fmla="*/ 213 w 213"/>
                <a:gd name="T9" fmla="*/ 134 h 178"/>
                <a:gd name="T10" fmla="*/ 121 w 213"/>
                <a:gd name="T11" fmla="*/ 178 h 178"/>
                <a:gd name="T12" fmla="*/ 38 w 213"/>
                <a:gd name="T13" fmla="*/ 134 h 178"/>
                <a:gd name="T14" fmla="*/ 0 w 213"/>
                <a:gd name="T15" fmla="*/ 134 h 178"/>
                <a:gd name="T16" fmla="*/ 17 w 213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8">
                  <a:moveTo>
                    <a:pt x="17" y="0"/>
                  </a:moveTo>
                  <a:lnTo>
                    <a:pt x="132" y="0"/>
                  </a:lnTo>
                  <a:lnTo>
                    <a:pt x="170" y="0"/>
                  </a:lnTo>
                  <a:lnTo>
                    <a:pt x="160" y="45"/>
                  </a:lnTo>
                  <a:lnTo>
                    <a:pt x="213" y="134"/>
                  </a:lnTo>
                  <a:lnTo>
                    <a:pt x="121" y="178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1" name="Freeform 106"/>
            <p:cNvSpPr>
              <a:spLocks/>
            </p:cNvSpPr>
            <p:nvPr/>
          </p:nvSpPr>
          <p:spPr bwMode="auto">
            <a:xfrm>
              <a:off x="7387972" y="6255820"/>
              <a:ext cx="465754" cy="363615"/>
            </a:xfrm>
            <a:custGeom>
              <a:avLst/>
              <a:gdLst>
                <a:gd name="T0" fmla="*/ 219 w 228"/>
                <a:gd name="T1" fmla="*/ 89 h 178"/>
                <a:gd name="T2" fmla="*/ 228 w 228"/>
                <a:gd name="T3" fmla="*/ 134 h 178"/>
                <a:gd name="T4" fmla="*/ 54 w 228"/>
                <a:gd name="T5" fmla="*/ 178 h 178"/>
                <a:gd name="T6" fmla="*/ 18 w 228"/>
                <a:gd name="T7" fmla="*/ 178 h 178"/>
                <a:gd name="T8" fmla="*/ 0 w 228"/>
                <a:gd name="T9" fmla="*/ 45 h 178"/>
                <a:gd name="T10" fmla="*/ 137 w 228"/>
                <a:gd name="T11" fmla="*/ 0 h 178"/>
                <a:gd name="T12" fmla="*/ 219 w 228"/>
                <a:gd name="T1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78">
                  <a:moveTo>
                    <a:pt x="219" y="89"/>
                  </a:moveTo>
                  <a:lnTo>
                    <a:pt x="228" y="134"/>
                  </a:lnTo>
                  <a:lnTo>
                    <a:pt x="54" y="178"/>
                  </a:lnTo>
                  <a:lnTo>
                    <a:pt x="18" y="178"/>
                  </a:lnTo>
                  <a:lnTo>
                    <a:pt x="0" y="45"/>
                  </a:lnTo>
                  <a:lnTo>
                    <a:pt x="137" y="0"/>
                  </a:lnTo>
                  <a:lnTo>
                    <a:pt x="219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2" name="Freeform 107"/>
            <p:cNvSpPr>
              <a:spLocks/>
            </p:cNvSpPr>
            <p:nvPr/>
          </p:nvSpPr>
          <p:spPr bwMode="auto">
            <a:xfrm>
              <a:off x="4446370" y="4166057"/>
              <a:ext cx="351358" cy="455540"/>
            </a:xfrm>
            <a:custGeom>
              <a:avLst/>
              <a:gdLst>
                <a:gd name="T0" fmla="*/ 37 w 172"/>
                <a:gd name="T1" fmla="*/ 0 h 223"/>
                <a:gd name="T2" fmla="*/ 83 w 172"/>
                <a:gd name="T3" fmla="*/ 0 h 223"/>
                <a:gd name="T4" fmla="*/ 127 w 172"/>
                <a:gd name="T5" fmla="*/ 89 h 223"/>
                <a:gd name="T6" fmla="*/ 172 w 172"/>
                <a:gd name="T7" fmla="*/ 178 h 223"/>
                <a:gd name="T8" fmla="*/ 108 w 172"/>
                <a:gd name="T9" fmla="*/ 223 h 223"/>
                <a:gd name="T10" fmla="*/ 8 w 172"/>
                <a:gd name="T11" fmla="*/ 178 h 223"/>
                <a:gd name="T12" fmla="*/ 0 w 172"/>
                <a:gd name="T13" fmla="*/ 89 h 223"/>
                <a:gd name="T14" fmla="*/ 37 w 172"/>
                <a:gd name="T1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223">
                  <a:moveTo>
                    <a:pt x="37" y="0"/>
                  </a:moveTo>
                  <a:lnTo>
                    <a:pt x="83" y="0"/>
                  </a:lnTo>
                  <a:lnTo>
                    <a:pt x="127" y="89"/>
                  </a:lnTo>
                  <a:lnTo>
                    <a:pt x="172" y="178"/>
                  </a:lnTo>
                  <a:lnTo>
                    <a:pt x="108" y="223"/>
                  </a:lnTo>
                  <a:lnTo>
                    <a:pt x="8" y="178"/>
                  </a:lnTo>
                  <a:lnTo>
                    <a:pt x="0" y="89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3" name="Freeform 108"/>
            <p:cNvSpPr>
              <a:spLocks/>
            </p:cNvSpPr>
            <p:nvPr/>
          </p:nvSpPr>
          <p:spPr bwMode="auto">
            <a:xfrm>
              <a:off x="5890614" y="2531834"/>
              <a:ext cx="316631" cy="453497"/>
            </a:xfrm>
            <a:custGeom>
              <a:avLst/>
              <a:gdLst>
                <a:gd name="T0" fmla="*/ 0 w 155"/>
                <a:gd name="T1" fmla="*/ 133 h 222"/>
                <a:gd name="T2" fmla="*/ 20 w 155"/>
                <a:gd name="T3" fmla="*/ 0 h 222"/>
                <a:gd name="T4" fmla="*/ 93 w 155"/>
                <a:gd name="T5" fmla="*/ 0 h 222"/>
                <a:gd name="T6" fmla="*/ 155 w 155"/>
                <a:gd name="T7" fmla="*/ 178 h 222"/>
                <a:gd name="T8" fmla="*/ 63 w 155"/>
                <a:gd name="T9" fmla="*/ 222 h 222"/>
                <a:gd name="T10" fmla="*/ 18 w 155"/>
                <a:gd name="T11" fmla="*/ 178 h 222"/>
                <a:gd name="T12" fmla="*/ 0 w 155"/>
                <a:gd name="T13" fmla="*/ 1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22">
                  <a:moveTo>
                    <a:pt x="0" y="133"/>
                  </a:moveTo>
                  <a:lnTo>
                    <a:pt x="20" y="0"/>
                  </a:lnTo>
                  <a:lnTo>
                    <a:pt x="93" y="0"/>
                  </a:lnTo>
                  <a:lnTo>
                    <a:pt x="155" y="178"/>
                  </a:lnTo>
                  <a:lnTo>
                    <a:pt x="63" y="222"/>
                  </a:lnTo>
                  <a:lnTo>
                    <a:pt x="18" y="178"/>
                  </a:lnTo>
                  <a:lnTo>
                    <a:pt x="0" y="133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" name="Freeform 109"/>
            <p:cNvSpPr>
              <a:spLocks/>
            </p:cNvSpPr>
            <p:nvPr/>
          </p:nvSpPr>
          <p:spPr bwMode="auto">
            <a:xfrm>
              <a:off x="2346393" y="3348945"/>
              <a:ext cx="504567" cy="363615"/>
            </a:xfrm>
            <a:custGeom>
              <a:avLst/>
              <a:gdLst>
                <a:gd name="T0" fmla="*/ 212 w 247"/>
                <a:gd name="T1" fmla="*/ 0 h 178"/>
                <a:gd name="T2" fmla="*/ 247 w 247"/>
                <a:gd name="T3" fmla="*/ 89 h 178"/>
                <a:gd name="T4" fmla="*/ 110 w 247"/>
                <a:gd name="T5" fmla="*/ 178 h 178"/>
                <a:gd name="T6" fmla="*/ 0 w 247"/>
                <a:gd name="T7" fmla="*/ 178 h 178"/>
                <a:gd name="T8" fmla="*/ 10 w 247"/>
                <a:gd name="T9" fmla="*/ 133 h 178"/>
                <a:gd name="T10" fmla="*/ 74 w 247"/>
                <a:gd name="T11" fmla="*/ 89 h 178"/>
                <a:gd name="T12" fmla="*/ 93 w 247"/>
                <a:gd name="T13" fmla="*/ 45 h 178"/>
                <a:gd name="T14" fmla="*/ 212 w 247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78">
                  <a:moveTo>
                    <a:pt x="212" y="0"/>
                  </a:moveTo>
                  <a:lnTo>
                    <a:pt x="247" y="89"/>
                  </a:lnTo>
                  <a:lnTo>
                    <a:pt x="110" y="178"/>
                  </a:lnTo>
                  <a:lnTo>
                    <a:pt x="0" y="178"/>
                  </a:lnTo>
                  <a:lnTo>
                    <a:pt x="10" y="133"/>
                  </a:lnTo>
                  <a:lnTo>
                    <a:pt x="74" y="89"/>
                  </a:lnTo>
                  <a:lnTo>
                    <a:pt x="93" y="45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" name="Freeform 110"/>
            <p:cNvSpPr>
              <a:spLocks/>
            </p:cNvSpPr>
            <p:nvPr/>
          </p:nvSpPr>
          <p:spPr bwMode="auto">
            <a:xfrm>
              <a:off x="4033728" y="2168219"/>
              <a:ext cx="408556" cy="363615"/>
            </a:xfrm>
            <a:custGeom>
              <a:avLst/>
              <a:gdLst>
                <a:gd name="T0" fmla="*/ 164 w 200"/>
                <a:gd name="T1" fmla="*/ 0 h 178"/>
                <a:gd name="T2" fmla="*/ 200 w 200"/>
                <a:gd name="T3" fmla="*/ 133 h 178"/>
                <a:gd name="T4" fmla="*/ 72 w 200"/>
                <a:gd name="T5" fmla="*/ 178 h 178"/>
                <a:gd name="T6" fmla="*/ 0 w 200"/>
                <a:gd name="T7" fmla="*/ 89 h 178"/>
                <a:gd name="T8" fmla="*/ 92 w 200"/>
                <a:gd name="T9" fmla="*/ 0 h 178"/>
                <a:gd name="T10" fmla="*/ 164 w 200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8">
                  <a:moveTo>
                    <a:pt x="164" y="0"/>
                  </a:moveTo>
                  <a:lnTo>
                    <a:pt x="200" y="133"/>
                  </a:lnTo>
                  <a:lnTo>
                    <a:pt x="72" y="178"/>
                  </a:lnTo>
                  <a:lnTo>
                    <a:pt x="0" y="89"/>
                  </a:lnTo>
                  <a:lnTo>
                    <a:pt x="92" y="0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" name="Freeform 111"/>
            <p:cNvSpPr>
              <a:spLocks/>
            </p:cNvSpPr>
            <p:nvPr/>
          </p:nvSpPr>
          <p:spPr bwMode="auto">
            <a:xfrm>
              <a:off x="6809865" y="2078337"/>
              <a:ext cx="312546" cy="453497"/>
            </a:xfrm>
            <a:custGeom>
              <a:avLst/>
              <a:gdLst>
                <a:gd name="T0" fmla="*/ 34 w 153"/>
                <a:gd name="T1" fmla="*/ 222 h 222"/>
                <a:gd name="T2" fmla="*/ 0 w 153"/>
                <a:gd name="T3" fmla="*/ 0 h 222"/>
                <a:gd name="T4" fmla="*/ 100 w 153"/>
                <a:gd name="T5" fmla="*/ 0 h 222"/>
                <a:gd name="T6" fmla="*/ 153 w 153"/>
                <a:gd name="T7" fmla="*/ 133 h 222"/>
                <a:gd name="T8" fmla="*/ 89 w 153"/>
                <a:gd name="T9" fmla="*/ 222 h 222"/>
                <a:gd name="T10" fmla="*/ 34 w 153"/>
                <a:gd name="T1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34" y="222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53" y="133"/>
                  </a:lnTo>
                  <a:lnTo>
                    <a:pt x="89" y="222"/>
                  </a:lnTo>
                  <a:lnTo>
                    <a:pt x="34" y="2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" name="Freeform 112"/>
            <p:cNvSpPr>
              <a:spLocks/>
            </p:cNvSpPr>
            <p:nvPr/>
          </p:nvSpPr>
          <p:spPr bwMode="auto">
            <a:xfrm>
              <a:off x="2180927" y="3712560"/>
              <a:ext cx="390172" cy="363615"/>
            </a:xfrm>
            <a:custGeom>
              <a:avLst/>
              <a:gdLst>
                <a:gd name="T0" fmla="*/ 191 w 191"/>
                <a:gd name="T1" fmla="*/ 0 h 178"/>
                <a:gd name="T2" fmla="*/ 190 w 191"/>
                <a:gd name="T3" fmla="*/ 89 h 178"/>
                <a:gd name="T4" fmla="*/ 16 w 191"/>
                <a:gd name="T5" fmla="*/ 178 h 178"/>
                <a:gd name="T6" fmla="*/ 0 w 191"/>
                <a:gd name="T7" fmla="*/ 0 h 178"/>
                <a:gd name="T8" fmla="*/ 81 w 191"/>
                <a:gd name="T9" fmla="*/ 0 h 178"/>
                <a:gd name="T10" fmla="*/ 191 w 191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8">
                  <a:moveTo>
                    <a:pt x="191" y="0"/>
                  </a:moveTo>
                  <a:lnTo>
                    <a:pt x="190" y="89"/>
                  </a:lnTo>
                  <a:lnTo>
                    <a:pt x="16" y="17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191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" name="Freeform 113"/>
            <p:cNvSpPr>
              <a:spLocks/>
            </p:cNvSpPr>
            <p:nvPr/>
          </p:nvSpPr>
          <p:spPr bwMode="auto">
            <a:xfrm>
              <a:off x="4280904" y="1530872"/>
              <a:ext cx="390172" cy="363615"/>
            </a:xfrm>
            <a:custGeom>
              <a:avLst/>
              <a:gdLst>
                <a:gd name="T0" fmla="*/ 108 w 191"/>
                <a:gd name="T1" fmla="*/ 178 h 178"/>
                <a:gd name="T2" fmla="*/ 0 w 191"/>
                <a:gd name="T3" fmla="*/ 45 h 178"/>
                <a:gd name="T4" fmla="*/ 19 w 191"/>
                <a:gd name="T5" fmla="*/ 0 h 178"/>
                <a:gd name="T6" fmla="*/ 182 w 191"/>
                <a:gd name="T7" fmla="*/ 45 h 178"/>
                <a:gd name="T8" fmla="*/ 191 w 191"/>
                <a:gd name="T9" fmla="*/ 90 h 178"/>
                <a:gd name="T10" fmla="*/ 108 w 191"/>
                <a:gd name="T1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8">
                  <a:moveTo>
                    <a:pt x="108" y="178"/>
                  </a:moveTo>
                  <a:lnTo>
                    <a:pt x="0" y="45"/>
                  </a:lnTo>
                  <a:lnTo>
                    <a:pt x="19" y="0"/>
                  </a:lnTo>
                  <a:lnTo>
                    <a:pt x="182" y="45"/>
                  </a:lnTo>
                  <a:lnTo>
                    <a:pt x="191" y="90"/>
                  </a:lnTo>
                  <a:lnTo>
                    <a:pt x="108" y="178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" name="Freeform 114"/>
            <p:cNvSpPr>
              <a:spLocks/>
            </p:cNvSpPr>
            <p:nvPr/>
          </p:nvSpPr>
          <p:spPr bwMode="auto">
            <a:xfrm>
              <a:off x="4626134" y="3440870"/>
              <a:ext cx="408556" cy="271690"/>
            </a:xfrm>
            <a:custGeom>
              <a:avLst/>
              <a:gdLst>
                <a:gd name="T0" fmla="*/ 51 w 200"/>
                <a:gd name="T1" fmla="*/ 0 h 133"/>
                <a:gd name="T2" fmla="*/ 130 w 200"/>
                <a:gd name="T3" fmla="*/ 0 h 133"/>
                <a:gd name="T4" fmla="*/ 200 w 200"/>
                <a:gd name="T5" fmla="*/ 88 h 133"/>
                <a:gd name="T6" fmla="*/ 167 w 200"/>
                <a:gd name="T7" fmla="*/ 133 h 133"/>
                <a:gd name="T8" fmla="*/ 113 w 200"/>
                <a:gd name="T9" fmla="*/ 133 h 133"/>
                <a:gd name="T10" fmla="*/ 33 w 200"/>
                <a:gd name="T11" fmla="*/ 133 h 133"/>
                <a:gd name="T12" fmla="*/ 0 w 200"/>
                <a:gd name="T13" fmla="*/ 133 h 133"/>
                <a:gd name="T14" fmla="*/ 51 w 200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33">
                  <a:moveTo>
                    <a:pt x="51" y="0"/>
                  </a:moveTo>
                  <a:lnTo>
                    <a:pt x="130" y="0"/>
                  </a:lnTo>
                  <a:lnTo>
                    <a:pt x="200" y="88"/>
                  </a:lnTo>
                  <a:lnTo>
                    <a:pt x="167" y="133"/>
                  </a:lnTo>
                  <a:lnTo>
                    <a:pt x="113" y="133"/>
                  </a:lnTo>
                  <a:lnTo>
                    <a:pt x="33" y="133"/>
                  </a:lnTo>
                  <a:lnTo>
                    <a:pt x="0" y="133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" name="Freeform 115"/>
            <p:cNvSpPr>
              <a:spLocks/>
            </p:cNvSpPr>
            <p:nvPr/>
          </p:nvSpPr>
          <p:spPr bwMode="auto">
            <a:xfrm>
              <a:off x="5804817" y="3984249"/>
              <a:ext cx="578107" cy="273732"/>
            </a:xfrm>
            <a:custGeom>
              <a:avLst/>
              <a:gdLst>
                <a:gd name="T0" fmla="*/ 19 w 283"/>
                <a:gd name="T1" fmla="*/ 0 h 134"/>
                <a:gd name="T2" fmla="*/ 274 w 283"/>
                <a:gd name="T3" fmla="*/ 89 h 134"/>
                <a:gd name="T4" fmla="*/ 283 w 283"/>
                <a:gd name="T5" fmla="*/ 134 h 134"/>
                <a:gd name="T6" fmla="*/ 246 w 283"/>
                <a:gd name="T7" fmla="*/ 134 h 134"/>
                <a:gd name="T8" fmla="*/ 0 w 283"/>
                <a:gd name="T9" fmla="*/ 134 h 134"/>
                <a:gd name="T10" fmla="*/ 19 w 283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34">
                  <a:moveTo>
                    <a:pt x="19" y="0"/>
                  </a:moveTo>
                  <a:lnTo>
                    <a:pt x="274" y="89"/>
                  </a:lnTo>
                  <a:lnTo>
                    <a:pt x="283" y="134"/>
                  </a:lnTo>
                  <a:lnTo>
                    <a:pt x="246" y="134"/>
                  </a:lnTo>
                  <a:lnTo>
                    <a:pt x="0" y="134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" name="Freeform 116"/>
            <p:cNvSpPr>
              <a:spLocks/>
            </p:cNvSpPr>
            <p:nvPr/>
          </p:nvSpPr>
          <p:spPr bwMode="auto">
            <a:xfrm>
              <a:off x="7091769" y="3530752"/>
              <a:ext cx="337059" cy="453497"/>
            </a:xfrm>
            <a:custGeom>
              <a:avLst/>
              <a:gdLst>
                <a:gd name="T0" fmla="*/ 29 w 165"/>
                <a:gd name="T1" fmla="*/ 0 h 222"/>
                <a:gd name="T2" fmla="*/ 165 w 165"/>
                <a:gd name="T3" fmla="*/ 133 h 222"/>
                <a:gd name="T4" fmla="*/ 73 w 165"/>
                <a:gd name="T5" fmla="*/ 222 h 222"/>
                <a:gd name="T6" fmla="*/ 0 w 165"/>
                <a:gd name="T7" fmla="*/ 178 h 222"/>
                <a:gd name="T8" fmla="*/ 29 w 165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2">
                  <a:moveTo>
                    <a:pt x="29" y="0"/>
                  </a:moveTo>
                  <a:lnTo>
                    <a:pt x="165" y="133"/>
                  </a:lnTo>
                  <a:lnTo>
                    <a:pt x="73" y="222"/>
                  </a:lnTo>
                  <a:lnTo>
                    <a:pt x="0" y="178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2" name="Freeform 117"/>
            <p:cNvSpPr>
              <a:spLocks/>
            </p:cNvSpPr>
            <p:nvPr/>
          </p:nvSpPr>
          <p:spPr bwMode="auto">
            <a:xfrm>
              <a:off x="3794723" y="3984249"/>
              <a:ext cx="467797" cy="363615"/>
            </a:xfrm>
            <a:custGeom>
              <a:avLst/>
              <a:gdLst>
                <a:gd name="T0" fmla="*/ 174 w 229"/>
                <a:gd name="T1" fmla="*/ 0 h 178"/>
                <a:gd name="T2" fmla="*/ 229 w 229"/>
                <a:gd name="T3" fmla="*/ 45 h 178"/>
                <a:gd name="T4" fmla="*/ 173 w 229"/>
                <a:gd name="T5" fmla="*/ 134 h 178"/>
                <a:gd name="T6" fmla="*/ 45 w 229"/>
                <a:gd name="T7" fmla="*/ 178 h 178"/>
                <a:gd name="T8" fmla="*/ 0 w 229"/>
                <a:gd name="T9" fmla="*/ 134 h 178"/>
                <a:gd name="T10" fmla="*/ 9 w 229"/>
                <a:gd name="T11" fmla="*/ 89 h 178"/>
                <a:gd name="T12" fmla="*/ 128 w 229"/>
                <a:gd name="T13" fmla="*/ 45 h 178"/>
                <a:gd name="T14" fmla="*/ 156 w 229"/>
                <a:gd name="T15" fmla="*/ 0 h 178"/>
                <a:gd name="T16" fmla="*/ 174 w 229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78">
                  <a:moveTo>
                    <a:pt x="174" y="0"/>
                  </a:moveTo>
                  <a:lnTo>
                    <a:pt x="229" y="45"/>
                  </a:lnTo>
                  <a:lnTo>
                    <a:pt x="173" y="134"/>
                  </a:lnTo>
                  <a:lnTo>
                    <a:pt x="45" y="178"/>
                  </a:lnTo>
                  <a:lnTo>
                    <a:pt x="0" y="134"/>
                  </a:lnTo>
                  <a:lnTo>
                    <a:pt x="9" y="89"/>
                  </a:lnTo>
                  <a:lnTo>
                    <a:pt x="128" y="45"/>
                  </a:lnTo>
                  <a:lnTo>
                    <a:pt x="156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3" name="Freeform 118"/>
            <p:cNvSpPr>
              <a:spLocks/>
            </p:cNvSpPr>
            <p:nvPr/>
          </p:nvSpPr>
          <p:spPr bwMode="auto">
            <a:xfrm>
              <a:off x="4470883" y="2803523"/>
              <a:ext cx="361573" cy="273732"/>
            </a:xfrm>
            <a:custGeom>
              <a:avLst/>
              <a:gdLst>
                <a:gd name="T0" fmla="*/ 5 w 177"/>
                <a:gd name="T1" fmla="*/ 0 h 134"/>
                <a:gd name="T2" fmla="*/ 33 w 177"/>
                <a:gd name="T3" fmla="*/ 0 h 134"/>
                <a:gd name="T4" fmla="*/ 94 w 177"/>
                <a:gd name="T5" fmla="*/ 0 h 134"/>
                <a:gd name="T6" fmla="*/ 177 w 177"/>
                <a:gd name="T7" fmla="*/ 0 h 134"/>
                <a:gd name="T8" fmla="*/ 160 w 177"/>
                <a:gd name="T9" fmla="*/ 134 h 134"/>
                <a:gd name="T10" fmla="*/ 90 w 177"/>
                <a:gd name="T11" fmla="*/ 134 h 134"/>
                <a:gd name="T12" fmla="*/ 18 w 177"/>
                <a:gd name="T13" fmla="*/ 134 h 134"/>
                <a:gd name="T14" fmla="*/ 0 w 177"/>
                <a:gd name="T15" fmla="*/ 134 h 134"/>
                <a:gd name="T16" fmla="*/ 5 w 177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34">
                  <a:moveTo>
                    <a:pt x="5" y="0"/>
                  </a:moveTo>
                  <a:lnTo>
                    <a:pt x="33" y="0"/>
                  </a:lnTo>
                  <a:lnTo>
                    <a:pt x="94" y="0"/>
                  </a:lnTo>
                  <a:lnTo>
                    <a:pt x="177" y="0"/>
                  </a:lnTo>
                  <a:lnTo>
                    <a:pt x="160" y="134"/>
                  </a:lnTo>
                  <a:lnTo>
                    <a:pt x="90" y="134"/>
                  </a:lnTo>
                  <a:lnTo>
                    <a:pt x="18" y="134"/>
                  </a:lnTo>
                  <a:lnTo>
                    <a:pt x="0" y="13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4" name="Freeform 119"/>
            <p:cNvSpPr>
              <a:spLocks/>
            </p:cNvSpPr>
            <p:nvPr/>
          </p:nvSpPr>
          <p:spPr bwMode="auto">
            <a:xfrm>
              <a:off x="6476893" y="3620635"/>
              <a:ext cx="355444" cy="273732"/>
            </a:xfrm>
            <a:custGeom>
              <a:avLst/>
              <a:gdLst>
                <a:gd name="T0" fmla="*/ 148 w 174"/>
                <a:gd name="T1" fmla="*/ 0 h 134"/>
                <a:gd name="T2" fmla="*/ 174 w 174"/>
                <a:gd name="T3" fmla="*/ 134 h 134"/>
                <a:gd name="T4" fmla="*/ 65 w 174"/>
                <a:gd name="T5" fmla="*/ 134 h 134"/>
                <a:gd name="T6" fmla="*/ 0 w 174"/>
                <a:gd name="T7" fmla="*/ 134 h 134"/>
                <a:gd name="T8" fmla="*/ 1 w 174"/>
                <a:gd name="T9" fmla="*/ 45 h 134"/>
                <a:gd name="T10" fmla="*/ 148 w 174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34">
                  <a:moveTo>
                    <a:pt x="148" y="0"/>
                  </a:moveTo>
                  <a:lnTo>
                    <a:pt x="174" y="134"/>
                  </a:lnTo>
                  <a:lnTo>
                    <a:pt x="65" y="134"/>
                  </a:lnTo>
                  <a:lnTo>
                    <a:pt x="0" y="134"/>
                  </a:lnTo>
                  <a:lnTo>
                    <a:pt x="1" y="45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5" name="Freeform 120"/>
            <p:cNvSpPr>
              <a:spLocks/>
            </p:cNvSpPr>
            <p:nvPr/>
          </p:nvSpPr>
          <p:spPr bwMode="auto">
            <a:xfrm>
              <a:off x="6364539" y="3894367"/>
              <a:ext cx="298246" cy="363615"/>
            </a:xfrm>
            <a:custGeom>
              <a:avLst/>
              <a:gdLst>
                <a:gd name="T0" fmla="*/ 55 w 146"/>
                <a:gd name="T1" fmla="*/ 0 h 178"/>
                <a:gd name="T2" fmla="*/ 120 w 146"/>
                <a:gd name="T3" fmla="*/ 0 h 178"/>
                <a:gd name="T4" fmla="*/ 146 w 146"/>
                <a:gd name="T5" fmla="*/ 178 h 178"/>
                <a:gd name="T6" fmla="*/ 9 w 146"/>
                <a:gd name="T7" fmla="*/ 178 h 178"/>
                <a:gd name="T8" fmla="*/ 0 w 146"/>
                <a:gd name="T9" fmla="*/ 133 h 178"/>
                <a:gd name="T10" fmla="*/ 55 w 14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78">
                  <a:moveTo>
                    <a:pt x="55" y="0"/>
                  </a:moveTo>
                  <a:lnTo>
                    <a:pt x="120" y="0"/>
                  </a:lnTo>
                  <a:lnTo>
                    <a:pt x="146" y="178"/>
                  </a:lnTo>
                  <a:lnTo>
                    <a:pt x="9" y="178"/>
                  </a:lnTo>
                  <a:lnTo>
                    <a:pt x="0" y="133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6" name="Freeform 121"/>
            <p:cNvSpPr>
              <a:spLocks/>
            </p:cNvSpPr>
            <p:nvPr/>
          </p:nvSpPr>
          <p:spPr bwMode="auto">
            <a:xfrm>
              <a:off x="5416689" y="3894367"/>
              <a:ext cx="426942" cy="363615"/>
            </a:xfrm>
            <a:custGeom>
              <a:avLst/>
              <a:gdLst>
                <a:gd name="T0" fmla="*/ 0 w 209"/>
                <a:gd name="T1" fmla="*/ 44 h 178"/>
                <a:gd name="T2" fmla="*/ 55 w 209"/>
                <a:gd name="T3" fmla="*/ 0 h 178"/>
                <a:gd name="T4" fmla="*/ 209 w 209"/>
                <a:gd name="T5" fmla="*/ 44 h 178"/>
                <a:gd name="T6" fmla="*/ 190 w 209"/>
                <a:gd name="T7" fmla="*/ 178 h 178"/>
                <a:gd name="T8" fmla="*/ 181 w 209"/>
                <a:gd name="T9" fmla="*/ 178 h 178"/>
                <a:gd name="T10" fmla="*/ 118 w 209"/>
                <a:gd name="T11" fmla="*/ 178 h 178"/>
                <a:gd name="T12" fmla="*/ 0 w 209"/>
                <a:gd name="T13" fmla="*/ 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78">
                  <a:moveTo>
                    <a:pt x="0" y="44"/>
                  </a:moveTo>
                  <a:lnTo>
                    <a:pt x="55" y="0"/>
                  </a:lnTo>
                  <a:lnTo>
                    <a:pt x="209" y="44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18" y="178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7" name="Freeform 122"/>
            <p:cNvSpPr>
              <a:spLocks/>
            </p:cNvSpPr>
            <p:nvPr/>
          </p:nvSpPr>
          <p:spPr bwMode="auto">
            <a:xfrm>
              <a:off x="5741492" y="2895448"/>
              <a:ext cx="277818" cy="453497"/>
            </a:xfrm>
            <a:custGeom>
              <a:avLst/>
              <a:gdLst>
                <a:gd name="T0" fmla="*/ 91 w 136"/>
                <a:gd name="T1" fmla="*/ 0 h 222"/>
                <a:gd name="T2" fmla="*/ 136 w 136"/>
                <a:gd name="T3" fmla="*/ 44 h 222"/>
                <a:gd name="T4" fmla="*/ 80 w 136"/>
                <a:gd name="T5" fmla="*/ 178 h 222"/>
                <a:gd name="T6" fmla="*/ 8 w 136"/>
                <a:gd name="T7" fmla="*/ 222 h 222"/>
                <a:gd name="T8" fmla="*/ 0 w 136"/>
                <a:gd name="T9" fmla="*/ 44 h 222"/>
                <a:gd name="T10" fmla="*/ 91 w 136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22">
                  <a:moveTo>
                    <a:pt x="91" y="0"/>
                  </a:moveTo>
                  <a:lnTo>
                    <a:pt x="136" y="44"/>
                  </a:lnTo>
                  <a:lnTo>
                    <a:pt x="80" y="178"/>
                  </a:lnTo>
                  <a:lnTo>
                    <a:pt x="8" y="222"/>
                  </a:lnTo>
                  <a:lnTo>
                    <a:pt x="0" y="44"/>
                  </a:lnTo>
                  <a:lnTo>
                    <a:pt x="91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8" name="Freeform 123"/>
            <p:cNvSpPr>
              <a:spLocks/>
            </p:cNvSpPr>
            <p:nvPr/>
          </p:nvSpPr>
          <p:spPr bwMode="auto">
            <a:xfrm>
              <a:off x="4317674" y="3348945"/>
              <a:ext cx="412641" cy="363615"/>
            </a:xfrm>
            <a:custGeom>
              <a:avLst/>
              <a:gdLst>
                <a:gd name="T0" fmla="*/ 151 w 202"/>
                <a:gd name="T1" fmla="*/ 178 h 178"/>
                <a:gd name="T2" fmla="*/ 202 w 202"/>
                <a:gd name="T3" fmla="*/ 45 h 178"/>
                <a:gd name="T4" fmla="*/ 124 w 202"/>
                <a:gd name="T5" fmla="*/ 0 h 178"/>
                <a:gd name="T6" fmla="*/ 89 w 202"/>
                <a:gd name="T7" fmla="*/ 45 h 178"/>
                <a:gd name="T8" fmla="*/ 0 w 202"/>
                <a:gd name="T9" fmla="*/ 89 h 178"/>
                <a:gd name="T10" fmla="*/ 67 w 202"/>
                <a:gd name="T11" fmla="*/ 133 h 178"/>
                <a:gd name="T12" fmla="*/ 151 w 202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8">
                  <a:moveTo>
                    <a:pt x="151" y="178"/>
                  </a:moveTo>
                  <a:lnTo>
                    <a:pt x="202" y="45"/>
                  </a:lnTo>
                  <a:lnTo>
                    <a:pt x="124" y="0"/>
                  </a:lnTo>
                  <a:lnTo>
                    <a:pt x="89" y="45"/>
                  </a:lnTo>
                  <a:lnTo>
                    <a:pt x="0" y="89"/>
                  </a:lnTo>
                  <a:lnTo>
                    <a:pt x="67" y="133"/>
                  </a:lnTo>
                  <a:lnTo>
                    <a:pt x="151" y="178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9" name="Freeform 124"/>
            <p:cNvSpPr>
              <a:spLocks/>
            </p:cNvSpPr>
            <p:nvPr/>
          </p:nvSpPr>
          <p:spPr bwMode="auto">
            <a:xfrm>
              <a:off x="3809023" y="2350026"/>
              <a:ext cx="371786" cy="363615"/>
            </a:xfrm>
            <a:custGeom>
              <a:avLst/>
              <a:gdLst>
                <a:gd name="T0" fmla="*/ 0 w 182"/>
                <a:gd name="T1" fmla="*/ 89 h 178"/>
                <a:gd name="T2" fmla="*/ 64 w 182"/>
                <a:gd name="T3" fmla="*/ 0 h 178"/>
                <a:gd name="T4" fmla="*/ 110 w 182"/>
                <a:gd name="T5" fmla="*/ 0 h 178"/>
                <a:gd name="T6" fmla="*/ 182 w 182"/>
                <a:gd name="T7" fmla="*/ 89 h 178"/>
                <a:gd name="T8" fmla="*/ 63 w 182"/>
                <a:gd name="T9" fmla="*/ 178 h 178"/>
                <a:gd name="T10" fmla="*/ 0 w 182"/>
                <a:gd name="T11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78">
                  <a:moveTo>
                    <a:pt x="0" y="89"/>
                  </a:moveTo>
                  <a:lnTo>
                    <a:pt x="64" y="0"/>
                  </a:lnTo>
                  <a:lnTo>
                    <a:pt x="110" y="0"/>
                  </a:lnTo>
                  <a:lnTo>
                    <a:pt x="182" y="89"/>
                  </a:lnTo>
                  <a:lnTo>
                    <a:pt x="63" y="178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0" name="Freeform 125"/>
            <p:cNvSpPr>
              <a:spLocks/>
            </p:cNvSpPr>
            <p:nvPr/>
          </p:nvSpPr>
          <p:spPr bwMode="auto">
            <a:xfrm>
              <a:off x="4656775" y="1077375"/>
              <a:ext cx="261476" cy="363615"/>
            </a:xfrm>
            <a:custGeom>
              <a:avLst/>
              <a:gdLst>
                <a:gd name="T0" fmla="*/ 0 w 128"/>
                <a:gd name="T1" fmla="*/ 89 h 178"/>
                <a:gd name="T2" fmla="*/ 65 w 128"/>
                <a:gd name="T3" fmla="*/ 0 h 178"/>
                <a:gd name="T4" fmla="*/ 128 w 128"/>
                <a:gd name="T5" fmla="*/ 0 h 178"/>
                <a:gd name="T6" fmla="*/ 127 w 128"/>
                <a:gd name="T7" fmla="*/ 178 h 178"/>
                <a:gd name="T8" fmla="*/ 45 w 128"/>
                <a:gd name="T9" fmla="*/ 178 h 178"/>
                <a:gd name="T10" fmla="*/ 0 w 128"/>
                <a:gd name="T11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78">
                  <a:moveTo>
                    <a:pt x="0" y="89"/>
                  </a:moveTo>
                  <a:lnTo>
                    <a:pt x="65" y="0"/>
                  </a:lnTo>
                  <a:lnTo>
                    <a:pt x="128" y="0"/>
                  </a:lnTo>
                  <a:lnTo>
                    <a:pt x="127" y="178"/>
                  </a:lnTo>
                  <a:lnTo>
                    <a:pt x="45" y="178"/>
                  </a:lnTo>
                  <a:lnTo>
                    <a:pt x="0" y="89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1" name="Freeform 126"/>
            <p:cNvSpPr>
              <a:spLocks/>
            </p:cNvSpPr>
            <p:nvPr/>
          </p:nvSpPr>
          <p:spPr bwMode="auto">
            <a:xfrm>
              <a:off x="4348316" y="4529672"/>
              <a:ext cx="318674" cy="363615"/>
            </a:xfrm>
            <a:custGeom>
              <a:avLst/>
              <a:gdLst>
                <a:gd name="T0" fmla="*/ 156 w 156"/>
                <a:gd name="T1" fmla="*/ 45 h 178"/>
                <a:gd name="T2" fmla="*/ 155 w 156"/>
                <a:gd name="T3" fmla="*/ 134 h 178"/>
                <a:gd name="T4" fmla="*/ 73 w 156"/>
                <a:gd name="T5" fmla="*/ 178 h 178"/>
                <a:gd name="T6" fmla="*/ 0 w 156"/>
                <a:gd name="T7" fmla="*/ 134 h 178"/>
                <a:gd name="T8" fmla="*/ 56 w 156"/>
                <a:gd name="T9" fmla="*/ 0 h 178"/>
                <a:gd name="T10" fmla="*/ 156 w 156"/>
                <a:gd name="T11" fmla="*/ 4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8">
                  <a:moveTo>
                    <a:pt x="156" y="45"/>
                  </a:moveTo>
                  <a:lnTo>
                    <a:pt x="155" y="134"/>
                  </a:lnTo>
                  <a:lnTo>
                    <a:pt x="73" y="178"/>
                  </a:lnTo>
                  <a:lnTo>
                    <a:pt x="0" y="134"/>
                  </a:lnTo>
                  <a:lnTo>
                    <a:pt x="56" y="0"/>
                  </a:lnTo>
                  <a:lnTo>
                    <a:pt x="156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2" name="Freeform 127"/>
            <p:cNvSpPr>
              <a:spLocks/>
            </p:cNvSpPr>
            <p:nvPr/>
          </p:nvSpPr>
          <p:spPr bwMode="auto">
            <a:xfrm>
              <a:off x="4238006" y="4803405"/>
              <a:ext cx="259434" cy="361573"/>
            </a:xfrm>
            <a:custGeom>
              <a:avLst/>
              <a:gdLst>
                <a:gd name="T0" fmla="*/ 54 w 127"/>
                <a:gd name="T1" fmla="*/ 0 h 177"/>
                <a:gd name="T2" fmla="*/ 127 w 127"/>
                <a:gd name="T3" fmla="*/ 44 h 177"/>
                <a:gd name="T4" fmla="*/ 98 w 127"/>
                <a:gd name="T5" fmla="*/ 177 h 177"/>
                <a:gd name="T6" fmla="*/ 89 w 127"/>
                <a:gd name="T7" fmla="*/ 177 h 177"/>
                <a:gd name="T8" fmla="*/ 26 w 127"/>
                <a:gd name="T9" fmla="*/ 177 h 177"/>
                <a:gd name="T10" fmla="*/ 0 w 127"/>
                <a:gd name="T11" fmla="*/ 0 h 177"/>
                <a:gd name="T12" fmla="*/ 54 w 127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77">
                  <a:moveTo>
                    <a:pt x="54" y="0"/>
                  </a:moveTo>
                  <a:lnTo>
                    <a:pt x="127" y="44"/>
                  </a:lnTo>
                  <a:lnTo>
                    <a:pt x="98" y="177"/>
                  </a:lnTo>
                  <a:lnTo>
                    <a:pt x="89" y="177"/>
                  </a:lnTo>
                  <a:lnTo>
                    <a:pt x="26" y="177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3" name="Freeform 128"/>
            <p:cNvSpPr>
              <a:spLocks/>
            </p:cNvSpPr>
            <p:nvPr/>
          </p:nvSpPr>
          <p:spPr bwMode="auto">
            <a:xfrm>
              <a:off x="3753867" y="4529672"/>
              <a:ext cx="390172" cy="363615"/>
            </a:xfrm>
            <a:custGeom>
              <a:avLst/>
              <a:gdLst>
                <a:gd name="T0" fmla="*/ 46 w 191"/>
                <a:gd name="T1" fmla="*/ 45 h 178"/>
                <a:gd name="T2" fmla="*/ 156 w 191"/>
                <a:gd name="T3" fmla="*/ 0 h 178"/>
                <a:gd name="T4" fmla="*/ 191 w 191"/>
                <a:gd name="T5" fmla="*/ 134 h 178"/>
                <a:gd name="T6" fmla="*/ 54 w 191"/>
                <a:gd name="T7" fmla="*/ 178 h 178"/>
                <a:gd name="T8" fmla="*/ 0 w 191"/>
                <a:gd name="T9" fmla="*/ 89 h 178"/>
                <a:gd name="T10" fmla="*/ 46 w 191"/>
                <a:gd name="T11" fmla="*/ 4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8">
                  <a:moveTo>
                    <a:pt x="46" y="45"/>
                  </a:moveTo>
                  <a:lnTo>
                    <a:pt x="156" y="0"/>
                  </a:lnTo>
                  <a:lnTo>
                    <a:pt x="191" y="134"/>
                  </a:lnTo>
                  <a:lnTo>
                    <a:pt x="54" y="178"/>
                  </a:lnTo>
                  <a:lnTo>
                    <a:pt x="0" y="89"/>
                  </a:lnTo>
                  <a:lnTo>
                    <a:pt x="46" y="45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4" name="Freeform 129"/>
            <p:cNvSpPr>
              <a:spLocks/>
            </p:cNvSpPr>
            <p:nvPr/>
          </p:nvSpPr>
          <p:spPr bwMode="auto">
            <a:xfrm>
              <a:off x="4385086" y="3077255"/>
              <a:ext cx="441240" cy="363615"/>
            </a:xfrm>
            <a:custGeom>
              <a:avLst/>
              <a:gdLst>
                <a:gd name="T0" fmla="*/ 216 w 216"/>
                <a:gd name="T1" fmla="*/ 89 h 178"/>
                <a:gd name="T2" fmla="*/ 214 w 216"/>
                <a:gd name="T3" fmla="*/ 89 h 178"/>
                <a:gd name="T4" fmla="*/ 169 w 216"/>
                <a:gd name="T5" fmla="*/ 178 h 178"/>
                <a:gd name="T6" fmla="*/ 91 w 216"/>
                <a:gd name="T7" fmla="*/ 133 h 178"/>
                <a:gd name="T8" fmla="*/ 0 w 216"/>
                <a:gd name="T9" fmla="*/ 44 h 178"/>
                <a:gd name="T10" fmla="*/ 42 w 216"/>
                <a:gd name="T11" fmla="*/ 0 h 178"/>
                <a:gd name="T12" fmla="*/ 60 w 216"/>
                <a:gd name="T13" fmla="*/ 0 h 178"/>
                <a:gd name="T14" fmla="*/ 85 w 216"/>
                <a:gd name="T15" fmla="*/ 44 h 178"/>
                <a:gd name="T16" fmla="*/ 216 w 216"/>
                <a:gd name="T17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78">
                  <a:moveTo>
                    <a:pt x="216" y="89"/>
                  </a:moveTo>
                  <a:lnTo>
                    <a:pt x="214" y="89"/>
                  </a:lnTo>
                  <a:lnTo>
                    <a:pt x="169" y="178"/>
                  </a:lnTo>
                  <a:lnTo>
                    <a:pt x="91" y="133"/>
                  </a:lnTo>
                  <a:lnTo>
                    <a:pt x="0" y="44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85" y="44"/>
                  </a:lnTo>
                  <a:lnTo>
                    <a:pt x="216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5" name="Freeform 130"/>
            <p:cNvSpPr>
              <a:spLocks/>
            </p:cNvSpPr>
            <p:nvPr/>
          </p:nvSpPr>
          <p:spPr bwMode="auto">
            <a:xfrm>
              <a:off x="3847835" y="4257982"/>
              <a:ext cx="355444" cy="363615"/>
            </a:xfrm>
            <a:custGeom>
              <a:avLst/>
              <a:gdLst>
                <a:gd name="T0" fmla="*/ 147 w 174"/>
                <a:gd name="T1" fmla="*/ 0 h 178"/>
                <a:gd name="T2" fmla="*/ 174 w 174"/>
                <a:gd name="T3" fmla="*/ 44 h 178"/>
                <a:gd name="T4" fmla="*/ 110 w 174"/>
                <a:gd name="T5" fmla="*/ 133 h 178"/>
                <a:gd name="T6" fmla="*/ 0 w 174"/>
                <a:gd name="T7" fmla="*/ 178 h 178"/>
                <a:gd name="T8" fmla="*/ 19 w 174"/>
                <a:gd name="T9" fmla="*/ 44 h 178"/>
                <a:gd name="T10" fmla="*/ 147 w 174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78">
                  <a:moveTo>
                    <a:pt x="147" y="0"/>
                  </a:moveTo>
                  <a:lnTo>
                    <a:pt x="174" y="44"/>
                  </a:lnTo>
                  <a:lnTo>
                    <a:pt x="110" y="133"/>
                  </a:lnTo>
                  <a:lnTo>
                    <a:pt x="0" y="178"/>
                  </a:lnTo>
                  <a:lnTo>
                    <a:pt x="19" y="44"/>
                  </a:lnTo>
                  <a:lnTo>
                    <a:pt x="14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6" name="Freeform 131"/>
            <p:cNvSpPr>
              <a:spLocks/>
            </p:cNvSpPr>
            <p:nvPr/>
          </p:nvSpPr>
          <p:spPr bwMode="auto">
            <a:xfrm>
              <a:off x="6991673" y="2350026"/>
              <a:ext cx="353401" cy="363615"/>
            </a:xfrm>
            <a:custGeom>
              <a:avLst/>
              <a:gdLst>
                <a:gd name="T0" fmla="*/ 0 w 173"/>
                <a:gd name="T1" fmla="*/ 89 h 178"/>
                <a:gd name="T2" fmla="*/ 64 w 173"/>
                <a:gd name="T3" fmla="*/ 0 h 178"/>
                <a:gd name="T4" fmla="*/ 128 w 173"/>
                <a:gd name="T5" fmla="*/ 0 h 178"/>
                <a:gd name="T6" fmla="*/ 173 w 173"/>
                <a:gd name="T7" fmla="*/ 89 h 178"/>
                <a:gd name="T8" fmla="*/ 90 w 173"/>
                <a:gd name="T9" fmla="*/ 178 h 178"/>
                <a:gd name="T10" fmla="*/ 0 w 173"/>
                <a:gd name="T11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8">
                  <a:moveTo>
                    <a:pt x="0" y="89"/>
                  </a:moveTo>
                  <a:lnTo>
                    <a:pt x="64" y="0"/>
                  </a:lnTo>
                  <a:lnTo>
                    <a:pt x="128" y="0"/>
                  </a:lnTo>
                  <a:lnTo>
                    <a:pt x="173" y="89"/>
                  </a:lnTo>
                  <a:lnTo>
                    <a:pt x="90" y="178"/>
                  </a:lnTo>
                  <a:lnTo>
                    <a:pt x="0" y="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  <a:tileRect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7" name="Freeform 132"/>
            <p:cNvSpPr>
              <a:spLocks/>
            </p:cNvSpPr>
            <p:nvPr/>
          </p:nvSpPr>
          <p:spPr bwMode="auto">
            <a:xfrm>
              <a:off x="5770091" y="1530872"/>
              <a:ext cx="390172" cy="273732"/>
            </a:xfrm>
            <a:custGeom>
              <a:avLst/>
              <a:gdLst>
                <a:gd name="T0" fmla="*/ 27 w 191"/>
                <a:gd name="T1" fmla="*/ 134 h 134"/>
                <a:gd name="T2" fmla="*/ 0 w 191"/>
                <a:gd name="T3" fmla="*/ 45 h 134"/>
                <a:gd name="T4" fmla="*/ 137 w 191"/>
                <a:gd name="T5" fmla="*/ 0 h 134"/>
                <a:gd name="T6" fmla="*/ 191 w 191"/>
                <a:gd name="T7" fmla="*/ 90 h 134"/>
                <a:gd name="T8" fmla="*/ 191 w 191"/>
                <a:gd name="T9" fmla="*/ 90 h 134"/>
                <a:gd name="T10" fmla="*/ 27 w 191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34">
                  <a:moveTo>
                    <a:pt x="27" y="134"/>
                  </a:moveTo>
                  <a:lnTo>
                    <a:pt x="0" y="45"/>
                  </a:lnTo>
                  <a:lnTo>
                    <a:pt x="137" y="0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27" y="134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8" name="Freeform 133"/>
            <p:cNvSpPr>
              <a:spLocks/>
            </p:cNvSpPr>
            <p:nvPr/>
          </p:nvSpPr>
          <p:spPr bwMode="auto">
            <a:xfrm>
              <a:off x="2123729" y="3440870"/>
              <a:ext cx="412641" cy="271690"/>
            </a:xfrm>
            <a:custGeom>
              <a:avLst/>
              <a:gdLst>
                <a:gd name="T0" fmla="*/ 56 w 202"/>
                <a:gd name="T1" fmla="*/ 0 h 133"/>
                <a:gd name="T2" fmla="*/ 202 w 202"/>
                <a:gd name="T3" fmla="*/ 0 h 133"/>
                <a:gd name="T4" fmla="*/ 183 w 202"/>
                <a:gd name="T5" fmla="*/ 44 h 133"/>
                <a:gd name="T6" fmla="*/ 119 w 202"/>
                <a:gd name="T7" fmla="*/ 88 h 133"/>
                <a:gd name="T8" fmla="*/ 109 w 202"/>
                <a:gd name="T9" fmla="*/ 133 h 133"/>
                <a:gd name="T10" fmla="*/ 28 w 202"/>
                <a:gd name="T11" fmla="*/ 133 h 133"/>
                <a:gd name="T12" fmla="*/ 0 w 202"/>
                <a:gd name="T13" fmla="*/ 133 h 133"/>
                <a:gd name="T14" fmla="*/ 56 w 202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33">
                  <a:moveTo>
                    <a:pt x="56" y="0"/>
                  </a:moveTo>
                  <a:lnTo>
                    <a:pt x="202" y="0"/>
                  </a:lnTo>
                  <a:lnTo>
                    <a:pt x="183" y="44"/>
                  </a:lnTo>
                  <a:lnTo>
                    <a:pt x="119" y="88"/>
                  </a:lnTo>
                  <a:lnTo>
                    <a:pt x="109" y="133"/>
                  </a:lnTo>
                  <a:lnTo>
                    <a:pt x="28" y="133"/>
                  </a:lnTo>
                  <a:lnTo>
                    <a:pt x="0" y="133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9" name="Freeform 134"/>
            <p:cNvSpPr>
              <a:spLocks/>
            </p:cNvSpPr>
            <p:nvPr/>
          </p:nvSpPr>
          <p:spPr bwMode="auto">
            <a:xfrm>
              <a:off x="4705802" y="4166057"/>
              <a:ext cx="335016" cy="363615"/>
            </a:xfrm>
            <a:custGeom>
              <a:avLst/>
              <a:gdLst>
                <a:gd name="T0" fmla="*/ 156 w 164"/>
                <a:gd name="T1" fmla="*/ 0 h 178"/>
                <a:gd name="T2" fmla="*/ 164 w 164"/>
                <a:gd name="T3" fmla="*/ 89 h 178"/>
                <a:gd name="T4" fmla="*/ 45 w 164"/>
                <a:gd name="T5" fmla="*/ 178 h 178"/>
                <a:gd name="T6" fmla="*/ 0 w 164"/>
                <a:gd name="T7" fmla="*/ 89 h 178"/>
                <a:gd name="T8" fmla="*/ 82 w 164"/>
                <a:gd name="T9" fmla="*/ 45 h 178"/>
                <a:gd name="T10" fmla="*/ 83 w 164"/>
                <a:gd name="T11" fmla="*/ 0 h 178"/>
                <a:gd name="T12" fmla="*/ 156 w 164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78">
                  <a:moveTo>
                    <a:pt x="156" y="0"/>
                  </a:moveTo>
                  <a:lnTo>
                    <a:pt x="164" y="89"/>
                  </a:lnTo>
                  <a:lnTo>
                    <a:pt x="45" y="178"/>
                  </a:lnTo>
                  <a:lnTo>
                    <a:pt x="0" y="89"/>
                  </a:lnTo>
                  <a:lnTo>
                    <a:pt x="82" y="45"/>
                  </a:lnTo>
                  <a:lnTo>
                    <a:pt x="83" y="0"/>
                  </a:lnTo>
                  <a:lnTo>
                    <a:pt x="15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0" name="Freeform 135"/>
            <p:cNvSpPr>
              <a:spLocks/>
            </p:cNvSpPr>
            <p:nvPr/>
          </p:nvSpPr>
          <p:spPr bwMode="auto">
            <a:xfrm>
              <a:off x="3570017" y="1894486"/>
              <a:ext cx="316631" cy="363615"/>
            </a:xfrm>
            <a:custGeom>
              <a:avLst/>
              <a:gdLst>
                <a:gd name="T0" fmla="*/ 119 w 155"/>
                <a:gd name="T1" fmla="*/ 0 h 178"/>
                <a:gd name="T2" fmla="*/ 155 w 155"/>
                <a:gd name="T3" fmla="*/ 90 h 178"/>
                <a:gd name="T4" fmla="*/ 109 w 155"/>
                <a:gd name="T5" fmla="*/ 178 h 178"/>
                <a:gd name="T6" fmla="*/ 27 w 155"/>
                <a:gd name="T7" fmla="*/ 178 h 178"/>
                <a:gd name="T8" fmla="*/ 0 w 155"/>
                <a:gd name="T9" fmla="*/ 134 h 178"/>
                <a:gd name="T10" fmla="*/ 119 w 155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78">
                  <a:moveTo>
                    <a:pt x="119" y="0"/>
                  </a:moveTo>
                  <a:lnTo>
                    <a:pt x="155" y="90"/>
                  </a:lnTo>
                  <a:lnTo>
                    <a:pt x="109" y="178"/>
                  </a:lnTo>
                  <a:lnTo>
                    <a:pt x="27" y="178"/>
                  </a:lnTo>
                  <a:lnTo>
                    <a:pt x="0" y="134"/>
                  </a:lnTo>
                  <a:lnTo>
                    <a:pt x="119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1" name="Freeform 136"/>
            <p:cNvSpPr>
              <a:spLocks/>
            </p:cNvSpPr>
            <p:nvPr/>
          </p:nvSpPr>
          <p:spPr bwMode="auto">
            <a:xfrm>
              <a:off x="4148124" y="4076175"/>
              <a:ext cx="373829" cy="271690"/>
            </a:xfrm>
            <a:custGeom>
              <a:avLst/>
              <a:gdLst>
                <a:gd name="T0" fmla="*/ 0 w 183"/>
                <a:gd name="T1" fmla="*/ 89 h 133"/>
                <a:gd name="T2" fmla="*/ 56 w 183"/>
                <a:gd name="T3" fmla="*/ 0 h 133"/>
                <a:gd name="T4" fmla="*/ 183 w 183"/>
                <a:gd name="T5" fmla="*/ 44 h 133"/>
                <a:gd name="T6" fmla="*/ 146 w 183"/>
                <a:gd name="T7" fmla="*/ 133 h 133"/>
                <a:gd name="T8" fmla="*/ 27 w 183"/>
                <a:gd name="T9" fmla="*/ 133 h 133"/>
                <a:gd name="T10" fmla="*/ 0 w 183"/>
                <a:gd name="T11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33">
                  <a:moveTo>
                    <a:pt x="0" y="89"/>
                  </a:moveTo>
                  <a:lnTo>
                    <a:pt x="56" y="0"/>
                  </a:lnTo>
                  <a:lnTo>
                    <a:pt x="183" y="44"/>
                  </a:lnTo>
                  <a:lnTo>
                    <a:pt x="146" y="133"/>
                  </a:lnTo>
                  <a:lnTo>
                    <a:pt x="27" y="133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2" name="Freeform 137"/>
            <p:cNvSpPr>
              <a:spLocks/>
            </p:cNvSpPr>
            <p:nvPr/>
          </p:nvSpPr>
          <p:spPr bwMode="auto">
            <a:xfrm>
              <a:off x="4730316" y="3259063"/>
              <a:ext cx="382000" cy="361573"/>
            </a:xfrm>
            <a:custGeom>
              <a:avLst/>
              <a:gdLst>
                <a:gd name="T0" fmla="*/ 45 w 187"/>
                <a:gd name="T1" fmla="*/ 0 h 177"/>
                <a:gd name="T2" fmla="*/ 90 w 187"/>
                <a:gd name="T3" fmla="*/ 0 h 177"/>
                <a:gd name="T4" fmla="*/ 110 w 187"/>
                <a:gd name="T5" fmla="*/ 44 h 177"/>
                <a:gd name="T6" fmla="*/ 180 w 187"/>
                <a:gd name="T7" fmla="*/ 44 h 177"/>
                <a:gd name="T8" fmla="*/ 187 w 187"/>
                <a:gd name="T9" fmla="*/ 89 h 177"/>
                <a:gd name="T10" fmla="*/ 149 w 187"/>
                <a:gd name="T11" fmla="*/ 177 h 177"/>
                <a:gd name="T12" fmla="*/ 79 w 187"/>
                <a:gd name="T13" fmla="*/ 89 h 177"/>
                <a:gd name="T14" fmla="*/ 0 w 187"/>
                <a:gd name="T15" fmla="*/ 89 h 177"/>
                <a:gd name="T16" fmla="*/ 45 w 187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77">
                  <a:moveTo>
                    <a:pt x="45" y="0"/>
                  </a:moveTo>
                  <a:lnTo>
                    <a:pt x="90" y="0"/>
                  </a:lnTo>
                  <a:lnTo>
                    <a:pt x="110" y="44"/>
                  </a:lnTo>
                  <a:lnTo>
                    <a:pt x="180" y="44"/>
                  </a:lnTo>
                  <a:lnTo>
                    <a:pt x="187" y="89"/>
                  </a:lnTo>
                  <a:lnTo>
                    <a:pt x="149" y="177"/>
                  </a:lnTo>
                  <a:lnTo>
                    <a:pt x="79" y="89"/>
                  </a:lnTo>
                  <a:lnTo>
                    <a:pt x="0" y="89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3" name="Freeform 138"/>
            <p:cNvSpPr>
              <a:spLocks/>
            </p:cNvSpPr>
            <p:nvPr/>
          </p:nvSpPr>
          <p:spPr bwMode="auto">
            <a:xfrm>
              <a:off x="3235001" y="2168219"/>
              <a:ext cx="390172" cy="181808"/>
            </a:xfrm>
            <a:custGeom>
              <a:avLst/>
              <a:gdLst>
                <a:gd name="T0" fmla="*/ 0 w 191"/>
                <a:gd name="T1" fmla="*/ 44 h 89"/>
                <a:gd name="T2" fmla="*/ 164 w 191"/>
                <a:gd name="T3" fmla="*/ 0 h 89"/>
                <a:gd name="T4" fmla="*/ 191 w 191"/>
                <a:gd name="T5" fmla="*/ 44 h 89"/>
                <a:gd name="T6" fmla="*/ 8 w 191"/>
                <a:gd name="T7" fmla="*/ 89 h 89"/>
                <a:gd name="T8" fmla="*/ 0 w 191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89">
                  <a:moveTo>
                    <a:pt x="0" y="44"/>
                  </a:moveTo>
                  <a:lnTo>
                    <a:pt x="164" y="0"/>
                  </a:lnTo>
                  <a:lnTo>
                    <a:pt x="191" y="44"/>
                  </a:lnTo>
                  <a:lnTo>
                    <a:pt x="8" y="89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4" name="Freeform 139"/>
            <p:cNvSpPr>
              <a:spLocks/>
            </p:cNvSpPr>
            <p:nvPr/>
          </p:nvSpPr>
          <p:spPr bwMode="auto">
            <a:xfrm>
              <a:off x="5847716" y="3440870"/>
              <a:ext cx="428984" cy="179765"/>
            </a:xfrm>
            <a:custGeom>
              <a:avLst/>
              <a:gdLst>
                <a:gd name="T0" fmla="*/ 0 w 210"/>
                <a:gd name="T1" fmla="*/ 44 h 88"/>
                <a:gd name="T2" fmla="*/ 192 w 210"/>
                <a:gd name="T3" fmla="*/ 0 h 88"/>
                <a:gd name="T4" fmla="*/ 210 w 210"/>
                <a:gd name="T5" fmla="*/ 88 h 88"/>
                <a:gd name="T6" fmla="*/ 46 w 210"/>
                <a:gd name="T7" fmla="*/ 88 h 88"/>
                <a:gd name="T8" fmla="*/ 0 w 210"/>
                <a:gd name="T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8">
                  <a:moveTo>
                    <a:pt x="0" y="44"/>
                  </a:moveTo>
                  <a:lnTo>
                    <a:pt x="192" y="0"/>
                  </a:lnTo>
                  <a:lnTo>
                    <a:pt x="210" y="88"/>
                  </a:lnTo>
                  <a:lnTo>
                    <a:pt x="46" y="88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5" name="Freeform 140"/>
            <p:cNvSpPr>
              <a:spLocks/>
            </p:cNvSpPr>
            <p:nvPr/>
          </p:nvSpPr>
          <p:spPr bwMode="auto">
            <a:xfrm>
              <a:off x="4822241" y="3077255"/>
              <a:ext cx="275776" cy="271690"/>
            </a:xfrm>
            <a:custGeom>
              <a:avLst/>
              <a:gdLst>
                <a:gd name="T0" fmla="*/ 26 w 135"/>
                <a:gd name="T1" fmla="*/ 0 h 133"/>
                <a:gd name="T2" fmla="*/ 2 w 135"/>
                <a:gd name="T3" fmla="*/ 89 h 133"/>
                <a:gd name="T4" fmla="*/ 0 w 135"/>
                <a:gd name="T5" fmla="*/ 89 h 133"/>
                <a:gd name="T6" fmla="*/ 45 w 135"/>
                <a:gd name="T7" fmla="*/ 89 h 133"/>
                <a:gd name="T8" fmla="*/ 65 w 135"/>
                <a:gd name="T9" fmla="*/ 133 h 133"/>
                <a:gd name="T10" fmla="*/ 135 w 135"/>
                <a:gd name="T11" fmla="*/ 133 h 133"/>
                <a:gd name="T12" fmla="*/ 135 w 135"/>
                <a:gd name="T13" fmla="*/ 89 h 133"/>
                <a:gd name="T14" fmla="*/ 109 w 135"/>
                <a:gd name="T15" fmla="*/ 44 h 133"/>
                <a:gd name="T16" fmla="*/ 26 w 135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3">
                  <a:moveTo>
                    <a:pt x="26" y="0"/>
                  </a:moveTo>
                  <a:lnTo>
                    <a:pt x="2" y="89"/>
                  </a:lnTo>
                  <a:lnTo>
                    <a:pt x="0" y="89"/>
                  </a:lnTo>
                  <a:lnTo>
                    <a:pt x="45" y="89"/>
                  </a:lnTo>
                  <a:lnTo>
                    <a:pt x="65" y="133"/>
                  </a:lnTo>
                  <a:lnTo>
                    <a:pt x="135" y="133"/>
                  </a:lnTo>
                  <a:lnTo>
                    <a:pt x="135" y="89"/>
                  </a:lnTo>
                  <a:lnTo>
                    <a:pt x="109" y="44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6" name="Freeform 141"/>
            <p:cNvSpPr>
              <a:spLocks/>
            </p:cNvSpPr>
            <p:nvPr/>
          </p:nvSpPr>
          <p:spPr bwMode="auto">
            <a:xfrm>
              <a:off x="5714935" y="3530752"/>
              <a:ext cx="226749" cy="271690"/>
            </a:xfrm>
            <a:custGeom>
              <a:avLst/>
              <a:gdLst>
                <a:gd name="T0" fmla="*/ 20 w 111"/>
                <a:gd name="T1" fmla="*/ 0 h 133"/>
                <a:gd name="T2" fmla="*/ 65 w 111"/>
                <a:gd name="T3" fmla="*/ 0 h 133"/>
                <a:gd name="T4" fmla="*/ 111 w 111"/>
                <a:gd name="T5" fmla="*/ 44 h 133"/>
                <a:gd name="T6" fmla="*/ 55 w 111"/>
                <a:gd name="T7" fmla="*/ 133 h 133"/>
                <a:gd name="T8" fmla="*/ 0 w 111"/>
                <a:gd name="T9" fmla="*/ 133 h 133"/>
                <a:gd name="T10" fmla="*/ 10 w 111"/>
                <a:gd name="T11" fmla="*/ 44 h 133"/>
                <a:gd name="T12" fmla="*/ 20 w 111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33">
                  <a:moveTo>
                    <a:pt x="20" y="0"/>
                  </a:moveTo>
                  <a:lnTo>
                    <a:pt x="65" y="0"/>
                  </a:lnTo>
                  <a:lnTo>
                    <a:pt x="111" y="44"/>
                  </a:lnTo>
                  <a:lnTo>
                    <a:pt x="55" y="133"/>
                  </a:lnTo>
                  <a:lnTo>
                    <a:pt x="0" y="133"/>
                  </a:lnTo>
                  <a:lnTo>
                    <a:pt x="10" y="44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7" name="Freeform 142"/>
            <p:cNvSpPr>
              <a:spLocks/>
            </p:cNvSpPr>
            <p:nvPr/>
          </p:nvSpPr>
          <p:spPr bwMode="auto">
            <a:xfrm>
              <a:off x="5641395" y="5984131"/>
              <a:ext cx="353401" cy="271690"/>
            </a:xfrm>
            <a:custGeom>
              <a:avLst/>
              <a:gdLst>
                <a:gd name="T0" fmla="*/ 0 w 173"/>
                <a:gd name="T1" fmla="*/ 44 h 133"/>
                <a:gd name="T2" fmla="*/ 147 w 173"/>
                <a:gd name="T3" fmla="*/ 0 h 133"/>
                <a:gd name="T4" fmla="*/ 173 w 173"/>
                <a:gd name="T5" fmla="*/ 44 h 133"/>
                <a:gd name="T6" fmla="*/ 18 w 173"/>
                <a:gd name="T7" fmla="*/ 133 h 133"/>
                <a:gd name="T8" fmla="*/ 0 w 173"/>
                <a:gd name="T9" fmla="*/ 4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33">
                  <a:moveTo>
                    <a:pt x="0" y="44"/>
                  </a:moveTo>
                  <a:lnTo>
                    <a:pt x="147" y="0"/>
                  </a:lnTo>
                  <a:lnTo>
                    <a:pt x="173" y="44"/>
                  </a:lnTo>
                  <a:lnTo>
                    <a:pt x="18" y="133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8" name="Freeform 143"/>
            <p:cNvSpPr>
              <a:spLocks/>
            </p:cNvSpPr>
            <p:nvPr/>
          </p:nvSpPr>
          <p:spPr bwMode="auto">
            <a:xfrm>
              <a:off x="5665908" y="2803523"/>
              <a:ext cx="261476" cy="181808"/>
            </a:xfrm>
            <a:custGeom>
              <a:avLst/>
              <a:gdLst>
                <a:gd name="T0" fmla="*/ 110 w 128"/>
                <a:gd name="T1" fmla="*/ 0 h 89"/>
                <a:gd name="T2" fmla="*/ 128 w 128"/>
                <a:gd name="T3" fmla="*/ 45 h 89"/>
                <a:gd name="T4" fmla="*/ 37 w 128"/>
                <a:gd name="T5" fmla="*/ 89 h 89"/>
                <a:gd name="T6" fmla="*/ 0 w 128"/>
                <a:gd name="T7" fmla="*/ 45 h 89"/>
                <a:gd name="T8" fmla="*/ 19 w 128"/>
                <a:gd name="T9" fmla="*/ 0 h 89"/>
                <a:gd name="T10" fmla="*/ 110 w 12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89">
                  <a:moveTo>
                    <a:pt x="110" y="0"/>
                  </a:moveTo>
                  <a:lnTo>
                    <a:pt x="128" y="45"/>
                  </a:lnTo>
                  <a:lnTo>
                    <a:pt x="37" y="89"/>
                  </a:lnTo>
                  <a:lnTo>
                    <a:pt x="0" y="45"/>
                  </a:lnTo>
                  <a:lnTo>
                    <a:pt x="19" y="0"/>
                  </a:lnTo>
                  <a:lnTo>
                    <a:pt x="110" y="0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9" name="Freeform 144"/>
            <p:cNvSpPr>
              <a:spLocks/>
            </p:cNvSpPr>
            <p:nvPr/>
          </p:nvSpPr>
          <p:spPr bwMode="auto">
            <a:xfrm>
              <a:off x="7823084" y="3167137"/>
              <a:ext cx="261476" cy="273732"/>
            </a:xfrm>
            <a:custGeom>
              <a:avLst/>
              <a:gdLst>
                <a:gd name="T0" fmla="*/ 0 w 128"/>
                <a:gd name="T1" fmla="*/ 89 h 134"/>
                <a:gd name="T2" fmla="*/ 37 w 128"/>
                <a:gd name="T3" fmla="*/ 0 h 134"/>
                <a:gd name="T4" fmla="*/ 128 w 128"/>
                <a:gd name="T5" fmla="*/ 0 h 134"/>
                <a:gd name="T6" fmla="*/ 63 w 128"/>
                <a:gd name="T7" fmla="*/ 134 h 134"/>
                <a:gd name="T8" fmla="*/ 0 w 128"/>
                <a:gd name="T9" fmla="*/ 8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4">
                  <a:moveTo>
                    <a:pt x="0" y="89"/>
                  </a:moveTo>
                  <a:lnTo>
                    <a:pt x="37" y="0"/>
                  </a:lnTo>
                  <a:lnTo>
                    <a:pt x="128" y="0"/>
                  </a:lnTo>
                  <a:lnTo>
                    <a:pt x="63" y="134"/>
                  </a:lnTo>
                  <a:lnTo>
                    <a:pt x="0" y="89"/>
                  </a:lnTo>
                  <a:close/>
                </a:path>
              </a:pathLst>
            </a:custGeom>
            <a:gradFill>
              <a:gsLst>
                <a:gs pos="0">
                  <a:srgbClr val="FFFFCC"/>
                </a:gs>
                <a:gs pos="100000">
                  <a:prstClr val="white"/>
                </a:gs>
              </a:gsLst>
              <a:lin ang="2700000" scaled="1"/>
            </a:gradFill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0" name="Freeform 145"/>
            <p:cNvSpPr>
              <a:spLocks/>
            </p:cNvSpPr>
            <p:nvPr/>
          </p:nvSpPr>
          <p:spPr bwMode="auto">
            <a:xfrm>
              <a:off x="3813108" y="3894367"/>
              <a:ext cx="300289" cy="271690"/>
            </a:xfrm>
            <a:custGeom>
              <a:avLst/>
              <a:gdLst>
                <a:gd name="T0" fmla="*/ 66 w 147"/>
                <a:gd name="T1" fmla="*/ 0 h 133"/>
                <a:gd name="T2" fmla="*/ 147 w 147"/>
                <a:gd name="T3" fmla="*/ 44 h 133"/>
                <a:gd name="T4" fmla="*/ 119 w 147"/>
                <a:gd name="T5" fmla="*/ 89 h 133"/>
                <a:gd name="T6" fmla="*/ 0 w 147"/>
                <a:gd name="T7" fmla="*/ 133 h 133"/>
                <a:gd name="T8" fmla="*/ 66 w 14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33">
                  <a:moveTo>
                    <a:pt x="66" y="0"/>
                  </a:moveTo>
                  <a:lnTo>
                    <a:pt x="147" y="44"/>
                  </a:lnTo>
                  <a:lnTo>
                    <a:pt x="119" y="89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1" name="Freeform 146"/>
            <p:cNvSpPr>
              <a:spLocks/>
            </p:cNvSpPr>
            <p:nvPr/>
          </p:nvSpPr>
          <p:spPr bwMode="auto">
            <a:xfrm>
              <a:off x="4615920" y="4166057"/>
              <a:ext cx="259434" cy="181808"/>
            </a:xfrm>
            <a:custGeom>
              <a:avLst/>
              <a:gdLst>
                <a:gd name="T0" fmla="*/ 0 w 127"/>
                <a:gd name="T1" fmla="*/ 0 h 89"/>
                <a:gd name="T2" fmla="*/ 45 w 127"/>
                <a:gd name="T3" fmla="*/ 0 h 89"/>
                <a:gd name="T4" fmla="*/ 127 w 127"/>
                <a:gd name="T5" fmla="*/ 0 h 89"/>
                <a:gd name="T6" fmla="*/ 126 w 127"/>
                <a:gd name="T7" fmla="*/ 45 h 89"/>
                <a:gd name="T8" fmla="*/ 44 w 127"/>
                <a:gd name="T9" fmla="*/ 89 h 89"/>
                <a:gd name="T10" fmla="*/ 0 w 12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lnTo>
                    <a:pt x="45" y="0"/>
                  </a:lnTo>
                  <a:lnTo>
                    <a:pt x="127" y="0"/>
                  </a:lnTo>
                  <a:lnTo>
                    <a:pt x="126" y="45"/>
                  </a:lnTo>
                  <a:lnTo>
                    <a:pt x="44" y="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2" name="Freeform 147"/>
            <p:cNvSpPr>
              <a:spLocks/>
            </p:cNvSpPr>
            <p:nvPr/>
          </p:nvSpPr>
          <p:spPr bwMode="auto">
            <a:xfrm>
              <a:off x="4507653" y="3077255"/>
              <a:ext cx="367700" cy="181808"/>
            </a:xfrm>
            <a:custGeom>
              <a:avLst/>
              <a:gdLst>
                <a:gd name="T0" fmla="*/ 180 w 180"/>
                <a:gd name="T1" fmla="*/ 0 h 89"/>
                <a:gd name="T2" fmla="*/ 142 w 180"/>
                <a:gd name="T3" fmla="*/ 0 h 89"/>
                <a:gd name="T4" fmla="*/ 72 w 180"/>
                <a:gd name="T5" fmla="*/ 0 h 89"/>
                <a:gd name="T6" fmla="*/ 0 w 180"/>
                <a:gd name="T7" fmla="*/ 0 h 89"/>
                <a:gd name="T8" fmla="*/ 25 w 180"/>
                <a:gd name="T9" fmla="*/ 44 h 89"/>
                <a:gd name="T10" fmla="*/ 156 w 180"/>
                <a:gd name="T11" fmla="*/ 89 h 89"/>
                <a:gd name="T12" fmla="*/ 180 w 180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89">
                  <a:moveTo>
                    <a:pt x="180" y="0"/>
                  </a:moveTo>
                  <a:lnTo>
                    <a:pt x="14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25" y="44"/>
                  </a:lnTo>
                  <a:lnTo>
                    <a:pt x="156" y="89"/>
                  </a:lnTo>
                  <a:lnTo>
                    <a:pt x="180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3" name="Freeform 148"/>
            <p:cNvSpPr>
              <a:spLocks/>
            </p:cNvSpPr>
            <p:nvPr/>
          </p:nvSpPr>
          <p:spPr bwMode="auto">
            <a:xfrm>
              <a:off x="5500444" y="2621716"/>
              <a:ext cx="204278" cy="273732"/>
            </a:xfrm>
            <a:custGeom>
              <a:avLst/>
              <a:gdLst>
                <a:gd name="T0" fmla="*/ 37 w 100"/>
                <a:gd name="T1" fmla="*/ 0 h 134"/>
                <a:gd name="T2" fmla="*/ 100 w 100"/>
                <a:gd name="T3" fmla="*/ 89 h 134"/>
                <a:gd name="T4" fmla="*/ 81 w 100"/>
                <a:gd name="T5" fmla="*/ 134 h 134"/>
                <a:gd name="T6" fmla="*/ 72 w 100"/>
                <a:gd name="T7" fmla="*/ 134 h 134"/>
                <a:gd name="T8" fmla="*/ 0 w 100"/>
                <a:gd name="T9" fmla="*/ 89 h 134"/>
                <a:gd name="T10" fmla="*/ 37 w 100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34">
                  <a:moveTo>
                    <a:pt x="37" y="0"/>
                  </a:moveTo>
                  <a:lnTo>
                    <a:pt x="100" y="89"/>
                  </a:lnTo>
                  <a:lnTo>
                    <a:pt x="81" y="134"/>
                  </a:lnTo>
                  <a:lnTo>
                    <a:pt x="72" y="134"/>
                  </a:lnTo>
                  <a:lnTo>
                    <a:pt x="0" y="89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1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239" name="Picture 2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781" y="1167257"/>
              <a:ext cx="222664" cy="18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ZoneTexte 456"/>
            <p:cNvSpPr txBox="1"/>
            <p:nvPr/>
          </p:nvSpPr>
          <p:spPr>
            <a:xfrm>
              <a:off x="6487616" y="2816787"/>
              <a:ext cx="504057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Rosny</a:t>
              </a:r>
            </a:p>
          </p:txBody>
        </p:sp>
        <p:sp>
          <p:nvSpPr>
            <p:cNvPr id="458" name="ZoneTexte 457"/>
            <p:cNvSpPr txBox="1"/>
            <p:nvPr/>
          </p:nvSpPr>
          <p:spPr>
            <a:xfrm>
              <a:off x="5944137" y="2996384"/>
              <a:ext cx="716096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Montreuil</a:t>
              </a:r>
            </a:p>
          </p:txBody>
        </p:sp>
        <p:sp>
          <p:nvSpPr>
            <p:cNvPr id="480" name="ZoneTexte 479"/>
            <p:cNvSpPr txBox="1"/>
            <p:nvPr/>
          </p:nvSpPr>
          <p:spPr>
            <a:xfrm>
              <a:off x="6450846" y="2414441"/>
              <a:ext cx="504057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Bondy</a:t>
              </a:r>
            </a:p>
          </p:txBody>
        </p:sp>
        <p:sp>
          <p:nvSpPr>
            <p:cNvPr id="485" name="ZoneTexte 484"/>
            <p:cNvSpPr txBox="1"/>
            <p:nvPr/>
          </p:nvSpPr>
          <p:spPr>
            <a:xfrm>
              <a:off x="6660233" y="2046040"/>
              <a:ext cx="607830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Pavillons</a:t>
              </a:r>
            </a:p>
          </p:txBody>
        </p:sp>
        <p:sp>
          <p:nvSpPr>
            <p:cNvPr id="489" name="ZoneTexte 488"/>
            <p:cNvSpPr txBox="1"/>
            <p:nvPr/>
          </p:nvSpPr>
          <p:spPr>
            <a:xfrm>
              <a:off x="7139906" y="2180531"/>
              <a:ext cx="882472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Clichy </a:t>
              </a:r>
              <a:r>
                <a:rPr lang="fr-FR" sz="900" dirty="0" err="1"/>
                <a:t>ss</a:t>
              </a:r>
              <a:r>
                <a:rPr lang="fr-FR" sz="900" dirty="0"/>
                <a:t> Bois</a:t>
              </a:r>
            </a:p>
          </p:txBody>
        </p:sp>
        <p:sp>
          <p:nvSpPr>
            <p:cNvPr id="493" name="ZoneTexte 492"/>
            <p:cNvSpPr txBox="1"/>
            <p:nvPr/>
          </p:nvSpPr>
          <p:spPr>
            <a:xfrm>
              <a:off x="4945600" y="2242964"/>
              <a:ext cx="778529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Aubervilliers</a:t>
              </a:r>
            </a:p>
          </p:txBody>
        </p:sp>
        <p:sp>
          <p:nvSpPr>
            <p:cNvPr id="499" name="ZoneTexte 498"/>
            <p:cNvSpPr txBox="1"/>
            <p:nvPr/>
          </p:nvSpPr>
          <p:spPr>
            <a:xfrm>
              <a:off x="5676769" y="2046040"/>
              <a:ext cx="623424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Bobigny</a:t>
              </a:r>
            </a:p>
          </p:txBody>
        </p:sp>
        <p:sp>
          <p:nvSpPr>
            <p:cNvPr id="502" name="ZoneTexte 501"/>
            <p:cNvSpPr txBox="1"/>
            <p:nvPr/>
          </p:nvSpPr>
          <p:spPr>
            <a:xfrm>
              <a:off x="7262512" y="664293"/>
              <a:ext cx="642405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Tremblay</a:t>
              </a:r>
            </a:p>
          </p:txBody>
        </p:sp>
        <p:sp>
          <p:nvSpPr>
            <p:cNvPr id="503" name="Rectangle 244"/>
            <p:cNvSpPr>
              <a:spLocks noChangeArrowheads="1"/>
            </p:cNvSpPr>
            <p:nvPr/>
          </p:nvSpPr>
          <p:spPr bwMode="auto">
            <a:xfrm>
              <a:off x="7965831" y="1320597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ZoneTexte 506"/>
            <p:cNvSpPr txBox="1"/>
            <p:nvPr/>
          </p:nvSpPr>
          <p:spPr>
            <a:xfrm>
              <a:off x="6517043" y="1143765"/>
              <a:ext cx="642405" cy="35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Aulnay</a:t>
              </a:r>
            </a:p>
          </p:txBody>
        </p:sp>
        <p:sp>
          <p:nvSpPr>
            <p:cNvPr id="528" name="ZoneTexte 527"/>
            <p:cNvSpPr txBox="1"/>
            <p:nvPr/>
          </p:nvSpPr>
          <p:spPr>
            <a:xfrm>
              <a:off x="5200992" y="1604417"/>
              <a:ext cx="917085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La Courneuve</a:t>
              </a:r>
            </a:p>
          </p:txBody>
        </p:sp>
        <p:sp>
          <p:nvSpPr>
            <p:cNvPr id="529" name="ZoneTexte 528"/>
            <p:cNvSpPr txBox="1"/>
            <p:nvPr/>
          </p:nvSpPr>
          <p:spPr>
            <a:xfrm>
              <a:off x="5109883" y="1124744"/>
              <a:ext cx="494148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Stains</a:t>
              </a:r>
            </a:p>
          </p:txBody>
        </p:sp>
        <p:sp>
          <p:nvSpPr>
            <p:cNvPr id="535" name="ZoneTexte 534"/>
            <p:cNvSpPr txBox="1"/>
            <p:nvPr/>
          </p:nvSpPr>
          <p:spPr>
            <a:xfrm>
              <a:off x="4008599" y="1083217"/>
              <a:ext cx="563402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Epinay</a:t>
              </a:r>
            </a:p>
          </p:txBody>
        </p:sp>
        <p:sp>
          <p:nvSpPr>
            <p:cNvPr id="538" name="ZoneTexte 537"/>
            <p:cNvSpPr txBox="1"/>
            <p:nvPr/>
          </p:nvSpPr>
          <p:spPr>
            <a:xfrm>
              <a:off x="4702960" y="1456209"/>
              <a:ext cx="642405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St Denis</a:t>
              </a:r>
            </a:p>
          </p:txBody>
        </p:sp>
        <p:sp>
          <p:nvSpPr>
            <p:cNvPr id="546" name="ZoneTexte 545"/>
            <p:cNvSpPr txBox="1"/>
            <p:nvPr/>
          </p:nvSpPr>
          <p:spPr>
            <a:xfrm>
              <a:off x="4307522" y="2236786"/>
              <a:ext cx="559187" cy="5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St Ouen</a:t>
              </a:r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7380313" y="2363806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Rectangle 244"/>
            <p:cNvSpPr>
              <a:spLocks noChangeArrowheads="1"/>
            </p:cNvSpPr>
            <p:nvPr/>
          </p:nvSpPr>
          <p:spPr bwMode="auto">
            <a:xfrm>
              <a:off x="5430476" y="1294593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Rectangle 244"/>
            <p:cNvSpPr>
              <a:spLocks noChangeArrowheads="1"/>
            </p:cNvSpPr>
            <p:nvPr/>
          </p:nvSpPr>
          <p:spPr bwMode="auto">
            <a:xfrm>
              <a:off x="6912784" y="2216581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Rectangle 244"/>
            <p:cNvSpPr>
              <a:spLocks noChangeArrowheads="1"/>
            </p:cNvSpPr>
            <p:nvPr/>
          </p:nvSpPr>
          <p:spPr bwMode="auto">
            <a:xfrm>
              <a:off x="6679981" y="3045297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Rectangle 244"/>
            <p:cNvSpPr>
              <a:spLocks noChangeArrowheads="1"/>
            </p:cNvSpPr>
            <p:nvPr/>
          </p:nvSpPr>
          <p:spPr bwMode="auto">
            <a:xfrm>
              <a:off x="5456524" y="1824411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Rectangle 244"/>
            <p:cNvSpPr>
              <a:spLocks noChangeArrowheads="1"/>
            </p:cNvSpPr>
            <p:nvPr/>
          </p:nvSpPr>
          <p:spPr bwMode="auto">
            <a:xfrm>
              <a:off x="6573615" y="2180531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Rectangle 244"/>
            <p:cNvSpPr>
              <a:spLocks noChangeArrowheads="1"/>
            </p:cNvSpPr>
            <p:nvPr/>
          </p:nvSpPr>
          <p:spPr bwMode="auto">
            <a:xfrm>
              <a:off x="5927650" y="2269026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Rectangle 244"/>
            <p:cNvSpPr>
              <a:spLocks noChangeArrowheads="1"/>
            </p:cNvSpPr>
            <p:nvPr/>
          </p:nvSpPr>
          <p:spPr bwMode="auto">
            <a:xfrm>
              <a:off x="4474955" y="1251048"/>
              <a:ext cx="162000" cy="162000"/>
            </a:xfrm>
            <a:prstGeom prst="ellipse">
              <a:avLst/>
            </a:prstGeom>
            <a:gradFill flip="none" rotWithShape="1">
              <a:gsLst>
                <a:gs pos="38000">
                  <a:schemeClr val="accent1"/>
                </a:gs>
                <a:gs pos="100000">
                  <a:schemeClr val="accent3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Rectangle 244"/>
            <p:cNvSpPr>
              <a:spLocks noChangeArrowheads="1"/>
            </p:cNvSpPr>
            <p:nvPr/>
          </p:nvSpPr>
          <p:spPr bwMode="auto">
            <a:xfrm>
              <a:off x="6851888" y="1402593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Rectangle 244"/>
            <p:cNvSpPr>
              <a:spLocks noChangeArrowheads="1"/>
            </p:cNvSpPr>
            <p:nvPr/>
          </p:nvSpPr>
          <p:spPr bwMode="auto">
            <a:xfrm>
              <a:off x="5276524" y="2100056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Rectangle 244"/>
            <p:cNvSpPr>
              <a:spLocks noChangeArrowheads="1"/>
            </p:cNvSpPr>
            <p:nvPr/>
          </p:nvSpPr>
          <p:spPr bwMode="auto">
            <a:xfrm>
              <a:off x="6033298" y="3186597"/>
              <a:ext cx="162000" cy="162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" name="Croix 2"/>
            <p:cNvSpPr/>
            <p:nvPr/>
          </p:nvSpPr>
          <p:spPr>
            <a:xfrm>
              <a:off x="7236297" y="3114872"/>
              <a:ext cx="180000" cy="180000"/>
            </a:xfrm>
            <a:prstGeom prst="plus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Croix 223"/>
            <p:cNvSpPr/>
            <p:nvPr/>
          </p:nvSpPr>
          <p:spPr>
            <a:xfrm>
              <a:off x="6743576" y="1616174"/>
              <a:ext cx="180000" cy="180000"/>
            </a:xfrm>
            <a:prstGeom prst="plus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Croix 224"/>
            <p:cNvSpPr/>
            <p:nvPr/>
          </p:nvSpPr>
          <p:spPr>
            <a:xfrm>
              <a:off x="4875354" y="1958156"/>
              <a:ext cx="180000" cy="180000"/>
            </a:xfrm>
            <a:prstGeom prst="plus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ZoneTexte 232"/>
            <p:cNvSpPr txBox="1"/>
            <p:nvPr/>
          </p:nvSpPr>
          <p:spPr>
            <a:xfrm>
              <a:off x="7380313" y="3059668"/>
              <a:ext cx="666055" cy="78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Neuilly s/ Marne</a:t>
              </a:r>
            </a:p>
          </p:txBody>
        </p:sp>
        <p:sp>
          <p:nvSpPr>
            <p:cNvPr id="234" name="Rectangle 244"/>
            <p:cNvSpPr>
              <a:spLocks noChangeArrowheads="1"/>
            </p:cNvSpPr>
            <p:nvPr/>
          </p:nvSpPr>
          <p:spPr bwMode="auto">
            <a:xfrm>
              <a:off x="4893642" y="1697632"/>
              <a:ext cx="162000" cy="162000"/>
            </a:xfrm>
            <a:prstGeom prst="ellipse">
              <a:avLst/>
            </a:prstGeom>
            <a:gradFill flip="none" rotWithShape="1">
              <a:gsLst>
                <a:gs pos="38000">
                  <a:schemeClr val="accent1"/>
                </a:gs>
                <a:gs pos="100000">
                  <a:schemeClr val="accent3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Rectangle 244"/>
            <p:cNvSpPr>
              <a:spLocks noChangeArrowheads="1"/>
            </p:cNvSpPr>
            <p:nvPr/>
          </p:nvSpPr>
          <p:spPr bwMode="auto">
            <a:xfrm>
              <a:off x="4542094" y="2086297"/>
              <a:ext cx="162000" cy="162000"/>
            </a:xfrm>
            <a:prstGeom prst="ellipse">
              <a:avLst/>
            </a:prstGeom>
            <a:gradFill flip="none" rotWithShape="1">
              <a:gsLst>
                <a:gs pos="38000">
                  <a:schemeClr val="accent1"/>
                </a:gs>
                <a:gs pos="100000">
                  <a:schemeClr val="accent3"/>
                </a:gs>
                <a:gs pos="100000">
                  <a:srgbClr val="EB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6" name="Rectangle 244"/>
          <p:cNvSpPr>
            <a:spLocks noChangeArrowheads="1"/>
          </p:cNvSpPr>
          <p:nvPr/>
        </p:nvSpPr>
        <p:spPr bwMode="auto">
          <a:xfrm>
            <a:off x="1775520" y="5289275"/>
            <a:ext cx="162000" cy="162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7" name="Rectangle 244"/>
          <p:cNvSpPr>
            <a:spLocks noChangeArrowheads="1"/>
          </p:cNvSpPr>
          <p:nvPr/>
        </p:nvSpPr>
        <p:spPr bwMode="auto">
          <a:xfrm>
            <a:off x="1775520" y="5684777"/>
            <a:ext cx="162000" cy="162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8" name="Rectangle 244"/>
          <p:cNvSpPr>
            <a:spLocks noChangeArrowheads="1"/>
          </p:cNvSpPr>
          <p:nvPr/>
        </p:nvSpPr>
        <p:spPr bwMode="auto">
          <a:xfrm>
            <a:off x="1775520" y="6089020"/>
            <a:ext cx="162000" cy="162000"/>
          </a:xfrm>
          <a:prstGeom prst="ellipse">
            <a:avLst/>
          </a:prstGeom>
          <a:gradFill flip="none" rotWithShape="1">
            <a:gsLst>
              <a:gs pos="38000">
                <a:schemeClr val="accent1"/>
              </a:gs>
              <a:gs pos="100000">
                <a:schemeClr val="accent3"/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9" name="ZoneTexte 238"/>
          <p:cNvSpPr txBox="1"/>
          <p:nvPr/>
        </p:nvSpPr>
        <p:spPr>
          <a:xfrm>
            <a:off x="1953445" y="5157192"/>
            <a:ext cx="142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1"/>
                </a:solidFill>
              </a:rPr>
              <a:t>CLSM liés à Ville Evrard (psy adulte et IJ)</a:t>
            </a:r>
          </a:p>
        </p:txBody>
      </p:sp>
      <p:sp>
        <p:nvSpPr>
          <p:cNvPr id="240" name="ZoneTexte 239"/>
          <p:cNvSpPr txBox="1"/>
          <p:nvPr/>
        </p:nvSpPr>
        <p:spPr>
          <a:xfrm>
            <a:off x="1953445" y="5549170"/>
            <a:ext cx="129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2"/>
                </a:solidFill>
              </a:rPr>
              <a:t>CLSM liés à Aulnay</a:t>
            </a:r>
          </a:p>
          <a:p>
            <a:r>
              <a:rPr lang="fr-FR" sz="1000" b="1" dirty="0">
                <a:solidFill>
                  <a:schemeClr val="accent2"/>
                </a:solidFill>
              </a:rPr>
              <a:t>(psy adulte et IJ)</a:t>
            </a:r>
          </a:p>
        </p:txBody>
      </p:sp>
      <p:sp>
        <p:nvSpPr>
          <p:cNvPr id="241" name="ZoneTexte 240"/>
          <p:cNvSpPr txBox="1"/>
          <p:nvPr/>
        </p:nvSpPr>
        <p:spPr>
          <a:xfrm>
            <a:off x="1957635" y="5971693"/>
            <a:ext cx="1853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1"/>
                </a:solidFill>
              </a:rPr>
              <a:t>CLSM liés </a:t>
            </a:r>
          </a:p>
          <a:p>
            <a:r>
              <a:rPr lang="fr-FR" sz="1000" b="1" dirty="0">
                <a:solidFill>
                  <a:schemeClr val="accent1"/>
                </a:solidFill>
              </a:rPr>
              <a:t>à Ville Evrard pour la psy adulte </a:t>
            </a:r>
          </a:p>
          <a:p>
            <a:r>
              <a:rPr lang="fr-FR" sz="1000" b="1" dirty="0">
                <a:solidFill>
                  <a:schemeClr val="accent3"/>
                </a:solidFill>
              </a:rPr>
              <a:t>au CH St Denis pour l’IJ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8128" y="161021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23 contrats locaux de santé (CLS) </a:t>
            </a:r>
          </a:p>
          <a:p>
            <a:r>
              <a:rPr lang="fr-FR" b="1" dirty="0"/>
              <a:t>ont été signés,</a:t>
            </a:r>
          </a:p>
          <a:p>
            <a:r>
              <a:rPr lang="fr-FR" b="1" dirty="0"/>
              <a:t>14 CLSM (55 en IDF)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79" y="3534502"/>
            <a:ext cx="4256832" cy="30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4212" y="0"/>
            <a:ext cx="10159129" cy="63384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Acteurs intervenants dans la santé mentale</a:t>
            </a:r>
            <a:endParaRPr lang="fr-FR" sz="3200" b="1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33613" y="962025"/>
            <a:ext cx="8613775" cy="5780088"/>
            <a:chOff x="1407" y="606"/>
            <a:chExt cx="5426" cy="364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07" y="606"/>
              <a:ext cx="5426" cy="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606"/>
              <a:ext cx="5433" cy="364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43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2"/>
          <p:cNvSpPr txBox="1">
            <a:spLocks/>
          </p:cNvSpPr>
          <p:nvPr/>
        </p:nvSpPr>
        <p:spPr>
          <a:xfrm>
            <a:off x="3628414" y="602342"/>
            <a:ext cx="2739804" cy="3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Offre Médico-sociale</a:t>
            </a:r>
            <a:endParaRPr lang="fr-FR" sz="2000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13070" y="1082432"/>
            <a:ext cx="2779512" cy="3471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200" dirty="0" smtClean="0"/>
          </a:p>
          <a:p>
            <a:r>
              <a:rPr lang="fr-FR" sz="1200" dirty="0" smtClean="0"/>
              <a:t>Public sectorisé (S)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Ville-Evrard ( 15S PG et  3S PIJ)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Robert Ballanger (3S PG et 1S PIJ)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Delafontaine (1S PIJ)</a:t>
            </a:r>
          </a:p>
          <a:p>
            <a:r>
              <a:rPr lang="fr-FR" sz="1200" dirty="0" smtClean="0"/>
              <a:t>Public universitaire non sectorisé (NS)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U- Avicenne (urgences PG et PIJ)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U-Jean Verdier (PIJ)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U-René Muret (</a:t>
            </a:r>
            <a:r>
              <a:rPr lang="fr-FR" sz="1100" dirty="0" err="1" smtClean="0"/>
              <a:t>Géronto</a:t>
            </a:r>
            <a:r>
              <a:rPr lang="fr-FR" sz="1100" dirty="0" smtClean="0"/>
              <a:t> PG)</a:t>
            </a:r>
          </a:p>
          <a:p>
            <a:r>
              <a:rPr lang="fr-FR" sz="1200" dirty="0" smtClean="0"/>
              <a:t>Privé à but non lucratif (NS)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HDJ </a:t>
            </a:r>
            <a:r>
              <a:rPr lang="fr-FR" sz="1100" dirty="0" err="1" smtClean="0"/>
              <a:t>Salneuve</a:t>
            </a:r>
            <a:endParaRPr lang="fr-FR" sz="1100" dirty="0" smtClean="0"/>
          </a:p>
          <a:p>
            <a:pPr lvl="1">
              <a:spcBef>
                <a:spcPts val="0"/>
              </a:spcBef>
            </a:pPr>
            <a:r>
              <a:rPr lang="fr-FR" sz="1100" dirty="0" smtClean="0"/>
              <a:t>Jean Macé</a:t>
            </a:r>
          </a:p>
          <a:p>
            <a:r>
              <a:rPr lang="fr-FR" sz="1200" dirty="0" smtClean="0"/>
              <a:t>Privé à but lucratif (NS)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Clinique Epinay</a:t>
            </a:r>
          </a:p>
          <a:p>
            <a:pPr lvl="1">
              <a:spcBef>
                <a:spcPts val="0"/>
              </a:spcBef>
            </a:pPr>
            <a:r>
              <a:rPr lang="fr-FR" sz="1100" dirty="0" smtClean="0"/>
              <a:t>Clinique Villepinte	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100" dirty="0" smtClean="0"/>
              <a:t>						</a:t>
            </a:r>
            <a:endParaRPr lang="fr-FR" sz="1100" dirty="0"/>
          </a:p>
        </p:txBody>
      </p:sp>
      <p:graphicFrame>
        <p:nvGraphicFramePr>
          <p:cNvPr id="6" name="Espace réservé du contenu 19"/>
          <p:cNvGraphicFramePr>
            <a:graphicFrameLocks/>
          </p:cNvGraphicFramePr>
          <p:nvPr>
            <p:extLst/>
          </p:nvPr>
        </p:nvGraphicFramePr>
        <p:xfrm>
          <a:off x="3047959" y="922402"/>
          <a:ext cx="3956090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{5FD0F851-EC5A-4D38-B0AD-8093EC10F338}</a:tableStyleId>
              </a:tblPr>
              <a:tblGrid>
                <a:gridCol w="1380408"/>
                <a:gridCol w="1287841"/>
                <a:gridCol w="1287841"/>
              </a:tblGrid>
              <a:tr h="4488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Adulte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tous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Enfants et adolescents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80787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SAVS = 6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CSAPA  =13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CJC</a:t>
                      </a:r>
                      <a:r>
                        <a:rPr lang="fr-FR" sz="1200" baseline="0" dirty="0" smtClean="0"/>
                        <a:t> = 5</a:t>
                      </a:r>
                      <a:endParaRPr lang="fr-F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CAARUD = 3</a:t>
                      </a:r>
                      <a:endParaRPr lang="fr-FR" sz="1200" dirty="0" smtClean="0"/>
                    </a:p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IME = 37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SAS = 5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4488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SAMSAH = 7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ITEP = 2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FTH = 7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SESSAD = 20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FV (EANM) = 20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CMPP = 11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FAM = 12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CAMSP = 4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MAS  = 12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4488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Rés</a:t>
                      </a:r>
                      <a:r>
                        <a:rPr lang="fr-FR" sz="1200" dirty="0" smtClean="0"/>
                        <a:t> accueil</a:t>
                      </a:r>
                      <a:r>
                        <a:rPr lang="fr-FR" sz="1200" baseline="0" dirty="0" smtClean="0"/>
                        <a:t> = 1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Héberg. </a:t>
                      </a:r>
                      <a:r>
                        <a:rPr lang="fr-FR" sz="1200" baseline="0" dirty="0" err="1" smtClean="0"/>
                        <a:t>temp</a:t>
                      </a:r>
                      <a:r>
                        <a:rPr lang="fr-FR" sz="1200" baseline="0" dirty="0" smtClean="0"/>
                        <a:t>  =1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ESAT = 21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2692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EPHAD  = 67+37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7" name="Espace réservé du texte 12"/>
          <p:cNvSpPr txBox="1">
            <a:spLocks/>
          </p:cNvSpPr>
          <p:nvPr/>
        </p:nvSpPr>
        <p:spPr>
          <a:xfrm>
            <a:off x="706234" y="747742"/>
            <a:ext cx="2018763" cy="320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Offre Sanitaire</a:t>
            </a:r>
            <a:endParaRPr lang="fr-FR" sz="2000" dirty="0"/>
          </a:p>
        </p:txBody>
      </p:sp>
      <p:sp>
        <p:nvSpPr>
          <p:cNvPr id="8" name="Espace réservé du texte 12"/>
          <p:cNvSpPr txBox="1">
            <a:spLocks/>
          </p:cNvSpPr>
          <p:nvPr/>
        </p:nvSpPr>
        <p:spPr>
          <a:xfrm>
            <a:off x="7039522" y="640464"/>
            <a:ext cx="3244494" cy="56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/>
              <a:t>Offre Préventive et sociale</a:t>
            </a:r>
            <a:endParaRPr lang="fr-FR" sz="20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7054518" y="1082432"/>
          <a:ext cx="3292788" cy="30963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92788"/>
              </a:tblGrid>
              <a:tr h="303927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CLS : 63 en IDF (1/3 en SSD)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CLSM : 13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RESAD : 26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GEM : 6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Centres de santé : 70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Point accueil jeunes : 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Fédération action solidarité (FAS)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610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Ateliers santé ville (ASV) : 24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  <a:tr h="3039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Hébergement (SIAO)/CTU</a:t>
                      </a:r>
                      <a:endParaRPr lang="fr-FR" sz="12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0" y="4582843"/>
            <a:ext cx="3070578" cy="2242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 smtClean="0">
                <a:solidFill>
                  <a:schemeClr val="tx1"/>
                </a:solidFill>
              </a:rPr>
              <a:t>Psychiatrie générale : 18 secteurs, </a:t>
            </a:r>
            <a:r>
              <a:rPr lang="fr-FR" sz="1200" dirty="0" smtClean="0">
                <a:solidFill>
                  <a:schemeClr val="tx1"/>
                </a:solidFill>
              </a:rPr>
              <a:t>810 lits, 317 places hop de jour, 23 CMP, 5 EMPP, 9 ELSA, 1 plateforme somatique,  </a:t>
            </a:r>
            <a:r>
              <a:rPr lang="fr-FR" sz="1200" dirty="0" err="1" smtClean="0">
                <a:solidFill>
                  <a:schemeClr val="tx1"/>
                </a:solidFill>
              </a:rPr>
              <a:t>post-cure</a:t>
            </a:r>
            <a:r>
              <a:rPr lang="fr-FR" sz="1200" dirty="0" smtClean="0">
                <a:solidFill>
                  <a:schemeClr val="tx1"/>
                </a:solidFill>
              </a:rPr>
              <a:t> 2, </a:t>
            </a:r>
            <a:r>
              <a:rPr lang="fr-FR" sz="1200" dirty="0" err="1" smtClean="0">
                <a:solidFill>
                  <a:schemeClr val="tx1"/>
                </a:solidFill>
              </a:rPr>
              <a:t>App.thérap</a:t>
            </a:r>
            <a:r>
              <a:rPr lang="fr-FR" sz="1200" dirty="0" smtClean="0">
                <a:solidFill>
                  <a:schemeClr val="tx1"/>
                </a:solidFill>
              </a:rPr>
              <a:t> 1, </a:t>
            </a:r>
            <a:r>
              <a:rPr lang="fr-FR" sz="1200" dirty="0" err="1" smtClean="0">
                <a:solidFill>
                  <a:schemeClr val="tx1"/>
                </a:solidFill>
              </a:rPr>
              <a:t>place.fam</a:t>
            </a:r>
            <a:r>
              <a:rPr lang="fr-FR" sz="1200" dirty="0" smtClean="0">
                <a:solidFill>
                  <a:schemeClr val="tx1"/>
                </a:solidFill>
              </a:rPr>
              <a:t>. 2, hop de nuit 4, </a:t>
            </a:r>
          </a:p>
          <a:p>
            <a:pPr algn="just"/>
            <a:r>
              <a:rPr lang="fr-FR" sz="1200" b="1" dirty="0" smtClean="0">
                <a:solidFill>
                  <a:schemeClr val="tx1"/>
                </a:solidFill>
              </a:rPr>
              <a:t>Gérontopsychiatrie</a:t>
            </a:r>
            <a:r>
              <a:rPr lang="fr-FR" sz="1200" dirty="0" smtClean="0">
                <a:solidFill>
                  <a:schemeClr val="tx1"/>
                </a:solidFill>
              </a:rPr>
              <a:t> : 18 lits</a:t>
            </a:r>
          </a:p>
          <a:p>
            <a:pPr algn="just"/>
            <a:r>
              <a:rPr lang="fr-FR" sz="1200" b="1" dirty="0" smtClean="0">
                <a:solidFill>
                  <a:schemeClr val="tx1"/>
                </a:solidFill>
              </a:rPr>
              <a:t>Psychiatrie IJ : 5 secteurs,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45 lits,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218 places hop de jour (10),  hop de nuit 2, 33 CMP, placement </a:t>
            </a:r>
            <a:r>
              <a:rPr lang="fr-FR" sz="1200" dirty="0" err="1" smtClean="0">
                <a:solidFill>
                  <a:schemeClr val="tx1"/>
                </a:solidFill>
              </a:rPr>
              <a:t>fam</a:t>
            </a:r>
            <a:r>
              <a:rPr lang="fr-FR" sz="1200" dirty="0" smtClean="0">
                <a:solidFill>
                  <a:schemeClr val="tx1"/>
                </a:solidFill>
              </a:rPr>
              <a:t>. 3, centre de crise 1 </a:t>
            </a:r>
          </a:p>
          <a:p>
            <a:pPr algn="just"/>
            <a:r>
              <a:rPr lang="fr-FR" sz="1200" b="1" dirty="0" smtClean="0">
                <a:solidFill>
                  <a:schemeClr val="tx1"/>
                </a:solidFill>
              </a:rPr>
              <a:t>Adolescents : </a:t>
            </a:r>
            <a:r>
              <a:rPr lang="fr-FR" sz="1200" dirty="0" smtClean="0">
                <a:solidFill>
                  <a:schemeClr val="tx1"/>
                </a:solidFill>
              </a:rPr>
              <a:t>3 MDA, 32 (VE) + 8 (RB) lits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702114" y="5125019"/>
            <a:ext cx="2869736" cy="15419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2856 places enfants, 5146 places adultes </a:t>
            </a:r>
            <a:r>
              <a:rPr lang="fr-FR" sz="1100" dirty="0" smtClean="0">
                <a:solidFill>
                  <a:schemeClr val="tx1"/>
                </a:solidFill>
              </a:rPr>
              <a:t>(3267 ESAT MAS CRP, 696FAM SAMSAH),1207SAS FV FTH SAVS</a:t>
            </a:r>
            <a:r>
              <a:rPr lang="fr-FR" sz="1400" dirty="0" smtClean="0">
                <a:solidFill>
                  <a:schemeClr val="tx1"/>
                </a:solidFill>
              </a:rPr>
              <a:t>), 6000 enfants scolarisés en milieu ordinaire.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900 adultes en attente de solution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439 adultes et 100 enfants en Belgique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375970" y="4408440"/>
            <a:ext cx="2966942" cy="20611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Pas de RESAD : </a:t>
            </a:r>
            <a:r>
              <a:rPr lang="fr-FR" sz="1200" dirty="0" smtClean="0">
                <a:solidFill>
                  <a:schemeClr val="tx1"/>
                </a:solidFill>
              </a:rPr>
              <a:t>Bobigny, Dugny, Gagny, Bourget, Raincy, NSM, NP, Vaujours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Pas de CLSM : &gt; 20 communes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0487648" y="249381"/>
            <a:ext cx="1191734" cy="64176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fr-FR" sz="1400" dirty="0" smtClean="0"/>
              <a:t>Formation action sociale santé mentale (FASSM)</a:t>
            </a:r>
            <a:endParaRPr lang="fr-FR" sz="1400" dirty="0"/>
          </a:p>
        </p:txBody>
      </p:sp>
      <p:sp>
        <p:nvSpPr>
          <p:cNvPr id="15" name="Titre 11"/>
          <p:cNvSpPr txBox="1">
            <a:spLocks/>
          </p:cNvSpPr>
          <p:nvPr/>
        </p:nvSpPr>
        <p:spPr>
          <a:xfrm>
            <a:off x="464708" y="-75714"/>
            <a:ext cx="9819470" cy="59839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smtClean="0"/>
              <a:t>L’offre psychiatrique et santé mentale et addictologie en Seine-Saint-Denis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08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9" y="1025558"/>
            <a:ext cx="4759275" cy="5846861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901244" y="-10084"/>
            <a:ext cx="6231467" cy="595727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</a:rPr>
              <a:t>La sectorisation en Seine-Saint Denis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4294967295"/>
          </p:nvPr>
        </p:nvSpPr>
        <p:spPr>
          <a:xfrm>
            <a:off x="0" y="643101"/>
            <a:ext cx="4937125" cy="7366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Les 18 secteurs psy adulte en SSD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5734753" y="607382"/>
            <a:ext cx="6457247" cy="735012"/>
          </a:xfrm>
        </p:spPr>
        <p:txBody>
          <a:bodyPr>
            <a:normAutofit/>
          </a:bodyPr>
          <a:lstStyle/>
          <a:p>
            <a:r>
              <a:rPr lang="fr-FR" dirty="0" smtClean="0"/>
              <a:t>Les 5 secteurs de psy. infanto-juvénile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32" y="1025559"/>
            <a:ext cx="5661799" cy="57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36" y="0"/>
            <a:ext cx="5387214" cy="67329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78" y="301496"/>
            <a:ext cx="3932237" cy="16002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Relations entre instances sanitaires et sociales en santé mentale</a:t>
            </a:r>
            <a:endParaRPr lang="fr-F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164378" y="1901696"/>
            <a:ext cx="3932237" cy="38115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b="1" dirty="0" smtClean="0"/>
              <a:t>RESAD</a:t>
            </a:r>
            <a:r>
              <a:rPr lang="fr-FR" dirty="0" smtClean="0"/>
              <a:t> : </a:t>
            </a:r>
            <a:r>
              <a:rPr lang="fr-FR" dirty="0"/>
              <a:t>réseaux d’évaluation de situations d’adultes en </a:t>
            </a:r>
            <a:r>
              <a:rPr lang="fr-FR" dirty="0" smtClean="0"/>
              <a:t>difficulté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FASSM </a:t>
            </a:r>
            <a:r>
              <a:rPr lang="fr-FR" dirty="0" smtClean="0"/>
              <a:t>: formation action sociale et santé mentale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EMPP</a:t>
            </a:r>
            <a:r>
              <a:rPr lang="fr-FR" dirty="0" smtClean="0"/>
              <a:t> :  équipes mobiles psychiatrie et précarité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ASV </a:t>
            </a:r>
            <a:r>
              <a:rPr lang="fr-FR" dirty="0" smtClean="0"/>
              <a:t>: ateliers santé ville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CLS</a:t>
            </a:r>
            <a:r>
              <a:rPr lang="fr-FR" dirty="0" smtClean="0"/>
              <a:t> :  coordination locale de santé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CLSM</a:t>
            </a:r>
            <a:r>
              <a:rPr lang="fr-FR" dirty="0" smtClean="0"/>
              <a:t> : coordination locale de santé mentale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59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874" y="106952"/>
            <a:ext cx="10311808" cy="978195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Alternatives d’hébergement des patients suivis en psychiatrie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" y="1085147"/>
            <a:ext cx="12152871" cy="49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90" y="0"/>
            <a:ext cx="9547982" cy="6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193" y="339651"/>
            <a:ext cx="8496944" cy="824136"/>
          </a:xfrm>
        </p:spPr>
        <p:txBody>
          <a:bodyPr>
            <a:noAutofit/>
          </a:bodyPr>
          <a:lstStyle/>
          <a:p>
            <a:pPr algn="ctr"/>
            <a:r>
              <a:rPr lang="fr-FR" altLang="fr-FR" sz="2400" b="1" dirty="0">
                <a:latin typeface="Calibri" pitchFamily="34" charset="0"/>
              </a:rPr>
              <a:t>offre médico sociale (2016)</a:t>
            </a:r>
            <a:r>
              <a:rPr lang="fr-FR" altLang="fr-FR" sz="2000" b="1" dirty="0">
                <a:latin typeface="Calibri" pitchFamily="34" charset="0"/>
              </a:rPr>
              <a:t/>
            </a:r>
            <a:br>
              <a:rPr lang="fr-FR" altLang="fr-FR" sz="2000" b="1" dirty="0">
                <a:latin typeface="Calibri" pitchFamily="34" charset="0"/>
              </a:rPr>
            </a:br>
            <a:r>
              <a:rPr lang="fr-FR" altLang="fr-FR" sz="1600" b="1" dirty="0">
                <a:solidFill>
                  <a:srgbClr val="000000"/>
                </a:solidFill>
                <a:latin typeface="Calibri" pitchFamily="34" charset="0"/>
              </a:rPr>
              <a:t>Taux d’équipement : lits ou places pour 1 000 adultes de 20 à 59 ans</a:t>
            </a:r>
            <a:br>
              <a:rPr lang="fr-FR" altLang="fr-FR" sz="1600" b="1" dirty="0">
                <a:solidFill>
                  <a:srgbClr val="000000"/>
                </a:solidFill>
                <a:latin typeface="Calibri" pitchFamily="34" charset="0"/>
              </a:rPr>
            </a:br>
            <a:endParaRPr lang="fr-FR" sz="1600" b="1" dirty="0">
              <a:latin typeface="Calibri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847529" y="1484785"/>
          <a:ext cx="8496299" cy="43513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3028"/>
                <a:gridCol w="1163044"/>
                <a:gridCol w="936033"/>
                <a:gridCol w="1279046"/>
                <a:gridCol w="1066287"/>
                <a:gridCol w="1066287"/>
                <a:gridCol w="1066287"/>
                <a:gridCol w="1066287"/>
              </a:tblGrid>
              <a:tr h="8367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Dpt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ESAT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Foyer</a:t>
                      </a:r>
                      <a:r>
                        <a:rPr lang="fr-FR" sz="1800" b="1" u="none" strike="noStrike" baseline="0" dirty="0" smtClean="0"/>
                        <a:t> de vie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Foyer hébergement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FAM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MAS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SAVS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/>
                        <a:t>SAMSAH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53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75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2.05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0.23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77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0.82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0.85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1.01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0.79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393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78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2.73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0.81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1.04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1.40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0.62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0.66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0.06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91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1.10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1.07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0.02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92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2.39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0.76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0.12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2.49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0.66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0.38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0.48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0.61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94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2.86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0.22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0.69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0.29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/>
                        <a:t>95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2.73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0.46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0.79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0.71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0.56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/>
                        <a:t>0.26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83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IDF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1981200" y="58614"/>
            <a:ext cx="79312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593814" y="6026502"/>
            <a:ext cx="27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= 3890 places adultes</a:t>
            </a:r>
          </a:p>
        </p:txBody>
      </p:sp>
    </p:spTree>
    <p:extLst>
      <p:ext uri="{BB962C8B-B14F-4D97-AF65-F5344CB8AC3E}">
        <p14:creationId xmlns:p14="http://schemas.microsoft.com/office/powerpoint/2010/main" val="1090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9586" y="276831"/>
            <a:ext cx="8568952" cy="82413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altLang="fr-FR" sz="2400" b="1" dirty="0">
                <a:latin typeface="Calibri" pitchFamily="34" charset="0"/>
              </a:rPr>
              <a:t>offre médico sociale (2016)</a:t>
            </a:r>
            <a:r>
              <a:rPr lang="fr-FR" altLang="fr-FR" sz="2800" b="1" dirty="0">
                <a:latin typeface="Calibri" pitchFamily="34" charset="0"/>
              </a:rPr>
              <a:t/>
            </a:r>
            <a:br>
              <a:rPr lang="fr-FR" altLang="fr-FR" sz="2800" b="1" dirty="0">
                <a:latin typeface="Calibri" pitchFamily="34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alibri" pitchFamily="34" charset="0"/>
              </a:rPr>
              <a:t>Taux d’équipement : lits ou places pour 1 000 jeunes de moins de 20 ans</a:t>
            </a:r>
            <a:br>
              <a:rPr lang="fr-FR" altLang="fr-FR" sz="1800" b="1" dirty="0">
                <a:solidFill>
                  <a:srgbClr val="000000"/>
                </a:solidFill>
                <a:latin typeface="Calibri" pitchFamily="34" charset="0"/>
              </a:rPr>
            </a:br>
            <a:endParaRPr lang="fr-FR" sz="2800" b="1" dirty="0">
              <a:latin typeface="Calibri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631504" y="1412776"/>
          <a:ext cx="8843552" cy="46132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53028"/>
                <a:gridCol w="1163044"/>
                <a:gridCol w="936033"/>
                <a:gridCol w="1018679"/>
                <a:gridCol w="1673907"/>
                <a:gridCol w="1066287"/>
                <a:gridCol w="1066287"/>
                <a:gridCol w="1066287"/>
              </a:tblGrid>
              <a:tr h="109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Dpt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SESSAD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IME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CMPP (nombre)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Etablissement</a:t>
                      </a:r>
                      <a:r>
                        <a:rPr lang="fr-FR" sz="1600" b="1" u="none" strike="noStrike" baseline="0" dirty="0" smtClean="0"/>
                        <a:t> polyhandicapé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ITEP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CAMSP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/>
                        <a:t>Autres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5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75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2.19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1.98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0.42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2.28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77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3.40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3.98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0.29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0.33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0.94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3947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78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2.44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3.42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0.40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0.30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0.99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91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2.44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2.84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0.53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0.92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1.06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92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2.41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2.66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0.08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1.98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2,78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0.38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solidFill>
                            <a:srgbClr val="FF0000"/>
                          </a:solidFill>
                        </a:rPr>
                        <a:t>0.77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94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1.91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3.84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0.40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0.42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0.43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/>
                        <a:t>95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2.91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0.15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0.91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/>
                        <a:t>0.74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834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99856" y="6206931"/>
            <a:ext cx="262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= 2856 places enfant</a:t>
            </a:r>
          </a:p>
        </p:txBody>
      </p:sp>
    </p:spTree>
    <p:extLst>
      <p:ext uri="{BB962C8B-B14F-4D97-AF65-F5344CB8AC3E}">
        <p14:creationId xmlns:p14="http://schemas.microsoft.com/office/powerpoint/2010/main" val="15661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743</Words>
  <Application>Microsoft Office PowerPoint</Application>
  <PresentationFormat>Grand écran</PresentationFormat>
  <Paragraphs>266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Acteurs intervenants dans la santé mentale  de la Seine saint Denis </vt:lpstr>
      <vt:lpstr>Acteurs intervenants dans la santé mentale</vt:lpstr>
      <vt:lpstr>Présentation PowerPoint</vt:lpstr>
      <vt:lpstr>La sectorisation en Seine-Saint Denis</vt:lpstr>
      <vt:lpstr>Relations entre instances sanitaires et sociales en santé mentale</vt:lpstr>
      <vt:lpstr>Alternatives d’hébergement des patients suivis en psychiatrie</vt:lpstr>
      <vt:lpstr>Présentation PowerPoint</vt:lpstr>
      <vt:lpstr>offre médico sociale (2016) Taux d’équipement : lits ou places pour 1 000 adultes de 20 à 59 ans </vt:lpstr>
      <vt:lpstr> offre médico sociale (2016) Taux d’équipement : lits ou places pour 1 000 jeunes de moins de 20 ans </vt:lpstr>
      <vt:lpstr>Présentation PowerPoint</vt:lpstr>
    </vt:vector>
  </TitlesOfParts>
  <Company>EPSVE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Acteurs intervenants dans la santé mentale</dc:title>
  <dc:creator>EPSVE</dc:creator>
  <cp:lastModifiedBy>Sophie, ALBERT</cp:lastModifiedBy>
  <cp:revision>5</cp:revision>
  <dcterms:created xsi:type="dcterms:W3CDTF">2018-05-22T15:35:04Z</dcterms:created>
  <dcterms:modified xsi:type="dcterms:W3CDTF">2018-05-23T08:53:05Z</dcterms:modified>
</cp:coreProperties>
</file>